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Poppins Bold" charset="1" panose="00000800000000000000"/>
      <p:regular r:id="rId28"/>
    </p:embeddedFont>
    <p:embeddedFont>
      <p:font typeface="Poppins Medium" charset="1" panose="00000600000000000000"/>
      <p:regular r:id="rId29"/>
    </p:embeddedFont>
    <p:embeddedFont>
      <p:font typeface="Poppins" charset="1" panose="00000500000000000000"/>
      <p:regular r:id="rId30"/>
    </p:embeddedFont>
    <p:embeddedFont>
      <p:font typeface="Poppins Light" charset="1" panose="00000400000000000000"/>
      <p:regular r:id="rId31"/>
    </p:embeddedFont>
    <p:embeddedFont>
      <p:font typeface="Canva Sans Bold" charset="1" panose="020B080303050104010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 Type="http://schemas.openxmlformats.org/officeDocument/2006/relationships/viewProps" Target="viewProps.xml"/><Relationship Id="rId34" Type="http://schemas.openxmlformats.org/officeDocument/2006/relationships/customXml" Target="../customXml/item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customXml" Target="../customXml/item1.xml"/><Relationship Id="rId16" Type="http://schemas.openxmlformats.org/officeDocument/2006/relationships/slide" Target="slides/slide11.xml"/><Relationship Id="rId2" Type="http://schemas.openxmlformats.org/officeDocument/2006/relationships/presProps" Target="presProps.xml"/><Relationship Id="rId20" Type="http://schemas.openxmlformats.org/officeDocument/2006/relationships/slide" Target="slides/slide15.xml"/><Relationship Id="rId29" Type="http://schemas.openxmlformats.org/officeDocument/2006/relationships/font" Target="fonts/font29.fntdata"/><Relationship Id="rId1" Type="http://schemas.openxmlformats.org/officeDocument/2006/relationships/slideMaster" Target="slideMasters/slide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2.fntdata"/><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8.fntdata"/><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1.fntdata"/><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30.fntdata"/><Relationship Id="rId4" Type="http://schemas.openxmlformats.org/officeDocument/2006/relationships/theme" Target="theme/theme1.xml"/><Relationship Id="rId9" Type="http://schemas.openxmlformats.org/officeDocument/2006/relationships/slide" Target="slides/slide4.xml"/><Relationship Id="rId35" Type="http://schemas.openxmlformats.org/officeDocument/2006/relationships/customXml" Target="../customXml/item3.xml"/><Relationship Id="rId8" Type="http://schemas.openxmlformats.org/officeDocument/2006/relationships/slide" Target="slides/slide3.xml"/></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png" Type="http://schemas.openxmlformats.org/officeDocument/2006/relationships/image"/><Relationship Id="rId7"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4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1028700" y="4194779"/>
            <a:ext cx="11906250" cy="1724025"/>
          </a:xfrm>
          <a:prstGeom prst="rect">
            <a:avLst/>
          </a:prstGeom>
        </p:spPr>
        <p:txBody>
          <a:bodyPr anchor="t" rtlCol="false" tIns="0" lIns="0" bIns="0" rIns="0">
            <a:spAutoFit/>
          </a:bodyPr>
          <a:lstStyle/>
          <a:p>
            <a:pPr algn="l">
              <a:lnSpc>
                <a:spcPts val="12000"/>
              </a:lnSpc>
            </a:pPr>
            <a:r>
              <a:rPr lang="en-US" sz="12000" spc="-120">
                <a:solidFill>
                  <a:srgbClr val="7A72BD"/>
                </a:solidFill>
                <a:latin typeface="Poppins Bold"/>
                <a:ea typeface="Poppins Bold"/>
                <a:cs typeface="Poppins Bold"/>
                <a:sym typeface="Poppins Bold"/>
              </a:rPr>
              <a:t>WEEK 4</a:t>
            </a:r>
          </a:p>
        </p:txBody>
      </p:sp>
      <p:sp>
        <p:nvSpPr>
          <p:cNvPr name="TextBox 3" id="3"/>
          <p:cNvSpPr txBox="true"/>
          <p:nvPr/>
        </p:nvSpPr>
        <p:spPr>
          <a:xfrm rot="0">
            <a:off x="1028700" y="3118516"/>
            <a:ext cx="11906250" cy="632936"/>
          </a:xfrm>
          <a:prstGeom prst="rect">
            <a:avLst/>
          </a:prstGeom>
        </p:spPr>
        <p:txBody>
          <a:bodyPr anchor="t" rtlCol="false" tIns="0" lIns="0" bIns="0" rIns="0">
            <a:spAutoFit/>
          </a:bodyPr>
          <a:lstStyle/>
          <a:p>
            <a:pPr algn="l">
              <a:lnSpc>
                <a:spcPts val="4680"/>
              </a:lnSpc>
            </a:pPr>
            <a:r>
              <a:rPr lang="en-US" sz="3600" spc="540">
                <a:solidFill>
                  <a:srgbClr val="7A72BD"/>
                </a:solidFill>
                <a:latin typeface="Poppins Medium"/>
                <a:ea typeface="Poppins Medium"/>
                <a:cs typeface="Poppins Medium"/>
                <a:sym typeface="Poppins Medium"/>
              </a:rPr>
              <a:t>CARBON CAPTURE</a:t>
            </a:r>
          </a:p>
        </p:txBody>
      </p:sp>
      <p:sp>
        <p:nvSpPr>
          <p:cNvPr name="TextBox 4" id="4"/>
          <p:cNvSpPr txBox="true"/>
          <p:nvPr/>
        </p:nvSpPr>
        <p:spPr>
          <a:xfrm rot="0">
            <a:off x="1028700" y="5856892"/>
            <a:ext cx="11906250" cy="611505"/>
          </a:xfrm>
          <a:prstGeom prst="rect">
            <a:avLst/>
          </a:prstGeom>
        </p:spPr>
        <p:txBody>
          <a:bodyPr anchor="t" rtlCol="false" tIns="0" lIns="0" bIns="0" rIns="0">
            <a:spAutoFit/>
          </a:bodyPr>
          <a:lstStyle/>
          <a:p>
            <a:pPr algn="l">
              <a:lnSpc>
                <a:spcPts val="4680"/>
              </a:lnSpc>
            </a:pPr>
            <a:r>
              <a:rPr lang="en-US" sz="3600">
                <a:solidFill>
                  <a:srgbClr val="7A72BD"/>
                </a:solidFill>
                <a:latin typeface="Poppins Medium"/>
                <a:ea typeface="Poppins Medium"/>
                <a:cs typeface="Poppins Medium"/>
                <a:sym typeface="Poppins Medium"/>
              </a:rPr>
              <a:t>Economics and Policy relating to Carbon Capture</a:t>
            </a:r>
          </a:p>
        </p:txBody>
      </p:sp>
      <p:grpSp>
        <p:nvGrpSpPr>
          <p:cNvPr name="Group 5" id="5"/>
          <p:cNvGrpSpPr/>
          <p:nvPr/>
        </p:nvGrpSpPr>
        <p:grpSpPr>
          <a:xfrm rot="5400000">
            <a:off x="11512981" y="2149836"/>
            <a:ext cx="5566072" cy="954656"/>
            <a:chOff x="0" y="0"/>
            <a:chExt cx="7421429" cy="1272875"/>
          </a:xfrm>
        </p:grpSpPr>
        <p:sp>
          <p:nvSpPr>
            <p:cNvPr name="Freeform 6" id="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7" id="7"/>
          <p:cNvGrpSpPr/>
          <p:nvPr/>
        </p:nvGrpSpPr>
        <p:grpSpPr>
          <a:xfrm rot="5400000">
            <a:off x="12172693" y="2149836"/>
            <a:ext cx="5566072" cy="954656"/>
            <a:chOff x="0" y="0"/>
            <a:chExt cx="7421429" cy="1272875"/>
          </a:xfrm>
        </p:grpSpPr>
        <p:sp>
          <p:nvSpPr>
            <p:cNvPr name="Freeform 8" id="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9" id="9"/>
          <p:cNvGrpSpPr/>
          <p:nvPr/>
        </p:nvGrpSpPr>
        <p:grpSpPr>
          <a:xfrm rot="5400000">
            <a:off x="12832406" y="2149836"/>
            <a:ext cx="5566072" cy="954656"/>
            <a:chOff x="0" y="0"/>
            <a:chExt cx="7421429" cy="1272875"/>
          </a:xfrm>
        </p:grpSpPr>
        <p:sp>
          <p:nvSpPr>
            <p:cNvPr name="Freeform 10" id="1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1" id="11"/>
          <p:cNvGrpSpPr/>
          <p:nvPr/>
        </p:nvGrpSpPr>
        <p:grpSpPr>
          <a:xfrm rot="5400000">
            <a:off x="13459019" y="2149836"/>
            <a:ext cx="5566072" cy="954656"/>
            <a:chOff x="0" y="0"/>
            <a:chExt cx="7421429" cy="1272875"/>
          </a:xfrm>
        </p:grpSpPr>
        <p:sp>
          <p:nvSpPr>
            <p:cNvPr name="Freeform 12" id="1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3" id="13"/>
          <p:cNvGrpSpPr/>
          <p:nvPr/>
        </p:nvGrpSpPr>
        <p:grpSpPr>
          <a:xfrm rot="5400000">
            <a:off x="14118732" y="2149836"/>
            <a:ext cx="5566072" cy="954656"/>
            <a:chOff x="0" y="0"/>
            <a:chExt cx="7421429" cy="1272875"/>
          </a:xfrm>
        </p:grpSpPr>
        <p:sp>
          <p:nvSpPr>
            <p:cNvPr name="Freeform 14" id="1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5" id="15"/>
          <p:cNvGrpSpPr/>
          <p:nvPr/>
        </p:nvGrpSpPr>
        <p:grpSpPr>
          <a:xfrm rot="5400000">
            <a:off x="14778445" y="2149836"/>
            <a:ext cx="5566072" cy="954656"/>
            <a:chOff x="0" y="0"/>
            <a:chExt cx="7421429" cy="1272875"/>
          </a:xfrm>
        </p:grpSpPr>
        <p:sp>
          <p:nvSpPr>
            <p:cNvPr name="Freeform 16" id="1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7" id="17"/>
          <p:cNvGrpSpPr/>
          <p:nvPr/>
        </p:nvGrpSpPr>
        <p:grpSpPr>
          <a:xfrm rot="5400000">
            <a:off x="15413160" y="2149836"/>
            <a:ext cx="5566072" cy="954656"/>
            <a:chOff x="0" y="0"/>
            <a:chExt cx="7421429" cy="1272875"/>
          </a:xfrm>
        </p:grpSpPr>
        <p:sp>
          <p:nvSpPr>
            <p:cNvPr name="Freeform 18" id="1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19" id="19"/>
          <p:cNvGrpSpPr/>
          <p:nvPr/>
        </p:nvGrpSpPr>
        <p:grpSpPr>
          <a:xfrm rot="5400000">
            <a:off x="11551081" y="7792108"/>
            <a:ext cx="5566072" cy="954656"/>
            <a:chOff x="0" y="0"/>
            <a:chExt cx="7421429" cy="1272875"/>
          </a:xfrm>
        </p:grpSpPr>
        <p:sp>
          <p:nvSpPr>
            <p:cNvPr name="Freeform 20" id="2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1" id="21"/>
          <p:cNvGrpSpPr/>
          <p:nvPr/>
        </p:nvGrpSpPr>
        <p:grpSpPr>
          <a:xfrm rot="5400000">
            <a:off x="12210793" y="7792108"/>
            <a:ext cx="5566072" cy="954656"/>
            <a:chOff x="0" y="0"/>
            <a:chExt cx="7421429" cy="1272875"/>
          </a:xfrm>
        </p:grpSpPr>
        <p:sp>
          <p:nvSpPr>
            <p:cNvPr name="Freeform 22" id="2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3" id="23"/>
          <p:cNvGrpSpPr/>
          <p:nvPr/>
        </p:nvGrpSpPr>
        <p:grpSpPr>
          <a:xfrm rot="5400000">
            <a:off x="12870506" y="7792108"/>
            <a:ext cx="5566072" cy="954656"/>
            <a:chOff x="0" y="0"/>
            <a:chExt cx="7421429" cy="1272875"/>
          </a:xfrm>
        </p:grpSpPr>
        <p:sp>
          <p:nvSpPr>
            <p:cNvPr name="Freeform 24" id="24"/>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5" id="25"/>
          <p:cNvGrpSpPr/>
          <p:nvPr/>
        </p:nvGrpSpPr>
        <p:grpSpPr>
          <a:xfrm rot="5400000">
            <a:off x="13497119" y="7792108"/>
            <a:ext cx="5566072" cy="954656"/>
            <a:chOff x="0" y="0"/>
            <a:chExt cx="7421429" cy="1272875"/>
          </a:xfrm>
        </p:grpSpPr>
        <p:sp>
          <p:nvSpPr>
            <p:cNvPr name="Freeform 26" id="26"/>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7" id="27"/>
          <p:cNvGrpSpPr/>
          <p:nvPr/>
        </p:nvGrpSpPr>
        <p:grpSpPr>
          <a:xfrm rot="5400000">
            <a:off x="14156832" y="7792108"/>
            <a:ext cx="5566072" cy="954656"/>
            <a:chOff x="0" y="0"/>
            <a:chExt cx="7421429" cy="1272875"/>
          </a:xfrm>
        </p:grpSpPr>
        <p:sp>
          <p:nvSpPr>
            <p:cNvPr name="Freeform 28" id="28"/>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29" id="29"/>
          <p:cNvGrpSpPr/>
          <p:nvPr/>
        </p:nvGrpSpPr>
        <p:grpSpPr>
          <a:xfrm rot="5400000">
            <a:off x="14816545" y="7792108"/>
            <a:ext cx="5566072" cy="954656"/>
            <a:chOff x="0" y="0"/>
            <a:chExt cx="7421429" cy="1272875"/>
          </a:xfrm>
        </p:grpSpPr>
        <p:sp>
          <p:nvSpPr>
            <p:cNvPr name="Freeform 30" id="30"/>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1" id="31"/>
          <p:cNvGrpSpPr/>
          <p:nvPr/>
        </p:nvGrpSpPr>
        <p:grpSpPr>
          <a:xfrm rot="5400000">
            <a:off x="15451260" y="7792108"/>
            <a:ext cx="5566072" cy="954656"/>
            <a:chOff x="0" y="0"/>
            <a:chExt cx="7421429" cy="1272875"/>
          </a:xfrm>
        </p:grpSpPr>
        <p:sp>
          <p:nvSpPr>
            <p:cNvPr name="Freeform 32" id="32"/>
            <p:cNvSpPr/>
            <p:nvPr/>
          </p:nvSpPr>
          <p:spPr>
            <a:xfrm flipH="false" flipV="false" rot="0">
              <a:off x="0" y="0"/>
              <a:ext cx="7421372" cy="1272921"/>
            </a:xfrm>
            <a:custGeom>
              <a:avLst/>
              <a:gdLst/>
              <a:ahLst/>
              <a:cxnLst/>
              <a:rect r="r" b="b" t="t" l="l"/>
              <a:pathLst>
                <a:path h="1272921" w="7421372">
                  <a:moveTo>
                    <a:pt x="0" y="0"/>
                  </a:moveTo>
                  <a:lnTo>
                    <a:pt x="7421372" y="0"/>
                  </a:lnTo>
                  <a:lnTo>
                    <a:pt x="7421372" y="1272921"/>
                  </a:lnTo>
                  <a:lnTo>
                    <a:pt x="0" y="1272921"/>
                  </a:lnTo>
                  <a:lnTo>
                    <a:pt x="0" y="0"/>
                  </a:lnTo>
                  <a:close/>
                </a:path>
              </a:pathLst>
            </a:custGeom>
            <a:blipFill>
              <a:blip r:embed="rId2"/>
              <a:stretch>
                <a:fillRect l="-46285" t="0" r="-46286" b="3"/>
              </a:stretch>
            </a:blipFill>
          </p:spPr>
        </p:sp>
      </p:grpSp>
      <p:grpSp>
        <p:nvGrpSpPr>
          <p:cNvPr name="Group 33" id="33"/>
          <p:cNvGrpSpPr/>
          <p:nvPr/>
        </p:nvGrpSpPr>
        <p:grpSpPr>
          <a:xfrm rot="1333342">
            <a:off x="15261712" y="3596330"/>
            <a:ext cx="2287306" cy="3507202"/>
            <a:chOff x="0" y="0"/>
            <a:chExt cx="3049741" cy="4676269"/>
          </a:xfrm>
        </p:grpSpPr>
        <p:sp>
          <p:nvSpPr>
            <p:cNvPr name="Freeform 34" id="34"/>
            <p:cNvSpPr/>
            <p:nvPr/>
          </p:nvSpPr>
          <p:spPr>
            <a:xfrm flipH="false" flipV="false" rot="0">
              <a:off x="0" y="0"/>
              <a:ext cx="3049778" cy="4676267"/>
            </a:xfrm>
            <a:custGeom>
              <a:avLst/>
              <a:gdLst/>
              <a:ahLst/>
              <a:cxnLst/>
              <a:rect r="r" b="b" t="t" l="l"/>
              <a:pathLst>
                <a:path h="4676267" w="3049778">
                  <a:moveTo>
                    <a:pt x="0" y="0"/>
                  </a:moveTo>
                  <a:lnTo>
                    <a:pt x="3049778" y="0"/>
                  </a:lnTo>
                  <a:lnTo>
                    <a:pt x="3049778" y="4676267"/>
                  </a:lnTo>
                  <a:lnTo>
                    <a:pt x="0" y="4676267"/>
                  </a:lnTo>
                  <a:lnTo>
                    <a:pt x="0" y="0"/>
                  </a:lnTo>
                  <a:close/>
                </a:path>
              </a:pathLst>
            </a:custGeom>
            <a:blipFill>
              <a:blip r:embed="rId3"/>
              <a:stretch>
                <a:fillRect l="-72" t="0" r="-71" b="0"/>
              </a:stretch>
            </a:blipFill>
          </p:spPr>
        </p:sp>
      </p:grpSp>
      <p:grpSp>
        <p:nvGrpSpPr>
          <p:cNvPr name="Group 35" id="35"/>
          <p:cNvGrpSpPr/>
          <p:nvPr/>
        </p:nvGrpSpPr>
        <p:grpSpPr>
          <a:xfrm rot="-9313530">
            <a:off x="7167804" y="-282397"/>
            <a:ext cx="1008717" cy="1546700"/>
            <a:chOff x="0" y="0"/>
            <a:chExt cx="1344956" cy="2062267"/>
          </a:xfrm>
        </p:grpSpPr>
        <p:sp>
          <p:nvSpPr>
            <p:cNvPr name="Freeform 36" id="36"/>
            <p:cNvSpPr/>
            <p:nvPr/>
          </p:nvSpPr>
          <p:spPr>
            <a:xfrm flipH="false" flipV="false" rot="0">
              <a:off x="0" y="0"/>
              <a:ext cx="1344930" cy="2062226"/>
            </a:xfrm>
            <a:custGeom>
              <a:avLst/>
              <a:gdLst/>
              <a:ahLst/>
              <a:cxnLst/>
              <a:rect r="r" b="b" t="t" l="l"/>
              <a:pathLst>
                <a:path h="2062226" w="1344930">
                  <a:moveTo>
                    <a:pt x="0" y="0"/>
                  </a:moveTo>
                  <a:lnTo>
                    <a:pt x="1344930" y="0"/>
                  </a:lnTo>
                  <a:lnTo>
                    <a:pt x="1344930" y="2062226"/>
                  </a:lnTo>
                  <a:lnTo>
                    <a:pt x="0" y="2062226"/>
                  </a:lnTo>
                  <a:lnTo>
                    <a:pt x="0" y="0"/>
                  </a:lnTo>
                  <a:close/>
                </a:path>
              </a:pathLst>
            </a:custGeom>
            <a:blipFill>
              <a:blip r:embed="rId3"/>
              <a:stretch>
                <a:fillRect l="0" t="-143" r="-1" b="-145"/>
              </a:stretch>
            </a:blipFill>
          </p:spPr>
        </p:sp>
      </p:grpSp>
      <p:sp>
        <p:nvSpPr>
          <p:cNvPr name="Freeform 37" id="37"/>
          <p:cNvSpPr/>
          <p:nvPr/>
        </p:nvSpPr>
        <p:spPr>
          <a:xfrm flipH="false" flipV="false" rot="0">
            <a:off x="15050890" y="2160161"/>
            <a:ext cx="2126108" cy="2273275"/>
          </a:xfrm>
          <a:custGeom>
            <a:avLst/>
            <a:gdLst/>
            <a:ahLst/>
            <a:cxnLst/>
            <a:rect r="r" b="b" t="t" l="l"/>
            <a:pathLst>
              <a:path h="2273275" w="2126108">
                <a:moveTo>
                  <a:pt x="0" y="0"/>
                </a:moveTo>
                <a:lnTo>
                  <a:pt x="2126107" y="0"/>
                </a:lnTo>
                <a:lnTo>
                  <a:pt x="2126107" y="2273276"/>
                </a:lnTo>
                <a:lnTo>
                  <a:pt x="0" y="2273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545144" y="9236552"/>
            <a:ext cx="1455040" cy="1525038"/>
          </a:xfrm>
          <a:custGeom>
            <a:avLst/>
            <a:gdLst/>
            <a:ahLst/>
            <a:cxnLst/>
            <a:rect r="r" b="b" t="t" l="l"/>
            <a:pathLst>
              <a:path h="1525038" w="1455040">
                <a:moveTo>
                  <a:pt x="0" y="0"/>
                </a:moveTo>
                <a:lnTo>
                  <a:pt x="1455039" y="0"/>
                </a:lnTo>
                <a:lnTo>
                  <a:pt x="1455039" y="1525038"/>
                </a:lnTo>
                <a:lnTo>
                  <a:pt x="0" y="1525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994481" y="1956335"/>
            <a:ext cx="12387716" cy="8536305"/>
          </a:xfrm>
          <a:prstGeom prst="rect">
            <a:avLst/>
          </a:prstGeom>
        </p:spPr>
        <p:txBody>
          <a:bodyPr anchor="t" rtlCol="false" tIns="0" lIns="0" bIns="0" rIns="0">
            <a:spAutoFit/>
          </a:bodyPr>
          <a:lstStyle/>
          <a:p>
            <a:pPr algn="l">
              <a:lnSpc>
                <a:spcPts val="4800"/>
              </a:lnSpc>
            </a:pPr>
            <a:r>
              <a:rPr lang="en-US" sz="3200">
                <a:solidFill>
                  <a:srgbClr val="7A72BD"/>
                </a:solidFill>
                <a:latin typeface="Poppins Light"/>
                <a:ea typeface="Poppins Light"/>
                <a:cs typeface="Poppins Light"/>
                <a:sym typeface="Poppins Light"/>
              </a:rPr>
              <a:t>CO2 emissions in India from the hard to abate sectors like steel, cement, coal-based power, chemical, etc. is estimated to reach around 2,300 mtpa by the year 2030</a:t>
            </a:r>
          </a:p>
          <a:p>
            <a:pPr algn="l">
              <a:lnSpc>
                <a:spcPts val="4800"/>
              </a:lnSpc>
            </a:pPr>
          </a:p>
          <a:p>
            <a:pPr algn="l">
              <a:lnSpc>
                <a:spcPts val="4800"/>
              </a:lnSpc>
            </a:pPr>
            <a:r>
              <a:rPr lang="en-US" sz="3200">
                <a:solidFill>
                  <a:srgbClr val="7A72BD"/>
                </a:solidFill>
                <a:latin typeface="Poppins Light"/>
                <a:ea typeface="Poppins Light"/>
                <a:cs typeface="Poppins Light"/>
                <a:sym typeface="Poppins Light"/>
              </a:rPr>
              <a:t>To achieve significant CO2 abatement in India by 2030, substantial investments in CCUS are required. Two scenarios have been outlined: the base case targeting 20 million tonnes per annum (mtpa) of CO2 capture, and the optimistic case aiming for 35 mtpa. These investment estimates consider sector-specific capital costs for carbon capture, transportation pipelines, and sequestration, taking into account industry type, ease of implementation, and cost impacts</a:t>
            </a:r>
          </a:p>
          <a:p>
            <a:pPr algn="l">
              <a:lnSpc>
                <a:spcPts val="4800"/>
              </a:lnSpc>
            </a:pPr>
          </a:p>
        </p:txBody>
      </p:sp>
      <p:grpSp>
        <p:nvGrpSpPr>
          <p:cNvPr name="Group 3" id="3"/>
          <p:cNvGrpSpPr/>
          <p:nvPr/>
        </p:nvGrpSpPr>
        <p:grpSpPr>
          <a:xfrm rot="5400000">
            <a:off x="11345489" y="1585561"/>
            <a:ext cx="5767464" cy="989197"/>
            <a:chOff x="0" y="0"/>
            <a:chExt cx="7689952" cy="1318930"/>
          </a:xfrm>
        </p:grpSpPr>
        <p:sp>
          <p:nvSpPr>
            <p:cNvPr name="Freeform 4" id="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5" id="5"/>
          <p:cNvGrpSpPr/>
          <p:nvPr/>
        </p:nvGrpSpPr>
        <p:grpSpPr>
          <a:xfrm rot="5400000">
            <a:off x="12029071" y="1585561"/>
            <a:ext cx="5767464" cy="989197"/>
            <a:chOff x="0" y="0"/>
            <a:chExt cx="7689952" cy="1318930"/>
          </a:xfrm>
        </p:grpSpPr>
        <p:sp>
          <p:nvSpPr>
            <p:cNvPr name="Freeform 6" id="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7" id="7"/>
          <p:cNvGrpSpPr/>
          <p:nvPr/>
        </p:nvGrpSpPr>
        <p:grpSpPr>
          <a:xfrm rot="5400000">
            <a:off x="12712654" y="1585561"/>
            <a:ext cx="5767464" cy="989197"/>
            <a:chOff x="0" y="0"/>
            <a:chExt cx="7689952" cy="1318930"/>
          </a:xfrm>
        </p:grpSpPr>
        <p:sp>
          <p:nvSpPr>
            <p:cNvPr name="Freeform 8" id="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9" id="9"/>
          <p:cNvGrpSpPr/>
          <p:nvPr/>
        </p:nvGrpSpPr>
        <p:grpSpPr>
          <a:xfrm rot="5400000">
            <a:off x="13361939" y="1585561"/>
            <a:ext cx="5767464" cy="989197"/>
            <a:chOff x="0" y="0"/>
            <a:chExt cx="7689952" cy="1318930"/>
          </a:xfrm>
        </p:grpSpPr>
        <p:sp>
          <p:nvSpPr>
            <p:cNvPr name="Freeform 10" id="1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1" id="11"/>
          <p:cNvGrpSpPr/>
          <p:nvPr/>
        </p:nvGrpSpPr>
        <p:grpSpPr>
          <a:xfrm rot="5400000">
            <a:off x="14045521" y="1585561"/>
            <a:ext cx="5767464" cy="989197"/>
            <a:chOff x="0" y="0"/>
            <a:chExt cx="7689952" cy="1318930"/>
          </a:xfrm>
        </p:grpSpPr>
        <p:sp>
          <p:nvSpPr>
            <p:cNvPr name="Freeform 12" id="1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3" id="13"/>
          <p:cNvGrpSpPr/>
          <p:nvPr/>
        </p:nvGrpSpPr>
        <p:grpSpPr>
          <a:xfrm rot="5400000">
            <a:off x="14729103" y="1585561"/>
            <a:ext cx="5767464" cy="989197"/>
            <a:chOff x="0" y="0"/>
            <a:chExt cx="7689952" cy="1318930"/>
          </a:xfrm>
        </p:grpSpPr>
        <p:sp>
          <p:nvSpPr>
            <p:cNvPr name="Freeform 14" id="1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5" id="15"/>
          <p:cNvGrpSpPr/>
          <p:nvPr/>
        </p:nvGrpSpPr>
        <p:grpSpPr>
          <a:xfrm rot="5400000">
            <a:off x="15386783" y="1585561"/>
            <a:ext cx="5767464" cy="989197"/>
            <a:chOff x="0" y="0"/>
            <a:chExt cx="7689952" cy="1318930"/>
          </a:xfrm>
        </p:grpSpPr>
        <p:sp>
          <p:nvSpPr>
            <p:cNvPr name="Freeform 16" id="1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7" id="17"/>
          <p:cNvGrpSpPr/>
          <p:nvPr/>
        </p:nvGrpSpPr>
        <p:grpSpPr>
          <a:xfrm rot="5400000">
            <a:off x="11345489" y="7353026"/>
            <a:ext cx="5767464" cy="989197"/>
            <a:chOff x="0" y="0"/>
            <a:chExt cx="7689952" cy="1318930"/>
          </a:xfrm>
        </p:grpSpPr>
        <p:sp>
          <p:nvSpPr>
            <p:cNvPr name="Freeform 18" id="1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19" id="19"/>
          <p:cNvGrpSpPr/>
          <p:nvPr/>
        </p:nvGrpSpPr>
        <p:grpSpPr>
          <a:xfrm rot="5400000">
            <a:off x="12029071" y="7353026"/>
            <a:ext cx="5767464" cy="989197"/>
            <a:chOff x="0" y="0"/>
            <a:chExt cx="7689952" cy="1318930"/>
          </a:xfrm>
        </p:grpSpPr>
        <p:sp>
          <p:nvSpPr>
            <p:cNvPr name="Freeform 20" id="2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1" id="21"/>
          <p:cNvGrpSpPr/>
          <p:nvPr/>
        </p:nvGrpSpPr>
        <p:grpSpPr>
          <a:xfrm rot="5400000">
            <a:off x="12712654" y="7353026"/>
            <a:ext cx="5767464" cy="989197"/>
            <a:chOff x="0" y="0"/>
            <a:chExt cx="7689952" cy="1318930"/>
          </a:xfrm>
        </p:grpSpPr>
        <p:sp>
          <p:nvSpPr>
            <p:cNvPr name="Freeform 22" id="22"/>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3" id="23"/>
          <p:cNvGrpSpPr/>
          <p:nvPr/>
        </p:nvGrpSpPr>
        <p:grpSpPr>
          <a:xfrm rot="5400000">
            <a:off x="13361939" y="7353026"/>
            <a:ext cx="5767464" cy="989197"/>
            <a:chOff x="0" y="0"/>
            <a:chExt cx="7689952" cy="1318930"/>
          </a:xfrm>
        </p:grpSpPr>
        <p:sp>
          <p:nvSpPr>
            <p:cNvPr name="Freeform 24" id="24"/>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5" id="25"/>
          <p:cNvGrpSpPr/>
          <p:nvPr/>
        </p:nvGrpSpPr>
        <p:grpSpPr>
          <a:xfrm rot="5400000">
            <a:off x="14045521" y="7353026"/>
            <a:ext cx="5767464" cy="989197"/>
            <a:chOff x="0" y="0"/>
            <a:chExt cx="7689952" cy="1318930"/>
          </a:xfrm>
        </p:grpSpPr>
        <p:sp>
          <p:nvSpPr>
            <p:cNvPr name="Freeform 26" id="26"/>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7" id="27"/>
          <p:cNvGrpSpPr/>
          <p:nvPr/>
        </p:nvGrpSpPr>
        <p:grpSpPr>
          <a:xfrm rot="5400000">
            <a:off x="14729103" y="7353026"/>
            <a:ext cx="5767464" cy="989197"/>
            <a:chOff x="0" y="0"/>
            <a:chExt cx="7689952" cy="1318930"/>
          </a:xfrm>
        </p:grpSpPr>
        <p:sp>
          <p:nvSpPr>
            <p:cNvPr name="Freeform 28" id="28"/>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29" id="29"/>
          <p:cNvGrpSpPr/>
          <p:nvPr/>
        </p:nvGrpSpPr>
        <p:grpSpPr>
          <a:xfrm rot="5400000">
            <a:off x="15386783" y="7353026"/>
            <a:ext cx="5767464" cy="989197"/>
            <a:chOff x="0" y="0"/>
            <a:chExt cx="7689952" cy="1318930"/>
          </a:xfrm>
        </p:grpSpPr>
        <p:sp>
          <p:nvSpPr>
            <p:cNvPr name="Freeform 30" id="30"/>
            <p:cNvSpPr/>
            <p:nvPr/>
          </p:nvSpPr>
          <p:spPr>
            <a:xfrm flipH="false" flipV="false" rot="0">
              <a:off x="0" y="0"/>
              <a:ext cx="7689977" cy="1318895"/>
            </a:xfrm>
            <a:custGeom>
              <a:avLst/>
              <a:gdLst/>
              <a:ahLst/>
              <a:cxnLst/>
              <a:rect r="r" b="b" t="t" l="l"/>
              <a:pathLst>
                <a:path h="1318895" w="7689977">
                  <a:moveTo>
                    <a:pt x="0" y="0"/>
                  </a:moveTo>
                  <a:lnTo>
                    <a:pt x="7689977" y="0"/>
                  </a:lnTo>
                  <a:lnTo>
                    <a:pt x="7689977" y="1318895"/>
                  </a:lnTo>
                  <a:lnTo>
                    <a:pt x="0" y="1318895"/>
                  </a:lnTo>
                  <a:lnTo>
                    <a:pt x="0" y="0"/>
                  </a:lnTo>
                  <a:close/>
                </a:path>
              </a:pathLst>
            </a:custGeom>
            <a:blipFill>
              <a:blip r:embed="rId2"/>
              <a:stretch>
                <a:fillRect l="-46888" t="0" r="-46888" b="-2"/>
              </a:stretch>
            </a:blipFill>
          </p:spPr>
        </p:sp>
      </p:grpSp>
      <p:grpSp>
        <p:nvGrpSpPr>
          <p:cNvPr name="Group 31" id="31"/>
          <p:cNvGrpSpPr/>
          <p:nvPr/>
        </p:nvGrpSpPr>
        <p:grpSpPr>
          <a:xfrm rot="1333342">
            <a:off x="15088103" y="3519962"/>
            <a:ext cx="2743519" cy="4206728"/>
            <a:chOff x="0" y="0"/>
            <a:chExt cx="3658025" cy="5608971"/>
          </a:xfrm>
        </p:grpSpPr>
        <p:sp>
          <p:nvSpPr>
            <p:cNvPr name="Freeform 32" id="32"/>
            <p:cNvSpPr/>
            <p:nvPr/>
          </p:nvSpPr>
          <p:spPr>
            <a:xfrm flipH="false" flipV="false" rot="0">
              <a:off x="0" y="0"/>
              <a:ext cx="3657981" cy="5608955"/>
            </a:xfrm>
            <a:custGeom>
              <a:avLst/>
              <a:gdLst/>
              <a:ahLst/>
              <a:cxnLst/>
              <a:rect r="r" b="b" t="t" l="l"/>
              <a:pathLst>
                <a:path h="5608955" w="3657981">
                  <a:moveTo>
                    <a:pt x="0" y="0"/>
                  </a:moveTo>
                  <a:lnTo>
                    <a:pt x="3657981" y="0"/>
                  </a:lnTo>
                  <a:lnTo>
                    <a:pt x="3657981" y="5608955"/>
                  </a:lnTo>
                  <a:lnTo>
                    <a:pt x="0" y="5608955"/>
                  </a:lnTo>
                  <a:lnTo>
                    <a:pt x="0" y="0"/>
                  </a:lnTo>
                  <a:close/>
                </a:path>
              </a:pathLst>
            </a:custGeom>
            <a:blipFill>
              <a:blip r:embed="rId3"/>
              <a:stretch>
                <a:fillRect l="-128" t="0" r="-129" b="0"/>
              </a:stretch>
            </a:blipFill>
          </p:spPr>
        </p:sp>
      </p:grpSp>
      <p:grpSp>
        <p:nvGrpSpPr>
          <p:cNvPr name="Group 33" id="33"/>
          <p:cNvGrpSpPr/>
          <p:nvPr/>
        </p:nvGrpSpPr>
        <p:grpSpPr>
          <a:xfrm rot="-9657622">
            <a:off x="10721171" y="9172895"/>
            <a:ext cx="1179445" cy="1808482"/>
            <a:chOff x="0" y="0"/>
            <a:chExt cx="1572593" cy="2411309"/>
          </a:xfrm>
        </p:grpSpPr>
        <p:sp>
          <p:nvSpPr>
            <p:cNvPr name="Freeform 34" id="34"/>
            <p:cNvSpPr/>
            <p:nvPr/>
          </p:nvSpPr>
          <p:spPr>
            <a:xfrm flipH="false" flipV="false" rot="0">
              <a:off x="0" y="0"/>
              <a:ext cx="1572641" cy="2411349"/>
            </a:xfrm>
            <a:custGeom>
              <a:avLst/>
              <a:gdLst/>
              <a:ahLst/>
              <a:cxnLst/>
              <a:rect r="r" b="b" t="t" l="l"/>
              <a:pathLst>
                <a:path h="2411349" w="1572641">
                  <a:moveTo>
                    <a:pt x="0" y="0"/>
                  </a:moveTo>
                  <a:lnTo>
                    <a:pt x="1572641" y="0"/>
                  </a:lnTo>
                  <a:lnTo>
                    <a:pt x="1572641" y="2411349"/>
                  </a:lnTo>
                  <a:lnTo>
                    <a:pt x="0" y="2411349"/>
                  </a:lnTo>
                  <a:lnTo>
                    <a:pt x="0" y="0"/>
                  </a:lnTo>
                  <a:close/>
                </a:path>
              </a:pathLst>
            </a:custGeom>
            <a:blipFill>
              <a:blip r:embed="rId3"/>
              <a:stretch>
                <a:fillRect l="-35" t="0" r="-32" b="1"/>
              </a:stretch>
            </a:blipFill>
          </p:spPr>
        </p:sp>
      </p:grpSp>
      <p:sp>
        <p:nvSpPr>
          <p:cNvPr name="Freeform 35" id="35"/>
          <p:cNvSpPr/>
          <p:nvPr/>
        </p:nvSpPr>
        <p:spPr>
          <a:xfrm flipH="false" flipV="false" rot="0">
            <a:off x="603230" y="582929"/>
            <a:ext cx="1098403" cy="1174434"/>
          </a:xfrm>
          <a:custGeom>
            <a:avLst/>
            <a:gdLst/>
            <a:ahLst/>
            <a:cxnLst/>
            <a:rect r="r" b="b" t="t" l="l"/>
            <a:pathLst>
              <a:path h="1174434" w="1098403">
                <a:moveTo>
                  <a:pt x="0" y="0"/>
                </a:moveTo>
                <a:lnTo>
                  <a:pt x="1098402" y="0"/>
                </a:lnTo>
                <a:lnTo>
                  <a:pt x="1098402" y="1174433"/>
                </a:lnTo>
                <a:lnTo>
                  <a:pt x="0" y="11744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4874456" y="2314079"/>
            <a:ext cx="1950379" cy="2085383"/>
          </a:xfrm>
          <a:custGeom>
            <a:avLst/>
            <a:gdLst/>
            <a:ahLst/>
            <a:cxnLst/>
            <a:rect r="r" b="b" t="t" l="l"/>
            <a:pathLst>
              <a:path h="2085383" w="1950379">
                <a:moveTo>
                  <a:pt x="0" y="0"/>
                </a:moveTo>
                <a:lnTo>
                  <a:pt x="1950379" y="0"/>
                </a:lnTo>
                <a:lnTo>
                  <a:pt x="1950379" y="2085382"/>
                </a:lnTo>
                <a:lnTo>
                  <a:pt x="0" y="20853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7" id="37"/>
          <p:cNvSpPr txBox="true"/>
          <p:nvPr/>
        </p:nvSpPr>
        <p:spPr>
          <a:xfrm rot="0">
            <a:off x="2622012" y="224929"/>
            <a:ext cx="9723770" cy="2089150"/>
          </a:xfrm>
          <a:prstGeom prst="rect">
            <a:avLst/>
          </a:prstGeom>
        </p:spPr>
        <p:txBody>
          <a:bodyPr anchor="t" rtlCol="false" tIns="0" lIns="0" bIns="0" rIns="0">
            <a:spAutoFit/>
          </a:bodyPr>
          <a:lstStyle/>
          <a:p>
            <a:pPr algn="ctr">
              <a:lnSpc>
                <a:spcPts val="5599"/>
              </a:lnSpc>
            </a:pPr>
            <a:r>
              <a:rPr lang="en-US" sz="3999">
                <a:solidFill>
                  <a:srgbClr val="7A72BD"/>
                </a:solidFill>
                <a:latin typeface="Canva Sans Bold"/>
                <a:ea typeface="Canva Sans Bold"/>
                <a:cs typeface="Canva Sans Bold"/>
                <a:sym typeface="Canva Sans Bold"/>
              </a:rPr>
              <a:t>Aggregate CCUS Investment Requirements at Country Level</a:t>
            </a:r>
          </a:p>
          <a:p>
            <a:pPr algn="ctr">
              <a:lnSpc>
                <a:spcPts val="5599"/>
              </a:lnSpc>
            </a:pPr>
          </a:p>
        </p:txBody>
      </p:sp>
      <p:sp>
        <p:nvSpPr>
          <p:cNvPr name="Freeform 38" id="38"/>
          <p:cNvSpPr/>
          <p:nvPr/>
        </p:nvSpPr>
        <p:spPr>
          <a:xfrm flipH="false" flipV="false" rot="0">
            <a:off x="13810686" y="3917362"/>
            <a:ext cx="3847688" cy="4329326"/>
          </a:xfrm>
          <a:custGeom>
            <a:avLst/>
            <a:gdLst/>
            <a:ahLst/>
            <a:cxnLst/>
            <a:rect r="r" b="b" t="t" l="l"/>
            <a:pathLst>
              <a:path h="4329326" w="3847688">
                <a:moveTo>
                  <a:pt x="0" y="0"/>
                </a:moveTo>
                <a:lnTo>
                  <a:pt x="3847689" y="0"/>
                </a:lnTo>
                <a:lnTo>
                  <a:pt x="3847689" y="4329326"/>
                </a:lnTo>
                <a:lnTo>
                  <a:pt x="0" y="4329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1164501">
            <a:off x="458116" y="8083070"/>
            <a:ext cx="1141168" cy="1749791"/>
            <a:chOff x="0" y="0"/>
            <a:chExt cx="1521557" cy="2333055"/>
          </a:xfrm>
        </p:grpSpPr>
        <p:sp>
          <p:nvSpPr>
            <p:cNvPr name="Freeform 31" id="31"/>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3"/>
              <a:stretch>
                <a:fillRect l="0" t="0" r="1" b="2"/>
              </a:stretch>
            </a:blipFill>
          </p:spPr>
        </p:sp>
      </p:grpSp>
      <p:sp>
        <p:nvSpPr>
          <p:cNvPr name="Freeform 32" id="32"/>
          <p:cNvSpPr/>
          <p:nvPr/>
        </p:nvSpPr>
        <p:spPr>
          <a:xfrm flipH="false" flipV="false" rot="0">
            <a:off x="1597463" y="8246342"/>
            <a:ext cx="1331109" cy="1423247"/>
          </a:xfrm>
          <a:custGeom>
            <a:avLst/>
            <a:gdLst/>
            <a:ahLst/>
            <a:cxnLst/>
            <a:rect r="r" b="b" t="t" l="l"/>
            <a:pathLst>
              <a:path h="1423247" w="1331109">
                <a:moveTo>
                  <a:pt x="0" y="0"/>
                </a:moveTo>
                <a:lnTo>
                  <a:pt x="1331108" y="0"/>
                </a:lnTo>
                <a:lnTo>
                  <a:pt x="1331108" y="1423247"/>
                </a:lnTo>
                <a:lnTo>
                  <a:pt x="0" y="1423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3" id="33"/>
          <p:cNvGrpSpPr/>
          <p:nvPr/>
        </p:nvGrpSpPr>
        <p:grpSpPr>
          <a:xfrm rot="1315825">
            <a:off x="16379981" y="-753085"/>
            <a:ext cx="1688496" cy="2589027"/>
            <a:chOff x="0" y="0"/>
            <a:chExt cx="2251328" cy="3452036"/>
          </a:xfrm>
        </p:grpSpPr>
        <p:sp>
          <p:nvSpPr>
            <p:cNvPr name="Freeform 34" id="34"/>
            <p:cNvSpPr/>
            <p:nvPr/>
          </p:nvSpPr>
          <p:spPr>
            <a:xfrm flipH="false" flipV="false" rot="0">
              <a:off x="0" y="0"/>
              <a:ext cx="2251329" cy="3451987"/>
            </a:xfrm>
            <a:custGeom>
              <a:avLst/>
              <a:gdLst/>
              <a:ahLst/>
              <a:cxnLst/>
              <a:rect r="r" b="b" t="t" l="l"/>
              <a:pathLst>
                <a:path h="3451987" w="2251329">
                  <a:moveTo>
                    <a:pt x="0" y="0"/>
                  </a:moveTo>
                  <a:lnTo>
                    <a:pt x="2251329" y="0"/>
                  </a:lnTo>
                  <a:lnTo>
                    <a:pt x="2251329" y="3451987"/>
                  </a:lnTo>
                  <a:lnTo>
                    <a:pt x="0" y="3451987"/>
                  </a:lnTo>
                  <a:lnTo>
                    <a:pt x="0" y="0"/>
                  </a:lnTo>
                  <a:close/>
                </a:path>
              </a:pathLst>
            </a:custGeom>
            <a:blipFill>
              <a:blip r:embed="rId6"/>
              <a:stretch>
                <a:fillRect l="-171" t="0" r="-171" b="-1"/>
              </a:stretch>
            </a:blipFill>
          </p:spPr>
        </p:sp>
      </p:grpSp>
      <p:sp>
        <p:nvSpPr>
          <p:cNvPr name="Freeform 35" id="35"/>
          <p:cNvSpPr/>
          <p:nvPr/>
        </p:nvSpPr>
        <p:spPr>
          <a:xfrm flipH="false" flipV="false" rot="0">
            <a:off x="199813" y="1261074"/>
            <a:ext cx="12465846" cy="6358258"/>
          </a:xfrm>
          <a:custGeom>
            <a:avLst/>
            <a:gdLst/>
            <a:ahLst/>
            <a:cxnLst/>
            <a:rect r="r" b="b" t="t" l="l"/>
            <a:pathLst>
              <a:path h="6358258" w="12465846">
                <a:moveTo>
                  <a:pt x="0" y="0"/>
                </a:moveTo>
                <a:lnTo>
                  <a:pt x="12465846" y="0"/>
                </a:lnTo>
                <a:lnTo>
                  <a:pt x="12465846" y="6358258"/>
                </a:lnTo>
                <a:lnTo>
                  <a:pt x="0" y="6358258"/>
                </a:lnTo>
                <a:lnTo>
                  <a:pt x="0" y="0"/>
                </a:lnTo>
                <a:close/>
              </a:path>
            </a:pathLst>
          </a:custGeom>
          <a:blipFill>
            <a:blip r:embed="rId7"/>
            <a:stretch>
              <a:fillRect l="-4622" t="-7928" r="-4622" b="0"/>
            </a:stretch>
          </a:blipFill>
        </p:spPr>
      </p:sp>
      <p:sp>
        <p:nvSpPr>
          <p:cNvPr name="TextBox 36" id="36"/>
          <p:cNvSpPr txBox="true"/>
          <p:nvPr/>
        </p:nvSpPr>
        <p:spPr>
          <a:xfrm rot="0">
            <a:off x="12892898" y="784950"/>
            <a:ext cx="4768738" cy="8315325"/>
          </a:xfrm>
          <a:prstGeom prst="rect">
            <a:avLst/>
          </a:prstGeom>
        </p:spPr>
        <p:txBody>
          <a:bodyPr anchor="t" rtlCol="false" tIns="0" lIns="0" bIns="0" rIns="0">
            <a:spAutoFit/>
          </a:bodyPr>
          <a:lstStyle/>
          <a:p>
            <a:pPr algn="ctr">
              <a:lnSpc>
                <a:spcPts val="4362"/>
              </a:lnSpc>
            </a:pPr>
            <a:r>
              <a:rPr lang="en-US" sz="3635">
                <a:solidFill>
                  <a:srgbClr val="000000"/>
                </a:solidFill>
                <a:latin typeface="Poppins"/>
                <a:ea typeface="Poppins"/>
                <a:cs typeface="Poppins"/>
                <a:sym typeface="Poppins"/>
              </a:rPr>
              <a:t>The carbon capture volumes under the two scenarios are given in Table.</a:t>
            </a:r>
          </a:p>
          <a:p>
            <a:pPr algn="ctr">
              <a:lnSpc>
                <a:spcPts val="4362"/>
              </a:lnSpc>
            </a:pPr>
          </a:p>
          <a:p>
            <a:pPr algn="ctr">
              <a:lnSpc>
                <a:spcPts val="4362"/>
              </a:lnSpc>
            </a:pPr>
            <a:r>
              <a:rPr lang="en-US" sz="3635">
                <a:solidFill>
                  <a:srgbClr val="000000"/>
                </a:solidFill>
                <a:latin typeface="Poppins"/>
                <a:ea typeface="Poppins"/>
                <a:cs typeface="Poppins"/>
                <a:sym typeface="Poppins"/>
              </a:rPr>
              <a:t> The type of industry, the ease of implementation and likely cost impact has been considered while estimating the capital costs for each industry.</a:t>
            </a:r>
            <a:r>
              <a:rPr lang="en-US" sz="3635">
                <a:solidFill>
                  <a:srgbClr val="000000"/>
                </a:solidFill>
                <a:latin typeface="Poppins Bold"/>
                <a:ea typeface="Poppins Bold"/>
                <a:cs typeface="Poppins Bold"/>
                <a:sym typeface="Poppins Bold"/>
              </a:rPr>
              <a:t>  </a:t>
            </a:r>
          </a:p>
          <a:p>
            <a:pPr algn="ctr">
              <a:lnSpc>
                <a:spcPts val="4362"/>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Freeform 2" id="2"/>
          <p:cNvSpPr/>
          <p:nvPr/>
        </p:nvSpPr>
        <p:spPr>
          <a:xfrm flipH="false" flipV="false" rot="0">
            <a:off x="186000" y="196535"/>
            <a:ext cx="2225296" cy="2500333"/>
          </a:xfrm>
          <a:custGeom>
            <a:avLst/>
            <a:gdLst/>
            <a:ahLst/>
            <a:cxnLst/>
            <a:rect r="r" b="b" t="t" l="l"/>
            <a:pathLst>
              <a:path h="2500333" w="2225296">
                <a:moveTo>
                  <a:pt x="0" y="0"/>
                </a:moveTo>
                <a:lnTo>
                  <a:pt x="2225297" y="0"/>
                </a:lnTo>
                <a:lnTo>
                  <a:pt x="2225297" y="2500333"/>
                </a:lnTo>
                <a:lnTo>
                  <a:pt x="0" y="2500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9499" y="613264"/>
            <a:ext cx="1657350" cy="1657350"/>
          </a:xfrm>
          <a:custGeom>
            <a:avLst/>
            <a:gdLst/>
            <a:ahLst/>
            <a:cxnLst/>
            <a:rect r="r" b="b" t="t" l="l"/>
            <a:pathLst>
              <a:path h="1657350" w="1657350">
                <a:moveTo>
                  <a:pt x="0" y="0"/>
                </a:moveTo>
                <a:lnTo>
                  <a:pt x="1657350" y="0"/>
                </a:lnTo>
                <a:lnTo>
                  <a:pt x="1657350" y="1657350"/>
                </a:lnTo>
                <a:lnTo>
                  <a:pt x="0" y="1657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474736" y="622789"/>
            <a:ext cx="1647825" cy="1647825"/>
            <a:chOff x="0" y="0"/>
            <a:chExt cx="2197100" cy="2197100"/>
          </a:xfrm>
        </p:grpSpPr>
        <p:sp>
          <p:nvSpPr>
            <p:cNvPr name="Freeform 5" id="5"/>
            <p:cNvSpPr/>
            <p:nvPr/>
          </p:nvSpPr>
          <p:spPr>
            <a:xfrm flipH="false" flipV="false" rot="0">
              <a:off x="0" y="0"/>
              <a:ext cx="2197100" cy="2197100"/>
            </a:xfrm>
            <a:custGeom>
              <a:avLst/>
              <a:gdLst/>
              <a:ahLst/>
              <a:cxnLst/>
              <a:rect r="r" b="b" t="t" l="l"/>
              <a:pathLst>
                <a:path h="2197100" w="2197100">
                  <a:moveTo>
                    <a:pt x="0" y="0"/>
                  </a:moveTo>
                  <a:lnTo>
                    <a:pt x="2197100" y="0"/>
                  </a:lnTo>
                  <a:lnTo>
                    <a:pt x="2197100" y="2197100"/>
                  </a:lnTo>
                  <a:lnTo>
                    <a:pt x="0" y="2197100"/>
                  </a:lnTo>
                  <a:lnTo>
                    <a:pt x="0" y="0"/>
                  </a:lnTo>
                  <a:close/>
                </a:path>
              </a:pathLst>
            </a:custGeom>
            <a:blipFill>
              <a:blip r:embed="rId6"/>
              <a:stretch>
                <a:fillRect l="0" t="-289" r="0" b="-289"/>
              </a:stretch>
            </a:blipFill>
          </p:spPr>
        </p:sp>
      </p:grpSp>
      <p:sp>
        <p:nvSpPr>
          <p:cNvPr name="TextBox 6" id="6"/>
          <p:cNvSpPr txBox="true"/>
          <p:nvPr/>
        </p:nvSpPr>
        <p:spPr>
          <a:xfrm rot="0">
            <a:off x="2988768" y="1332401"/>
            <a:ext cx="14639828" cy="7793590"/>
          </a:xfrm>
          <a:prstGeom prst="rect">
            <a:avLst/>
          </a:prstGeom>
        </p:spPr>
        <p:txBody>
          <a:bodyPr anchor="t" rtlCol="false" tIns="0" lIns="0" bIns="0" rIns="0">
            <a:spAutoFit/>
          </a:bodyPr>
          <a:lstStyle/>
          <a:p>
            <a:pPr algn="just">
              <a:lnSpc>
                <a:spcPts val="4796"/>
              </a:lnSpc>
            </a:pPr>
            <a:r>
              <a:rPr lang="en-US" sz="3200">
                <a:solidFill>
                  <a:srgbClr val="7A72BD"/>
                </a:solidFill>
                <a:latin typeface="Poppins Light"/>
                <a:ea typeface="Poppins Light"/>
                <a:cs typeface="Poppins Light"/>
                <a:sym typeface="Poppins Light"/>
              </a:rPr>
              <a:t>The likely required investment in carbon capture will be 4 BB$ (Rs. 30,000 crores) to 6.7 BB$ (Rs. 50,000 crores), depending on the carbon capture volume. An additional amount of around 1.5 BB$ (Rs. 11,000 crores) to 2.5 BB$ (Rs. 19,000 crores) will be necessary for the transportation and storage infrastructure.</a:t>
            </a:r>
          </a:p>
          <a:p>
            <a:pPr algn="just">
              <a:lnSpc>
                <a:spcPts val="4796"/>
              </a:lnSpc>
            </a:pPr>
          </a:p>
          <a:p>
            <a:pPr algn="just">
              <a:lnSpc>
                <a:spcPts val="4796"/>
              </a:lnSpc>
            </a:pPr>
            <a:r>
              <a:rPr lang="en-US" sz="3200">
                <a:solidFill>
                  <a:srgbClr val="7A72BD"/>
                </a:solidFill>
                <a:latin typeface="Poppins Light"/>
                <a:ea typeface="Poppins Light"/>
                <a:cs typeface="Poppins Light"/>
                <a:sym typeface="Poppins Light"/>
              </a:rPr>
              <a:t> These estimates are based on the installation and costs of the best and commercial-scale technologies currently available. The investment can reduce with strategic aggregation at scale and the usage of common CCUS infrastructure. Further, improved scale and breakthrough novel technologies can also reduce the costs significantly.</a:t>
            </a:r>
          </a:p>
          <a:p>
            <a:pPr algn="just">
              <a:lnSpc>
                <a:spcPts val="4796"/>
              </a:lnSpc>
            </a:pPr>
          </a:p>
          <a:p>
            <a:pPr algn="just">
              <a:lnSpc>
                <a:spcPts val="4799"/>
              </a:lnSpc>
            </a:pPr>
          </a:p>
        </p:txBody>
      </p:sp>
      <p:grpSp>
        <p:nvGrpSpPr>
          <p:cNvPr name="Group 7" id="7"/>
          <p:cNvGrpSpPr/>
          <p:nvPr/>
        </p:nvGrpSpPr>
        <p:grpSpPr>
          <a:xfrm rot="-8376915">
            <a:off x="1462435" y="8434585"/>
            <a:ext cx="901835" cy="1382813"/>
            <a:chOff x="0" y="0"/>
            <a:chExt cx="1202447" cy="1843751"/>
          </a:xfrm>
        </p:grpSpPr>
        <p:sp>
          <p:nvSpPr>
            <p:cNvPr name="Freeform 8" id="8"/>
            <p:cNvSpPr/>
            <p:nvPr/>
          </p:nvSpPr>
          <p:spPr>
            <a:xfrm flipH="false" flipV="false" rot="0">
              <a:off x="0" y="0"/>
              <a:ext cx="1202436" cy="1843786"/>
            </a:xfrm>
            <a:custGeom>
              <a:avLst/>
              <a:gdLst/>
              <a:ahLst/>
              <a:cxnLst/>
              <a:rect r="r" b="b" t="t" l="l"/>
              <a:pathLst>
                <a:path h="1843786" w="1202436">
                  <a:moveTo>
                    <a:pt x="0" y="0"/>
                  </a:moveTo>
                  <a:lnTo>
                    <a:pt x="1202436" y="0"/>
                  </a:lnTo>
                  <a:lnTo>
                    <a:pt x="1202436" y="1843786"/>
                  </a:lnTo>
                  <a:lnTo>
                    <a:pt x="0" y="1843786"/>
                  </a:lnTo>
                  <a:lnTo>
                    <a:pt x="0" y="0"/>
                  </a:lnTo>
                  <a:close/>
                </a:path>
              </a:pathLst>
            </a:custGeom>
            <a:blipFill>
              <a:blip r:embed="rId7"/>
              <a:stretch>
                <a:fillRect l="0" t="-114" r="0" b="-112"/>
              </a:stretch>
            </a:blipFill>
          </p:spPr>
        </p:sp>
      </p:grpSp>
      <p:sp>
        <p:nvSpPr>
          <p:cNvPr name="Freeform 9" id="9"/>
          <p:cNvSpPr/>
          <p:nvPr/>
        </p:nvSpPr>
        <p:spPr>
          <a:xfrm flipH="false" flipV="false" rot="0">
            <a:off x="479499" y="7951558"/>
            <a:ext cx="1098403" cy="1174434"/>
          </a:xfrm>
          <a:custGeom>
            <a:avLst/>
            <a:gdLst/>
            <a:ahLst/>
            <a:cxnLst/>
            <a:rect r="r" b="b" t="t" l="l"/>
            <a:pathLst>
              <a:path h="1174434" w="1098403">
                <a:moveTo>
                  <a:pt x="0" y="0"/>
                </a:moveTo>
                <a:lnTo>
                  <a:pt x="1098402" y="0"/>
                </a:lnTo>
                <a:lnTo>
                  <a:pt x="1098402" y="1174434"/>
                </a:lnTo>
                <a:lnTo>
                  <a:pt x="0" y="11744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138619" y="945628"/>
            <a:ext cx="8336676" cy="8180363"/>
          </a:xfrm>
          <a:custGeom>
            <a:avLst/>
            <a:gdLst/>
            <a:ahLst/>
            <a:cxnLst/>
            <a:rect r="r" b="b" t="t" l="l"/>
            <a:pathLst>
              <a:path h="8180363" w="8336676">
                <a:moveTo>
                  <a:pt x="0" y="0"/>
                </a:moveTo>
                <a:lnTo>
                  <a:pt x="8336676" y="0"/>
                </a:lnTo>
                <a:lnTo>
                  <a:pt x="8336676" y="8180363"/>
                </a:lnTo>
                <a:lnTo>
                  <a:pt x="0" y="8180363"/>
                </a:lnTo>
                <a:lnTo>
                  <a:pt x="0" y="0"/>
                </a:lnTo>
                <a:close/>
              </a:path>
            </a:pathLst>
          </a:custGeom>
          <a:blipFill>
            <a:blip r:embed="rId10">
              <a:alphaModFix amt="28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4046907" y="1465440"/>
            <a:ext cx="9776708" cy="7528065"/>
          </a:xfrm>
          <a:custGeom>
            <a:avLst/>
            <a:gdLst/>
            <a:ahLst/>
            <a:cxnLst/>
            <a:rect r="r" b="b" t="t" l="l"/>
            <a:pathLst>
              <a:path h="7528065" w="9776708">
                <a:moveTo>
                  <a:pt x="0" y="0"/>
                </a:moveTo>
                <a:lnTo>
                  <a:pt x="9776708" y="0"/>
                </a:lnTo>
                <a:lnTo>
                  <a:pt x="9776708" y="7528065"/>
                </a:lnTo>
                <a:lnTo>
                  <a:pt x="0" y="7528065"/>
                </a:lnTo>
                <a:lnTo>
                  <a:pt x="0" y="0"/>
                </a:lnTo>
                <a:close/>
              </a:path>
            </a:pathLst>
          </a:custGeom>
          <a:blipFill>
            <a:blip r:embed="rId6">
              <a:alphaModFix amt="20999"/>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1115080" y="1299297"/>
            <a:ext cx="16095746" cy="8854440"/>
          </a:xfrm>
          <a:prstGeom prst="rect">
            <a:avLst/>
          </a:prstGeom>
        </p:spPr>
        <p:txBody>
          <a:bodyPr anchor="t" rtlCol="false" tIns="0" lIns="0" bIns="0" rIns="0">
            <a:spAutoFit/>
          </a:bodyPr>
          <a:lstStyle/>
          <a:p>
            <a:pPr algn="just">
              <a:lnSpc>
                <a:spcPts val="4650"/>
              </a:lnSpc>
            </a:pPr>
            <a:r>
              <a:rPr lang="en-US" sz="3100">
                <a:solidFill>
                  <a:srgbClr val="7A72BD"/>
                </a:solidFill>
                <a:latin typeface="Poppins"/>
                <a:ea typeface="Poppins"/>
                <a:cs typeface="Poppins"/>
                <a:sym typeface="Poppins"/>
              </a:rPr>
              <a:t>In the absence of any tax incentives or supporting market conditions for low carbon footprint products, emerging ‘low-carbon’ technologies cannot compete with traditional fossil fuel-based technologies. Under such scenarios, deploying public procurement programmes that favor low-carbon products or ensure a guaranteed minimum price for products generated from CCUS equipped operations, along with CO2 tax credits, can provide the foundations of a level playing field for investors. </a:t>
            </a:r>
          </a:p>
          <a:p>
            <a:pPr algn="just">
              <a:lnSpc>
                <a:spcPts val="4650"/>
              </a:lnSpc>
            </a:pPr>
          </a:p>
          <a:p>
            <a:pPr algn="just">
              <a:lnSpc>
                <a:spcPts val="4650"/>
              </a:lnSpc>
            </a:pPr>
            <a:r>
              <a:rPr lang="en-US" sz="3100">
                <a:solidFill>
                  <a:srgbClr val="7A72BD"/>
                </a:solidFill>
                <a:latin typeface="Poppins"/>
                <a:ea typeface="Poppins"/>
                <a:cs typeface="Poppins"/>
                <a:sym typeface="Poppins"/>
              </a:rPr>
              <a:t>Incentives from the Government in the form of tax credits, cash credits, or Product Linked Incentives (PLI) can boost CCUS technology implementations. Figure 6-3 shows how incentives can create a level playing field for CCUS projects. Also, incentivizing investments through capture credits enables progressive reduction of capture costs and establishes markets for low carbon-based products.</a:t>
            </a:r>
          </a:p>
          <a:p>
            <a:pPr algn="just">
              <a:lnSpc>
                <a:spcPts val="4650"/>
              </a:lnSpc>
            </a:pPr>
          </a:p>
          <a:p>
            <a:pPr algn="just">
              <a:lnSpc>
                <a:spcPts val="4649"/>
              </a:lnSpc>
            </a:pPr>
          </a:p>
        </p:txBody>
      </p:sp>
      <p:sp>
        <p:nvSpPr>
          <p:cNvPr name="TextBox 37" id="37"/>
          <p:cNvSpPr txBox="true"/>
          <p:nvPr/>
        </p:nvSpPr>
        <p:spPr>
          <a:xfrm rot="0">
            <a:off x="4199152" y="323257"/>
            <a:ext cx="9472217" cy="638175"/>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ea typeface="Poppins Bold"/>
                <a:cs typeface="Poppins Bold"/>
                <a:sym typeface="Poppins Bold"/>
              </a:rPr>
              <a:t>CCUS Financing Mechanism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4046907" y="1465440"/>
            <a:ext cx="9776708" cy="7528065"/>
          </a:xfrm>
          <a:custGeom>
            <a:avLst/>
            <a:gdLst/>
            <a:ahLst/>
            <a:cxnLst/>
            <a:rect r="r" b="b" t="t" l="l"/>
            <a:pathLst>
              <a:path h="7528065" w="9776708">
                <a:moveTo>
                  <a:pt x="0" y="0"/>
                </a:moveTo>
                <a:lnTo>
                  <a:pt x="9776708" y="0"/>
                </a:lnTo>
                <a:lnTo>
                  <a:pt x="9776708" y="7528065"/>
                </a:lnTo>
                <a:lnTo>
                  <a:pt x="0" y="7528065"/>
                </a:lnTo>
                <a:lnTo>
                  <a:pt x="0" y="0"/>
                </a:lnTo>
                <a:close/>
              </a:path>
            </a:pathLst>
          </a:custGeom>
          <a:blipFill>
            <a:blip r:embed="rId6">
              <a:alphaModFix amt="20999"/>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1115080" y="1299297"/>
            <a:ext cx="16095746" cy="8854440"/>
          </a:xfrm>
          <a:prstGeom prst="rect">
            <a:avLst/>
          </a:prstGeom>
        </p:spPr>
        <p:txBody>
          <a:bodyPr anchor="t" rtlCol="false" tIns="0" lIns="0" bIns="0" rIns="0">
            <a:spAutoFit/>
          </a:bodyPr>
          <a:lstStyle/>
          <a:p>
            <a:pPr algn="just">
              <a:lnSpc>
                <a:spcPts val="4650"/>
              </a:lnSpc>
            </a:pPr>
            <a:r>
              <a:rPr lang="en-US" sz="3100">
                <a:solidFill>
                  <a:srgbClr val="5E17EB"/>
                </a:solidFill>
                <a:latin typeface="Poppins"/>
                <a:ea typeface="Poppins"/>
                <a:cs typeface="Poppins"/>
                <a:sym typeface="Poppins"/>
              </a:rPr>
              <a:t>The decarbonization costs will have a varying impact on the unit cost/price of products in different industries, viz. power, cement, steel, etc. Hence it is suggested to have a well-considered policy that takes care of the CCUS cost structure in domestic and international markets and the decarbonization cost for each industry without compromising product competitiveness and India’s industrial and economic development goals. </a:t>
            </a:r>
          </a:p>
          <a:p>
            <a:pPr algn="just">
              <a:lnSpc>
                <a:spcPts val="4650"/>
              </a:lnSpc>
            </a:pPr>
          </a:p>
          <a:p>
            <a:pPr algn="just">
              <a:lnSpc>
                <a:spcPts val="4650"/>
              </a:lnSpc>
            </a:pPr>
            <a:r>
              <a:rPr lang="en-US" sz="3100">
                <a:solidFill>
                  <a:srgbClr val="5E17EB"/>
                </a:solidFill>
                <a:latin typeface="Poppins"/>
                <a:ea typeface="Poppins"/>
                <a:cs typeface="Poppins"/>
                <a:sym typeface="Poppins"/>
              </a:rPr>
              <a:t>An incentive for low-C production should be primarily guided by the following parameters: </a:t>
            </a:r>
          </a:p>
          <a:p>
            <a:pPr algn="just">
              <a:lnSpc>
                <a:spcPts val="4650"/>
              </a:lnSpc>
            </a:pPr>
            <a:r>
              <a:rPr lang="en-US" sz="3100">
                <a:solidFill>
                  <a:srgbClr val="5E17EB"/>
                </a:solidFill>
                <a:latin typeface="Poppins"/>
                <a:ea typeface="Poppins"/>
                <a:cs typeface="Poppins"/>
                <a:sym typeface="Poppins"/>
              </a:rPr>
              <a:t>a) Carbon capture/abatement cost; </a:t>
            </a:r>
          </a:p>
          <a:p>
            <a:pPr algn="just">
              <a:lnSpc>
                <a:spcPts val="4650"/>
              </a:lnSpc>
            </a:pPr>
            <a:r>
              <a:rPr lang="en-US" sz="3100">
                <a:solidFill>
                  <a:srgbClr val="5E17EB"/>
                </a:solidFill>
                <a:latin typeface="Poppins"/>
                <a:ea typeface="Poppins"/>
                <a:cs typeface="Poppins"/>
                <a:sym typeface="Poppins"/>
              </a:rPr>
              <a:t>b) CO2 emission intensity of the conventional process;</a:t>
            </a:r>
          </a:p>
          <a:p>
            <a:pPr algn="just">
              <a:lnSpc>
                <a:spcPts val="4650"/>
              </a:lnSpc>
            </a:pPr>
            <a:r>
              <a:rPr lang="en-US" sz="3100">
                <a:solidFill>
                  <a:srgbClr val="5E17EB"/>
                </a:solidFill>
                <a:latin typeface="Poppins"/>
                <a:ea typeface="Poppins"/>
                <a:cs typeface="Poppins"/>
                <a:sym typeface="Poppins"/>
              </a:rPr>
              <a:t>c) Cost structure of alternative process/production route (if any) for the production of green or low-C products; and </a:t>
            </a:r>
          </a:p>
          <a:p>
            <a:pPr algn="just">
              <a:lnSpc>
                <a:spcPts val="4650"/>
              </a:lnSpc>
            </a:pPr>
            <a:r>
              <a:rPr lang="en-US" sz="3100">
                <a:solidFill>
                  <a:srgbClr val="5E17EB"/>
                </a:solidFill>
                <a:latin typeface="Poppins"/>
                <a:ea typeface="Poppins"/>
                <a:cs typeface="Poppins"/>
                <a:sym typeface="Poppins"/>
              </a:rPr>
              <a:t>d) India’s energy security and sustainability goals.</a:t>
            </a:r>
          </a:p>
          <a:p>
            <a:pPr algn="just">
              <a:lnSpc>
                <a:spcPts val="4649"/>
              </a:lnSpc>
            </a:pPr>
          </a:p>
        </p:txBody>
      </p:sp>
      <p:sp>
        <p:nvSpPr>
          <p:cNvPr name="TextBox 37" id="37"/>
          <p:cNvSpPr txBox="true"/>
          <p:nvPr/>
        </p:nvSpPr>
        <p:spPr>
          <a:xfrm rot="0">
            <a:off x="4199152" y="323257"/>
            <a:ext cx="9472217" cy="638175"/>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ea typeface="Poppins Bold"/>
                <a:cs typeface="Poppins Bold"/>
                <a:sym typeface="Poppins Bold"/>
              </a:rPr>
              <a:t>CCUS Financing Mechanism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4046907" y="1465440"/>
            <a:ext cx="9776708" cy="7528065"/>
          </a:xfrm>
          <a:custGeom>
            <a:avLst/>
            <a:gdLst/>
            <a:ahLst/>
            <a:cxnLst/>
            <a:rect r="r" b="b" t="t" l="l"/>
            <a:pathLst>
              <a:path h="7528065" w="9776708">
                <a:moveTo>
                  <a:pt x="0" y="0"/>
                </a:moveTo>
                <a:lnTo>
                  <a:pt x="9776708" y="0"/>
                </a:lnTo>
                <a:lnTo>
                  <a:pt x="9776708" y="7528065"/>
                </a:lnTo>
                <a:lnTo>
                  <a:pt x="0" y="7528065"/>
                </a:lnTo>
                <a:lnTo>
                  <a:pt x="0" y="0"/>
                </a:lnTo>
                <a:close/>
              </a:path>
            </a:pathLst>
          </a:custGeom>
          <a:blipFill>
            <a:blip r:embed="rId6">
              <a:alphaModFix amt="20999"/>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887388" y="1626165"/>
            <a:ext cx="16095746" cy="7082790"/>
          </a:xfrm>
          <a:prstGeom prst="rect">
            <a:avLst/>
          </a:prstGeom>
        </p:spPr>
        <p:txBody>
          <a:bodyPr anchor="t" rtlCol="false" tIns="0" lIns="0" bIns="0" rIns="0">
            <a:spAutoFit/>
          </a:bodyPr>
          <a:lstStyle/>
          <a:p>
            <a:pPr algn="just">
              <a:lnSpc>
                <a:spcPts val="4650"/>
              </a:lnSpc>
            </a:pPr>
            <a:r>
              <a:rPr lang="en-US" sz="3100">
                <a:solidFill>
                  <a:srgbClr val="5E17EB"/>
                </a:solidFill>
                <a:latin typeface="Poppins"/>
                <a:ea typeface="Poppins"/>
                <a:cs typeface="Poppins"/>
                <a:sym typeface="Poppins"/>
              </a:rPr>
              <a:t>As a signatory of the Paris Agreement, India has committed to reducing CO2 emissions by 50% by 2050 and achieving net zero by 2070. To contribute significantly towards these goals, it is envisioned that at least 30% of emissions should be captured through CCUS projects. This translates to a CCUS target volume of 750 million tonnes per annum (mtpa) by 2070. </a:t>
            </a:r>
          </a:p>
          <a:p>
            <a:pPr algn="just">
              <a:lnSpc>
                <a:spcPts val="4650"/>
              </a:lnSpc>
            </a:pPr>
          </a:p>
          <a:p>
            <a:pPr algn="just">
              <a:lnSpc>
                <a:spcPts val="4650"/>
              </a:lnSpc>
            </a:pPr>
            <a:r>
              <a:rPr lang="en-US" sz="3100">
                <a:solidFill>
                  <a:srgbClr val="5E17EB"/>
                </a:solidFill>
                <a:latin typeface="Poppins"/>
                <a:ea typeface="Poppins"/>
                <a:cs typeface="Poppins"/>
                <a:sym typeface="Poppins"/>
              </a:rPr>
              <a:t>Two financing options have been evaluated and analyzed for CCUS financing with the target CCUS volume of 750 mtpa. A general schematic has been presented in Figure 6-4. Financing Option 1: CCUS financing through only the ‘Clean Energy Cess’ Financing Option 2: CCUS financing through bond and gross budgetary support </a:t>
            </a:r>
          </a:p>
          <a:p>
            <a:pPr algn="just">
              <a:lnSpc>
                <a:spcPts val="4649"/>
              </a:lnSpc>
            </a:pPr>
          </a:p>
        </p:txBody>
      </p:sp>
      <p:sp>
        <p:nvSpPr>
          <p:cNvPr name="TextBox 37" id="37"/>
          <p:cNvSpPr txBox="true"/>
          <p:nvPr/>
        </p:nvSpPr>
        <p:spPr>
          <a:xfrm rot="0">
            <a:off x="4199152" y="323257"/>
            <a:ext cx="9472217" cy="638175"/>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ea typeface="Poppins Bold"/>
                <a:cs typeface="Poppins Bold"/>
                <a:sym typeface="Poppins Bold"/>
              </a:rPr>
              <a:t>CCUS Financing Mechanism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4046907" y="1465440"/>
            <a:ext cx="9776708" cy="7528065"/>
          </a:xfrm>
          <a:custGeom>
            <a:avLst/>
            <a:gdLst/>
            <a:ahLst/>
            <a:cxnLst/>
            <a:rect r="r" b="b" t="t" l="l"/>
            <a:pathLst>
              <a:path h="7528065" w="9776708">
                <a:moveTo>
                  <a:pt x="0" y="0"/>
                </a:moveTo>
                <a:lnTo>
                  <a:pt x="9776708" y="0"/>
                </a:lnTo>
                <a:lnTo>
                  <a:pt x="9776708" y="7528065"/>
                </a:lnTo>
                <a:lnTo>
                  <a:pt x="0" y="7528065"/>
                </a:lnTo>
                <a:lnTo>
                  <a:pt x="0" y="0"/>
                </a:lnTo>
                <a:close/>
              </a:path>
            </a:pathLst>
          </a:custGeom>
          <a:blipFill>
            <a:blip r:embed="rId6">
              <a:alphaModFix amt="20999"/>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887388" y="1626165"/>
            <a:ext cx="16095746" cy="6492240"/>
          </a:xfrm>
          <a:prstGeom prst="rect">
            <a:avLst/>
          </a:prstGeom>
        </p:spPr>
        <p:txBody>
          <a:bodyPr anchor="t" rtlCol="false" tIns="0" lIns="0" bIns="0" rIns="0">
            <a:spAutoFit/>
          </a:bodyPr>
          <a:lstStyle/>
          <a:p>
            <a:pPr algn="just">
              <a:lnSpc>
                <a:spcPts val="4650"/>
              </a:lnSpc>
            </a:pPr>
            <a:r>
              <a:rPr lang="en-US" sz="3100">
                <a:solidFill>
                  <a:srgbClr val="5E17EB"/>
                </a:solidFill>
                <a:latin typeface="Poppins"/>
                <a:ea typeface="Poppins"/>
                <a:cs typeface="Poppins"/>
                <a:sym typeface="Poppins"/>
              </a:rPr>
              <a:t>In both options, it is proposed to develop the CCFC with seed funding and support from the Government of India. The surplus funds will be re-financed to generate earnings at an 8-10% spread. The CCFC will subsidize the cash costs of CCUS projects through cash credit, while the capital charges will be subsidized as a tax credit. Since the cash credit and tax credit required for each industry will be different and critical for the adoption of CCUS, it is proposed to finalize the same based on CCUS demonstration projects based on different technologies, FEED study for the projects and discussion with industries. The tax credit created by the CCUS projects can be either availed by the parent company or can be sold in the ‘carbon market’.</a:t>
            </a:r>
          </a:p>
          <a:p>
            <a:pPr algn="just">
              <a:lnSpc>
                <a:spcPts val="4649"/>
              </a:lnSpc>
            </a:pPr>
          </a:p>
        </p:txBody>
      </p:sp>
      <p:sp>
        <p:nvSpPr>
          <p:cNvPr name="TextBox 37" id="37"/>
          <p:cNvSpPr txBox="true"/>
          <p:nvPr/>
        </p:nvSpPr>
        <p:spPr>
          <a:xfrm rot="0">
            <a:off x="4199152" y="323257"/>
            <a:ext cx="9472217" cy="638175"/>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ea typeface="Poppins Bold"/>
                <a:cs typeface="Poppins Bold"/>
                <a:sym typeface="Poppins Bold"/>
              </a:rPr>
              <a:t>CCUS Financing Mechanism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851098" y="9736986"/>
            <a:ext cx="4277813" cy="733702"/>
            <a:chOff x="0" y="0"/>
            <a:chExt cx="5703751" cy="978270"/>
          </a:xfrm>
        </p:grpSpPr>
        <p:sp>
          <p:nvSpPr>
            <p:cNvPr name="Freeform 3" id="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4" id="4"/>
          <p:cNvGrpSpPr/>
          <p:nvPr/>
        </p:nvGrpSpPr>
        <p:grpSpPr>
          <a:xfrm rot="5400000">
            <a:off x="14358122" y="9736986"/>
            <a:ext cx="4277813" cy="733702"/>
            <a:chOff x="0" y="0"/>
            <a:chExt cx="5703751" cy="978270"/>
          </a:xfrm>
        </p:grpSpPr>
        <p:sp>
          <p:nvSpPr>
            <p:cNvPr name="Freeform 5" id="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6" id="6"/>
          <p:cNvGrpSpPr/>
          <p:nvPr/>
        </p:nvGrpSpPr>
        <p:grpSpPr>
          <a:xfrm rot="5400000">
            <a:off x="14865145"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8" id="8"/>
          <p:cNvGrpSpPr/>
          <p:nvPr/>
        </p:nvGrpSpPr>
        <p:grpSpPr>
          <a:xfrm rot="5400000">
            <a:off x="15346730"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0" id="10"/>
          <p:cNvGrpSpPr/>
          <p:nvPr/>
        </p:nvGrpSpPr>
        <p:grpSpPr>
          <a:xfrm rot="5400000">
            <a:off x="15853752"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2" id="12"/>
          <p:cNvGrpSpPr/>
          <p:nvPr/>
        </p:nvGrpSpPr>
        <p:grpSpPr>
          <a:xfrm rot="5400000">
            <a:off x="16360775"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4" id="14"/>
          <p:cNvGrpSpPr/>
          <p:nvPr/>
        </p:nvGrpSpPr>
        <p:grpSpPr>
          <a:xfrm rot="5400000">
            <a:off x="16848587"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6" id="16"/>
          <p:cNvGrpSpPr/>
          <p:nvPr/>
        </p:nvGrpSpPr>
        <p:grpSpPr>
          <a:xfrm rot="5400000">
            <a:off x="-2390116" y="21472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8" id="18"/>
          <p:cNvGrpSpPr/>
          <p:nvPr/>
        </p:nvGrpSpPr>
        <p:grpSpPr>
          <a:xfrm rot="5400000">
            <a:off x="-1883092" y="21472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0" id="20"/>
          <p:cNvGrpSpPr/>
          <p:nvPr/>
        </p:nvGrpSpPr>
        <p:grpSpPr>
          <a:xfrm rot="5400000">
            <a:off x="-1376069"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2" id="22"/>
          <p:cNvGrpSpPr/>
          <p:nvPr/>
        </p:nvGrpSpPr>
        <p:grpSpPr>
          <a:xfrm rot="5400000">
            <a:off x="-894484"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4" id="24"/>
          <p:cNvGrpSpPr/>
          <p:nvPr/>
        </p:nvGrpSpPr>
        <p:grpSpPr>
          <a:xfrm rot="5400000">
            <a:off x="-387462"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6" id="26"/>
          <p:cNvGrpSpPr/>
          <p:nvPr/>
        </p:nvGrpSpPr>
        <p:grpSpPr>
          <a:xfrm rot="5400000">
            <a:off x="119561"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8" id="28"/>
          <p:cNvGrpSpPr/>
          <p:nvPr/>
        </p:nvGrpSpPr>
        <p:grpSpPr>
          <a:xfrm rot="5400000">
            <a:off x="607373"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0" id="30"/>
          <p:cNvGrpSpPr/>
          <p:nvPr/>
        </p:nvGrpSpPr>
        <p:grpSpPr>
          <a:xfrm rot="1236480">
            <a:off x="894563" y="-756947"/>
            <a:ext cx="1792273" cy="2748152"/>
            <a:chOff x="0" y="0"/>
            <a:chExt cx="2389697" cy="3664203"/>
          </a:xfrm>
        </p:grpSpPr>
        <p:sp>
          <p:nvSpPr>
            <p:cNvPr name="Freeform 31" id="31"/>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2" id="32"/>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4087990" y="95494"/>
            <a:ext cx="8576863" cy="10096012"/>
          </a:xfrm>
          <a:custGeom>
            <a:avLst/>
            <a:gdLst/>
            <a:ahLst/>
            <a:cxnLst/>
            <a:rect r="r" b="b" t="t" l="l"/>
            <a:pathLst>
              <a:path h="10096012" w="8576863">
                <a:moveTo>
                  <a:pt x="0" y="0"/>
                </a:moveTo>
                <a:lnTo>
                  <a:pt x="8576862" y="0"/>
                </a:lnTo>
                <a:lnTo>
                  <a:pt x="8576862" y="10096012"/>
                </a:lnTo>
                <a:lnTo>
                  <a:pt x="0" y="10096012"/>
                </a:lnTo>
                <a:lnTo>
                  <a:pt x="0" y="0"/>
                </a:lnTo>
                <a:close/>
              </a:path>
            </a:pathLst>
          </a:custGeom>
          <a:blipFill>
            <a:blip r:embed="rId6"/>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851098" y="9736986"/>
            <a:ext cx="4277813" cy="733702"/>
            <a:chOff x="0" y="0"/>
            <a:chExt cx="5703751" cy="978270"/>
          </a:xfrm>
        </p:grpSpPr>
        <p:sp>
          <p:nvSpPr>
            <p:cNvPr name="Freeform 3" id="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4" id="4"/>
          <p:cNvGrpSpPr/>
          <p:nvPr/>
        </p:nvGrpSpPr>
        <p:grpSpPr>
          <a:xfrm rot="5400000">
            <a:off x="14358122" y="9736986"/>
            <a:ext cx="4277813" cy="733702"/>
            <a:chOff x="0" y="0"/>
            <a:chExt cx="5703751" cy="978270"/>
          </a:xfrm>
        </p:grpSpPr>
        <p:sp>
          <p:nvSpPr>
            <p:cNvPr name="Freeform 5" id="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6" id="6"/>
          <p:cNvGrpSpPr/>
          <p:nvPr/>
        </p:nvGrpSpPr>
        <p:grpSpPr>
          <a:xfrm rot="5400000">
            <a:off x="14865145"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8" id="8"/>
          <p:cNvGrpSpPr/>
          <p:nvPr/>
        </p:nvGrpSpPr>
        <p:grpSpPr>
          <a:xfrm rot="5400000">
            <a:off x="15346730"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0" id="10"/>
          <p:cNvGrpSpPr/>
          <p:nvPr/>
        </p:nvGrpSpPr>
        <p:grpSpPr>
          <a:xfrm rot="5400000">
            <a:off x="15853752"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2" id="12"/>
          <p:cNvGrpSpPr/>
          <p:nvPr/>
        </p:nvGrpSpPr>
        <p:grpSpPr>
          <a:xfrm rot="5400000">
            <a:off x="16360775"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4" id="14"/>
          <p:cNvGrpSpPr/>
          <p:nvPr/>
        </p:nvGrpSpPr>
        <p:grpSpPr>
          <a:xfrm rot="5400000">
            <a:off x="16848587"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6" id="16"/>
          <p:cNvGrpSpPr/>
          <p:nvPr/>
        </p:nvGrpSpPr>
        <p:grpSpPr>
          <a:xfrm rot="5400000">
            <a:off x="-2390116" y="21472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8" id="18"/>
          <p:cNvGrpSpPr/>
          <p:nvPr/>
        </p:nvGrpSpPr>
        <p:grpSpPr>
          <a:xfrm rot="5400000">
            <a:off x="-1883092" y="21472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0" id="20"/>
          <p:cNvGrpSpPr/>
          <p:nvPr/>
        </p:nvGrpSpPr>
        <p:grpSpPr>
          <a:xfrm rot="5400000">
            <a:off x="-1376069"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2" id="22"/>
          <p:cNvGrpSpPr/>
          <p:nvPr/>
        </p:nvGrpSpPr>
        <p:grpSpPr>
          <a:xfrm rot="5400000">
            <a:off x="-894484"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4" id="24"/>
          <p:cNvGrpSpPr/>
          <p:nvPr/>
        </p:nvGrpSpPr>
        <p:grpSpPr>
          <a:xfrm rot="5400000">
            <a:off x="-387462"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6" id="26"/>
          <p:cNvGrpSpPr/>
          <p:nvPr/>
        </p:nvGrpSpPr>
        <p:grpSpPr>
          <a:xfrm rot="5400000">
            <a:off x="119561"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8" id="28"/>
          <p:cNvGrpSpPr/>
          <p:nvPr/>
        </p:nvGrpSpPr>
        <p:grpSpPr>
          <a:xfrm rot="5400000">
            <a:off x="607373"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0" id="30"/>
          <p:cNvGrpSpPr/>
          <p:nvPr/>
        </p:nvGrpSpPr>
        <p:grpSpPr>
          <a:xfrm rot="1236480">
            <a:off x="894563" y="-756947"/>
            <a:ext cx="1792273" cy="2748152"/>
            <a:chOff x="0" y="0"/>
            <a:chExt cx="2389697" cy="3664203"/>
          </a:xfrm>
        </p:grpSpPr>
        <p:sp>
          <p:nvSpPr>
            <p:cNvPr name="Freeform 31" id="31"/>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2" id="32"/>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3370305" y="0"/>
            <a:ext cx="9282028" cy="10259293"/>
          </a:xfrm>
          <a:custGeom>
            <a:avLst/>
            <a:gdLst/>
            <a:ahLst/>
            <a:cxnLst/>
            <a:rect r="r" b="b" t="t" l="l"/>
            <a:pathLst>
              <a:path h="10259293" w="9282028">
                <a:moveTo>
                  <a:pt x="0" y="0"/>
                </a:moveTo>
                <a:lnTo>
                  <a:pt x="9282029" y="0"/>
                </a:lnTo>
                <a:lnTo>
                  <a:pt x="9282029" y="10259293"/>
                </a:lnTo>
                <a:lnTo>
                  <a:pt x="0" y="10259293"/>
                </a:lnTo>
                <a:lnTo>
                  <a:pt x="0" y="0"/>
                </a:lnTo>
                <a:close/>
              </a:path>
            </a:pathLst>
          </a:custGeom>
          <a:blipFill>
            <a:blip r:embed="rId6"/>
            <a:stretch>
              <a:fillRect l="0" t="-3367" r="0" b="-3367"/>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6024806" y="2741238"/>
            <a:ext cx="5928447" cy="5928447"/>
          </a:xfrm>
          <a:custGeom>
            <a:avLst/>
            <a:gdLst/>
            <a:ahLst/>
            <a:cxnLst/>
            <a:rect r="r" b="b" t="t" l="l"/>
            <a:pathLst>
              <a:path h="5928447" w="5928447">
                <a:moveTo>
                  <a:pt x="0" y="0"/>
                </a:moveTo>
                <a:lnTo>
                  <a:pt x="5928447" y="0"/>
                </a:lnTo>
                <a:lnTo>
                  <a:pt x="5928447" y="5928447"/>
                </a:lnTo>
                <a:lnTo>
                  <a:pt x="0" y="5928447"/>
                </a:lnTo>
                <a:lnTo>
                  <a:pt x="0" y="0"/>
                </a:lnTo>
                <a:close/>
              </a:path>
            </a:pathLst>
          </a:custGeom>
          <a:blipFill>
            <a:blip r:embed="rId6">
              <a:alphaModFix amt="35000"/>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249914" y="1476405"/>
            <a:ext cx="17638961" cy="7193280"/>
          </a:xfrm>
          <a:prstGeom prst="rect">
            <a:avLst/>
          </a:prstGeom>
        </p:spPr>
        <p:txBody>
          <a:bodyPr anchor="t" rtlCol="false" tIns="0" lIns="0" bIns="0" rIns="0">
            <a:spAutoFit/>
          </a:bodyPr>
          <a:lstStyle/>
          <a:p>
            <a:pPr algn="just">
              <a:lnSpc>
                <a:spcPts val="4350"/>
              </a:lnSpc>
            </a:pPr>
            <a:r>
              <a:rPr lang="en-US" sz="2900">
                <a:solidFill>
                  <a:srgbClr val="7A72BD"/>
                </a:solidFill>
                <a:latin typeface="Poppins Bold"/>
                <a:ea typeface="Poppins Bold"/>
                <a:cs typeface="Poppins Bold"/>
                <a:sym typeface="Poppins Bold"/>
              </a:rPr>
              <a:t>I</a:t>
            </a:r>
            <a:r>
              <a:rPr lang="en-US" sz="2900">
                <a:solidFill>
                  <a:srgbClr val="7A72BD"/>
                </a:solidFill>
                <a:latin typeface="Poppins"/>
                <a:ea typeface="Poppins"/>
                <a:cs typeface="Poppins"/>
                <a:sym typeface="Poppins"/>
              </a:rPr>
              <a:t>t is proposed that the Government of India set-up a financial institution for the promotion and development of CCUS projects in India. The financial institution, which can be called the “Carbon Capture Finance Corporation (CCFC)” shall provide tax and cash credits for carbon capture projects in India. The CCFC may also participate in certain carbon capture projects through equity and debt funding &amp; financing.</a:t>
            </a:r>
          </a:p>
          <a:p>
            <a:pPr algn="just">
              <a:lnSpc>
                <a:spcPts val="4350"/>
              </a:lnSpc>
            </a:pPr>
          </a:p>
          <a:p>
            <a:pPr algn="just">
              <a:lnSpc>
                <a:spcPts val="4350"/>
              </a:lnSpc>
            </a:pPr>
            <a:r>
              <a:rPr lang="en-US" sz="2900">
                <a:solidFill>
                  <a:srgbClr val="7A72BD"/>
                </a:solidFill>
                <a:latin typeface="Poppins"/>
                <a:ea typeface="Poppins"/>
                <a:cs typeface="Poppins"/>
                <a:sym typeface="Poppins"/>
              </a:rPr>
              <a:t>It is proposed that the CCFC shall extend both tax credits and cash credits to eligible CCUS projects; the tax credits shall be for the recovery of the capital costs and the cash credits shall be for the recovery of the operating costs of CCUS projects. In this context, it may be noted that similar incentives are already available in India for wind power projects. Wind power projects enjoy the benefit of Accelerated Depreciation (AD) with a 80% depreciation rate.</a:t>
            </a:r>
          </a:p>
          <a:p>
            <a:pPr algn="just">
              <a:lnSpc>
                <a:spcPts val="4350"/>
              </a:lnSpc>
            </a:pPr>
          </a:p>
          <a:p>
            <a:pPr algn="just">
              <a:lnSpc>
                <a:spcPts val="4500"/>
              </a:lnSpc>
            </a:pPr>
          </a:p>
        </p:txBody>
      </p:sp>
      <p:sp>
        <p:nvSpPr>
          <p:cNvPr name="TextBox 37" id="37"/>
          <p:cNvSpPr txBox="true"/>
          <p:nvPr/>
        </p:nvSpPr>
        <p:spPr>
          <a:xfrm rot="0">
            <a:off x="2199310" y="227190"/>
            <a:ext cx="13034160" cy="1238250"/>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ea typeface="Poppins Bold"/>
                <a:cs typeface="Poppins Bold"/>
                <a:sym typeface="Poppins Bold"/>
              </a:rPr>
              <a:t>Carbon Capture Finance Corporation (CCFC)</a:t>
            </a:r>
          </a:p>
          <a:p>
            <a:pPr algn="ctr">
              <a:lnSpc>
                <a:spcPts val="47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72BD"/>
        </a:solidFill>
      </p:bgPr>
    </p:bg>
    <p:spTree>
      <p:nvGrpSpPr>
        <p:cNvPr id="1" name=""/>
        <p:cNvGrpSpPr/>
        <p:nvPr/>
      </p:nvGrpSpPr>
      <p:grpSpPr>
        <a:xfrm>
          <a:off x="0" y="0"/>
          <a:ext cx="0" cy="0"/>
          <a:chOff x="0" y="0"/>
          <a:chExt cx="0" cy="0"/>
        </a:xfrm>
      </p:grpSpPr>
      <p:grpSp>
        <p:nvGrpSpPr>
          <p:cNvPr name="Group 2" id="2"/>
          <p:cNvGrpSpPr/>
          <p:nvPr/>
        </p:nvGrpSpPr>
        <p:grpSpPr>
          <a:xfrm rot="0">
            <a:off x="-1027924" y="3405876"/>
            <a:ext cx="4193183" cy="719187"/>
            <a:chOff x="0" y="0"/>
            <a:chExt cx="5590911" cy="958916"/>
          </a:xfrm>
        </p:grpSpPr>
        <p:sp>
          <p:nvSpPr>
            <p:cNvPr name="Freeform 3" id="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4" id="4"/>
          <p:cNvGrpSpPr/>
          <p:nvPr/>
        </p:nvGrpSpPr>
        <p:grpSpPr>
          <a:xfrm rot="0">
            <a:off x="-1027924" y="2908884"/>
            <a:ext cx="4193183" cy="719187"/>
            <a:chOff x="0" y="0"/>
            <a:chExt cx="5590911" cy="958916"/>
          </a:xfrm>
        </p:grpSpPr>
        <p:sp>
          <p:nvSpPr>
            <p:cNvPr name="Freeform 5" id="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6" id="6"/>
          <p:cNvGrpSpPr/>
          <p:nvPr/>
        </p:nvGrpSpPr>
        <p:grpSpPr>
          <a:xfrm rot="0">
            <a:off x="-1027924" y="2411891"/>
            <a:ext cx="4193183" cy="719187"/>
            <a:chOff x="0" y="0"/>
            <a:chExt cx="5590911" cy="958916"/>
          </a:xfrm>
        </p:grpSpPr>
        <p:sp>
          <p:nvSpPr>
            <p:cNvPr name="Freeform 7" id="7"/>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8" id="8"/>
          <p:cNvGrpSpPr/>
          <p:nvPr/>
        </p:nvGrpSpPr>
        <p:grpSpPr>
          <a:xfrm rot="0">
            <a:off x="-1027924" y="1939834"/>
            <a:ext cx="4193183" cy="719187"/>
            <a:chOff x="0" y="0"/>
            <a:chExt cx="5590911" cy="958916"/>
          </a:xfrm>
        </p:grpSpPr>
        <p:sp>
          <p:nvSpPr>
            <p:cNvPr name="Freeform 9" id="9"/>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0" id="10"/>
          <p:cNvGrpSpPr/>
          <p:nvPr/>
        </p:nvGrpSpPr>
        <p:grpSpPr>
          <a:xfrm rot="0">
            <a:off x="-1027924" y="1442842"/>
            <a:ext cx="4193183" cy="719187"/>
            <a:chOff x="0" y="0"/>
            <a:chExt cx="5590911" cy="958916"/>
          </a:xfrm>
        </p:grpSpPr>
        <p:sp>
          <p:nvSpPr>
            <p:cNvPr name="Freeform 11" id="11"/>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2" id="12"/>
          <p:cNvGrpSpPr/>
          <p:nvPr/>
        </p:nvGrpSpPr>
        <p:grpSpPr>
          <a:xfrm rot="0">
            <a:off x="-1027924" y="945849"/>
            <a:ext cx="4193183" cy="719187"/>
            <a:chOff x="0" y="0"/>
            <a:chExt cx="5590911" cy="958916"/>
          </a:xfrm>
        </p:grpSpPr>
        <p:sp>
          <p:nvSpPr>
            <p:cNvPr name="Freeform 13" id="13"/>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grpSp>
        <p:nvGrpSpPr>
          <p:cNvPr name="Group 14" id="14"/>
          <p:cNvGrpSpPr/>
          <p:nvPr/>
        </p:nvGrpSpPr>
        <p:grpSpPr>
          <a:xfrm rot="0">
            <a:off x="-1027924" y="467689"/>
            <a:ext cx="4193183" cy="719187"/>
            <a:chOff x="0" y="0"/>
            <a:chExt cx="5590911" cy="958916"/>
          </a:xfrm>
        </p:grpSpPr>
        <p:sp>
          <p:nvSpPr>
            <p:cNvPr name="Freeform 15" id="15"/>
            <p:cNvSpPr/>
            <p:nvPr/>
          </p:nvSpPr>
          <p:spPr>
            <a:xfrm flipH="false" flipV="false" rot="0">
              <a:off x="0" y="0"/>
              <a:ext cx="5590921" cy="958977"/>
            </a:xfrm>
            <a:custGeom>
              <a:avLst/>
              <a:gdLst/>
              <a:ahLst/>
              <a:cxnLst/>
              <a:rect r="r" b="b" t="t" l="l"/>
              <a:pathLst>
                <a:path h="958977" w="5590921">
                  <a:moveTo>
                    <a:pt x="0" y="0"/>
                  </a:moveTo>
                  <a:lnTo>
                    <a:pt x="5590921" y="0"/>
                  </a:lnTo>
                  <a:lnTo>
                    <a:pt x="5590921" y="958977"/>
                  </a:lnTo>
                  <a:lnTo>
                    <a:pt x="0" y="958977"/>
                  </a:lnTo>
                  <a:lnTo>
                    <a:pt x="0" y="0"/>
                  </a:lnTo>
                  <a:close/>
                </a:path>
              </a:pathLst>
            </a:custGeom>
            <a:blipFill>
              <a:blip r:embed="rId2"/>
              <a:stretch>
                <a:fillRect l="-46476" t="0" r="-46476" b="6"/>
              </a:stretch>
            </a:blipFill>
          </p:spPr>
        </p:sp>
      </p:grpSp>
      <p:sp>
        <p:nvSpPr>
          <p:cNvPr name="TextBox 16" id="16"/>
          <p:cNvSpPr txBox="true"/>
          <p:nvPr/>
        </p:nvSpPr>
        <p:spPr>
          <a:xfrm rot="0">
            <a:off x="2002829" y="3268822"/>
            <a:ext cx="14282342" cy="3578225"/>
          </a:xfrm>
          <a:prstGeom prst="rect">
            <a:avLst/>
          </a:prstGeom>
        </p:spPr>
        <p:txBody>
          <a:bodyPr anchor="t" rtlCol="false" tIns="0" lIns="0" bIns="0" rIns="0">
            <a:spAutoFit/>
          </a:bodyPr>
          <a:lstStyle/>
          <a:p>
            <a:pPr algn="ctr">
              <a:lnSpc>
                <a:spcPts val="25000"/>
              </a:lnSpc>
            </a:pPr>
            <a:r>
              <a:rPr lang="en-US" sz="25000" spc="-250">
                <a:solidFill>
                  <a:srgbClr val="FDE9FF"/>
                </a:solidFill>
                <a:latin typeface="Poppins Bold"/>
                <a:ea typeface="Poppins Bold"/>
                <a:cs typeface="Poppins Bold"/>
                <a:sym typeface="Poppins Bold"/>
              </a:rPr>
              <a:t>DAY - 4</a:t>
            </a:r>
          </a:p>
        </p:txBody>
      </p:sp>
      <p:grpSp>
        <p:nvGrpSpPr>
          <p:cNvPr name="Group 17" id="17"/>
          <p:cNvGrpSpPr/>
          <p:nvPr/>
        </p:nvGrpSpPr>
        <p:grpSpPr>
          <a:xfrm rot="1236480">
            <a:off x="2429122" y="-1107950"/>
            <a:ext cx="1792273" cy="2748152"/>
            <a:chOff x="0" y="0"/>
            <a:chExt cx="2389697" cy="3664203"/>
          </a:xfrm>
        </p:grpSpPr>
        <p:sp>
          <p:nvSpPr>
            <p:cNvPr name="Freeform 18" id="18"/>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grpSp>
        <p:nvGrpSpPr>
          <p:cNvPr name="Group 19" id="19"/>
          <p:cNvGrpSpPr/>
          <p:nvPr/>
        </p:nvGrpSpPr>
        <p:grpSpPr>
          <a:xfrm rot="-9770876">
            <a:off x="792664" y="9160128"/>
            <a:ext cx="829030" cy="1271180"/>
            <a:chOff x="0" y="0"/>
            <a:chExt cx="1105373" cy="1694907"/>
          </a:xfrm>
        </p:grpSpPr>
        <p:sp>
          <p:nvSpPr>
            <p:cNvPr name="Freeform 20" id="20"/>
            <p:cNvSpPr/>
            <p:nvPr/>
          </p:nvSpPr>
          <p:spPr>
            <a:xfrm flipH="false" flipV="false" rot="0">
              <a:off x="0" y="0"/>
              <a:ext cx="1105408" cy="1694942"/>
            </a:xfrm>
            <a:custGeom>
              <a:avLst/>
              <a:gdLst/>
              <a:ahLst/>
              <a:cxnLst/>
              <a:rect r="r" b="b" t="t" l="l"/>
              <a:pathLst>
                <a:path h="1694942" w="1105408">
                  <a:moveTo>
                    <a:pt x="0" y="0"/>
                  </a:moveTo>
                  <a:lnTo>
                    <a:pt x="1105408" y="0"/>
                  </a:lnTo>
                  <a:lnTo>
                    <a:pt x="1105408" y="1694942"/>
                  </a:lnTo>
                  <a:lnTo>
                    <a:pt x="0" y="1694942"/>
                  </a:lnTo>
                  <a:lnTo>
                    <a:pt x="0" y="0"/>
                  </a:lnTo>
                  <a:close/>
                </a:path>
              </a:pathLst>
            </a:custGeom>
            <a:blipFill>
              <a:blip r:embed="rId3"/>
              <a:stretch>
                <a:fillRect l="-348" t="0" r="-345" b="2"/>
              </a:stretch>
            </a:blipFill>
          </p:spPr>
        </p:sp>
      </p:grpSp>
      <p:grpSp>
        <p:nvGrpSpPr>
          <p:cNvPr name="Group 21" id="21"/>
          <p:cNvGrpSpPr/>
          <p:nvPr/>
        </p:nvGrpSpPr>
        <p:grpSpPr>
          <a:xfrm rot="0">
            <a:off x="16158006" y="10579390"/>
            <a:ext cx="3512298" cy="602406"/>
            <a:chOff x="0" y="0"/>
            <a:chExt cx="4683064" cy="803208"/>
          </a:xfrm>
        </p:grpSpPr>
        <p:sp>
          <p:nvSpPr>
            <p:cNvPr name="Freeform 22" id="2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3" id="23"/>
          <p:cNvGrpSpPr/>
          <p:nvPr/>
        </p:nvGrpSpPr>
        <p:grpSpPr>
          <a:xfrm rot="0">
            <a:off x="16158006" y="10163098"/>
            <a:ext cx="3512298" cy="602406"/>
            <a:chOff x="0" y="0"/>
            <a:chExt cx="4683064" cy="803208"/>
          </a:xfrm>
        </p:grpSpPr>
        <p:sp>
          <p:nvSpPr>
            <p:cNvPr name="Freeform 24" id="2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5" id="25"/>
          <p:cNvGrpSpPr/>
          <p:nvPr/>
        </p:nvGrpSpPr>
        <p:grpSpPr>
          <a:xfrm rot="0">
            <a:off x="16158006" y="9746807"/>
            <a:ext cx="3512298" cy="602406"/>
            <a:chOff x="0" y="0"/>
            <a:chExt cx="4683064" cy="803208"/>
          </a:xfrm>
        </p:grpSpPr>
        <p:sp>
          <p:nvSpPr>
            <p:cNvPr name="Freeform 26" id="26"/>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7" id="27"/>
          <p:cNvGrpSpPr/>
          <p:nvPr/>
        </p:nvGrpSpPr>
        <p:grpSpPr>
          <a:xfrm rot="0">
            <a:off x="16158006" y="9351402"/>
            <a:ext cx="3512298" cy="602406"/>
            <a:chOff x="0" y="0"/>
            <a:chExt cx="4683064" cy="803208"/>
          </a:xfrm>
        </p:grpSpPr>
        <p:sp>
          <p:nvSpPr>
            <p:cNvPr name="Freeform 28" id="28"/>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29" id="29"/>
          <p:cNvGrpSpPr/>
          <p:nvPr/>
        </p:nvGrpSpPr>
        <p:grpSpPr>
          <a:xfrm rot="0">
            <a:off x="16158006" y="8935111"/>
            <a:ext cx="3512298" cy="602406"/>
            <a:chOff x="0" y="0"/>
            <a:chExt cx="4683064" cy="803208"/>
          </a:xfrm>
        </p:grpSpPr>
        <p:sp>
          <p:nvSpPr>
            <p:cNvPr name="Freeform 30" id="30"/>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1" id="31"/>
          <p:cNvGrpSpPr/>
          <p:nvPr/>
        </p:nvGrpSpPr>
        <p:grpSpPr>
          <a:xfrm rot="0">
            <a:off x="16158006" y="8518820"/>
            <a:ext cx="3512298" cy="602406"/>
            <a:chOff x="0" y="0"/>
            <a:chExt cx="4683064" cy="803208"/>
          </a:xfrm>
        </p:grpSpPr>
        <p:sp>
          <p:nvSpPr>
            <p:cNvPr name="Freeform 32" id="32"/>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grpSp>
        <p:nvGrpSpPr>
          <p:cNvPr name="Group 33" id="33"/>
          <p:cNvGrpSpPr/>
          <p:nvPr/>
        </p:nvGrpSpPr>
        <p:grpSpPr>
          <a:xfrm rot="0">
            <a:off x="16158006" y="8118303"/>
            <a:ext cx="3512298" cy="602406"/>
            <a:chOff x="0" y="0"/>
            <a:chExt cx="4683064" cy="803208"/>
          </a:xfrm>
        </p:grpSpPr>
        <p:sp>
          <p:nvSpPr>
            <p:cNvPr name="Freeform 34" id="34"/>
            <p:cNvSpPr/>
            <p:nvPr/>
          </p:nvSpPr>
          <p:spPr>
            <a:xfrm flipH="false" flipV="false" rot="0">
              <a:off x="0" y="0"/>
              <a:ext cx="4683125" cy="803148"/>
            </a:xfrm>
            <a:custGeom>
              <a:avLst/>
              <a:gdLst/>
              <a:ahLst/>
              <a:cxnLst/>
              <a:rect r="r" b="b" t="t" l="l"/>
              <a:pathLst>
                <a:path h="803148" w="4683125">
                  <a:moveTo>
                    <a:pt x="0" y="0"/>
                  </a:moveTo>
                  <a:lnTo>
                    <a:pt x="4683125" y="0"/>
                  </a:lnTo>
                  <a:lnTo>
                    <a:pt x="4683125" y="803148"/>
                  </a:lnTo>
                  <a:lnTo>
                    <a:pt x="0" y="803148"/>
                  </a:lnTo>
                  <a:lnTo>
                    <a:pt x="0" y="0"/>
                  </a:lnTo>
                  <a:close/>
                </a:path>
              </a:pathLst>
            </a:custGeom>
            <a:blipFill>
              <a:blip r:embed="rId2"/>
              <a:stretch>
                <a:fillRect l="-45939" t="0" r="-45938" b="-7"/>
              </a:stretch>
            </a:blipFill>
          </p:spPr>
        </p:sp>
      </p:grpSp>
      <p:sp>
        <p:nvSpPr>
          <p:cNvPr name="Freeform 35" id="35"/>
          <p:cNvSpPr/>
          <p:nvPr/>
        </p:nvSpPr>
        <p:spPr>
          <a:xfrm flipH="false" flipV="false" rot="0">
            <a:off x="16416869" y="8546676"/>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false" flipV="false" rot="0">
            <a:off x="15570605" y="-625140"/>
            <a:ext cx="1952512" cy="1782534"/>
          </a:xfrm>
          <a:custGeom>
            <a:avLst/>
            <a:gdLst/>
            <a:ahLst/>
            <a:cxnLst/>
            <a:rect r="r" b="b" t="t" l="l"/>
            <a:pathLst>
              <a:path h="1782534" w="1952512">
                <a:moveTo>
                  <a:pt x="0" y="0"/>
                </a:moveTo>
                <a:lnTo>
                  <a:pt x="1952513" y="0"/>
                </a:lnTo>
                <a:lnTo>
                  <a:pt x="1952513" y="1782533"/>
                </a:lnTo>
                <a:lnTo>
                  <a:pt x="0" y="17825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6024806" y="2741238"/>
            <a:ext cx="5928447" cy="5928447"/>
          </a:xfrm>
          <a:custGeom>
            <a:avLst/>
            <a:gdLst/>
            <a:ahLst/>
            <a:cxnLst/>
            <a:rect r="r" b="b" t="t" l="l"/>
            <a:pathLst>
              <a:path h="5928447" w="5928447">
                <a:moveTo>
                  <a:pt x="0" y="0"/>
                </a:moveTo>
                <a:lnTo>
                  <a:pt x="5928447" y="0"/>
                </a:lnTo>
                <a:lnTo>
                  <a:pt x="5928447" y="5928447"/>
                </a:lnTo>
                <a:lnTo>
                  <a:pt x="0" y="5928447"/>
                </a:lnTo>
                <a:lnTo>
                  <a:pt x="0" y="0"/>
                </a:lnTo>
                <a:close/>
              </a:path>
            </a:pathLst>
          </a:custGeom>
          <a:blipFill>
            <a:blip r:embed="rId6">
              <a:alphaModFix amt="35000"/>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324520" y="1144743"/>
            <a:ext cx="17638961" cy="7193280"/>
          </a:xfrm>
          <a:prstGeom prst="rect">
            <a:avLst/>
          </a:prstGeom>
        </p:spPr>
        <p:txBody>
          <a:bodyPr anchor="t" rtlCol="false" tIns="0" lIns="0" bIns="0" rIns="0">
            <a:spAutoFit/>
          </a:bodyPr>
          <a:lstStyle/>
          <a:p>
            <a:pPr algn="just">
              <a:lnSpc>
                <a:spcPts val="4350"/>
              </a:lnSpc>
            </a:pPr>
          </a:p>
          <a:p>
            <a:pPr algn="just">
              <a:lnSpc>
                <a:spcPts val="4350"/>
              </a:lnSpc>
            </a:pPr>
            <a:r>
              <a:rPr lang="en-US" sz="2900">
                <a:solidFill>
                  <a:srgbClr val="7A72BD"/>
                </a:solidFill>
                <a:latin typeface="Poppins"/>
                <a:ea typeface="Poppins"/>
                <a:cs typeface="Poppins"/>
                <a:sym typeface="Poppins"/>
              </a:rPr>
              <a:t>Additionally, Generation Based Incentives (GBI) has also been available for wind power to the extent of INR 0.50 per kWh for the period of up to 31 March 2022. A similar combination is also envisioned for CCUS projects to maximize the envisaged CCUS outcomes</a:t>
            </a:r>
          </a:p>
          <a:p>
            <a:pPr algn="just">
              <a:lnSpc>
                <a:spcPts val="4350"/>
              </a:lnSpc>
            </a:pPr>
          </a:p>
          <a:p>
            <a:pPr algn="just">
              <a:lnSpc>
                <a:spcPts val="4350"/>
              </a:lnSpc>
            </a:pPr>
            <a:r>
              <a:rPr lang="en-US" sz="2900">
                <a:solidFill>
                  <a:srgbClr val="7A72BD"/>
                </a:solidFill>
                <a:latin typeface="Poppins"/>
                <a:ea typeface="Poppins"/>
                <a:cs typeface="Poppins"/>
                <a:sym typeface="Poppins"/>
              </a:rPr>
              <a:t>The 45Q tax credits offered in the USA may serve as a reference point for the level of tax credits offered for carbon capture utilization and sequestration projects. The recently enacted Inflation Reduction Act of 2022 has substantially enhanced the maximum level of credits available from US$ 50 to US$ 85 per tonne of CO2 sequestered. However, the level of credits are the same irrespective of the source and concentration of the CO2 captured and creates a disparity of incentives for different types of emitters, viz. an ethanol plant with almost 100% pure CO2 vs. a coal based power plant with 8-15% CO2 concentration in the flue gas stream.</a:t>
            </a:r>
          </a:p>
          <a:p>
            <a:pPr algn="just">
              <a:lnSpc>
                <a:spcPts val="4500"/>
              </a:lnSpc>
            </a:pPr>
          </a:p>
        </p:txBody>
      </p:sp>
      <p:sp>
        <p:nvSpPr>
          <p:cNvPr name="TextBox 37" id="37"/>
          <p:cNvSpPr txBox="true"/>
          <p:nvPr/>
        </p:nvSpPr>
        <p:spPr>
          <a:xfrm rot="0">
            <a:off x="2199310" y="227190"/>
            <a:ext cx="13034160" cy="1238250"/>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ea typeface="Poppins Bold"/>
                <a:cs typeface="Poppins Bold"/>
                <a:sym typeface="Poppins Bold"/>
              </a:rPr>
              <a:t>Carbon Capture Finance Corporation (CCFC)</a:t>
            </a:r>
          </a:p>
          <a:p>
            <a:pPr algn="ctr">
              <a:lnSpc>
                <a:spcPts val="479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6024806" y="2741238"/>
            <a:ext cx="5928447" cy="5928447"/>
          </a:xfrm>
          <a:custGeom>
            <a:avLst/>
            <a:gdLst/>
            <a:ahLst/>
            <a:cxnLst/>
            <a:rect r="r" b="b" t="t" l="l"/>
            <a:pathLst>
              <a:path h="5928447" w="5928447">
                <a:moveTo>
                  <a:pt x="0" y="0"/>
                </a:moveTo>
                <a:lnTo>
                  <a:pt x="5928447" y="0"/>
                </a:lnTo>
                <a:lnTo>
                  <a:pt x="5928447" y="5928447"/>
                </a:lnTo>
                <a:lnTo>
                  <a:pt x="0" y="5928447"/>
                </a:lnTo>
                <a:lnTo>
                  <a:pt x="0" y="0"/>
                </a:lnTo>
                <a:close/>
              </a:path>
            </a:pathLst>
          </a:custGeom>
          <a:blipFill>
            <a:blip r:embed="rId6">
              <a:alphaModFix amt="35000"/>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324520" y="1581380"/>
            <a:ext cx="17638961" cy="7745730"/>
          </a:xfrm>
          <a:prstGeom prst="rect">
            <a:avLst/>
          </a:prstGeom>
        </p:spPr>
        <p:txBody>
          <a:bodyPr anchor="t" rtlCol="false" tIns="0" lIns="0" bIns="0" rIns="0">
            <a:spAutoFit/>
          </a:bodyPr>
          <a:lstStyle/>
          <a:p>
            <a:pPr algn="just">
              <a:lnSpc>
                <a:spcPts val="4350"/>
              </a:lnSpc>
            </a:pPr>
            <a:r>
              <a:rPr lang="en-US" sz="2900">
                <a:solidFill>
                  <a:srgbClr val="7A72BD"/>
                </a:solidFill>
                <a:latin typeface="Poppins Bold"/>
                <a:ea typeface="Poppins Bold"/>
                <a:cs typeface="Poppins Bold"/>
                <a:sym typeface="Poppins Bold"/>
              </a:rPr>
              <a:t>Green bonds</a:t>
            </a:r>
            <a:r>
              <a:rPr lang="en-US" sz="2900">
                <a:solidFill>
                  <a:srgbClr val="7A72BD"/>
                </a:solidFill>
                <a:latin typeface="Poppins"/>
                <a:ea typeface="Poppins"/>
                <a:cs typeface="Poppins"/>
                <a:sym typeface="Poppins"/>
              </a:rPr>
              <a:t> are financial instruments specifically designed to raise capital for projects with environmental benefits. These bonds work similarly to traditional bonds but are earmarked for green projects</a:t>
            </a:r>
          </a:p>
          <a:p>
            <a:pPr algn="just">
              <a:lnSpc>
                <a:spcPts val="4350"/>
              </a:lnSpc>
            </a:pPr>
          </a:p>
          <a:p>
            <a:pPr algn="just">
              <a:lnSpc>
                <a:spcPts val="4350"/>
              </a:lnSpc>
            </a:pPr>
            <a:r>
              <a:rPr lang="en-US" sz="2900">
                <a:solidFill>
                  <a:srgbClr val="7A72BD"/>
                </a:solidFill>
                <a:latin typeface="Poppins"/>
                <a:ea typeface="Poppins"/>
                <a:cs typeface="Poppins"/>
                <a:sym typeface="Poppins"/>
              </a:rPr>
              <a:t>Since its inception, the green bond market has experienced significant growth, particularly in the last five years, driven by the commitment of nations and companies to achieve a net-zero economy. In 2021, investor participation surged, propelling the market to over USD 517 billion, up from USD 350 billion in 2020, marking its highest level ever. Developing nations and emerging economies, including India, are now introducing sovereign green bonds. India saw its highest issuance of green bonds in 2021, totaling USD 6.11 billion, and plans to launch sovereign green bonds in FY 2022-23. This move is expected to attract substantial foreign investment, which could be partially directed towards funding CCUS projects and cluster development, leveraging India's significant economic growth potential.</a:t>
            </a:r>
          </a:p>
          <a:p>
            <a:pPr algn="just">
              <a:lnSpc>
                <a:spcPts val="4500"/>
              </a:lnSpc>
            </a:pPr>
          </a:p>
        </p:txBody>
      </p:sp>
      <p:sp>
        <p:nvSpPr>
          <p:cNvPr name="TextBox 37" id="37"/>
          <p:cNvSpPr txBox="true"/>
          <p:nvPr/>
        </p:nvSpPr>
        <p:spPr>
          <a:xfrm rot="0">
            <a:off x="2199310" y="227190"/>
            <a:ext cx="13034160" cy="1238250"/>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ea typeface="Poppins Bold"/>
                <a:cs typeface="Poppins Bold"/>
                <a:sym typeface="Poppins Bold"/>
              </a:rPr>
              <a:t>Evaluation of Various Funding Sources</a:t>
            </a:r>
          </a:p>
          <a:p>
            <a:pPr algn="ctr">
              <a:lnSpc>
                <a:spcPts val="479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678802" y="1141620"/>
            <a:ext cx="3776024" cy="647638"/>
            <a:chOff x="0" y="0"/>
            <a:chExt cx="5034699" cy="863518"/>
          </a:xfrm>
        </p:grpSpPr>
        <p:sp>
          <p:nvSpPr>
            <p:cNvPr name="Freeform 3" id="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4" id="4"/>
          <p:cNvGrpSpPr/>
          <p:nvPr/>
        </p:nvGrpSpPr>
        <p:grpSpPr>
          <a:xfrm rot="5400000">
            <a:off x="14126351" y="1141620"/>
            <a:ext cx="3776024" cy="647638"/>
            <a:chOff x="0" y="0"/>
            <a:chExt cx="5034699" cy="863518"/>
          </a:xfrm>
        </p:grpSpPr>
        <p:sp>
          <p:nvSpPr>
            <p:cNvPr name="Freeform 5" id="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6" id="6"/>
          <p:cNvGrpSpPr/>
          <p:nvPr/>
        </p:nvGrpSpPr>
        <p:grpSpPr>
          <a:xfrm rot="5400000">
            <a:off x="14573900" y="1141620"/>
            <a:ext cx="3776024" cy="647638"/>
            <a:chOff x="0" y="0"/>
            <a:chExt cx="5034699" cy="863518"/>
          </a:xfrm>
        </p:grpSpPr>
        <p:sp>
          <p:nvSpPr>
            <p:cNvPr name="Freeform 7" id="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8" id="8"/>
          <p:cNvGrpSpPr/>
          <p:nvPr/>
        </p:nvGrpSpPr>
        <p:grpSpPr>
          <a:xfrm rot="5400000">
            <a:off x="14998994" y="1141620"/>
            <a:ext cx="3776024" cy="647638"/>
            <a:chOff x="0" y="0"/>
            <a:chExt cx="5034699" cy="863518"/>
          </a:xfrm>
        </p:grpSpPr>
        <p:sp>
          <p:nvSpPr>
            <p:cNvPr name="Freeform 9" id="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0" id="10"/>
          <p:cNvGrpSpPr/>
          <p:nvPr/>
        </p:nvGrpSpPr>
        <p:grpSpPr>
          <a:xfrm rot="5400000">
            <a:off x="15446543" y="1141620"/>
            <a:ext cx="3776024" cy="647638"/>
            <a:chOff x="0" y="0"/>
            <a:chExt cx="5034699" cy="863518"/>
          </a:xfrm>
        </p:grpSpPr>
        <p:sp>
          <p:nvSpPr>
            <p:cNvPr name="Freeform 11" id="1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2" id="12"/>
          <p:cNvGrpSpPr/>
          <p:nvPr/>
        </p:nvGrpSpPr>
        <p:grpSpPr>
          <a:xfrm rot="5400000">
            <a:off x="15894092" y="1141620"/>
            <a:ext cx="3776024" cy="647638"/>
            <a:chOff x="0" y="0"/>
            <a:chExt cx="5034699" cy="863518"/>
          </a:xfrm>
        </p:grpSpPr>
        <p:sp>
          <p:nvSpPr>
            <p:cNvPr name="Freeform 13" id="1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4" id="14"/>
          <p:cNvGrpSpPr/>
          <p:nvPr/>
        </p:nvGrpSpPr>
        <p:grpSpPr>
          <a:xfrm rot="5400000">
            <a:off x="16324682" y="1141620"/>
            <a:ext cx="3776024" cy="647638"/>
            <a:chOff x="0" y="0"/>
            <a:chExt cx="5034699" cy="863518"/>
          </a:xfrm>
        </p:grpSpPr>
        <p:sp>
          <p:nvSpPr>
            <p:cNvPr name="Freeform 15" id="1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6" id="16"/>
          <p:cNvGrpSpPr/>
          <p:nvPr/>
        </p:nvGrpSpPr>
        <p:grpSpPr>
          <a:xfrm rot="0">
            <a:off x="-478312" y="11315566"/>
            <a:ext cx="3776024" cy="647638"/>
            <a:chOff x="0" y="0"/>
            <a:chExt cx="5034699" cy="863518"/>
          </a:xfrm>
        </p:grpSpPr>
        <p:sp>
          <p:nvSpPr>
            <p:cNvPr name="Freeform 17" id="1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8" id="18"/>
          <p:cNvGrpSpPr/>
          <p:nvPr/>
        </p:nvGrpSpPr>
        <p:grpSpPr>
          <a:xfrm rot="0">
            <a:off x="-478312" y="10868017"/>
            <a:ext cx="3776024" cy="647638"/>
            <a:chOff x="0" y="0"/>
            <a:chExt cx="5034699" cy="863518"/>
          </a:xfrm>
        </p:grpSpPr>
        <p:sp>
          <p:nvSpPr>
            <p:cNvPr name="Freeform 19" id="1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0" id="20"/>
          <p:cNvGrpSpPr/>
          <p:nvPr/>
        </p:nvGrpSpPr>
        <p:grpSpPr>
          <a:xfrm rot="0">
            <a:off x="-478312" y="10420468"/>
            <a:ext cx="3776024" cy="647638"/>
            <a:chOff x="0" y="0"/>
            <a:chExt cx="5034699" cy="863518"/>
          </a:xfrm>
        </p:grpSpPr>
        <p:sp>
          <p:nvSpPr>
            <p:cNvPr name="Freeform 21" id="21"/>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2" id="22"/>
          <p:cNvGrpSpPr/>
          <p:nvPr/>
        </p:nvGrpSpPr>
        <p:grpSpPr>
          <a:xfrm rot="0">
            <a:off x="-478312" y="9995373"/>
            <a:ext cx="3776024" cy="647638"/>
            <a:chOff x="0" y="0"/>
            <a:chExt cx="5034699" cy="863518"/>
          </a:xfrm>
        </p:grpSpPr>
        <p:sp>
          <p:nvSpPr>
            <p:cNvPr name="Freeform 23" id="23"/>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4" id="24"/>
          <p:cNvGrpSpPr/>
          <p:nvPr/>
        </p:nvGrpSpPr>
        <p:grpSpPr>
          <a:xfrm rot="0">
            <a:off x="-478312" y="9547824"/>
            <a:ext cx="3776024" cy="647638"/>
            <a:chOff x="0" y="0"/>
            <a:chExt cx="5034699" cy="863518"/>
          </a:xfrm>
        </p:grpSpPr>
        <p:sp>
          <p:nvSpPr>
            <p:cNvPr name="Freeform 25" id="25"/>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6" id="26"/>
          <p:cNvGrpSpPr/>
          <p:nvPr/>
        </p:nvGrpSpPr>
        <p:grpSpPr>
          <a:xfrm rot="0">
            <a:off x="-478312" y="9100275"/>
            <a:ext cx="3776024" cy="647638"/>
            <a:chOff x="0" y="0"/>
            <a:chExt cx="5034699" cy="863518"/>
          </a:xfrm>
        </p:grpSpPr>
        <p:sp>
          <p:nvSpPr>
            <p:cNvPr name="Freeform 27" id="27"/>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8" id="28"/>
          <p:cNvGrpSpPr/>
          <p:nvPr/>
        </p:nvGrpSpPr>
        <p:grpSpPr>
          <a:xfrm rot="0">
            <a:off x="-478312" y="8669685"/>
            <a:ext cx="3776024" cy="647638"/>
            <a:chOff x="0" y="0"/>
            <a:chExt cx="5034699" cy="863518"/>
          </a:xfrm>
        </p:grpSpPr>
        <p:sp>
          <p:nvSpPr>
            <p:cNvPr name="Freeform 29" id="29"/>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0" id="30"/>
          <p:cNvGrpSpPr/>
          <p:nvPr/>
        </p:nvGrpSpPr>
        <p:grpSpPr>
          <a:xfrm rot="-8270681">
            <a:off x="412878" y="8220749"/>
            <a:ext cx="1353327" cy="2075102"/>
            <a:chOff x="0" y="0"/>
            <a:chExt cx="1804436" cy="2766803"/>
          </a:xfrm>
        </p:grpSpPr>
        <p:sp>
          <p:nvSpPr>
            <p:cNvPr name="Freeform 31" id="31"/>
            <p:cNvSpPr/>
            <p:nvPr/>
          </p:nvSpPr>
          <p:spPr>
            <a:xfrm flipH="false" flipV="false" rot="0">
              <a:off x="0" y="0"/>
              <a:ext cx="1804416" cy="2766822"/>
            </a:xfrm>
            <a:custGeom>
              <a:avLst/>
              <a:gdLst/>
              <a:ahLst/>
              <a:cxnLst/>
              <a:rect r="r" b="b" t="t" l="l"/>
              <a:pathLst>
                <a:path h="2766822" w="1804416">
                  <a:moveTo>
                    <a:pt x="0" y="0"/>
                  </a:moveTo>
                  <a:lnTo>
                    <a:pt x="1804416" y="0"/>
                  </a:lnTo>
                  <a:lnTo>
                    <a:pt x="1804416" y="2766822"/>
                  </a:lnTo>
                  <a:lnTo>
                    <a:pt x="0" y="2766822"/>
                  </a:lnTo>
                  <a:lnTo>
                    <a:pt x="0" y="0"/>
                  </a:lnTo>
                  <a:close/>
                </a:path>
              </a:pathLst>
            </a:custGeom>
            <a:blipFill>
              <a:blip r:embed="rId3"/>
              <a:stretch>
                <a:fillRect l="-290" t="0" r="-291" b="0"/>
              </a:stretch>
            </a:blipFill>
          </p:spPr>
        </p:sp>
      </p:grpSp>
      <p:grpSp>
        <p:nvGrpSpPr>
          <p:cNvPr name="Group 32" id="32"/>
          <p:cNvGrpSpPr/>
          <p:nvPr/>
        </p:nvGrpSpPr>
        <p:grpSpPr>
          <a:xfrm rot="-1185348">
            <a:off x="6562774" y="454190"/>
            <a:ext cx="749361" cy="1149021"/>
            <a:chOff x="0" y="0"/>
            <a:chExt cx="999148" cy="1532028"/>
          </a:xfrm>
        </p:grpSpPr>
        <p:sp>
          <p:nvSpPr>
            <p:cNvPr name="Freeform 33" id="33"/>
            <p:cNvSpPr/>
            <p:nvPr/>
          </p:nvSpPr>
          <p:spPr>
            <a:xfrm flipH="false" flipV="false" rot="0">
              <a:off x="0" y="0"/>
              <a:ext cx="999109" cy="1532001"/>
            </a:xfrm>
            <a:custGeom>
              <a:avLst/>
              <a:gdLst/>
              <a:ahLst/>
              <a:cxnLst/>
              <a:rect r="r" b="b" t="t" l="l"/>
              <a:pathLst>
                <a:path h="1532001" w="999109">
                  <a:moveTo>
                    <a:pt x="0" y="0"/>
                  </a:moveTo>
                  <a:lnTo>
                    <a:pt x="999109" y="0"/>
                  </a:lnTo>
                  <a:lnTo>
                    <a:pt x="999109" y="1532001"/>
                  </a:lnTo>
                  <a:lnTo>
                    <a:pt x="0" y="1532001"/>
                  </a:lnTo>
                  <a:lnTo>
                    <a:pt x="0" y="0"/>
                  </a:lnTo>
                  <a:close/>
                </a:path>
              </a:pathLst>
            </a:custGeom>
            <a:blipFill>
              <a:blip r:embed="rId3"/>
              <a:stretch>
                <a:fillRect l="-55" t="0" r="-59" b="-1"/>
              </a:stretch>
            </a:blipFill>
          </p:spPr>
        </p:sp>
      </p:grpSp>
      <p:sp>
        <p:nvSpPr>
          <p:cNvPr name="Freeform 34" id="34"/>
          <p:cNvSpPr/>
          <p:nvPr/>
        </p:nvSpPr>
        <p:spPr>
          <a:xfrm flipH="false" flipV="false" rot="0">
            <a:off x="16349231" y="361357"/>
            <a:ext cx="1331109" cy="1423247"/>
          </a:xfrm>
          <a:custGeom>
            <a:avLst/>
            <a:gdLst/>
            <a:ahLst/>
            <a:cxnLst/>
            <a:rect r="r" b="b" t="t" l="l"/>
            <a:pathLst>
              <a:path h="1423247" w="1331109">
                <a:moveTo>
                  <a:pt x="0" y="0"/>
                </a:moveTo>
                <a:lnTo>
                  <a:pt x="1331109" y="0"/>
                </a:lnTo>
                <a:lnTo>
                  <a:pt x="1331109" y="1423248"/>
                </a:lnTo>
                <a:lnTo>
                  <a:pt x="0" y="1423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6024806" y="2741238"/>
            <a:ext cx="5928447" cy="5928447"/>
          </a:xfrm>
          <a:custGeom>
            <a:avLst/>
            <a:gdLst/>
            <a:ahLst/>
            <a:cxnLst/>
            <a:rect r="r" b="b" t="t" l="l"/>
            <a:pathLst>
              <a:path h="5928447" w="5928447">
                <a:moveTo>
                  <a:pt x="0" y="0"/>
                </a:moveTo>
                <a:lnTo>
                  <a:pt x="5928447" y="0"/>
                </a:lnTo>
                <a:lnTo>
                  <a:pt x="5928447" y="5928447"/>
                </a:lnTo>
                <a:lnTo>
                  <a:pt x="0" y="5928447"/>
                </a:lnTo>
                <a:lnTo>
                  <a:pt x="0" y="0"/>
                </a:lnTo>
                <a:close/>
              </a:path>
            </a:pathLst>
          </a:custGeom>
          <a:blipFill>
            <a:blip r:embed="rId6">
              <a:alphaModFix amt="35000"/>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143143" y="807586"/>
            <a:ext cx="17638961" cy="10507980"/>
          </a:xfrm>
          <a:prstGeom prst="rect">
            <a:avLst/>
          </a:prstGeom>
        </p:spPr>
        <p:txBody>
          <a:bodyPr anchor="t" rtlCol="false" tIns="0" lIns="0" bIns="0" rIns="0">
            <a:spAutoFit/>
          </a:bodyPr>
          <a:lstStyle/>
          <a:p>
            <a:pPr algn="just">
              <a:lnSpc>
                <a:spcPts val="4350"/>
              </a:lnSpc>
            </a:pPr>
            <a:r>
              <a:rPr lang="en-US" sz="2900">
                <a:solidFill>
                  <a:srgbClr val="7A72BD"/>
                </a:solidFill>
                <a:latin typeface="Poppins Bold"/>
                <a:ea typeface="Poppins Bold"/>
                <a:cs typeface="Poppins Bold"/>
                <a:sym typeface="Poppins Bold"/>
              </a:rPr>
              <a:t>Clean Technology Fund (CTF)</a:t>
            </a:r>
            <a:r>
              <a:rPr lang="en-US" sz="2900">
                <a:solidFill>
                  <a:srgbClr val="7A72BD"/>
                </a:solidFill>
                <a:latin typeface="Poppins"/>
                <a:ea typeface="Poppins"/>
                <a:cs typeface="Poppins"/>
                <a:sym typeface="Poppins"/>
              </a:rPr>
              <a:t> The CTF fund is a USD 5.3 BB$ fund and a part of Climate Investment Funds. The fund is aimed at supporting low carbon technology and upscaling to mitigate long term GHG emissions. 85% of the funds are approved for projects in renewable energy, energy efficiency and clean transportation sector. The fund has supported low carbon projects in 19 countries. In India, the CTF investment plan is worth USD 775 MM$ and a large share of it has supported the development of 3 GW solar power capacity and supporting transmission infrastructure</a:t>
            </a:r>
          </a:p>
          <a:p>
            <a:pPr algn="just">
              <a:lnSpc>
                <a:spcPts val="4350"/>
              </a:lnSpc>
            </a:pPr>
          </a:p>
          <a:p>
            <a:pPr algn="just">
              <a:lnSpc>
                <a:spcPts val="4350"/>
              </a:lnSpc>
            </a:pPr>
            <a:r>
              <a:rPr lang="en-US" sz="2900">
                <a:solidFill>
                  <a:srgbClr val="7A72BD"/>
                </a:solidFill>
                <a:latin typeface="Poppins Bold"/>
                <a:ea typeface="Poppins Bold"/>
                <a:cs typeface="Poppins Bold"/>
                <a:sym typeface="Poppins Bold"/>
              </a:rPr>
              <a:t>The National Clean Energy and Environment Fund (NCEEF)</a:t>
            </a:r>
            <a:r>
              <a:rPr lang="en-US" sz="2900">
                <a:solidFill>
                  <a:srgbClr val="7A72BD"/>
                </a:solidFill>
                <a:latin typeface="Poppins"/>
                <a:ea typeface="Poppins"/>
                <a:cs typeface="Poppins"/>
                <a:sym typeface="Poppins"/>
              </a:rPr>
              <a:t> -was established in the Finance Bill of FY 2010-2011 as the National Clean Energy Fund (NCEF). It is sourced from a cess on coal producers and importers, as well as industries like pan masala, tobacco, and aerated water, to support India's transition to a low-carbon economy. The fund finances renewable energy, energy efficiency projects, and has also identified CCUS and coal gasification projects as eligible for funding. However, these funds were diverted to support the Goods and Services Tax (Compensation to States) Act 2017, compensating states for potential losses due to GST implementation. This diversion is expected to end in 2026, after which the funds will be redirected to support low-carbon technologies and projects.</a:t>
            </a:r>
          </a:p>
          <a:p>
            <a:pPr algn="just">
              <a:lnSpc>
                <a:spcPts val="4350"/>
              </a:lnSpc>
            </a:pPr>
          </a:p>
          <a:p>
            <a:pPr algn="just">
              <a:lnSpc>
                <a:spcPts val="4500"/>
              </a:lnSpc>
            </a:pPr>
          </a:p>
        </p:txBody>
      </p:sp>
      <p:sp>
        <p:nvSpPr>
          <p:cNvPr name="TextBox 37" id="37"/>
          <p:cNvSpPr txBox="true"/>
          <p:nvPr/>
        </p:nvSpPr>
        <p:spPr>
          <a:xfrm rot="0">
            <a:off x="2199310" y="227190"/>
            <a:ext cx="13034160" cy="1238250"/>
          </a:xfrm>
          <a:prstGeom prst="rect">
            <a:avLst/>
          </a:prstGeom>
        </p:spPr>
        <p:txBody>
          <a:bodyPr anchor="t" rtlCol="false" tIns="0" lIns="0" bIns="0" rIns="0">
            <a:spAutoFit/>
          </a:bodyPr>
          <a:lstStyle/>
          <a:p>
            <a:pPr algn="ctr">
              <a:lnSpc>
                <a:spcPts val="4799"/>
              </a:lnSpc>
            </a:pPr>
            <a:r>
              <a:rPr lang="en-US" sz="3999">
                <a:solidFill>
                  <a:srgbClr val="7A72BD"/>
                </a:solidFill>
                <a:latin typeface="Poppins Bold"/>
                <a:ea typeface="Poppins Bold"/>
                <a:cs typeface="Poppins Bold"/>
                <a:sym typeface="Poppins Bold"/>
              </a:rPr>
              <a:t>Evaluation of Various Funding Sources</a:t>
            </a:r>
          </a:p>
          <a:p>
            <a:pPr algn="ctr">
              <a:lnSpc>
                <a:spcPts val="47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781193" y="289422"/>
            <a:ext cx="11830056" cy="9237345"/>
          </a:xfrm>
          <a:prstGeom prst="rect">
            <a:avLst/>
          </a:prstGeom>
        </p:spPr>
        <p:txBody>
          <a:bodyPr anchor="t" rtlCol="false" tIns="0" lIns="0" bIns="0" rIns="0">
            <a:spAutoFit/>
          </a:bodyPr>
          <a:lstStyle/>
          <a:p>
            <a:pPr algn="ctr">
              <a:lnSpc>
                <a:spcPts val="5099"/>
              </a:lnSpc>
            </a:pPr>
            <a:r>
              <a:rPr lang="en-US" sz="3399">
                <a:solidFill>
                  <a:srgbClr val="7A72BD"/>
                </a:solidFill>
                <a:latin typeface="Poppins Bold"/>
                <a:ea typeface="Poppins Bold"/>
                <a:cs typeface="Poppins Bold"/>
                <a:sym typeface="Poppins Bold"/>
              </a:rPr>
              <a:t>Estimation of Capital Costs and Cash Costs for Demo Scale CCUS Projects</a:t>
            </a:r>
          </a:p>
          <a:p>
            <a:pPr algn="ctr">
              <a:lnSpc>
                <a:spcPts val="5099"/>
              </a:lnSpc>
            </a:pPr>
          </a:p>
          <a:p>
            <a:pPr algn="l">
              <a:lnSpc>
                <a:spcPts val="4800"/>
              </a:lnSpc>
            </a:pPr>
            <a:r>
              <a:rPr lang="en-US" sz="3200">
                <a:solidFill>
                  <a:srgbClr val="7A72BD"/>
                </a:solidFill>
                <a:latin typeface="Poppins"/>
                <a:ea typeface="Poppins"/>
                <a:cs typeface="Poppins"/>
                <a:sym typeface="Poppins"/>
              </a:rPr>
              <a:t>To support the development of Carbon Capture, Utilization, and Storage (CCUS) in India, it is essential to fund and support demonstration-scale projects across various sectors. The estimation of capital and operational (cash) costs for these projects is detailed below, considering Indian conditions and costs, along with the currently available technologies.</a:t>
            </a:r>
          </a:p>
          <a:p>
            <a:pPr algn="l">
              <a:lnSpc>
                <a:spcPts val="4800"/>
              </a:lnSpc>
            </a:pPr>
          </a:p>
          <a:p>
            <a:pPr algn="l">
              <a:lnSpc>
                <a:spcPts val="4800"/>
              </a:lnSpc>
            </a:pPr>
            <a:r>
              <a:rPr lang="en-US" sz="3200">
                <a:solidFill>
                  <a:srgbClr val="7A72BD"/>
                </a:solidFill>
                <a:latin typeface="Poppins"/>
                <a:ea typeface="Poppins"/>
                <a:cs typeface="Poppins"/>
                <a:sym typeface="Poppins"/>
              </a:rPr>
              <a:t>The capital and cash costs are estimated on the basis of key assumptions like --</a:t>
            </a:r>
          </a:p>
          <a:p>
            <a:pPr algn="l">
              <a:lnSpc>
                <a:spcPts val="4800"/>
              </a:lnSpc>
            </a:pPr>
          </a:p>
          <a:p>
            <a:pPr algn="l">
              <a:lnSpc>
                <a:spcPts val="4800"/>
              </a:lnSpc>
            </a:pP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5" id="35"/>
          <p:cNvSpPr/>
          <p:nvPr/>
        </p:nvSpPr>
        <p:spPr>
          <a:xfrm flipH="false" flipV="false" rot="0">
            <a:off x="13132209" y="5143500"/>
            <a:ext cx="4869209" cy="4869209"/>
          </a:xfrm>
          <a:custGeom>
            <a:avLst/>
            <a:gdLst/>
            <a:ahLst/>
            <a:cxnLst/>
            <a:rect r="r" b="b" t="t" l="l"/>
            <a:pathLst>
              <a:path h="4869209" w="4869209">
                <a:moveTo>
                  <a:pt x="0" y="0"/>
                </a:moveTo>
                <a:lnTo>
                  <a:pt x="4869209" y="0"/>
                </a:lnTo>
                <a:lnTo>
                  <a:pt x="4869209" y="4869209"/>
                </a:lnTo>
                <a:lnTo>
                  <a:pt x="0" y="48692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sp>
        <p:nvSpPr>
          <p:cNvPr name="TextBox 2" id="2"/>
          <p:cNvSpPr txBox="true"/>
          <p:nvPr/>
        </p:nvSpPr>
        <p:spPr>
          <a:xfrm rot="0">
            <a:off x="237985" y="277907"/>
            <a:ext cx="13004759" cy="10671810"/>
          </a:xfrm>
          <a:prstGeom prst="rect">
            <a:avLst/>
          </a:prstGeom>
        </p:spPr>
        <p:txBody>
          <a:bodyPr anchor="t" rtlCol="false" tIns="0" lIns="0" bIns="0" rIns="0">
            <a:spAutoFit/>
          </a:bodyPr>
          <a:lstStyle/>
          <a:p>
            <a:pPr algn="ctr">
              <a:lnSpc>
                <a:spcPts val="4650"/>
              </a:lnSpc>
            </a:pPr>
            <a:r>
              <a:rPr lang="en-US" sz="3100">
                <a:solidFill>
                  <a:srgbClr val="7A72BD"/>
                </a:solidFill>
                <a:latin typeface="Poppins"/>
                <a:ea typeface="Poppins"/>
                <a:cs typeface="Poppins"/>
                <a:sym typeface="Poppins"/>
              </a:rPr>
              <a:t>-Retrofitting-carbon capture projects will be integrated into existing plants or units, rather than building new infrastructure from scratch</a:t>
            </a:r>
          </a:p>
          <a:p>
            <a:pPr algn="ctr">
              <a:lnSpc>
                <a:spcPts val="4650"/>
              </a:lnSpc>
            </a:pPr>
          </a:p>
          <a:p>
            <a:pPr algn="ctr">
              <a:lnSpc>
                <a:spcPts val="4650"/>
              </a:lnSpc>
            </a:pPr>
            <a:r>
              <a:rPr lang="en-US" sz="3100">
                <a:solidFill>
                  <a:srgbClr val="7A72BD"/>
                </a:solidFill>
                <a:latin typeface="Poppins"/>
                <a:ea typeface="Poppins"/>
                <a:cs typeface="Poppins"/>
                <a:sym typeface="Poppins"/>
              </a:rPr>
              <a:t>-All cost parameters are based on the current state of technology and economic conditions in India</a:t>
            </a:r>
          </a:p>
          <a:p>
            <a:pPr algn="ctr">
              <a:lnSpc>
                <a:spcPts val="4650"/>
              </a:lnSpc>
            </a:pPr>
            <a:r>
              <a:rPr lang="en-US" sz="3100">
                <a:solidFill>
                  <a:srgbClr val="7A72BD"/>
                </a:solidFill>
                <a:latin typeface="Poppins"/>
                <a:ea typeface="Poppins"/>
                <a:cs typeface="Poppins"/>
                <a:sym typeface="Poppins"/>
              </a:rPr>
              <a:t>–The power needed for the carbon capture process will be supplied by the existing operations of the plants.</a:t>
            </a:r>
          </a:p>
          <a:p>
            <a:pPr algn="ctr">
              <a:lnSpc>
                <a:spcPts val="4650"/>
              </a:lnSpc>
            </a:pPr>
          </a:p>
          <a:p>
            <a:pPr algn="ctr">
              <a:lnSpc>
                <a:spcPts val="4650"/>
              </a:lnSpc>
            </a:pPr>
            <a:r>
              <a:rPr lang="en-US" sz="3100">
                <a:solidFill>
                  <a:srgbClr val="7A72BD"/>
                </a:solidFill>
                <a:latin typeface="Poppins"/>
                <a:ea typeface="Poppins"/>
                <a:cs typeface="Poppins"/>
                <a:sym typeface="Poppins"/>
              </a:rPr>
              <a:t>–Manpower, solvent make-up, consumables, repair and maintenance, cooling water, and make-up water costs are factored based on normative Indian conditions and costs.</a:t>
            </a:r>
          </a:p>
          <a:p>
            <a:pPr algn="ctr">
              <a:lnSpc>
                <a:spcPts val="4650"/>
              </a:lnSpc>
            </a:pPr>
          </a:p>
          <a:p>
            <a:pPr algn="ctr">
              <a:lnSpc>
                <a:spcPts val="4650"/>
              </a:lnSpc>
            </a:pPr>
            <a:r>
              <a:rPr lang="en-US" sz="3100">
                <a:solidFill>
                  <a:srgbClr val="7A72BD"/>
                </a:solidFill>
                <a:latin typeface="Poppins"/>
                <a:ea typeface="Poppins"/>
                <a:cs typeface="Poppins"/>
                <a:sym typeface="Poppins"/>
              </a:rPr>
              <a:t>–The capital costs encompass all hard and soft costs, including taxes, duties, owner’s costs, and financing costs. And is calculated assuming an 8% financing cost and a project lifespan of 20 years.</a:t>
            </a:r>
          </a:p>
          <a:p>
            <a:pPr algn="l">
              <a:lnSpc>
                <a:spcPts val="4800"/>
              </a:lnSpc>
            </a:pPr>
          </a:p>
          <a:p>
            <a:pPr algn="l">
              <a:lnSpc>
                <a:spcPts val="4800"/>
              </a:lnSpc>
            </a:pPr>
          </a:p>
        </p:txBody>
      </p:sp>
      <p:grpSp>
        <p:nvGrpSpPr>
          <p:cNvPr name="Group 3" id="3"/>
          <p:cNvGrpSpPr/>
          <p:nvPr/>
        </p:nvGrpSpPr>
        <p:grpSpPr>
          <a:xfrm rot="5400000">
            <a:off x="13678802" y="1141620"/>
            <a:ext cx="3776024" cy="647638"/>
            <a:chOff x="0" y="0"/>
            <a:chExt cx="5034699" cy="863518"/>
          </a:xfrm>
        </p:grpSpPr>
        <p:sp>
          <p:nvSpPr>
            <p:cNvPr name="Freeform 4" id="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5" id="5"/>
          <p:cNvGrpSpPr/>
          <p:nvPr/>
        </p:nvGrpSpPr>
        <p:grpSpPr>
          <a:xfrm rot="5400000">
            <a:off x="14126351" y="1141620"/>
            <a:ext cx="3776024" cy="647638"/>
            <a:chOff x="0" y="0"/>
            <a:chExt cx="5034699" cy="863518"/>
          </a:xfrm>
        </p:grpSpPr>
        <p:sp>
          <p:nvSpPr>
            <p:cNvPr name="Freeform 6" id="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7" id="7"/>
          <p:cNvGrpSpPr/>
          <p:nvPr/>
        </p:nvGrpSpPr>
        <p:grpSpPr>
          <a:xfrm rot="5400000">
            <a:off x="14573900" y="1141620"/>
            <a:ext cx="3776024" cy="647638"/>
            <a:chOff x="0" y="0"/>
            <a:chExt cx="5034699" cy="863518"/>
          </a:xfrm>
        </p:grpSpPr>
        <p:sp>
          <p:nvSpPr>
            <p:cNvPr name="Freeform 8" id="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9" id="9"/>
          <p:cNvGrpSpPr/>
          <p:nvPr/>
        </p:nvGrpSpPr>
        <p:grpSpPr>
          <a:xfrm rot="5400000">
            <a:off x="14998994" y="1141620"/>
            <a:ext cx="3776024" cy="647638"/>
            <a:chOff x="0" y="0"/>
            <a:chExt cx="5034699" cy="863518"/>
          </a:xfrm>
        </p:grpSpPr>
        <p:sp>
          <p:nvSpPr>
            <p:cNvPr name="Freeform 10" id="1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1" id="11"/>
          <p:cNvGrpSpPr/>
          <p:nvPr/>
        </p:nvGrpSpPr>
        <p:grpSpPr>
          <a:xfrm rot="5400000">
            <a:off x="15446543" y="1141620"/>
            <a:ext cx="3776024" cy="647638"/>
            <a:chOff x="0" y="0"/>
            <a:chExt cx="5034699" cy="863518"/>
          </a:xfrm>
        </p:grpSpPr>
        <p:sp>
          <p:nvSpPr>
            <p:cNvPr name="Freeform 12" id="1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3" id="13"/>
          <p:cNvGrpSpPr/>
          <p:nvPr/>
        </p:nvGrpSpPr>
        <p:grpSpPr>
          <a:xfrm rot="5400000">
            <a:off x="15894092" y="1141620"/>
            <a:ext cx="3776024" cy="647638"/>
            <a:chOff x="0" y="0"/>
            <a:chExt cx="5034699" cy="863518"/>
          </a:xfrm>
        </p:grpSpPr>
        <p:sp>
          <p:nvSpPr>
            <p:cNvPr name="Freeform 14" id="1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5" id="15"/>
          <p:cNvGrpSpPr/>
          <p:nvPr/>
        </p:nvGrpSpPr>
        <p:grpSpPr>
          <a:xfrm rot="5400000">
            <a:off x="16324682" y="1141620"/>
            <a:ext cx="3776024" cy="647638"/>
            <a:chOff x="0" y="0"/>
            <a:chExt cx="5034699" cy="863518"/>
          </a:xfrm>
        </p:grpSpPr>
        <p:sp>
          <p:nvSpPr>
            <p:cNvPr name="Freeform 16" id="1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17" id="17"/>
          <p:cNvGrpSpPr/>
          <p:nvPr/>
        </p:nvGrpSpPr>
        <p:grpSpPr>
          <a:xfrm rot="1315825">
            <a:off x="16460162" y="-365577"/>
            <a:ext cx="1570144" cy="2407555"/>
            <a:chOff x="0" y="0"/>
            <a:chExt cx="2093525" cy="3210073"/>
          </a:xfrm>
        </p:grpSpPr>
        <p:sp>
          <p:nvSpPr>
            <p:cNvPr name="Freeform 18" id="18"/>
            <p:cNvSpPr/>
            <p:nvPr/>
          </p:nvSpPr>
          <p:spPr>
            <a:xfrm flipH="false" flipV="false" rot="0">
              <a:off x="0" y="0"/>
              <a:ext cx="2093468" cy="3210052"/>
            </a:xfrm>
            <a:custGeom>
              <a:avLst/>
              <a:gdLst/>
              <a:ahLst/>
              <a:cxnLst/>
              <a:rect r="r" b="b" t="t" l="l"/>
              <a:pathLst>
                <a:path h="3210052" w="2093468">
                  <a:moveTo>
                    <a:pt x="0" y="0"/>
                  </a:moveTo>
                  <a:lnTo>
                    <a:pt x="2093468" y="0"/>
                  </a:lnTo>
                  <a:lnTo>
                    <a:pt x="2093468" y="3210052"/>
                  </a:lnTo>
                  <a:lnTo>
                    <a:pt x="0" y="3210052"/>
                  </a:lnTo>
                  <a:lnTo>
                    <a:pt x="0" y="0"/>
                  </a:lnTo>
                  <a:close/>
                </a:path>
              </a:pathLst>
            </a:custGeom>
            <a:blipFill>
              <a:blip r:embed="rId3"/>
              <a:stretch>
                <a:fillRect l="0" t="0" r="-2" b="0"/>
              </a:stretch>
            </a:blipFill>
          </p:spPr>
        </p:sp>
      </p:grpSp>
      <p:grpSp>
        <p:nvGrpSpPr>
          <p:cNvPr name="Group 19" id="19"/>
          <p:cNvGrpSpPr/>
          <p:nvPr/>
        </p:nvGrpSpPr>
        <p:grpSpPr>
          <a:xfrm rot="0">
            <a:off x="-478312" y="11315566"/>
            <a:ext cx="3776024" cy="647638"/>
            <a:chOff x="0" y="0"/>
            <a:chExt cx="5034699" cy="863518"/>
          </a:xfrm>
        </p:grpSpPr>
        <p:sp>
          <p:nvSpPr>
            <p:cNvPr name="Freeform 20" id="2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1" id="21"/>
          <p:cNvGrpSpPr/>
          <p:nvPr/>
        </p:nvGrpSpPr>
        <p:grpSpPr>
          <a:xfrm rot="0">
            <a:off x="-478312" y="10868017"/>
            <a:ext cx="3776024" cy="647638"/>
            <a:chOff x="0" y="0"/>
            <a:chExt cx="5034699" cy="863518"/>
          </a:xfrm>
        </p:grpSpPr>
        <p:sp>
          <p:nvSpPr>
            <p:cNvPr name="Freeform 22" id="2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3" id="23"/>
          <p:cNvGrpSpPr/>
          <p:nvPr/>
        </p:nvGrpSpPr>
        <p:grpSpPr>
          <a:xfrm rot="0">
            <a:off x="-478312" y="10420468"/>
            <a:ext cx="3776024" cy="647638"/>
            <a:chOff x="0" y="0"/>
            <a:chExt cx="5034699" cy="863518"/>
          </a:xfrm>
        </p:grpSpPr>
        <p:sp>
          <p:nvSpPr>
            <p:cNvPr name="Freeform 24" id="24"/>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5" id="25"/>
          <p:cNvGrpSpPr/>
          <p:nvPr/>
        </p:nvGrpSpPr>
        <p:grpSpPr>
          <a:xfrm rot="0">
            <a:off x="-478312" y="9995373"/>
            <a:ext cx="3776024" cy="647638"/>
            <a:chOff x="0" y="0"/>
            <a:chExt cx="5034699" cy="863518"/>
          </a:xfrm>
        </p:grpSpPr>
        <p:sp>
          <p:nvSpPr>
            <p:cNvPr name="Freeform 26" id="26"/>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7" id="27"/>
          <p:cNvGrpSpPr/>
          <p:nvPr/>
        </p:nvGrpSpPr>
        <p:grpSpPr>
          <a:xfrm rot="0">
            <a:off x="-478312" y="9547824"/>
            <a:ext cx="3776024" cy="647638"/>
            <a:chOff x="0" y="0"/>
            <a:chExt cx="5034699" cy="863518"/>
          </a:xfrm>
        </p:grpSpPr>
        <p:sp>
          <p:nvSpPr>
            <p:cNvPr name="Freeform 28" id="28"/>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29" id="29"/>
          <p:cNvGrpSpPr/>
          <p:nvPr/>
        </p:nvGrpSpPr>
        <p:grpSpPr>
          <a:xfrm rot="0">
            <a:off x="-478312" y="9100275"/>
            <a:ext cx="3776024" cy="647638"/>
            <a:chOff x="0" y="0"/>
            <a:chExt cx="5034699" cy="863518"/>
          </a:xfrm>
        </p:grpSpPr>
        <p:sp>
          <p:nvSpPr>
            <p:cNvPr name="Freeform 30" id="30"/>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1" id="31"/>
          <p:cNvGrpSpPr/>
          <p:nvPr/>
        </p:nvGrpSpPr>
        <p:grpSpPr>
          <a:xfrm rot="0">
            <a:off x="-478312" y="8669685"/>
            <a:ext cx="3776024" cy="647638"/>
            <a:chOff x="0" y="0"/>
            <a:chExt cx="5034699" cy="863518"/>
          </a:xfrm>
        </p:grpSpPr>
        <p:sp>
          <p:nvSpPr>
            <p:cNvPr name="Freeform 32" id="32"/>
            <p:cNvSpPr/>
            <p:nvPr/>
          </p:nvSpPr>
          <p:spPr>
            <a:xfrm flipH="false" flipV="false" rot="0">
              <a:off x="0" y="0"/>
              <a:ext cx="5034661" cy="863473"/>
            </a:xfrm>
            <a:custGeom>
              <a:avLst/>
              <a:gdLst/>
              <a:ahLst/>
              <a:cxnLst/>
              <a:rect r="r" b="b" t="t" l="l"/>
              <a:pathLst>
                <a:path h="863473" w="5034661">
                  <a:moveTo>
                    <a:pt x="0" y="0"/>
                  </a:moveTo>
                  <a:lnTo>
                    <a:pt x="5034661" y="0"/>
                  </a:lnTo>
                  <a:lnTo>
                    <a:pt x="5034661" y="863473"/>
                  </a:lnTo>
                  <a:lnTo>
                    <a:pt x="0" y="863473"/>
                  </a:lnTo>
                  <a:lnTo>
                    <a:pt x="0" y="0"/>
                  </a:lnTo>
                  <a:close/>
                </a:path>
              </a:pathLst>
            </a:custGeom>
            <a:blipFill>
              <a:blip r:embed="rId2"/>
              <a:stretch>
                <a:fillRect l="-47107" t="0" r="-47107" b="-5"/>
              </a:stretch>
            </a:blipFill>
          </p:spPr>
        </p:sp>
      </p:grpSp>
      <p:grpSp>
        <p:nvGrpSpPr>
          <p:cNvPr name="Group 33" id="33"/>
          <p:cNvGrpSpPr/>
          <p:nvPr/>
        </p:nvGrpSpPr>
        <p:grpSpPr>
          <a:xfrm rot="-9834562">
            <a:off x="458116" y="8214187"/>
            <a:ext cx="1141168" cy="1749791"/>
            <a:chOff x="0" y="0"/>
            <a:chExt cx="1521557" cy="2333055"/>
          </a:xfrm>
        </p:grpSpPr>
        <p:sp>
          <p:nvSpPr>
            <p:cNvPr name="Freeform 34" id="34"/>
            <p:cNvSpPr/>
            <p:nvPr/>
          </p:nvSpPr>
          <p:spPr>
            <a:xfrm flipH="false" flipV="false" rot="0">
              <a:off x="0" y="0"/>
              <a:ext cx="1521587" cy="2333117"/>
            </a:xfrm>
            <a:custGeom>
              <a:avLst/>
              <a:gdLst/>
              <a:ahLst/>
              <a:cxnLst/>
              <a:rect r="r" b="b" t="t" l="l"/>
              <a:pathLst>
                <a:path h="2333117" w="1521587">
                  <a:moveTo>
                    <a:pt x="0" y="0"/>
                  </a:moveTo>
                  <a:lnTo>
                    <a:pt x="1521587" y="0"/>
                  </a:lnTo>
                  <a:lnTo>
                    <a:pt x="1521587" y="2333117"/>
                  </a:lnTo>
                  <a:lnTo>
                    <a:pt x="0" y="2333117"/>
                  </a:lnTo>
                  <a:lnTo>
                    <a:pt x="0" y="0"/>
                  </a:lnTo>
                  <a:close/>
                </a:path>
              </a:pathLst>
            </a:custGeom>
            <a:blipFill>
              <a:blip r:embed="rId4"/>
              <a:stretch>
                <a:fillRect l="0" t="0" r="1" b="2"/>
              </a:stretch>
            </a:blipFill>
          </p:spPr>
        </p:sp>
      </p:grpSp>
      <p:sp>
        <p:nvSpPr>
          <p:cNvPr name="Freeform 35" id="35"/>
          <p:cNvSpPr/>
          <p:nvPr/>
        </p:nvSpPr>
        <p:spPr>
          <a:xfrm flipH="false" flipV="false" rot="0">
            <a:off x="13343485" y="5143500"/>
            <a:ext cx="4869209" cy="4869209"/>
          </a:xfrm>
          <a:custGeom>
            <a:avLst/>
            <a:gdLst/>
            <a:ahLst/>
            <a:cxnLst/>
            <a:rect r="r" b="b" t="t" l="l"/>
            <a:pathLst>
              <a:path h="4869209" w="4869209">
                <a:moveTo>
                  <a:pt x="0" y="0"/>
                </a:moveTo>
                <a:lnTo>
                  <a:pt x="4869209" y="0"/>
                </a:lnTo>
                <a:lnTo>
                  <a:pt x="4869209" y="4869209"/>
                </a:lnTo>
                <a:lnTo>
                  <a:pt x="0" y="48692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851098" y="9736986"/>
            <a:ext cx="4277813" cy="733702"/>
            <a:chOff x="0" y="0"/>
            <a:chExt cx="5703751" cy="978270"/>
          </a:xfrm>
        </p:grpSpPr>
        <p:sp>
          <p:nvSpPr>
            <p:cNvPr name="Freeform 3" id="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4" id="4"/>
          <p:cNvGrpSpPr/>
          <p:nvPr/>
        </p:nvGrpSpPr>
        <p:grpSpPr>
          <a:xfrm rot="5400000">
            <a:off x="14358122" y="9736986"/>
            <a:ext cx="4277813" cy="733702"/>
            <a:chOff x="0" y="0"/>
            <a:chExt cx="5703751" cy="978270"/>
          </a:xfrm>
        </p:grpSpPr>
        <p:sp>
          <p:nvSpPr>
            <p:cNvPr name="Freeform 5" id="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6" id="6"/>
          <p:cNvGrpSpPr/>
          <p:nvPr/>
        </p:nvGrpSpPr>
        <p:grpSpPr>
          <a:xfrm rot="5400000">
            <a:off x="14865145"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8" id="8"/>
          <p:cNvGrpSpPr/>
          <p:nvPr/>
        </p:nvGrpSpPr>
        <p:grpSpPr>
          <a:xfrm rot="5400000">
            <a:off x="15346730"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0" id="10"/>
          <p:cNvGrpSpPr/>
          <p:nvPr/>
        </p:nvGrpSpPr>
        <p:grpSpPr>
          <a:xfrm rot="5400000">
            <a:off x="15853752"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2" id="12"/>
          <p:cNvGrpSpPr/>
          <p:nvPr/>
        </p:nvGrpSpPr>
        <p:grpSpPr>
          <a:xfrm rot="5400000">
            <a:off x="16360775"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4" id="14"/>
          <p:cNvGrpSpPr/>
          <p:nvPr/>
        </p:nvGrpSpPr>
        <p:grpSpPr>
          <a:xfrm rot="5400000">
            <a:off x="16848587"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6" id="16"/>
          <p:cNvGrpSpPr/>
          <p:nvPr/>
        </p:nvGrpSpPr>
        <p:grpSpPr>
          <a:xfrm rot="5400000">
            <a:off x="-2390116" y="21472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8" id="18"/>
          <p:cNvGrpSpPr/>
          <p:nvPr/>
        </p:nvGrpSpPr>
        <p:grpSpPr>
          <a:xfrm rot="5400000">
            <a:off x="-1883092" y="21472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0" id="20"/>
          <p:cNvGrpSpPr/>
          <p:nvPr/>
        </p:nvGrpSpPr>
        <p:grpSpPr>
          <a:xfrm rot="5400000">
            <a:off x="-1376069"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2" id="22"/>
          <p:cNvGrpSpPr/>
          <p:nvPr/>
        </p:nvGrpSpPr>
        <p:grpSpPr>
          <a:xfrm rot="5400000">
            <a:off x="-894484"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4" id="24"/>
          <p:cNvGrpSpPr/>
          <p:nvPr/>
        </p:nvGrpSpPr>
        <p:grpSpPr>
          <a:xfrm rot="5400000">
            <a:off x="-387462"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6" id="26"/>
          <p:cNvGrpSpPr/>
          <p:nvPr/>
        </p:nvGrpSpPr>
        <p:grpSpPr>
          <a:xfrm rot="5400000">
            <a:off x="119561"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8" id="28"/>
          <p:cNvGrpSpPr/>
          <p:nvPr/>
        </p:nvGrpSpPr>
        <p:grpSpPr>
          <a:xfrm rot="5400000">
            <a:off x="607373"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0" id="30"/>
          <p:cNvGrpSpPr/>
          <p:nvPr/>
        </p:nvGrpSpPr>
        <p:grpSpPr>
          <a:xfrm rot="1236480">
            <a:off x="894563" y="-756947"/>
            <a:ext cx="1792273" cy="2748152"/>
            <a:chOff x="0" y="0"/>
            <a:chExt cx="2389697" cy="3664203"/>
          </a:xfrm>
        </p:grpSpPr>
        <p:sp>
          <p:nvSpPr>
            <p:cNvPr name="Freeform 31" id="31"/>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2" id="32"/>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4799715" y="2151867"/>
            <a:ext cx="8688571" cy="5983266"/>
          </a:xfrm>
          <a:custGeom>
            <a:avLst/>
            <a:gdLst/>
            <a:ahLst/>
            <a:cxnLst/>
            <a:rect r="r" b="b" t="t" l="l"/>
            <a:pathLst>
              <a:path h="5983266" w="8688571">
                <a:moveTo>
                  <a:pt x="0" y="0"/>
                </a:moveTo>
                <a:lnTo>
                  <a:pt x="8688570" y="0"/>
                </a:lnTo>
                <a:lnTo>
                  <a:pt x="8688570" y="5983266"/>
                </a:lnTo>
                <a:lnTo>
                  <a:pt x="0" y="5983266"/>
                </a:lnTo>
                <a:lnTo>
                  <a:pt x="0" y="0"/>
                </a:lnTo>
                <a:close/>
              </a:path>
            </a:pathLst>
          </a:custGeom>
          <a:blipFill>
            <a:blip r:embed="rId6"/>
            <a:stretch>
              <a:fillRect l="0" t="0" r="0" b="0"/>
            </a:stretch>
          </a:blipFill>
        </p:spPr>
      </p:sp>
      <p:sp>
        <p:nvSpPr>
          <p:cNvPr name="Freeform 34" id="34"/>
          <p:cNvSpPr/>
          <p:nvPr/>
        </p:nvSpPr>
        <p:spPr>
          <a:xfrm flipH="false" flipV="false" rot="0">
            <a:off x="2037742" y="495959"/>
            <a:ext cx="13497808" cy="9295081"/>
          </a:xfrm>
          <a:custGeom>
            <a:avLst/>
            <a:gdLst/>
            <a:ahLst/>
            <a:cxnLst/>
            <a:rect r="r" b="b" t="t" l="l"/>
            <a:pathLst>
              <a:path h="9295081" w="13497808">
                <a:moveTo>
                  <a:pt x="0" y="0"/>
                </a:moveTo>
                <a:lnTo>
                  <a:pt x="13497808" y="0"/>
                </a:lnTo>
                <a:lnTo>
                  <a:pt x="13497808" y="9295082"/>
                </a:lnTo>
                <a:lnTo>
                  <a:pt x="0" y="9295082"/>
                </a:lnTo>
                <a:lnTo>
                  <a:pt x="0" y="0"/>
                </a:lnTo>
                <a:close/>
              </a:path>
            </a:pathLst>
          </a:custGeom>
          <a:blipFill>
            <a:blip r:embed="rId6"/>
            <a:stretch>
              <a:fillRect l="0" t="0" r="0" b="0"/>
            </a:stretch>
          </a:blipFill>
        </p:spPr>
      </p:sp>
      <p:sp>
        <p:nvSpPr>
          <p:cNvPr name="TextBox 35" id="35"/>
          <p:cNvSpPr txBox="true"/>
          <p:nvPr/>
        </p:nvSpPr>
        <p:spPr>
          <a:xfrm rot="0">
            <a:off x="13078441" y="2472815"/>
            <a:ext cx="4914217" cy="5492115"/>
          </a:xfrm>
          <a:prstGeom prst="rect">
            <a:avLst/>
          </a:prstGeom>
        </p:spPr>
        <p:txBody>
          <a:bodyPr anchor="t" rtlCol="false" tIns="0" lIns="0" bIns="0" rIns="0">
            <a:spAutoFit/>
          </a:bodyPr>
          <a:lstStyle/>
          <a:p>
            <a:pPr algn="l">
              <a:lnSpc>
                <a:spcPts val="5400"/>
              </a:lnSpc>
            </a:pPr>
            <a:r>
              <a:rPr lang="en-US" sz="3600">
                <a:solidFill>
                  <a:srgbClr val="FFF7E7"/>
                </a:solidFill>
                <a:latin typeface="Poppins Light"/>
                <a:ea typeface="Poppins Light"/>
                <a:cs typeface="Poppins Light"/>
                <a:sym typeface="Poppins Light"/>
              </a:rPr>
              <a:t>The oversized carbon disposition infrastructure would be too large for single users but rather be designed for multiple users/emitters.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851098" y="9736986"/>
            <a:ext cx="4277813" cy="733702"/>
            <a:chOff x="0" y="0"/>
            <a:chExt cx="5703751" cy="978270"/>
          </a:xfrm>
        </p:grpSpPr>
        <p:sp>
          <p:nvSpPr>
            <p:cNvPr name="Freeform 3" id="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4" id="4"/>
          <p:cNvGrpSpPr/>
          <p:nvPr/>
        </p:nvGrpSpPr>
        <p:grpSpPr>
          <a:xfrm rot="5400000">
            <a:off x="14358122" y="9736986"/>
            <a:ext cx="4277813" cy="733702"/>
            <a:chOff x="0" y="0"/>
            <a:chExt cx="5703751" cy="978270"/>
          </a:xfrm>
        </p:grpSpPr>
        <p:sp>
          <p:nvSpPr>
            <p:cNvPr name="Freeform 5" id="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6" id="6"/>
          <p:cNvGrpSpPr/>
          <p:nvPr/>
        </p:nvGrpSpPr>
        <p:grpSpPr>
          <a:xfrm rot="5400000">
            <a:off x="14865145"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8" id="8"/>
          <p:cNvGrpSpPr/>
          <p:nvPr/>
        </p:nvGrpSpPr>
        <p:grpSpPr>
          <a:xfrm rot="5400000">
            <a:off x="15346730"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0" id="10"/>
          <p:cNvGrpSpPr/>
          <p:nvPr/>
        </p:nvGrpSpPr>
        <p:grpSpPr>
          <a:xfrm rot="5400000">
            <a:off x="15853752"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2" id="12"/>
          <p:cNvGrpSpPr/>
          <p:nvPr/>
        </p:nvGrpSpPr>
        <p:grpSpPr>
          <a:xfrm rot="5400000">
            <a:off x="16360775"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4" id="14"/>
          <p:cNvGrpSpPr/>
          <p:nvPr/>
        </p:nvGrpSpPr>
        <p:grpSpPr>
          <a:xfrm rot="5400000">
            <a:off x="16848587"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6" id="16"/>
          <p:cNvGrpSpPr/>
          <p:nvPr/>
        </p:nvGrpSpPr>
        <p:grpSpPr>
          <a:xfrm rot="5400000">
            <a:off x="-2390116" y="21472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8" id="18"/>
          <p:cNvGrpSpPr/>
          <p:nvPr/>
        </p:nvGrpSpPr>
        <p:grpSpPr>
          <a:xfrm rot="5400000">
            <a:off x="-1883092" y="21472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0" id="20"/>
          <p:cNvGrpSpPr/>
          <p:nvPr/>
        </p:nvGrpSpPr>
        <p:grpSpPr>
          <a:xfrm rot="5400000">
            <a:off x="-1376069"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2" id="22"/>
          <p:cNvGrpSpPr/>
          <p:nvPr/>
        </p:nvGrpSpPr>
        <p:grpSpPr>
          <a:xfrm rot="5400000">
            <a:off x="-894484"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4" id="24"/>
          <p:cNvGrpSpPr/>
          <p:nvPr/>
        </p:nvGrpSpPr>
        <p:grpSpPr>
          <a:xfrm rot="5400000">
            <a:off x="-387462"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6" id="26"/>
          <p:cNvGrpSpPr/>
          <p:nvPr/>
        </p:nvGrpSpPr>
        <p:grpSpPr>
          <a:xfrm rot="5400000">
            <a:off x="119561"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8" id="28"/>
          <p:cNvGrpSpPr/>
          <p:nvPr/>
        </p:nvGrpSpPr>
        <p:grpSpPr>
          <a:xfrm rot="5400000">
            <a:off x="607373"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0" id="30"/>
          <p:cNvGrpSpPr/>
          <p:nvPr/>
        </p:nvGrpSpPr>
        <p:grpSpPr>
          <a:xfrm rot="1236480">
            <a:off x="894563" y="-756947"/>
            <a:ext cx="1792273" cy="2748152"/>
            <a:chOff x="0" y="0"/>
            <a:chExt cx="2389697" cy="3664203"/>
          </a:xfrm>
        </p:grpSpPr>
        <p:sp>
          <p:nvSpPr>
            <p:cNvPr name="Freeform 31" id="31"/>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2" id="32"/>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13078441" y="2472815"/>
            <a:ext cx="4914217" cy="5492115"/>
          </a:xfrm>
          <a:prstGeom prst="rect">
            <a:avLst/>
          </a:prstGeom>
        </p:spPr>
        <p:txBody>
          <a:bodyPr anchor="t" rtlCol="false" tIns="0" lIns="0" bIns="0" rIns="0">
            <a:spAutoFit/>
          </a:bodyPr>
          <a:lstStyle/>
          <a:p>
            <a:pPr algn="l">
              <a:lnSpc>
                <a:spcPts val="5400"/>
              </a:lnSpc>
            </a:pPr>
            <a:r>
              <a:rPr lang="en-US" sz="3600">
                <a:solidFill>
                  <a:srgbClr val="FFF7E7"/>
                </a:solidFill>
                <a:latin typeface="Poppins Light"/>
                <a:ea typeface="Poppins Light"/>
                <a:cs typeface="Poppins Light"/>
                <a:sym typeface="Poppins Light"/>
              </a:rPr>
              <a:t>The oversized carbon disposition infrastructure would be too large for single users but rather be designed for multiple users/emitters. </a:t>
            </a:r>
          </a:p>
        </p:txBody>
      </p:sp>
      <p:sp>
        <p:nvSpPr>
          <p:cNvPr name="Freeform 34" id="34"/>
          <p:cNvSpPr/>
          <p:nvPr/>
        </p:nvSpPr>
        <p:spPr>
          <a:xfrm flipH="false" flipV="false" rot="0">
            <a:off x="1524765" y="3430388"/>
            <a:ext cx="16101043" cy="5228524"/>
          </a:xfrm>
          <a:custGeom>
            <a:avLst/>
            <a:gdLst/>
            <a:ahLst/>
            <a:cxnLst/>
            <a:rect r="r" b="b" t="t" l="l"/>
            <a:pathLst>
              <a:path h="5228524" w="16101043">
                <a:moveTo>
                  <a:pt x="0" y="0"/>
                </a:moveTo>
                <a:lnTo>
                  <a:pt x="16101042" y="0"/>
                </a:lnTo>
                <a:lnTo>
                  <a:pt x="16101042" y="5228524"/>
                </a:lnTo>
                <a:lnTo>
                  <a:pt x="0" y="5228524"/>
                </a:lnTo>
                <a:lnTo>
                  <a:pt x="0" y="0"/>
                </a:lnTo>
                <a:close/>
              </a:path>
            </a:pathLst>
          </a:custGeom>
          <a:blipFill>
            <a:blip r:embed="rId6"/>
            <a:stretch>
              <a:fillRect l="-4100" t="0" r="-4100" b="0"/>
            </a:stretch>
          </a:blipFill>
        </p:spPr>
      </p:sp>
      <p:sp>
        <p:nvSpPr>
          <p:cNvPr name="TextBox 35" id="35"/>
          <p:cNvSpPr txBox="true"/>
          <p:nvPr/>
        </p:nvSpPr>
        <p:spPr>
          <a:xfrm rot="0">
            <a:off x="7280551" y="912670"/>
            <a:ext cx="3852029" cy="1566544"/>
          </a:xfrm>
          <a:prstGeom prst="rect">
            <a:avLst/>
          </a:prstGeom>
        </p:spPr>
        <p:txBody>
          <a:bodyPr anchor="t" rtlCol="false" tIns="0" lIns="0" bIns="0" rIns="0">
            <a:spAutoFit/>
          </a:bodyPr>
          <a:lstStyle/>
          <a:p>
            <a:pPr algn="ctr" marL="0" indent="0" lvl="0">
              <a:lnSpc>
                <a:spcPts val="12880"/>
              </a:lnSpc>
              <a:spcBef>
                <a:spcPct val="0"/>
              </a:spcBef>
            </a:pPr>
            <a:r>
              <a:rPr lang="en-US" sz="9200">
                <a:solidFill>
                  <a:srgbClr val="7A72BD"/>
                </a:solidFill>
                <a:latin typeface="Canva Sans Bold"/>
                <a:ea typeface="Canva Sans Bold"/>
                <a:cs typeface="Canva Sans Bold"/>
                <a:sym typeface="Canva Sans Bold"/>
              </a:rPr>
              <a:t>Contd.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851098" y="9736986"/>
            <a:ext cx="4277813" cy="733702"/>
            <a:chOff x="0" y="0"/>
            <a:chExt cx="5703751" cy="978270"/>
          </a:xfrm>
        </p:grpSpPr>
        <p:sp>
          <p:nvSpPr>
            <p:cNvPr name="Freeform 3" id="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4" id="4"/>
          <p:cNvGrpSpPr/>
          <p:nvPr/>
        </p:nvGrpSpPr>
        <p:grpSpPr>
          <a:xfrm rot="5400000">
            <a:off x="14358122" y="9736986"/>
            <a:ext cx="4277813" cy="733702"/>
            <a:chOff x="0" y="0"/>
            <a:chExt cx="5703751" cy="978270"/>
          </a:xfrm>
        </p:grpSpPr>
        <p:sp>
          <p:nvSpPr>
            <p:cNvPr name="Freeform 5" id="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6" id="6"/>
          <p:cNvGrpSpPr/>
          <p:nvPr/>
        </p:nvGrpSpPr>
        <p:grpSpPr>
          <a:xfrm rot="5400000">
            <a:off x="14865145"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8" id="8"/>
          <p:cNvGrpSpPr/>
          <p:nvPr/>
        </p:nvGrpSpPr>
        <p:grpSpPr>
          <a:xfrm rot="5400000">
            <a:off x="15346730"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0" id="10"/>
          <p:cNvGrpSpPr/>
          <p:nvPr/>
        </p:nvGrpSpPr>
        <p:grpSpPr>
          <a:xfrm rot="5400000">
            <a:off x="15853752"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2" id="12"/>
          <p:cNvGrpSpPr/>
          <p:nvPr/>
        </p:nvGrpSpPr>
        <p:grpSpPr>
          <a:xfrm rot="5400000">
            <a:off x="16360775"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4" id="14"/>
          <p:cNvGrpSpPr/>
          <p:nvPr/>
        </p:nvGrpSpPr>
        <p:grpSpPr>
          <a:xfrm rot="5400000">
            <a:off x="16848587"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6" id="16"/>
          <p:cNvGrpSpPr/>
          <p:nvPr/>
        </p:nvGrpSpPr>
        <p:grpSpPr>
          <a:xfrm rot="5400000">
            <a:off x="-2390116" y="21472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8" id="18"/>
          <p:cNvGrpSpPr/>
          <p:nvPr/>
        </p:nvGrpSpPr>
        <p:grpSpPr>
          <a:xfrm rot="5400000">
            <a:off x="-1883092" y="21472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0" id="20"/>
          <p:cNvGrpSpPr/>
          <p:nvPr/>
        </p:nvGrpSpPr>
        <p:grpSpPr>
          <a:xfrm rot="5400000">
            <a:off x="-1376069"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2" id="22"/>
          <p:cNvGrpSpPr/>
          <p:nvPr/>
        </p:nvGrpSpPr>
        <p:grpSpPr>
          <a:xfrm rot="5400000">
            <a:off x="-894484"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4" id="24"/>
          <p:cNvGrpSpPr/>
          <p:nvPr/>
        </p:nvGrpSpPr>
        <p:grpSpPr>
          <a:xfrm rot="5400000">
            <a:off x="-387462"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6" id="26"/>
          <p:cNvGrpSpPr/>
          <p:nvPr/>
        </p:nvGrpSpPr>
        <p:grpSpPr>
          <a:xfrm rot="5400000">
            <a:off x="119561"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8" id="28"/>
          <p:cNvGrpSpPr/>
          <p:nvPr/>
        </p:nvGrpSpPr>
        <p:grpSpPr>
          <a:xfrm rot="5400000">
            <a:off x="607373"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0" id="30"/>
          <p:cNvGrpSpPr/>
          <p:nvPr/>
        </p:nvGrpSpPr>
        <p:grpSpPr>
          <a:xfrm rot="1236480">
            <a:off x="894563" y="-756947"/>
            <a:ext cx="1792273" cy="2748152"/>
            <a:chOff x="0" y="0"/>
            <a:chExt cx="2389697" cy="3664203"/>
          </a:xfrm>
        </p:grpSpPr>
        <p:sp>
          <p:nvSpPr>
            <p:cNvPr name="Freeform 31" id="31"/>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2" id="32"/>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2870791" y="382370"/>
            <a:ext cx="11980837" cy="9522260"/>
          </a:xfrm>
          <a:custGeom>
            <a:avLst/>
            <a:gdLst/>
            <a:ahLst/>
            <a:cxnLst/>
            <a:rect r="r" b="b" t="t" l="l"/>
            <a:pathLst>
              <a:path h="9522260" w="11980837">
                <a:moveTo>
                  <a:pt x="0" y="0"/>
                </a:moveTo>
                <a:lnTo>
                  <a:pt x="11980838" y="0"/>
                </a:lnTo>
                <a:lnTo>
                  <a:pt x="11980838" y="9522260"/>
                </a:lnTo>
                <a:lnTo>
                  <a:pt x="0" y="9522260"/>
                </a:lnTo>
                <a:lnTo>
                  <a:pt x="0" y="0"/>
                </a:lnTo>
                <a:close/>
              </a:path>
            </a:pathLst>
          </a:custGeom>
          <a:blipFill>
            <a:blip r:embed="rId6"/>
            <a:stretch>
              <a:fillRect l="0" t="0" r="-1479"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851098" y="9736986"/>
            <a:ext cx="4277813" cy="733702"/>
            <a:chOff x="0" y="0"/>
            <a:chExt cx="5703751" cy="978270"/>
          </a:xfrm>
        </p:grpSpPr>
        <p:sp>
          <p:nvSpPr>
            <p:cNvPr name="Freeform 3" id="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4" id="4"/>
          <p:cNvGrpSpPr/>
          <p:nvPr/>
        </p:nvGrpSpPr>
        <p:grpSpPr>
          <a:xfrm rot="5400000">
            <a:off x="14358122" y="9736986"/>
            <a:ext cx="4277813" cy="733702"/>
            <a:chOff x="0" y="0"/>
            <a:chExt cx="5703751" cy="978270"/>
          </a:xfrm>
        </p:grpSpPr>
        <p:sp>
          <p:nvSpPr>
            <p:cNvPr name="Freeform 5" id="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6" id="6"/>
          <p:cNvGrpSpPr/>
          <p:nvPr/>
        </p:nvGrpSpPr>
        <p:grpSpPr>
          <a:xfrm rot="5400000">
            <a:off x="14865145"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8" id="8"/>
          <p:cNvGrpSpPr/>
          <p:nvPr/>
        </p:nvGrpSpPr>
        <p:grpSpPr>
          <a:xfrm rot="5400000">
            <a:off x="15346730"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0" id="10"/>
          <p:cNvGrpSpPr/>
          <p:nvPr/>
        </p:nvGrpSpPr>
        <p:grpSpPr>
          <a:xfrm rot="5400000">
            <a:off x="15853752"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2" id="12"/>
          <p:cNvGrpSpPr/>
          <p:nvPr/>
        </p:nvGrpSpPr>
        <p:grpSpPr>
          <a:xfrm rot="5400000">
            <a:off x="16360775"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4" id="14"/>
          <p:cNvGrpSpPr/>
          <p:nvPr/>
        </p:nvGrpSpPr>
        <p:grpSpPr>
          <a:xfrm rot="5400000">
            <a:off x="16848587"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6" id="16"/>
          <p:cNvGrpSpPr/>
          <p:nvPr/>
        </p:nvGrpSpPr>
        <p:grpSpPr>
          <a:xfrm rot="5400000">
            <a:off x="-2390116" y="21472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8" id="18"/>
          <p:cNvGrpSpPr/>
          <p:nvPr/>
        </p:nvGrpSpPr>
        <p:grpSpPr>
          <a:xfrm rot="5400000">
            <a:off x="-1883092" y="21472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0" id="20"/>
          <p:cNvGrpSpPr/>
          <p:nvPr/>
        </p:nvGrpSpPr>
        <p:grpSpPr>
          <a:xfrm rot="5400000">
            <a:off x="-1376069"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2" id="22"/>
          <p:cNvGrpSpPr/>
          <p:nvPr/>
        </p:nvGrpSpPr>
        <p:grpSpPr>
          <a:xfrm rot="5400000">
            <a:off x="-894484"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4" id="24"/>
          <p:cNvGrpSpPr/>
          <p:nvPr/>
        </p:nvGrpSpPr>
        <p:grpSpPr>
          <a:xfrm rot="5400000">
            <a:off x="-387462"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6" id="26"/>
          <p:cNvGrpSpPr/>
          <p:nvPr/>
        </p:nvGrpSpPr>
        <p:grpSpPr>
          <a:xfrm rot="5400000">
            <a:off x="119561"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8" id="28"/>
          <p:cNvGrpSpPr/>
          <p:nvPr/>
        </p:nvGrpSpPr>
        <p:grpSpPr>
          <a:xfrm rot="5400000">
            <a:off x="607373"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0" id="30"/>
          <p:cNvGrpSpPr/>
          <p:nvPr/>
        </p:nvGrpSpPr>
        <p:grpSpPr>
          <a:xfrm rot="1236480">
            <a:off x="894563" y="-756947"/>
            <a:ext cx="1792273" cy="2748152"/>
            <a:chOff x="0" y="0"/>
            <a:chExt cx="2389697" cy="3664203"/>
          </a:xfrm>
        </p:grpSpPr>
        <p:sp>
          <p:nvSpPr>
            <p:cNvPr name="Freeform 31" id="31"/>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2" id="32"/>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1751445" y="581577"/>
            <a:ext cx="14378732" cy="8650462"/>
          </a:xfrm>
          <a:custGeom>
            <a:avLst/>
            <a:gdLst/>
            <a:ahLst/>
            <a:cxnLst/>
            <a:rect r="r" b="b" t="t" l="l"/>
            <a:pathLst>
              <a:path h="8650462" w="14378732">
                <a:moveTo>
                  <a:pt x="0" y="0"/>
                </a:moveTo>
                <a:lnTo>
                  <a:pt x="14378732" y="0"/>
                </a:lnTo>
                <a:lnTo>
                  <a:pt x="14378732" y="8650462"/>
                </a:lnTo>
                <a:lnTo>
                  <a:pt x="0" y="8650462"/>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7"/>
        </a:solidFill>
      </p:bgPr>
    </p:bg>
    <p:spTree>
      <p:nvGrpSpPr>
        <p:cNvPr id="1" name=""/>
        <p:cNvGrpSpPr/>
        <p:nvPr/>
      </p:nvGrpSpPr>
      <p:grpSpPr>
        <a:xfrm>
          <a:off x="0" y="0"/>
          <a:ext cx="0" cy="0"/>
          <a:chOff x="0" y="0"/>
          <a:chExt cx="0" cy="0"/>
        </a:xfrm>
      </p:grpSpPr>
      <p:grpSp>
        <p:nvGrpSpPr>
          <p:cNvPr name="Group 2" id="2"/>
          <p:cNvGrpSpPr/>
          <p:nvPr/>
        </p:nvGrpSpPr>
        <p:grpSpPr>
          <a:xfrm rot="5400000">
            <a:off x="13851098" y="9736986"/>
            <a:ext cx="4277813" cy="733702"/>
            <a:chOff x="0" y="0"/>
            <a:chExt cx="5703751" cy="978270"/>
          </a:xfrm>
        </p:grpSpPr>
        <p:sp>
          <p:nvSpPr>
            <p:cNvPr name="Freeform 3" id="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4" id="4"/>
          <p:cNvGrpSpPr/>
          <p:nvPr/>
        </p:nvGrpSpPr>
        <p:grpSpPr>
          <a:xfrm rot="5400000">
            <a:off x="14358122" y="9736986"/>
            <a:ext cx="4277813" cy="733702"/>
            <a:chOff x="0" y="0"/>
            <a:chExt cx="5703751" cy="978270"/>
          </a:xfrm>
        </p:grpSpPr>
        <p:sp>
          <p:nvSpPr>
            <p:cNvPr name="Freeform 5" id="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6" id="6"/>
          <p:cNvGrpSpPr/>
          <p:nvPr/>
        </p:nvGrpSpPr>
        <p:grpSpPr>
          <a:xfrm rot="5400000">
            <a:off x="14865145" y="9736986"/>
            <a:ext cx="4277813" cy="733702"/>
            <a:chOff x="0" y="0"/>
            <a:chExt cx="5703751" cy="978270"/>
          </a:xfrm>
        </p:grpSpPr>
        <p:sp>
          <p:nvSpPr>
            <p:cNvPr name="Freeform 7" id="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8" id="8"/>
          <p:cNvGrpSpPr/>
          <p:nvPr/>
        </p:nvGrpSpPr>
        <p:grpSpPr>
          <a:xfrm rot="5400000">
            <a:off x="15346730" y="9736986"/>
            <a:ext cx="4277813" cy="733702"/>
            <a:chOff x="0" y="0"/>
            <a:chExt cx="5703751" cy="978270"/>
          </a:xfrm>
        </p:grpSpPr>
        <p:sp>
          <p:nvSpPr>
            <p:cNvPr name="Freeform 9" id="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0" id="10"/>
          <p:cNvGrpSpPr/>
          <p:nvPr/>
        </p:nvGrpSpPr>
        <p:grpSpPr>
          <a:xfrm rot="5400000">
            <a:off x="15853752" y="9736986"/>
            <a:ext cx="4277813" cy="733702"/>
            <a:chOff x="0" y="0"/>
            <a:chExt cx="5703751" cy="978270"/>
          </a:xfrm>
        </p:grpSpPr>
        <p:sp>
          <p:nvSpPr>
            <p:cNvPr name="Freeform 11" id="1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2" id="12"/>
          <p:cNvGrpSpPr/>
          <p:nvPr/>
        </p:nvGrpSpPr>
        <p:grpSpPr>
          <a:xfrm rot="5400000">
            <a:off x="16360775" y="9736986"/>
            <a:ext cx="4277813" cy="733702"/>
            <a:chOff x="0" y="0"/>
            <a:chExt cx="5703751" cy="978270"/>
          </a:xfrm>
        </p:grpSpPr>
        <p:sp>
          <p:nvSpPr>
            <p:cNvPr name="Freeform 13" id="1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4" id="14"/>
          <p:cNvGrpSpPr/>
          <p:nvPr/>
        </p:nvGrpSpPr>
        <p:grpSpPr>
          <a:xfrm rot="5400000">
            <a:off x="16848587" y="9736986"/>
            <a:ext cx="4277813" cy="733702"/>
            <a:chOff x="0" y="0"/>
            <a:chExt cx="5703751" cy="978270"/>
          </a:xfrm>
        </p:grpSpPr>
        <p:sp>
          <p:nvSpPr>
            <p:cNvPr name="Freeform 15" id="1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6" id="16"/>
          <p:cNvGrpSpPr/>
          <p:nvPr/>
        </p:nvGrpSpPr>
        <p:grpSpPr>
          <a:xfrm rot="5400000">
            <a:off x="-2390116" y="214726"/>
            <a:ext cx="4277813" cy="733702"/>
            <a:chOff x="0" y="0"/>
            <a:chExt cx="5703751" cy="978270"/>
          </a:xfrm>
        </p:grpSpPr>
        <p:sp>
          <p:nvSpPr>
            <p:cNvPr name="Freeform 17" id="1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18" id="18"/>
          <p:cNvGrpSpPr/>
          <p:nvPr/>
        </p:nvGrpSpPr>
        <p:grpSpPr>
          <a:xfrm rot="5400000">
            <a:off x="-1883092" y="214726"/>
            <a:ext cx="4277813" cy="733702"/>
            <a:chOff x="0" y="0"/>
            <a:chExt cx="5703751" cy="978270"/>
          </a:xfrm>
        </p:grpSpPr>
        <p:sp>
          <p:nvSpPr>
            <p:cNvPr name="Freeform 19" id="1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0" id="20"/>
          <p:cNvGrpSpPr/>
          <p:nvPr/>
        </p:nvGrpSpPr>
        <p:grpSpPr>
          <a:xfrm rot="5400000">
            <a:off x="-1376069" y="214726"/>
            <a:ext cx="4277813" cy="733702"/>
            <a:chOff x="0" y="0"/>
            <a:chExt cx="5703751" cy="978270"/>
          </a:xfrm>
        </p:grpSpPr>
        <p:sp>
          <p:nvSpPr>
            <p:cNvPr name="Freeform 21" id="21"/>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2" id="22"/>
          <p:cNvGrpSpPr/>
          <p:nvPr/>
        </p:nvGrpSpPr>
        <p:grpSpPr>
          <a:xfrm rot="5400000">
            <a:off x="-894484" y="214726"/>
            <a:ext cx="4277813" cy="733702"/>
            <a:chOff x="0" y="0"/>
            <a:chExt cx="5703751" cy="978270"/>
          </a:xfrm>
        </p:grpSpPr>
        <p:sp>
          <p:nvSpPr>
            <p:cNvPr name="Freeform 23" id="23"/>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4" id="24"/>
          <p:cNvGrpSpPr/>
          <p:nvPr/>
        </p:nvGrpSpPr>
        <p:grpSpPr>
          <a:xfrm rot="5400000">
            <a:off x="-387462" y="214726"/>
            <a:ext cx="4277813" cy="733702"/>
            <a:chOff x="0" y="0"/>
            <a:chExt cx="5703751" cy="978270"/>
          </a:xfrm>
        </p:grpSpPr>
        <p:sp>
          <p:nvSpPr>
            <p:cNvPr name="Freeform 25" id="25"/>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6" id="26"/>
          <p:cNvGrpSpPr/>
          <p:nvPr/>
        </p:nvGrpSpPr>
        <p:grpSpPr>
          <a:xfrm rot="5400000">
            <a:off x="119561" y="214726"/>
            <a:ext cx="4277813" cy="733702"/>
            <a:chOff x="0" y="0"/>
            <a:chExt cx="5703751" cy="978270"/>
          </a:xfrm>
        </p:grpSpPr>
        <p:sp>
          <p:nvSpPr>
            <p:cNvPr name="Freeform 27" id="27"/>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28" id="28"/>
          <p:cNvGrpSpPr/>
          <p:nvPr/>
        </p:nvGrpSpPr>
        <p:grpSpPr>
          <a:xfrm rot="5400000">
            <a:off x="607373" y="214726"/>
            <a:ext cx="4277813" cy="733702"/>
            <a:chOff x="0" y="0"/>
            <a:chExt cx="5703751" cy="978270"/>
          </a:xfrm>
        </p:grpSpPr>
        <p:sp>
          <p:nvSpPr>
            <p:cNvPr name="Freeform 29" id="29"/>
            <p:cNvSpPr/>
            <p:nvPr/>
          </p:nvSpPr>
          <p:spPr>
            <a:xfrm flipH="false" flipV="false" rot="0">
              <a:off x="0" y="0"/>
              <a:ext cx="5703697" cy="978281"/>
            </a:xfrm>
            <a:custGeom>
              <a:avLst/>
              <a:gdLst/>
              <a:ahLst/>
              <a:cxnLst/>
              <a:rect r="r" b="b" t="t" l="l"/>
              <a:pathLst>
                <a:path h="978281" w="5703697">
                  <a:moveTo>
                    <a:pt x="0" y="0"/>
                  </a:moveTo>
                  <a:lnTo>
                    <a:pt x="5703697" y="0"/>
                  </a:lnTo>
                  <a:lnTo>
                    <a:pt x="5703697" y="978281"/>
                  </a:lnTo>
                  <a:lnTo>
                    <a:pt x="0" y="978281"/>
                  </a:lnTo>
                  <a:lnTo>
                    <a:pt x="0" y="0"/>
                  </a:lnTo>
                  <a:close/>
                </a:path>
              </a:pathLst>
            </a:custGeom>
            <a:blipFill>
              <a:blip r:embed="rId2"/>
              <a:stretch>
                <a:fillRect l="-45872" t="0" r="-45873" b="1"/>
              </a:stretch>
            </a:blipFill>
          </p:spPr>
        </p:sp>
      </p:grpSp>
      <p:grpSp>
        <p:nvGrpSpPr>
          <p:cNvPr name="Group 30" id="30"/>
          <p:cNvGrpSpPr/>
          <p:nvPr/>
        </p:nvGrpSpPr>
        <p:grpSpPr>
          <a:xfrm rot="1236480">
            <a:off x="894563" y="-756947"/>
            <a:ext cx="1792273" cy="2748152"/>
            <a:chOff x="0" y="0"/>
            <a:chExt cx="2389697" cy="3664203"/>
          </a:xfrm>
        </p:grpSpPr>
        <p:sp>
          <p:nvSpPr>
            <p:cNvPr name="Freeform 31" id="31"/>
            <p:cNvSpPr/>
            <p:nvPr/>
          </p:nvSpPr>
          <p:spPr>
            <a:xfrm flipH="false" flipV="false" rot="0">
              <a:off x="0" y="0"/>
              <a:ext cx="2389759" cy="3664204"/>
            </a:xfrm>
            <a:custGeom>
              <a:avLst/>
              <a:gdLst/>
              <a:ahLst/>
              <a:cxnLst/>
              <a:rect r="r" b="b" t="t" l="l"/>
              <a:pathLst>
                <a:path h="3664204" w="2389759">
                  <a:moveTo>
                    <a:pt x="0" y="0"/>
                  </a:moveTo>
                  <a:lnTo>
                    <a:pt x="2389759" y="0"/>
                  </a:lnTo>
                  <a:lnTo>
                    <a:pt x="2389759" y="3664204"/>
                  </a:lnTo>
                  <a:lnTo>
                    <a:pt x="0" y="3664204"/>
                  </a:lnTo>
                  <a:lnTo>
                    <a:pt x="0" y="0"/>
                  </a:lnTo>
                  <a:close/>
                </a:path>
              </a:pathLst>
            </a:custGeom>
            <a:blipFill>
              <a:blip r:embed="rId3"/>
              <a:stretch>
                <a:fillRect l="-138" t="0" r="-135" b="0"/>
              </a:stretch>
            </a:blipFill>
          </p:spPr>
        </p:sp>
      </p:grpSp>
      <p:sp>
        <p:nvSpPr>
          <p:cNvPr name="Freeform 32" id="32"/>
          <p:cNvSpPr/>
          <p:nvPr/>
        </p:nvSpPr>
        <p:spPr>
          <a:xfrm flipH="false" flipV="false" rot="0">
            <a:off x="16848115" y="8658912"/>
            <a:ext cx="2451798" cy="2621510"/>
          </a:xfrm>
          <a:custGeom>
            <a:avLst/>
            <a:gdLst/>
            <a:ahLst/>
            <a:cxnLst/>
            <a:rect r="r" b="b" t="t" l="l"/>
            <a:pathLst>
              <a:path h="2621510" w="2451798">
                <a:moveTo>
                  <a:pt x="0" y="0"/>
                </a:moveTo>
                <a:lnTo>
                  <a:pt x="2451798" y="0"/>
                </a:lnTo>
                <a:lnTo>
                  <a:pt x="2451798" y="2621511"/>
                </a:lnTo>
                <a:lnTo>
                  <a:pt x="0" y="26215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1028700" y="1028700"/>
            <a:ext cx="15468328" cy="8171180"/>
          </a:xfrm>
          <a:custGeom>
            <a:avLst/>
            <a:gdLst/>
            <a:ahLst/>
            <a:cxnLst/>
            <a:rect r="r" b="b" t="t" l="l"/>
            <a:pathLst>
              <a:path h="8171180" w="15468328">
                <a:moveTo>
                  <a:pt x="0" y="0"/>
                </a:moveTo>
                <a:lnTo>
                  <a:pt x="15468328" y="0"/>
                </a:lnTo>
                <a:lnTo>
                  <a:pt x="15468328" y="8171180"/>
                </a:lnTo>
                <a:lnTo>
                  <a:pt x="0" y="8171180"/>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0D7752B3C5CC4DB694144A14E6CD41" ma:contentTypeVersion="10" ma:contentTypeDescription="Create a new document." ma:contentTypeScope="" ma:versionID="1dfa8e6761889603e0b8d9da974da004">
  <xsd:schema xmlns:xsd="http://www.w3.org/2001/XMLSchema" xmlns:xs="http://www.w3.org/2001/XMLSchema" xmlns:p="http://schemas.microsoft.com/office/2006/metadata/properties" xmlns:ns2="0e903c13-ea2f-4765-ac6b-4e9f31d4eb5b" xmlns:ns3="cd814068-3fc7-4f0b-86aa-836247230d2b" targetNamespace="http://schemas.microsoft.com/office/2006/metadata/properties" ma:root="true" ma:fieldsID="8a7edbd346d078fa140bb683993e8115" ns2:_="" ns3:_="">
    <xsd:import namespace="0e903c13-ea2f-4765-ac6b-4e9f31d4eb5b"/>
    <xsd:import namespace="cd814068-3fc7-4f0b-86aa-836247230d2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903c13-ea2f-4765-ac6b-4e9f31d4eb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d814068-3fc7-4f0b-86aa-836247230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B140E3-F824-4376-83EA-4BAE359CFF68}"/>
</file>

<file path=customXml/itemProps2.xml><?xml version="1.0" encoding="utf-8"?>
<ds:datastoreItem xmlns:ds="http://schemas.openxmlformats.org/officeDocument/2006/customXml" ds:itemID="{65F4F8AF-EF4F-404D-8B25-07868FFC6C1B}"/>
</file>

<file path=customXml/itemProps3.xml><?xml version="1.0" encoding="utf-8"?>
<ds:datastoreItem xmlns:ds="http://schemas.openxmlformats.org/officeDocument/2006/customXml" ds:itemID="{01FDA41A-647A-47BE-9FD4-C0BACED75F00}"/>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W4D4</dc:title>
  <cp:revision>1</cp:revision>
  <dcterms:created xsi:type="dcterms:W3CDTF">2006-08-16T00:00:00Z</dcterms:created>
  <dcterms:modified xsi:type="dcterms:W3CDTF">2011-08-01T06:04:30Z</dcterms:modified>
  <dc:identifier>DAGL-GcLLtA</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0x0101009D0D7752B3C5CC4DB694144A14E6CD41</vt:lpwstr>
  </property>
</Properties>
</file>