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Poppins Medium" charset="1" panose="00000600000000000000"/>
      <p:regular r:id="rId20"/>
    </p:embeddedFont>
    <p:embeddedFont>
      <p:font typeface="Poppins Light" charset="1" panose="02000000000000000000"/>
      <p:regular r:id="rId21"/>
    </p:embeddedFont>
    <p:embeddedFont>
      <p:font typeface="Poppins Light Bold"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1</a:t>
            </a:r>
          </a:p>
        </p:txBody>
      </p:sp>
      <p:sp>
        <p:nvSpPr>
          <p:cNvPr name="TextBox 3" id="3"/>
          <p:cNvSpPr txBox="true"/>
          <p:nvPr/>
        </p:nvSpPr>
        <p:spPr>
          <a:xfrm rot="0">
            <a:off x="1028700" y="3118516"/>
            <a:ext cx="11906250" cy="61150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1223486"/>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Different Types of Carbon Capture Technology and processes.</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9FF"/>
        </a:solidFill>
      </p:bgPr>
    </p:bg>
    <p:spTree>
      <p:nvGrpSpPr>
        <p:cNvPr id="1" name=""/>
        <p:cNvGrpSpPr/>
        <p:nvPr/>
      </p:nvGrpSpPr>
      <p:grpSpPr>
        <a:xfrm>
          <a:off x="0" y="0"/>
          <a:ext cx="0" cy="0"/>
          <a:chOff x="0" y="0"/>
          <a:chExt cx="0" cy="0"/>
        </a:xfrm>
      </p:grpSpPr>
      <p:grpSp>
        <p:nvGrpSpPr>
          <p:cNvPr name="Group 2" id="2"/>
          <p:cNvGrpSpPr/>
          <p:nvPr/>
        </p:nvGrpSpPr>
        <p:grpSpPr>
          <a:xfrm rot="0">
            <a:off x="14643971" y="-2363789"/>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9792714">
            <a:off x="15855733" y="639653"/>
            <a:ext cx="1899815" cy="2913049"/>
          </a:xfrm>
          <a:custGeom>
            <a:avLst/>
            <a:gdLst/>
            <a:ahLst/>
            <a:cxnLst/>
            <a:rect r="r" b="b" t="t" l="l"/>
            <a:pathLst>
              <a:path h="2913049" w="1899815">
                <a:moveTo>
                  <a:pt x="0" y="0"/>
                </a:moveTo>
                <a:lnTo>
                  <a:pt x="1899815" y="0"/>
                </a:lnTo>
                <a:lnTo>
                  <a:pt x="1899815" y="2913050"/>
                </a:lnTo>
                <a:lnTo>
                  <a:pt x="0" y="291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1440389">
            <a:off x="14833465" y="2836687"/>
            <a:ext cx="952121" cy="1133976"/>
            <a:chOff x="0" y="0"/>
            <a:chExt cx="6350000" cy="7562850"/>
          </a:xfrm>
        </p:grpSpPr>
        <p:sp>
          <p:nvSpPr>
            <p:cNvPr name="Freeform 12" id="1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13" id="1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14" id="1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15" id="15"/>
          <p:cNvGrpSpPr/>
          <p:nvPr/>
        </p:nvGrpSpPr>
        <p:grpSpPr>
          <a:xfrm rot="-5400000">
            <a:off x="-584800" y="7941118"/>
            <a:ext cx="3747575" cy="4296598"/>
            <a:chOff x="0" y="0"/>
            <a:chExt cx="4996766" cy="5728798"/>
          </a:xfrm>
        </p:grpSpPr>
        <p:sp>
          <p:nvSpPr>
            <p:cNvPr name="Freeform 16" id="16"/>
            <p:cNvSpPr/>
            <p:nvPr/>
          </p:nvSpPr>
          <p:spPr>
            <a:xfrm flipH="false" flipV="false" rot="5400000">
              <a:off x="-2373116"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694117"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015117"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370185"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308815"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98781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2" id="22"/>
            <p:cNvSpPr/>
            <p:nvPr/>
          </p:nvSpPr>
          <p:spPr>
            <a:xfrm flipH="false" flipV="false" rot="5400000">
              <a:off x="164108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3" id="23"/>
          <p:cNvGrpSpPr/>
          <p:nvPr/>
        </p:nvGrpSpPr>
        <p:grpSpPr>
          <a:xfrm rot="-1440389">
            <a:off x="1065556" y="8203297"/>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7" id="27"/>
          <p:cNvSpPr txBox="true"/>
          <p:nvPr/>
        </p:nvSpPr>
        <p:spPr>
          <a:xfrm rot="0">
            <a:off x="2681228" y="961137"/>
            <a:ext cx="12628298" cy="7809148"/>
          </a:xfrm>
          <a:prstGeom prst="rect">
            <a:avLst/>
          </a:prstGeom>
        </p:spPr>
        <p:txBody>
          <a:bodyPr anchor="t" rtlCol="false" tIns="0" lIns="0" bIns="0" rIns="0">
            <a:spAutoFit/>
          </a:bodyPr>
          <a:lstStyle/>
          <a:p>
            <a:pPr algn="ctr">
              <a:lnSpc>
                <a:spcPts val="4438"/>
              </a:lnSpc>
              <a:spcBef>
                <a:spcPct val="0"/>
              </a:spcBef>
            </a:pPr>
          </a:p>
          <a:p>
            <a:pPr algn="ctr">
              <a:lnSpc>
                <a:spcPts val="4438"/>
              </a:lnSpc>
              <a:spcBef>
                <a:spcPct val="0"/>
              </a:spcBef>
            </a:pPr>
            <a:r>
              <a:rPr lang="en-US" sz="3698">
                <a:solidFill>
                  <a:srgbClr val="7A72BD"/>
                </a:solidFill>
                <a:latin typeface="Poppins Bold"/>
                <a:ea typeface="Poppins Bold"/>
                <a:cs typeface="Poppins Bold"/>
                <a:sym typeface="Poppins Bold"/>
              </a:rPr>
              <a:t>  CCS STARTED IN 1972 IN TEXAS WITH NATURAL GAS PLANTS.</a:t>
            </a:r>
          </a:p>
          <a:p>
            <a:pPr algn="ctr">
              <a:lnSpc>
                <a:spcPts val="4438"/>
              </a:lnSpc>
              <a:spcBef>
                <a:spcPct val="0"/>
              </a:spcBef>
            </a:pPr>
          </a:p>
          <a:p>
            <a:pPr algn="ctr">
              <a:lnSpc>
                <a:spcPts val="4438"/>
              </a:lnSpc>
              <a:spcBef>
                <a:spcPct val="0"/>
              </a:spcBef>
            </a:pPr>
          </a:p>
          <a:p>
            <a:pPr algn="ctr">
              <a:lnSpc>
                <a:spcPts val="4438"/>
              </a:lnSpc>
              <a:spcBef>
                <a:spcPct val="0"/>
              </a:spcBef>
            </a:pPr>
            <a:r>
              <a:rPr lang="en-US" sz="3698">
                <a:solidFill>
                  <a:srgbClr val="7A72BD"/>
                </a:solidFill>
                <a:latin typeface="Poppins Bold"/>
                <a:ea typeface="Poppins Bold"/>
                <a:cs typeface="Poppins Bold"/>
                <a:sym typeface="Poppins Bold"/>
              </a:rPr>
              <a:t>   AS OF 2022, THERE ARE 194 LARGE-SCALE CCS FACILITIES WORLDWIDE.</a:t>
            </a:r>
          </a:p>
          <a:p>
            <a:pPr algn="ctr">
              <a:lnSpc>
                <a:spcPts val="4438"/>
              </a:lnSpc>
              <a:spcBef>
                <a:spcPct val="0"/>
              </a:spcBef>
            </a:pPr>
            <a:r>
              <a:rPr lang="en-US" sz="3698">
                <a:solidFill>
                  <a:srgbClr val="7A72BD"/>
                </a:solidFill>
                <a:latin typeface="Poppins Bold"/>
                <a:ea typeface="Poppins Bold"/>
                <a:cs typeface="Poppins Bold"/>
                <a:sym typeface="Poppins Bold"/>
              </a:rPr>
              <a:t>   EXAMPLES INCLUDE THE ZERO CARBON HUMBER PROJECT (UK) AND THE CITRONELLE PROJECT (U.S.).</a:t>
            </a:r>
          </a:p>
          <a:p>
            <a:pPr algn="ctr">
              <a:lnSpc>
                <a:spcPts val="4438"/>
              </a:lnSpc>
              <a:spcBef>
                <a:spcPct val="0"/>
              </a:spcBef>
            </a:pPr>
          </a:p>
          <a:p>
            <a:pPr algn="ctr">
              <a:lnSpc>
                <a:spcPts val="4438"/>
              </a:lnSpc>
              <a:spcBef>
                <a:spcPct val="0"/>
              </a:spcBef>
            </a:pPr>
          </a:p>
          <a:p>
            <a:pPr algn="ctr">
              <a:lnSpc>
                <a:spcPts val="4438"/>
              </a:lnSpc>
              <a:spcBef>
                <a:spcPct val="0"/>
              </a:spcBef>
            </a:pPr>
            <a:r>
              <a:rPr lang="en-US" sz="3698">
                <a:solidFill>
                  <a:srgbClr val="7A72BD"/>
                </a:solidFill>
                <a:latin typeface="Poppins Bold"/>
                <a:ea typeface="Poppins Bold"/>
                <a:cs typeface="Poppins Bold"/>
                <a:sym typeface="Poppins Bold"/>
              </a:rPr>
              <a:t>  CO2 CAPTURE CAPACITY OF ALL CCS FACILITIES UNDER DEVELOPMENT GREW TO 244 MILLION TONNES PER ANNUM IN 2022.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199862" y="-1700821"/>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12888349" y="1784605"/>
            <a:ext cx="4623024" cy="7324430"/>
          </a:xfrm>
          <a:custGeom>
            <a:avLst/>
            <a:gdLst/>
            <a:ahLst/>
            <a:cxnLst/>
            <a:rect r="r" b="b" t="t" l="l"/>
            <a:pathLst>
              <a:path h="7324430" w="4623024">
                <a:moveTo>
                  <a:pt x="0" y="0"/>
                </a:moveTo>
                <a:lnTo>
                  <a:pt x="4623025" y="0"/>
                </a:lnTo>
                <a:lnTo>
                  <a:pt x="4623025" y="7324431"/>
                </a:lnTo>
                <a:lnTo>
                  <a:pt x="0" y="7324431"/>
                </a:lnTo>
                <a:lnTo>
                  <a:pt x="0" y="0"/>
                </a:lnTo>
                <a:close/>
              </a:path>
            </a:pathLst>
          </a:custGeom>
          <a:blipFill>
            <a:blip r:embed="rId6"/>
            <a:stretch>
              <a:fillRect l="0" t="0" r="0" b="0"/>
            </a:stretch>
          </a:blipFill>
        </p:spPr>
      </p:sp>
      <p:sp>
        <p:nvSpPr>
          <p:cNvPr name="TextBox 25" id="25"/>
          <p:cNvSpPr txBox="true"/>
          <p:nvPr/>
        </p:nvSpPr>
        <p:spPr>
          <a:xfrm rot="0">
            <a:off x="386297" y="3409950"/>
            <a:ext cx="11650387" cy="3409950"/>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Carbon Capture, Utilization, and Storage (CCUS) is an advanced iteration of the traditional Carbon Capture and Storage (CCS) technology. While CCS primarily focuses on capturing and sequestering carbon dioxide (CO₂) to mitigate emissions, CCUS goes a step further by finding practical applications for the captured carbon. This makes CCUS a more dynamic approach, as it not only reduces the greenhouse gases released into the atmosphere but also converts them into valuable products like chemicals, concrete, and even fuels.</a:t>
            </a:r>
          </a:p>
          <a:p>
            <a:pPr algn="just">
              <a:lnSpc>
                <a:spcPts val="3000"/>
              </a:lnSpc>
            </a:pPr>
          </a:p>
          <a:p>
            <a:pPr algn="just">
              <a:lnSpc>
                <a:spcPts val="3000"/>
              </a:lnSpc>
            </a:pPr>
          </a:p>
          <a:p>
            <a:pPr algn="just">
              <a:lnSpc>
                <a:spcPts val="3000"/>
              </a:lnSpc>
            </a:pPr>
          </a:p>
        </p:txBody>
      </p:sp>
      <p:sp>
        <p:nvSpPr>
          <p:cNvPr name="TextBox 26" id="26"/>
          <p:cNvSpPr txBox="true"/>
          <p:nvPr/>
        </p:nvSpPr>
        <p:spPr>
          <a:xfrm rot="0">
            <a:off x="6635651" y="1510141"/>
            <a:ext cx="5016698" cy="847725"/>
          </a:xfrm>
          <a:prstGeom prst="rect">
            <a:avLst/>
          </a:prstGeom>
        </p:spPr>
        <p:txBody>
          <a:bodyPr anchor="t" rtlCol="false" tIns="0" lIns="0" bIns="0" rIns="0">
            <a:spAutoFit/>
          </a:bodyPr>
          <a:lstStyle/>
          <a:p>
            <a:pPr algn="ctr">
              <a:lnSpc>
                <a:spcPts val="6720"/>
              </a:lnSpc>
              <a:spcBef>
                <a:spcPct val="0"/>
              </a:spcBef>
            </a:pPr>
            <a:r>
              <a:rPr lang="en-US" sz="5600">
                <a:solidFill>
                  <a:srgbClr val="AE39C5"/>
                </a:solidFill>
                <a:latin typeface="Poppins Bold"/>
                <a:ea typeface="Poppins Bold"/>
                <a:cs typeface="Poppins Bold"/>
                <a:sym typeface="Poppins Bold"/>
              </a:rPr>
              <a:t>CCS VS CCUS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035587" y="7822032"/>
            <a:ext cx="3747575" cy="4296598"/>
            <a:chOff x="0" y="0"/>
            <a:chExt cx="4996766" cy="5728798"/>
          </a:xfrm>
        </p:grpSpPr>
        <p:sp>
          <p:nvSpPr>
            <p:cNvPr name="Freeform 3" id="3"/>
            <p:cNvSpPr/>
            <p:nvPr/>
          </p:nvSpPr>
          <p:spPr>
            <a:xfrm flipH="false" flipV="false" rot="5400000">
              <a:off x="-2373116"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94117"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015117"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70185"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8815" y="2373116"/>
              <a:ext cx="5728798" cy="982566"/>
            </a:xfrm>
            <a:custGeom>
              <a:avLst/>
              <a:gdLst/>
              <a:ahLst/>
              <a:cxnLst/>
              <a:rect r="r" b="b" t="t" l="l"/>
              <a:pathLst>
                <a:path h="982566" w="5728798">
                  <a:moveTo>
                    <a:pt x="0" y="0"/>
                  </a:moveTo>
                  <a:lnTo>
                    <a:pt x="5728797" y="0"/>
                  </a:lnTo>
                  <a:lnTo>
                    <a:pt x="5728797"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8781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41084" y="2373116"/>
              <a:ext cx="5728798" cy="982566"/>
            </a:xfrm>
            <a:custGeom>
              <a:avLst/>
              <a:gdLst/>
              <a:ahLst/>
              <a:cxnLst/>
              <a:rect r="r" b="b" t="t" l="l"/>
              <a:pathLst>
                <a:path h="982566" w="5728798">
                  <a:moveTo>
                    <a:pt x="0" y="0"/>
                  </a:moveTo>
                  <a:lnTo>
                    <a:pt x="5728798" y="0"/>
                  </a:lnTo>
                  <a:lnTo>
                    <a:pt x="5728798" y="982566"/>
                  </a:lnTo>
                  <a:lnTo>
                    <a:pt x="0" y="98256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285474">
            <a:off x="579630" y="7587618"/>
            <a:ext cx="1432785" cy="2196936"/>
          </a:xfrm>
          <a:custGeom>
            <a:avLst/>
            <a:gdLst/>
            <a:ahLst/>
            <a:cxnLst/>
            <a:rect r="r" b="b" t="t" l="l"/>
            <a:pathLst>
              <a:path h="2196936" w="1432785">
                <a:moveTo>
                  <a:pt x="0" y="0"/>
                </a:moveTo>
                <a:lnTo>
                  <a:pt x="1432785" y="0"/>
                </a:lnTo>
                <a:lnTo>
                  <a:pt x="1432785" y="2196937"/>
                </a:lnTo>
                <a:lnTo>
                  <a:pt x="0" y="21969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4444980" y="-1855032"/>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9" id="19"/>
          <p:cNvGrpSpPr/>
          <p:nvPr/>
        </p:nvGrpSpPr>
        <p:grpSpPr>
          <a:xfrm rot="0">
            <a:off x="8614160" y="1755458"/>
            <a:ext cx="9336641" cy="6776085"/>
            <a:chOff x="0" y="0"/>
            <a:chExt cx="12448855" cy="9034780"/>
          </a:xfrm>
        </p:grpSpPr>
        <p:sp>
          <p:nvSpPr>
            <p:cNvPr name="AutoShape 20" id="20"/>
            <p:cNvSpPr/>
            <p:nvPr/>
          </p:nvSpPr>
          <p:spPr>
            <a:xfrm rot="0">
              <a:off x="0" y="0"/>
              <a:ext cx="12448855" cy="9034780"/>
            </a:xfrm>
            <a:prstGeom prst="rect">
              <a:avLst/>
            </a:prstGeom>
            <a:solidFill>
              <a:srgbClr val="7A72BD">
                <a:alpha val="89804"/>
              </a:srgbClr>
            </a:solidFill>
          </p:spPr>
        </p:sp>
        <p:sp>
          <p:nvSpPr>
            <p:cNvPr name="TextBox 21" id="21"/>
            <p:cNvSpPr txBox="true"/>
            <p:nvPr/>
          </p:nvSpPr>
          <p:spPr>
            <a:xfrm rot="0">
              <a:off x="948614" y="734577"/>
              <a:ext cx="10551628" cy="696687"/>
            </a:xfrm>
            <a:prstGeom prst="rect">
              <a:avLst/>
            </a:prstGeom>
          </p:spPr>
          <p:txBody>
            <a:bodyPr anchor="t" rtlCol="false" tIns="0" lIns="0" bIns="0" rIns="0">
              <a:spAutoFit/>
            </a:bodyPr>
            <a:lstStyle/>
            <a:p>
              <a:pPr algn="l">
                <a:lnSpc>
                  <a:spcPts val="4449"/>
                </a:lnSpc>
              </a:pPr>
              <a:r>
                <a:rPr lang="en-US" sz="3178" spc="317">
                  <a:solidFill>
                    <a:srgbClr val="FFF7E7"/>
                  </a:solidFill>
                  <a:latin typeface="Poppins Bold"/>
                  <a:ea typeface="Poppins Bold"/>
                  <a:cs typeface="Poppins Bold"/>
                  <a:sym typeface="Poppins Bold"/>
                </a:rPr>
                <a:t>CCUS</a:t>
              </a:r>
            </a:p>
          </p:txBody>
        </p:sp>
        <p:sp>
          <p:nvSpPr>
            <p:cNvPr name="TextBox 22" id="22"/>
            <p:cNvSpPr txBox="true"/>
            <p:nvPr/>
          </p:nvSpPr>
          <p:spPr>
            <a:xfrm rot="0">
              <a:off x="948614" y="1812930"/>
              <a:ext cx="10551628" cy="6430123"/>
            </a:xfrm>
            <a:prstGeom prst="rect">
              <a:avLst/>
            </a:prstGeom>
          </p:spPr>
          <p:txBody>
            <a:bodyPr anchor="t" rtlCol="false" tIns="0" lIns="0" bIns="0" rIns="0">
              <a:spAutoFit/>
            </a:bodyPr>
            <a:lstStyle/>
            <a:p>
              <a:pPr algn="l">
                <a:lnSpc>
                  <a:spcPts val="4326"/>
                </a:lnSpc>
              </a:pPr>
              <a:r>
                <a:rPr lang="en-US" sz="2884">
                  <a:solidFill>
                    <a:srgbClr val="FFF7E7"/>
                  </a:solidFill>
                  <a:latin typeface="Poppins Light"/>
                  <a:ea typeface="Poppins Light"/>
                  <a:cs typeface="Poppins Light"/>
                  <a:sym typeface="Poppins Light"/>
                </a:rPr>
                <a:t>Includes all the steps of CCS but adds a utilization phase where the captured CO₂ is used in industrial processes or converted into commercially valuable products.Examples of CCUS include using CO2 in plastics, concrete, and biofuel production.</a:t>
              </a:r>
            </a:p>
            <a:p>
              <a:pPr algn="l">
                <a:lnSpc>
                  <a:spcPts val="4326"/>
                </a:lnSpc>
              </a:pPr>
            </a:p>
            <a:p>
              <a:pPr algn="l">
                <a:lnSpc>
                  <a:spcPts val="4326"/>
                </a:lnSpc>
              </a:pPr>
            </a:p>
          </p:txBody>
        </p:sp>
      </p:grpSp>
      <p:grpSp>
        <p:nvGrpSpPr>
          <p:cNvPr name="Group 23" id="23"/>
          <p:cNvGrpSpPr/>
          <p:nvPr/>
        </p:nvGrpSpPr>
        <p:grpSpPr>
          <a:xfrm rot="0">
            <a:off x="227889" y="1755458"/>
            <a:ext cx="8096250" cy="6776085"/>
            <a:chOff x="0" y="0"/>
            <a:chExt cx="10795000" cy="9034780"/>
          </a:xfrm>
        </p:grpSpPr>
        <p:sp>
          <p:nvSpPr>
            <p:cNvPr name="AutoShape 24" id="24"/>
            <p:cNvSpPr/>
            <p:nvPr/>
          </p:nvSpPr>
          <p:spPr>
            <a:xfrm rot="0">
              <a:off x="0" y="0"/>
              <a:ext cx="10795000" cy="9034780"/>
            </a:xfrm>
            <a:prstGeom prst="rect">
              <a:avLst/>
            </a:prstGeom>
            <a:solidFill>
              <a:srgbClr val="7A72BD">
                <a:alpha val="89804"/>
              </a:srgbClr>
            </a:solidFill>
          </p:spPr>
        </p:sp>
        <p:sp>
          <p:nvSpPr>
            <p:cNvPr name="TextBox 25" id="25"/>
            <p:cNvSpPr txBox="true"/>
            <p:nvPr/>
          </p:nvSpPr>
          <p:spPr>
            <a:xfrm rot="0">
              <a:off x="822588" y="760942"/>
              <a:ext cx="9149823" cy="707602"/>
            </a:xfrm>
            <a:prstGeom prst="rect">
              <a:avLst/>
            </a:prstGeom>
          </p:spPr>
          <p:txBody>
            <a:bodyPr anchor="t" rtlCol="false" tIns="0" lIns="0" bIns="0" rIns="0">
              <a:spAutoFit/>
            </a:bodyPr>
            <a:lstStyle/>
            <a:p>
              <a:pPr algn="l">
                <a:lnSpc>
                  <a:spcPts val="4480"/>
                </a:lnSpc>
              </a:pPr>
              <a:r>
                <a:rPr lang="en-US" sz="3200" spc="320">
                  <a:solidFill>
                    <a:srgbClr val="FFF7E7"/>
                  </a:solidFill>
                  <a:latin typeface="Poppins Bold"/>
                  <a:ea typeface="Poppins Bold"/>
                  <a:cs typeface="Poppins Bold"/>
                  <a:sym typeface="Poppins Bold"/>
                </a:rPr>
                <a:t>CCS</a:t>
              </a:r>
            </a:p>
          </p:txBody>
        </p:sp>
        <p:sp>
          <p:nvSpPr>
            <p:cNvPr name="TextBox 26" id="26"/>
            <p:cNvSpPr txBox="true"/>
            <p:nvPr/>
          </p:nvSpPr>
          <p:spPr>
            <a:xfrm rot="0">
              <a:off x="822588" y="1890818"/>
              <a:ext cx="9149823" cy="6214745"/>
            </a:xfrm>
            <a:prstGeom prst="rect">
              <a:avLst/>
            </a:prstGeom>
          </p:spPr>
          <p:txBody>
            <a:bodyPr anchor="t" rtlCol="false" tIns="0" lIns="0" bIns="0" rIns="0">
              <a:spAutoFit/>
            </a:bodyPr>
            <a:lstStyle/>
            <a:p>
              <a:pPr algn="l">
                <a:lnSpc>
                  <a:spcPts val="4650"/>
                </a:lnSpc>
              </a:pPr>
              <a:r>
                <a:rPr lang="en-US" sz="3100">
                  <a:solidFill>
                    <a:srgbClr val="FFF7E7"/>
                  </a:solidFill>
                  <a:latin typeface="Poppins Light"/>
                  <a:ea typeface="Poppins Light"/>
                  <a:cs typeface="Poppins Light"/>
                  <a:sym typeface="Poppins Light"/>
                </a:rPr>
                <a:t> Involves capturing CO₂ from large industrial sources and power plants, transporting it, and injecting it into deep geological formations for long-term storage. The primary goal is to prevent CO₂ from entering the atmosphere.</a:t>
              </a:r>
            </a:p>
            <a:p>
              <a:pPr algn="l">
                <a:lnSpc>
                  <a:spcPts val="4649"/>
                </a:lnSpc>
              </a:pPr>
            </a:p>
          </p:txBody>
        </p:sp>
      </p:grpSp>
      <p:grpSp>
        <p:nvGrpSpPr>
          <p:cNvPr name="Group 27" id="27"/>
          <p:cNvGrpSpPr/>
          <p:nvPr/>
        </p:nvGrpSpPr>
        <p:grpSpPr>
          <a:xfrm rot="-1440389">
            <a:off x="16251684" y="317893"/>
            <a:ext cx="1417085" cy="1687748"/>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5400000">
            <a:off x="-760019" y="199785"/>
            <a:ext cx="3657374" cy="4193183"/>
            <a:chOff x="0" y="0"/>
            <a:chExt cx="4876498" cy="5590911"/>
          </a:xfrm>
        </p:grpSpPr>
        <p:sp>
          <p:nvSpPr>
            <p:cNvPr name="Freeform 3" id="3"/>
            <p:cNvSpPr/>
            <p:nvPr/>
          </p:nvSpPr>
          <p:spPr>
            <a:xfrm flipH="false" flipV="false" rot="5400000">
              <a:off x="-2315997"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653341"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990684"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6127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301382" y="2315997"/>
              <a:ext cx="5590911" cy="958916"/>
            </a:xfrm>
            <a:custGeom>
              <a:avLst/>
              <a:gdLst/>
              <a:ahLst/>
              <a:cxnLst/>
              <a:rect r="r" b="b" t="t" l="l"/>
              <a:pathLst>
                <a:path h="958916" w="5590911">
                  <a:moveTo>
                    <a:pt x="0" y="0"/>
                  </a:moveTo>
                  <a:lnTo>
                    <a:pt x="5590910" y="0"/>
                  </a:lnTo>
                  <a:lnTo>
                    <a:pt x="5590910"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964038"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601585" y="2315997"/>
              <a:ext cx="5590911" cy="958916"/>
            </a:xfrm>
            <a:custGeom>
              <a:avLst/>
              <a:gdLst/>
              <a:ahLst/>
              <a:cxnLst/>
              <a:rect r="r" b="b" t="t" l="l"/>
              <a:pathLst>
                <a:path h="958916" w="5590911">
                  <a:moveTo>
                    <a:pt x="0" y="0"/>
                  </a:moveTo>
                  <a:lnTo>
                    <a:pt x="5590911" y="0"/>
                  </a:lnTo>
                  <a:lnTo>
                    <a:pt x="5590911" y="958916"/>
                  </a:lnTo>
                  <a:lnTo>
                    <a:pt x="0" y="958916"/>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2002829" y="1867691"/>
            <a:ext cx="14282342" cy="7516495"/>
            <a:chOff x="0" y="0"/>
            <a:chExt cx="19043123" cy="10021993"/>
          </a:xfrm>
        </p:grpSpPr>
        <p:sp>
          <p:nvSpPr>
            <p:cNvPr name="TextBox 11" id="11"/>
            <p:cNvSpPr txBox="true"/>
            <p:nvPr/>
          </p:nvSpPr>
          <p:spPr>
            <a:xfrm rot="0">
              <a:off x="0" y="466725"/>
              <a:ext cx="19043123" cy="8838142"/>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THANK YOU</a:t>
              </a:r>
            </a:p>
          </p:txBody>
        </p:sp>
        <p:sp>
          <p:nvSpPr>
            <p:cNvPr name="TextBox 12" id="12"/>
            <p:cNvSpPr txBox="true"/>
            <p:nvPr/>
          </p:nvSpPr>
          <p:spPr>
            <a:xfrm rot="0">
              <a:off x="2533650" y="9314392"/>
              <a:ext cx="13975823" cy="707602"/>
            </a:xfrm>
            <a:prstGeom prst="rect">
              <a:avLst/>
            </a:prstGeom>
          </p:spPr>
          <p:txBody>
            <a:bodyPr anchor="t" rtlCol="false" tIns="0" lIns="0" bIns="0" rIns="0">
              <a:spAutoFit/>
            </a:bodyPr>
            <a:lstStyle/>
            <a:p>
              <a:pPr algn="ctr">
                <a:lnSpc>
                  <a:spcPts val="4480"/>
                </a:lnSpc>
              </a:pPr>
            </a:p>
          </p:txBody>
        </p:sp>
      </p:grpSp>
      <p:sp>
        <p:nvSpPr>
          <p:cNvPr name="Freeform 13" id="13"/>
          <p:cNvSpPr/>
          <p:nvPr/>
        </p:nvSpPr>
        <p:spPr>
          <a:xfrm flipH="false" flipV="false" rot="1236480">
            <a:off x="2429122" y="-1107950"/>
            <a:ext cx="1792273" cy="2748152"/>
          </a:xfrm>
          <a:custGeom>
            <a:avLst/>
            <a:gdLst/>
            <a:ahLst/>
            <a:cxnLst/>
            <a:rect r="r" b="b" t="t" l="l"/>
            <a:pathLst>
              <a:path h="2748152" w="1792273">
                <a:moveTo>
                  <a:pt x="0" y="0"/>
                </a:moveTo>
                <a:lnTo>
                  <a:pt x="1792273" y="0"/>
                </a:lnTo>
                <a:lnTo>
                  <a:pt x="1792273" y="2748152"/>
                </a:lnTo>
                <a:lnTo>
                  <a:pt x="0" y="2748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9770876">
            <a:off x="792664" y="9160128"/>
            <a:ext cx="829030" cy="1271180"/>
          </a:xfrm>
          <a:custGeom>
            <a:avLst/>
            <a:gdLst/>
            <a:ahLst/>
            <a:cxnLst/>
            <a:rect r="r" b="b" t="t" l="l"/>
            <a:pathLst>
              <a:path h="1271180" w="829030">
                <a:moveTo>
                  <a:pt x="0" y="0"/>
                </a:moveTo>
                <a:lnTo>
                  <a:pt x="829030" y="0"/>
                </a:lnTo>
                <a:lnTo>
                  <a:pt x="829030" y="1271180"/>
                </a:lnTo>
                <a:lnTo>
                  <a:pt x="0" y="12711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5400000">
            <a:off x="16382408" y="7893900"/>
            <a:ext cx="3063493" cy="3512298"/>
            <a:chOff x="0" y="0"/>
            <a:chExt cx="4084658" cy="4683064"/>
          </a:xfrm>
        </p:grpSpPr>
        <p:sp>
          <p:nvSpPr>
            <p:cNvPr name="Freeform 16" id="1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2" id="2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3" id="23"/>
          <p:cNvGrpSpPr/>
          <p:nvPr/>
        </p:nvGrpSpPr>
        <p:grpSpPr>
          <a:xfrm rot="-1440389">
            <a:off x="16606363" y="8691312"/>
            <a:ext cx="952121" cy="1133976"/>
            <a:chOff x="0" y="0"/>
            <a:chExt cx="6350000" cy="7562850"/>
          </a:xfrm>
        </p:grpSpPr>
        <p:sp>
          <p:nvSpPr>
            <p:cNvPr name="Freeform 24" id="24"/>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5" id="25"/>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6" id="26"/>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7" id="27"/>
          <p:cNvGrpSpPr/>
          <p:nvPr/>
        </p:nvGrpSpPr>
        <p:grpSpPr>
          <a:xfrm rot="-6446006">
            <a:off x="15866965" y="-543630"/>
            <a:ext cx="1359793" cy="1619513"/>
            <a:chOff x="0" y="0"/>
            <a:chExt cx="6350000" cy="7562850"/>
          </a:xfrm>
        </p:grpSpPr>
        <p:sp>
          <p:nvSpPr>
            <p:cNvPr name="Freeform 28" id="28"/>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9" id="29"/>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0" id="30"/>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818689" y="-155872"/>
            <a:ext cx="4854834" cy="5566072"/>
            <a:chOff x="0" y="0"/>
            <a:chExt cx="6473111" cy="7421429"/>
          </a:xfrm>
        </p:grpSpPr>
        <p:sp>
          <p:nvSpPr>
            <p:cNvPr name="Freeform 3" id="3"/>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856789" y="5486400"/>
            <a:ext cx="4854834" cy="5566072"/>
            <a:chOff x="0" y="0"/>
            <a:chExt cx="6473111" cy="7421429"/>
          </a:xfrm>
        </p:grpSpPr>
        <p:sp>
          <p:nvSpPr>
            <p:cNvPr name="Freeform 11" id="11"/>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5353558" y="2391180"/>
            <a:ext cx="1520771" cy="1811238"/>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795201">
            <a:off x="774629" y="9405912"/>
            <a:ext cx="996069" cy="118631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937027" y="4071169"/>
            <a:ext cx="11906250" cy="848360"/>
          </a:xfrm>
          <a:prstGeom prst="rect">
            <a:avLst/>
          </a:prstGeom>
        </p:spPr>
        <p:txBody>
          <a:bodyPr anchor="t" rtlCol="false" tIns="0" lIns="0" bIns="0" rIns="0">
            <a:spAutoFit/>
          </a:bodyPr>
          <a:lstStyle/>
          <a:p>
            <a:pPr algn="l">
              <a:lnSpc>
                <a:spcPts val="6399"/>
              </a:lnSpc>
            </a:pPr>
            <a:r>
              <a:rPr lang="en-US" sz="6399" spc="-63">
                <a:solidFill>
                  <a:srgbClr val="A376C6"/>
                </a:solidFill>
                <a:latin typeface="Poppins Bold"/>
                <a:ea typeface="Poppins Bold"/>
                <a:cs typeface="Poppins Bold"/>
                <a:sym typeface="Poppins Bold"/>
              </a:rPr>
              <a:t>LECTURE 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111183" y="3579495"/>
            <a:ext cx="7148117" cy="5678805"/>
            <a:chOff x="0" y="0"/>
            <a:chExt cx="9530823" cy="7571740"/>
          </a:xfrm>
        </p:grpSpPr>
        <p:sp>
          <p:nvSpPr>
            <p:cNvPr name="TextBox 3" id="3"/>
            <p:cNvSpPr txBox="true"/>
            <p:nvPr/>
          </p:nvSpPr>
          <p:spPr>
            <a:xfrm rot="0">
              <a:off x="0" y="1127125"/>
              <a:ext cx="9530823" cy="6444615"/>
            </a:xfrm>
            <a:prstGeom prst="rect">
              <a:avLst/>
            </a:prstGeom>
          </p:spPr>
          <p:txBody>
            <a:bodyPr anchor="t" rtlCol="false" tIns="0" lIns="0" bIns="0" rIns="0">
              <a:spAutoFit/>
            </a:bodyPr>
            <a:lstStyle/>
            <a:p>
              <a:pPr algn="r">
                <a:lnSpc>
                  <a:spcPts val="4800"/>
                </a:lnSpc>
              </a:pPr>
              <a:r>
                <a:rPr lang="en-US" sz="3200">
                  <a:solidFill>
                    <a:srgbClr val="FFF7E7"/>
                  </a:solidFill>
                  <a:latin typeface="Poppins Light"/>
                  <a:ea typeface="Poppins Light"/>
                  <a:cs typeface="Poppins Light"/>
                  <a:sym typeface="Poppins Light"/>
                </a:rPr>
                <a:t>Introduction to CCS</a:t>
              </a:r>
            </a:p>
            <a:p>
              <a:pPr algn="r">
                <a:lnSpc>
                  <a:spcPts val="4800"/>
                </a:lnSpc>
              </a:pPr>
              <a:r>
                <a:rPr lang="en-US" sz="3200">
                  <a:solidFill>
                    <a:srgbClr val="FFF7E7"/>
                  </a:solidFill>
                  <a:latin typeface="Poppins Light"/>
                  <a:ea typeface="Poppins Light"/>
                  <a:cs typeface="Poppins Light"/>
                  <a:sym typeface="Poppins Light"/>
                </a:rPr>
                <a:t>CCS Works</a:t>
              </a:r>
            </a:p>
            <a:p>
              <a:pPr algn="r">
                <a:lnSpc>
                  <a:spcPts val="4800"/>
                </a:lnSpc>
              </a:pPr>
              <a:r>
                <a:rPr lang="en-US" sz="3200">
                  <a:solidFill>
                    <a:srgbClr val="FFF7E7"/>
                  </a:solidFill>
                  <a:latin typeface="Poppins Light"/>
                  <a:ea typeface="Poppins Light"/>
                  <a:cs typeface="Poppins Light"/>
                  <a:sym typeface="Poppins Light"/>
                </a:rPr>
                <a:t>Capture Phase</a:t>
              </a:r>
            </a:p>
            <a:p>
              <a:pPr algn="r">
                <a:lnSpc>
                  <a:spcPts val="4800"/>
                </a:lnSpc>
              </a:pPr>
              <a:r>
                <a:rPr lang="en-US" sz="3200">
                  <a:solidFill>
                    <a:srgbClr val="FFF7E7"/>
                  </a:solidFill>
                  <a:latin typeface="Poppins Light"/>
                  <a:ea typeface="Poppins Light"/>
                  <a:cs typeface="Poppins Light"/>
                  <a:sym typeface="Poppins Light"/>
                </a:rPr>
                <a:t>Transport Phase</a:t>
              </a:r>
            </a:p>
            <a:p>
              <a:pPr algn="r">
                <a:lnSpc>
                  <a:spcPts val="4800"/>
                </a:lnSpc>
              </a:pPr>
              <a:r>
                <a:rPr lang="en-US" sz="3200">
                  <a:solidFill>
                    <a:srgbClr val="FFF7E7"/>
                  </a:solidFill>
                  <a:latin typeface="Poppins Light"/>
                  <a:ea typeface="Poppins Light"/>
                  <a:cs typeface="Poppins Light"/>
                  <a:sym typeface="Poppins Light"/>
                </a:rPr>
                <a:t>Storage Phase</a:t>
              </a:r>
            </a:p>
            <a:p>
              <a:pPr algn="r">
                <a:lnSpc>
                  <a:spcPts val="4800"/>
                </a:lnSpc>
              </a:pPr>
              <a:r>
                <a:rPr lang="en-US" sz="3200">
                  <a:solidFill>
                    <a:srgbClr val="FFF7E7"/>
                  </a:solidFill>
                  <a:latin typeface="Poppins Light"/>
                  <a:ea typeface="Poppins Light"/>
                  <a:cs typeface="Poppins Light"/>
                  <a:sym typeface="Poppins Light"/>
                </a:rPr>
                <a:t>Global deployment</a:t>
              </a:r>
            </a:p>
            <a:p>
              <a:pPr algn="r">
                <a:lnSpc>
                  <a:spcPts val="4800"/>
                </a:lnSpc>
              </a:pPr>
              <a:r>
                <a:rPr lang="en-US" sz="3200">
                  <a:solidFill>
                    <a:srgbClr val="FFF7E7"/>
                  </a:solidFill>
                  <a:latin typeface="Poppins Light"/>
                  <a:ea typeface="Poppins Light"/>
                  <a:cs typeface="Poppins Light"/>
                  <a:sym typeface="Poppins Light"/>
                </a:rPr>
                <a:t>Safety and Proven Technology</a:t>
              </a:r>
            </a:p>
            <a:p>
              <a:pPr algn="r">
                <a:lnSpc>
                  <a:spcPts val="4800"/>
                </a:lnSpc>
              </a:pPr>
              <a:r>
                <a:rPr lang="en-US" sz="3200">
                  <a:solidFill>
                    <a:srgbClr val="FFF7E7"/>
                  </a:solidFill>
                  <a:latin typeface="Poppins Light"/>
                  <a:ea typeface="Poppins Light"/>
                  <a:cs typeface="Poppins Light"/>
                  <a:sym typeface="Poppins Light"/>
                </a:rPr>
                <a:t>CCS vs CCUS</a:t>
              </a:r>
            </a:p>
          </p:txBody>
        </p:sp>
        <p:sp>
          <p:nvSpPr>
            <p:cNvPr name="TextBox 4" id="4"/>
            <p:cNvSpPr txBox="true"/>
            <p:nvPr/>
          </p:nvSpPr>
          <p:spPr>
            <a:xfrm rot="0">
              <a:off x="0" y="0"/>
              <a:ext cx="9530823" cy="723900"/>
            </a:xfrm>
            <a:prstGeom prst="rect">
              <a:avLst/>
            </a:prstGeom>
          </p:spPr>
          <p:txBody>
            <a:bodyPr anchor="t" rtlCol="false" tIns="0" lIns="0" bIns="0" rIns="0">
              <a:spAutoFit/>
            </a:bodyPr>
            <a:lstStyle/>
            <a:p>
              <a:pPr algn="r">
                <a:lnSpc>
                  <a:spcPts val="4320"/>
                </a:lnSpc>
              </a:pPr>
              <a:r>
                <a:rPr lang="en-US" sz="3600">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4113347" y="2013485"/>
            <a:ext cx="5674281" cy="547370"/>
          </a:xfrm>
          <a:prstGeom prst="rect">
            <a:avLst/>
          </a:prstGeom>
        </p:spPr>
        <p:txBody>
          <a:bodyPr anchor="t" rtlCol="false" tIns="0" lIns="0" bIns="0" rIns="0">
            <a:spAutoFit/>
          </a:bodyPr>
          <a:lstStyle/>
          <a:p>
            <a:pPr algn="l">
              <a:lnSpc>
                <a:spcPts val="4480"/>
              </a:lnSpc>
            </a:pPr>
            <a:r>
              <a:rPr lang="en-US" sz="3200" spc="320">
                <a:solidFill>
                  <a:srgbClr val="7A72BD"/>
                </a:solidFill>
                <a:latin typeface="Poppins Bold"/>
                <a:ea typeface="Poppins Bold"/>
                <a:cs typeface="Poppins Bold"/>
                <a:sym typeface="Poppins Bold"/>
              </a:rPr>
              <a:t>INTRODUCTION TO CCS</a:t>
            </a:r>
          </a:p>
        </p:txBody>
      </p:sp>
      <p:sp>
        <p:nvSpPr>
          <p:cNvPr name="TextBox 3" id="3"/>
          <p:cNvSpPr txBox="true"/>
          <p:nvPr/>
        </p:nvSpPr>
        <p:spPr>
          <a:xfrm rot="0">
            <a:off x="1152431" y="2937276"/>
            <a:ext cx="11596113" cy="53149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Definition: CCS (Carbon Capture and Storage) is a climate change technology designed to prevent large amounts of CO2 from entering the atmosphere, especially from burning fossil fuels.</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Climate change is the most urgent challenge facing humanity today, and the science is clear that we must use every tool at our disposal to avoid its worst impacts. Leading climate and energy bodies, such as the United Nations’ Intergovernmental Panel on Climate Change (IPCC) and the International Energy Agency (IEA), have both emphasized the crucial role of Carbon Capture and Storage (CCS) in achieving net-zero emissions by 2050. Experts agree that CCS is particularly vital for hard-to-abate sectors like cement and steel production, where no other viable solutions currently exist, and for removing CO₂ already in the atmosphere. In summary, as time runs out to reduce global emissions, it is increasingly evident that any realistic path forward on climate action will include CCS.</a:t>
            </a:r>
          </a:p>
          <a:p>
            <a:pPr algn="l">
              <a:lnSpc>
                <a:spcPts val="3000"/>
              </a:lnSpc>
            </a:pPr>
          </a:p>
        </p:txBody>
      </p:sp>
      <p:grpSp>
        <p:nvGrpSpPr>
          <p:cNvPr name="Group 4" id="4"/>
          <p:cNvGrpSpPr/>
          <p:nvPr/>
        </p:nvGrpSpPr>
        <p:grpSpPr>
          <a:xfrm rot="0">
            <a:off x="13734622" y="-803572"/>
            <a:ext cx="5030492" cy="5767464"/>
            <a:chOff x="0" y="0"/>
            <a:chExt cx="6707323" cy="7689953"/>
          </a:xfrm>
        </p:grpSpPr>
        <p:sp>
          <p:nvSpPr>
            <p:cNvPr name="Freeform 5" id="5"/>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2" id="12"/>
          <p:cNvGrpSpPr/>
          <p:nvPr/>
        </p:nvGrpSpPr>
        <p:grpSpPr>
          <a:xfrm rot="0">
            <a:off x="13734622" y="4963893"/>
            <a:ext cx="5030492" cy="5767464"/>
            <a:chOff x="0" y="0"/>
            <a:chExt cx="6707323" cy="7689953"/>
          </a:xfrm>
        </p:grpSpPr>
        <p:sp>
          <p:nvSpPr>
            <p:cNvPr name="Freeform 13" id="1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0" id="20"/>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2" id="22"/>
          <p:cNvGrpSpPr/>
          <p:nvPr/>
        </p:nvGrpSpPr>
        <p:grpSpPr>
          <a:xfrm rot="-1440389">
            <a:off x="759596" y="702279"/>
            <a:ext cx="785670" cy="935733"/>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6" id="26"/>
          <p:cNvGrpSpPr/>
          <p:nvPr/>
        </p:nvGrpSpPr>
        <p:grpSpPr>
          <a:xfrm rot="-1440389">
            <a:off x="15152108" y="2526003"/>
            <a:ext cx="1395075" cy="1661534"/>
            <a:chOff x="0" y="0"/>
            <a:chExt cx="6350000" cy="7562850"/>
          </a:xfrm>
        </p:grpSpPr>
        <p:sp>
          <p:nvSpPr>
            <p:cNvPr name="Freeform 27" id="27"/>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8" id="28"/>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9" id="29"/>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847830"/>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0">
            <a:off x="10229451" y="2861232"/>
            <a:ext cx="7833732" cy="4564537"/>
          </a:xfrm>
          <a:custGeom>
            <a:avLst/>
            <a:gdLst/>
            <a:ahLst/>
            <a:cxnLst/>
            <a:rect r="r" b="b" t="t" l="l"/>
            <a:pathLst>
              <a:path h="4564537" w="7833732">
                <a:moveTo>
                  <a:pt x="0" y="0"/>
                </a:moveTo>
                <a:lnTo>
                  <a:pt x="7833732" y="0"/>
                </a:lnTo>
                <a:lnTo>
                  <a:pt x="7833732" y="4564536"/>
                </a:lnTo>
                <a:lnTo>
                  <a:pt x="0" y="4564536"/>
                </a:lnTo>
                <a:lnTo>
                  <a:pt x="0" y="0"/>
                </a:lnTo>
                <a:close/>
              </a:path>
            </a:pathLst>
          </a:custGeom>
          <a:blipFill>
            <a:blip r:embed="rId6"/>
            <a:stretch>
              <a:fillRect l="0" t="0" r="0" b="0"/>
            </a:stretch>
          </a:blipFill>
        </p:spPr>
      </p:sp>
      <p:grpSp>
        <p:nvGrpSpPr>
          <p:cNvPr name="Group 20" id="20"/>
          <p:cNvGrpSpPr/>
          <p:nvPr/>
        </p:nvGrpSpPr>
        <p:grpSpPr>
          <a:xfrm rot="0">
            <a:off x="374530" y="2207068"/>
            <a:ext cx="9472217" cy="5461635"/>
            <a:chOff x="0" y="0"/>
            <a:chExt cx="12629623" cy="7282181"/>
          </a:xfrm>
        </p:grpSpPr>
        <p:sp>
          <p:nvSpPr>
            <p:cNvPr name="TextBox 21" id="21"/>
            <p:cNvSpPr txBox="true"/>
            <p:nvPr/>
          </p:nvSpPr>
          <p:spPr>
            <a:xfrm rot="0">
              <a:off x="0" y="1174750"/>
              <a:ext cx="12629623" cy="6107431"/>
            </a:xfrm>
            <a:prstGeom prst="rect">
              <a:avLst/>
            </a:prstGeom>
          </p:spPr>
          <p:txBody>
            <a:bodyPr anchor="t" rtlCol="false" tIns="0" lIns="0" bIns="0" rIns="0">
              <a:spAutoFit/>
            </a:bodyPr>
            <a:lstStyle/>
            <a:p>
              <a:pPr algn="just">
                <a:lnSpc>
                  <a:spcPts val="3149"/>
                </a:lnSpc>
              </a:pPr>
              <a:r>
                <a:rPr lang="en-US" sz="2099">
                  <a:solidFill>
                    <a:srgbClr val="482F59"/>
                  </a:solidFill>
                  <a:latin typeface="Poppins Light Bold"/>
                  <a:ea typeface="Poppins Light Bold"/>
                  <a:cs typeface="Poppins Light Bold"/>
                  <a:sym typeface="Poppins Light Bold"/>
                </a:rPr>
                <a:t>Three Major Steps/Phase in CCS:</a:t>
              </a:r>
            </a:p>
            <a:p>
              <a:pPr algn="just">
                <a:lnSpc>
                  <a:spcPts val="3149"/>
                </a:lnSpc>
              </a:pPr>
            </a:p>
            <a:p>
              <a:pPr algn="just">
                <a:lnSpc>
                  <a:spcPts val="3149"/>
                </a:lnSpc>
              </a:pPr>
              <a:r>
                <a:rPr lang="en-US" sz="2099">
                  <a:solidFill>
                    <a:srgbClr val="482F59"/>
                  </a:solidFill>
                  <a:latin typeface="Poppins Light Bold"/>
                  <a:ea typeface="Poppins Light Bold"/>
                  <a:cs typeface="Poppins Light Bold"/>
                  <a:sym typeface="Poppins Light Bold"/>
                </a:rPr>
                <a:t>  - Capture: CO2 is separated from other gases at large industrial facilities.</a:t>
              </a:r>
            </a:p>
            <a:p>
              <a:pPr algn="just">
                <a:lnSpc>
                  <a:spcPts val="3149"/>
                </a:lnSpc>
              </a:pPr>
              <a:r>
                <a:rPr lang="en-US" sz="2099">
                  <a:solidFill>
                    <a:srgbClr val="482F59"/>
                  </a:solidFill>
                  <a:latin typeface="Poppins Light Bold"/>
                  <a:ea typeface="Poppins Light Bold"/>
                  <a:cs typeface="Poppins Light Bold"/>
                  <a:sym typeface="Poppins Light Bold"/>
                </a:rPr>
                <a:t>  - Transport: The separated CO2 is compressed and transported to a storage site.</a:t>
              </a:r>
            </a:p>
            <a:p>
              <a:pPr algn="just">
                <a:lnSpc>
                  <a:spcPts val="3149"/>
                </a:lnSpc>
              </a:pPr>
              <a:r>
                <a:rPr lang="en-US" sz="2099">
                  <a:solidFill>
                    <a:srgbClr val="482F59"/>
                  </a:solidFill>
                  <a:latin typeface="Poppins Light Bold"/>
                  <a:ea typeface="Poppins Light Bold"/>
                  <a:cs typeface="Poppins Light Bold"/>
                  <a:sym typeface="Poppins Light Bold"/>
                </a:rPr>
                <a:t>  - Storage: CO2 is injected deep into rock formations at carefully selected sites for permanent storage.</a:t>
              </a:r>
            </a:p>
            <a:p>
              <a:pPr algn="just">
                <a:lnSpc>
                  <a:spcPts val="3149"/>
                </a:lnSpc>
              </a:pPr>
            </a:p>
            <a:p>
              <a:pPr algn="just">
                <a:lnSpc>
                  <a:spcPts val="3149"/>
                </a:lnSpc>
              </a:pPr>
              <a:r>
                <a:rPr lang="en-US" sz="2099">
                  <a:solidFill>
                    <a:srgbClr val="482F59"/>
                  </a:solidFill>
                  <a:latin typeface="Poppins Light Bold"/>
                  <a:ea typeface="Poppins Light Bold"/>
                  <a:cs typeface="Poppins Light Bold"/>
                  <a:sym typeface="Poppins Light Bold"/>
                </a:rPr>
                <a:t>CCS can significantly reduce CO2 emissions, making it a key option for mitigating greenhouse gas emissions.</a:t>
              </a:r>
            </a:p>
            <a:p>
              <a:pPr algn="just">
                <a:lnSpc>
                  <a:spcPts val="2549"/>
                </a:lnSpc>
              </a:pPr>
            </a:p>
          </p:txBody>
        </p:sp>
        <p:sp>
          <p:nvSpPr>
            <p:cNvPr name="TextBox 22" id="22"/>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CCS: CARBON CAPTURE &amp; STORAGE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5400000">
            <a:off x="-237060" y="8428433"/>
            <a:ext cx="3293520" cy="3776024"/>
            <a:chOff x="0" y="0"/>
            <a:chExt cx="4391360" cy="5034699"/>
          </a:xfrm>
        </p:grpSpPr>
        <p:sp>
          <p:nvSpPr>
            <p:cNvPr name="Freeform 11" id="11"/>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8270681">
            <a:off x="412878" y="8220749"/>
            <a:ext cx="1353327" cy="2075102"/>
          </a:xfrm>
          <a:custGeom>
            <a:avLst/>
            <a:gdLst/>
            <a:ahLst/>
            <a:cxnLst/>
            <a:rect r="r" b="b" t="t" l="l"/>
            <a:pathLst>
              <a:path h="2075102" w="1353327">
                <a:moveTo>
                  <a:pt x="0" y="0"/>
                </a:moveTo>
                <a:lnTo>
                  <a:pt x="1353327" y="0"/>
                </a:lnTo>
                <a:lnTo>
                  <a:pt x="1353327" y="2075102"/>
                </a:lnTo>
                <a:lnTo>
                  <a:pt x="0" y="2075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1185348">
            <a:off x="6562774" y="454190"/>
            <a:ext cx="749361" cy="1149021"/>
          </a:xfrm>
          <a:custGeom>
            <a:avLst/>
            <a:gdLst/>
            <a:ahLst/>
            <a:cxnLst/>
            <a:rect r="r" b="b" t="t" l="l"/>
            <a:pathLst>
              <a:path h="1149021" w="749361">
                <a:moveTo>
                  <a:pt x="0" y="0"/>
                </a:moveTo>
                <a:lnTo>
                  <a:pt x="749361" y="0"/>
                </a:lnTo>
                <a:lnTo>
                  <a:pt x="749361" y="1149020"/>
                </a:lnTo>
                <a:lnTo>
                  <a:pt x="0" y="1149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16538725" y="505993"/>
            <a:ext cx="952121" cy="1133976"/>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4" id="24"/>
          <p:cNvSpPr/>
          <p:nvPr/>
        </p:nvSpPr>
        <p:spPr>
          <a:xfrm flipH="false" flipV="false" rot="0">
            <a:off x="435985" y="3410434"/>
            <a:ext cx="7516794" cy="4227393"/>
          </a:xfrm>
          <a:custGeom>
            <a:avLst/>
            <a:gdLst/>
            <a:ahLst/>
            <a:cxnLst/>
            <a:rect r="r" b="b" t="t" l="l"/>
            <a:pathLst>
              <a:path h="4227393" w="7516794">
                <a:moveTo>
                  <a:pt x="0" y="0"/>
                </a:moveTo>
                <a:lnTo>
                  <a:pt x="7516794" y="0"/>
                </a:lnTo>
                <a:lnTo>
                  <a:pt x="7516794" y="4227394"/>
                </a:lnTo>
                <a:lnTo>
                  <a:pt x="0" y="4227394"/>
                </a:lnTo>
                <a:lnTo>
                  <a:pt x="0" y="0"/>
                </a:lnTo>
                <a:close/>
              </a:path>
            </a:pathLst>
          </a:custGeom>
          <a:blipFill>
            <a:blip r:embed="rId6"/>
            <a:stretch>
              <a:fillRect l="0" t="0" r="0" b="0"/>
            </a:stretch>
          </a:blipFill>
        </p:spPr>
      </p:sp>
      <p:grpSp>
        <p:nvGrpSpPr>
          <p:cNvPr name="Group 25" id="25"/>
          <p:cNvGrpSpPr/>
          <p:nvPr/>
        </p:nvGrpSpPr>
        <p:grpSpPr>
          <a:xfrm rot="0">
            <a:off x="8405209" y="2546605"/>
            <a:ext cx="9472217" cy="5800725"/>
            <a:chOff x="0" y="0"/>
            <a:chExt cx="12629623" cy="7734300"/>
          </a:xfrm>
        </p:grpSpPr>
        <p:sp>
          <p:nvSpPr>
            <p:cNvPr name="TextBox 26" id="26"/>
            <p:cNvSpPr txBox="true"/>
            <p:nvPr/>
          </p:nvSpPr>
          <p:spPr>
            <a:xfrm rot="0">
              <a:off x="0" y="1174750"/>
              <a:ext cx="12629623" cy="6559550"/>
            </a:xfrm>
            <a:prstGeom prst="rect">
              <a:avLst/>
            </a:prstGeom>
          </p:spPr>
          <p:txBody>
            <a:bodyPr anchor="t" rtlCol="false" tIns="0" lIns="0" bIns="0" rIns="0">
              <a:spAutoFit/>
            </a:bodyPr>
            <a:lstStyle/>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   During the capture phase, CO₂ is separated from other gases produced at large industrial facilities, such as steel mills, cement plants, petrochemical facilities, and coal and gas power plants, or directly from the atmosphere. Several capture methods are in use, each proven and effective, with different methods applied based on the emissions source</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  Methods: Includes pre-combustion, post-combustion, and oxy-fuel combustion.</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Applications: Commonly used in coal and natural-gas-fired power plants, steel mills, cement plants, and refineries.</a:t>
              </a:r>
            </a:p>
            <a:p>
              <a:pPr algn="just">
                <a:lnSpc>
                  <a:spcPts val="3000"/>
                </a:lnSpc>
              </a:pPr>
            </a:p>
          </p:txBody>
        </p:sp>
        <p:sp>
          <p:nvSpPr>
            <p:cNvPr name="TextBox 27" id="27"/>
            <p:cNvSpPr txBox="true"/>
            <p:nvPr/>
          </p:nvSpPr>
          <p:spPr>
            <a:xfrm rot="0">
              <a:off x="0" y="0"/>
              <a:ext cx="12629623" cy="723900"/>
            </a:xfrm>
            <a:prstGeom prst="rect">
              <a:avLst/>
            </a:prstGeom>
          </p:spPr>
          <p:txBody>
            <a:bodyPr anchor="t" rtlCol="false" tIns="0" lIns="0" bIns="0" rIns="0">
              <a:spAutoFit/>
            </a:bodyPr>
            <a:lstStyle/>
            <a:p>
              <a:pPr algn="just">
                <a:lnSpc>
                  <a:spcPts val="4320"/>
                </a:lnSpc>
              </a:pPr>
              <a:r>
                <a:rPr lang="en-US" sz="3600">
                  <a:solidFill>
                    <a:srgbClr val="7A72BD"/>
                  </a:solidFill>
                  <a:latin typeface="Poppins Bold"/>
                  <a:ea typeface="Poppins Bold"/>
                  <a:cs typeface="Poppins Bold"/>
                  <a:sym typeface="Poppins Bold"/>
                </a:rPr>
                <a:t>CAPTURE PHASE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11048857" y="2038278"/>
            <a:ext cx="6210443" cy="6210443"/>
          </a:xfrm>
          <a:custGeom>
            <a:avLst/>
            <a:gdLst/>
            <a:ahLst/>
            <a:cxnLst/>
            <a:rect r="r" b="b" t="t" l="l"/>
            <a:pathLst>
              <a:path h="6210443" w="6210443">
                <a:moveTo>
                  <a:pt x="0" y="0"/>
                </a:moveTo>
                <a:lnTo>
                  <a:pt x="6210443" y="0"/>
                </a:lnTo>
                <a:lnTo>
                  <a:pt x="6210443" y="6210444"/>
                </a:lnTo>
                <a:lnTo>
                  <a:pt x="0" y="6210444"/>
                </a:lnTo>
                <a:lnTo>
                  <a:pt x="0" y="0"/>
                </a:lnTo>
                <a:close/>
              </a:path>
            </a:pathLst>
          </a:custGeom>
          <a:blipFill>
            <a:blip r:embed="rId6"/>
            <a:stretch>
              <a:fillRect l="0" t="0" r="0" b="0"/>
            </a:stretch>
          </a:blipFill>
        </p:spPr>
      </p:sp>
      <p:grpSp>
        <p:nvGrpSpPr>
          <p:cNvPr name="Group 29" id="29"/>
          <p:cNvGrpSpPr/>
          <p:nvPr/>
        </p:nvGrpSpPr>
        <p:grpSpPr>
          <a:xfrm rot="0">
            <a:off x="603229" y="1889660"/>
            <a:ext cx="8576867" cy="7071994"/>
            <a:chOff x="0" y="0"/>
            <a:chExt cx="11435823" cy="9429325"/>
          </a:xfrm>
        </p:grpSpPr>
        <p:sp>
          <p:nvSpPr>
            <p:cNvPr name="TextBox 30" id="30"/>
            <p:cNvSpPr txBox="true"/>
            <p:nvPr/>
          </p:nvSpPr>
          <p:spPr>
            <a:xfrm rot="0">
              <a:off x="0" y="-66675"/>
              <a:ext cx="11435823" cy="707602"/>
            </a:xfrm>
            <a:prstGeom prst="rect">
              <a:avLst/>
            </a:prstGeom>
          </p:spPr>
          <p:txBody>
            <a:bodyPr anchor="t" rtlCol="false" tIns="0" lIns="0" bIns="0" rIns="0">
              <a:spAutoFit/>
            </a:bodyPr>
            <a:lstStyle/>
            <a:p>
              <a:pPr algn="l">
                <a:lnSpc>
                  <a:spcPts val="4480"/>
                </a:lnSpc>
              </a:pPr>
              <a:r>
                <a:rPr lang="en-US" sz="3200" spc="320">
                  <a:solidFill>
                    <a:srgbClr val="7A72BD"/>
                  </a:solidFill>
                  <a:latin typeface="Poppins Bold"/>
                  <a:ea typeface="Poppins Bold"/>
                  <a:cs typeface="Poppins Bold"/>
                  <a:sym typeface="Poppins Bold"/>
                </a:rPr>
                <a:t>TRANSPORT PHASE</a:t>
              </a:r>
            </a:p>
          </p:txBody>
        </p:sp>
        <p:sp>
          <p:nvSpPr>
            <p:cNvPr name="TextBox 31" id="31"/>
            <p:cNvSpPr txBox="true"/>
            <p:nvPr/>
          </p:nvSpPr>
          <p:spPr>
            <a:xfrm rot="0">
              <a:off x="0" y="837777"/>
              <a:ext cx="11435823" cy="8591549"/>
            </a:xfrm>
            <a:prstGeom prst="rect">
              <a:avLst/>
            </a:prstGeom>
          </p:spPr>
          <p:txBody>
            <a:bodyPr anchor="t" rtlCol="false" tIns="0" lIns="0" bIns="0" rIns="0">
              <a:spAutoFit/>
            </a:bodyPr>
            <a:lstStyle/>
            <a:p>
              <a:pPr algn="just">
                <a:lnSpc>
                  <a:spcPts val="3000"/>
                </a:lnSpc>
              </a:pPr>
              <a:r>
                <a:rPr lang="en-US" sz="2000">
                  <a:solidFill>
                    <a:srgbClr val="482F59"/>
                  </a:solidFill>
                  <a:latin typeface="Poppins Light Bold"/>
                  <a:ea typeface="Poppins Light Bold"/>
                  <a:cs typeface="Poppins Light Bold"/>
                  <a:sym typeface="Poppins Light Bold"/>
                </a:rPr>
                <a:t>   Once separated, the CO₂ is compressed for transportation by increasing pressure so that the CO₂ behaves like a liquid. The compressed CO₂ is then dehydrated before being sent to the transport system. Pipelines are the most common mode of transport for large quantities of CO₂, but CO₂ transport by ship is an alternative for some regions.</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Transport Methods:</a:t>
              </a:r>
            </a:p>
            <a:p>
              <a:pPr algn="just">
                <a:lnSpc>
                  <a:spcPts val="3000"/>
                </a:lnSpc>
              </a:pPr>
              <a:r>
                <a:rPr lang="en-US" sz="2000">
                  <a:solidFill>
                    <a:srgbClr val="482F59"/>
                  </a:solidFill>
                  <a:latin typeface="Poppins Light Bold"/>
                  <a:ea typeface="Poppins Light Bold"/>
                  <a:cs typeface="Poppins Light Bold"/>
                  <a:sym typeface="Poppins Light Bold"/>
                </a:rPr>
                <a:t>  Pipelines (most common)</a:t>
              </a:r>
            </a:p>
            <a:p>
              <a:pPr algn="just">
                <a:lnSpc>
                  <a:spcPts val="3000"/>
                </a:lnSpc>
              </a:pPr>
              <a:r>
                <a:rPr lang="en-US" sz="2000">
                  <a:solidFill>
                    <a:srgbClr val="482F59"/>
                  </a:solidFill>
                  <a:latin typeface="Poppins Light Bold"/>
                  <a:ea typeface="Poppins Light Bold"/>
                  <a:cs typeface="Poppins Light Bold"/>
                  <a:sym typeface="Poppins Light Bold"/>
                </a:rPr>
                <a:t>  Trucks</a:t>
              </a:r>
            </a:p>
            <a:p>
              <a:pPr algn="just">
                <a:lnSpc>
                  <a:spcPts val="3000"/>
                </a:lnSpc>
              </a:pPr>
              <a:r>
                <a:rPr lang="en-US" sz="2000">
                  <a:solidFill>
                    <a:srgbClr val="482F59"/>
                  </a:solidFill>
                  <a:latin typeface="Poppins Light Bold"/>
                  <a:ea typeface="Poppins Light Bold"/>
                  <a:cs typeface="Poppins Light Bold"/>
                  <a:sym typeface="Poppins Light Bold"/>
                </a:rPr>
                <a:t>  Ships</a:t>
              </a:r>
            </a:p>
            <a:p>
              <a:pPr algn="just">
                <a:lnSpc>
                  <a:spcPts val="3000"/>
                </a:lnSpc>
              </a:pPr>
            </a:p>
            <a:p>
              <a:pPr algn="just">
                <a:lnSpc>
                  <a:spcPts val="3000"/>
                </a:lnSpc>
              </a:pPr>
              <a:r>
                <a:rPr lang="en-US" sz="2000">
                  <a:solidFill>
                    <a:srgbClr val="482F59"/>
                  </a:solidFill>
                  <a:latin typeface="Poppins Light Bold"/>
                  <a:ea typeface="Poppins Light Bold"/>
                  <a:cs typeface="Poppins Light Bold"/>
                  <a:sym typeface="Poppins Light Bold"/>
                </a:rPr>
                <a:t>Process:</a:t>
              </a:r>
            </a:p>
            <a:p>
              <a:pPr algn="just">
                <a:lnSpc>
                  <a:spcPts val="3000"/>
                </a:lnSpc>
              </a:pPr>
              <a:r>
                <a:rPr lang="en-US" sz="2000">
                  <a:solidFill>
                    <a:srgbClr val="482F59"/>
                  </a:solidFill>
                  <a:latin typeface="Poppins Light Bold"/>
                  <a:ea typeface="Poppins Light Bold"/>
                  <a:cs typeface="Poppins Light Bold"/>
                  <a:sym typeface="Poppins Light Bold"/>
                </a:rPr>
                <a:t>  CO2 is compressed for transportation.</a:t>
              </a:r>
            </a:p>
            <a:p>
              <a:pPr algn="just">
                <a:lnSpc>
                  <a:spcPts val="3000"/>
                </a:lnSpc>
              </a:pPr>
              <a:r>
                <a:rPr lang="en-US" sz="2000">
                  <a:solidFill>
                    <a:srgbClr val="482F59"/>
                  </a:solidFill>
                  <a:latin typeface="Poppins Light Bold"/>
                  <a:ea typeface="Poppins Light Bold"/>
                  <a:cs typeface="Poppins Light Bold"/>
                  <a:sym typeface="Poppins Light Bold"/>
                </a:rPr>
                <a:t>  Ensuring safety and having the necessary infrastructure are critical for effective transport.</a:t>
              </a:r>
            </a:p>
            <a:p>
              <a:pPr algn="just">
                <a:lnSpc>
                  <a:spcPts val="300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5242994" y="-422572"/>
            <a:ext cx="3293520" cy="3776024"/>
            <a:chOff x="0" y="0"/>
            <a:chExt cx="4391360" cy="5034699"/>
          </a:xfrm>
        </p:grpSpPr>
        <p:sp>
          <p:nvSpPr>
            <p:cNvPr name="Freeform 3" id="3"/>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0" id="10"/>
          <p:cNvSpPr/>
          <p:nvPr/>
        </p:nvSpPr>
        <p:spPr>
          <a:xfrm flipH="false" flipV="false" rot="1315825">
            <a:off x="16460162" y="-365577"/>
            <a:ext cx="1570144" cy="2407555"/>
          </a:xfrm>
          <a:custGeom>
            <a:avLst/>
            <a:gdLst/>
            <a:ahLst/>
            <a:cxnLst/>
            <a:rect r="r" b="b" t="t" l="l"/>
            <a:pathLst>
              <a:path h="2407555" w="1570144">
                <a:moveTo>
                  <a:pt x="0" y="0"/>
                </a:moveTo>
                <a:lnTo>
                  <a:pt x="1570144" y="0"/>
                </a:lnTo>
                <a:lnTo>
                  <a:pt x="1570144" y="2407554"/>
                </a:lnTo>
                <a:lnTo>
                  <a:pt x="0" y="2407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5400000">
            <a:off x="-237060" y="8428433"/>
            <a:ext cx="3293520" cy="3776024"/>
            <a:chOff x="0" y="0"/>
            <a:chExt cx="4391360" cy="5034699"/>
          </a:xfrm>
        </p:grpSpPr>
        <p:sp>
          <p:nvSpPr>
            <p:cNvPr name="Freeform 12" id="12"/>
            <p:cNvSpPr/>
            <p:nvPr/>
          </p:nvSpPr>
          <p:spPr>
            <a:xfrm flipH="false" flipV="false" rot="5400000">
              <a:off x="-2085590"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488858"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892126"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325333"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71399"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6813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1442251" y="2085590"/>
              <a:ext cx="5034699" cy="863518"/>
            </a:xfrm>
            <a:custGeom>
              <a:avLst/>
              <a:gdLst/>
              <a:ahLst/>
              <a:cxnLst/>
              <a:rect r="r" b="b" t="t" l="l"/>
              <a:pathLst>
                <a:path h="863518" w="5034699">
                  <a:moveTo>
                    <a:pt x="0" y="0"/>
                  </a:moveTo>
                  <a:lnTo>
                    <a:pt x="5034699" y="0"/>
                  </a:lnTo>
                  <a:lnTo>
                    <a:pt x="5034699" y="863519"/>
                  </a:lnTo>
                  <a:lnTo>
                    <a:pt x="0" y="863519"/>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9834562">
            <a:off x="458116" y="8214187"/>
            <a:ext cx="1141168" cy="1749791"/>
          </a:xfrm>
          <a:custGeom>
            <a:avLst/>
            <a:gdLst/>
            <a:ahLst/>
            <a:cxnLst/>
            <a:rect r="r" b="b" t="t" l="l"/>
            <a:pathLst>
              <a:path h="1749791" w="1141168">
                <a:moveTo>
                  <a:pt x="0" y="0"/>
                </a:moveTo>
                <a:lnTo>
                  <a:pt x="1141168" y="0"/>
                </a:lnTo>
                <a:lnTo>
                  <a:pt x="1141168" y="1749791"/>
                </a:lnTo>
                <a:lnTo>
                  <a:pt x="0" y="1749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209145" y="2546376"/>
            <a:ext cx="7797869" cy="5194247"/>
          </a:xfrm>
          <a:custGeom>
            <a:avLst/>
            <a:gdLst/>
            <a:ahLst/>
            <a:cxnLst/>
            <a:rect r="r" b="b" t="t" l="l"/>
            <a:pathLst>
              <a:path h="5194247" w="7797869">
                <a:moveTo>
                  <a:pt x="0" y="0"/>
                </a:moveTo>
                <a:lnTo>
                  <a:pt x="7797869" y="0"/>
                </a:lnTo>
                <a:lnTo>
                  <a:pt x="7797869" y="5194248"/>
                </a:lnTo>
                <a:lnTo>
                  <a:pt x="0" y="5194248"/>
                </a:lnTo>
                <a:lnTo>
                  <a:pt x="0" y="0"/>
                </a:lnTo>
                <a:close/>
              </a:path>
            </a:pathLst>
          </a:custGeom>
          <a:blipFill>
            <a:blip r:embed="rId8"/>
            <a:stretch>
              <a:fillRect l="0" t="0" r="0" b="0"/>
            </a:stretch>
          </a:blipFill>
        </p:spPr>
      </p:sp>
      <p:grpSp>
        <p:nvGrpSpPr>
          <p:cNvPr name="Group 21" id="21"/>
          <p:cNvGrpSpPr/>
          <p:nvPr/>
        </p:nvGrpSpPr>
        <p:grpSpPr>
          <a:xfrm rot="0">
            <a:off x="403285" y="1867079"/>
            <a:ext cx="9472217" cy="6181725"/>
            <a:chOff x="0" y="0"/>
            <a:chExt cx="12629623" cy="8242300"/>
          </a:xfrm>
        </p:grpSpPr>
        <p:sp>
          <p:nvSpPr>
            <p:cNvPr name="TextBox 22" id="22"/>
            <p:cNvSpPr txBox="true"/>
            <p:nvPr/>
          </p:nvSpPr>
          <p:spPr>
            <a:xfrm rot="0">
              <a:off x="0" y="1174750"/>
              <a:ext cx="12629623" cy="70675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After transport, the CO₂ is injected into deep underground rock formations, often at depths of one kilometre or more, where it is safely and permanently stored. These rock formations are similar to those that have held oil and gas underground for millions of years. To date, nearly 300 million tonnes of CO₂ have been safely and successfully injected underground. Fortunately, there is an abundance of storage capacity available around the world.</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Storage Process:</a:t>
              </a:r>
            </a:p>
            <a:p>
              <a:pPr algn="l">
                <a:lnSpc>
                  <a:spcPts val="3000"/>
                </a:lnSpc>
              </a:pPr>
              <a:r>
                <a:rPr lang="en-US" sz="2000">
                  <a:solidFill>
                    <a:srgbClr val="482F59"/>
                  </a:solidFill>
                  <a:latin typeface="Poppins Light Bold"/>
                  <a:ea typeface="Poppins Light Bold"/>
                  <a:cs typeface="Poppins Light Bold"/>
                  <a:sym typeface="Poppins Light Bold"/>
                </a:rPr>
                <a:t>Geological storage involves the injection of captured CO₂ into rock formations, known as storage formations, typically at depths greater than 1 kilometer beneath the Earth's surface. This method effectively and permanently removes CO₂ from the atmosphere. </a:t>
              </a:r>
            </a:p>
            <a:p>
              <a:pPr algn="l">
                <a:lnSpc>
                  <a:spcPts val="3000"/>
                </a:lnSpc>
              </a:pPr>
            </a:p>
          </p:txBody>
        </p:sp>
        <p:sp>
          <p:nvSpPr>
            <p:cNvPr name="TextBox 23" id="23"/>
            <p:cNvSpPr txBox="true"/>
            <p:nvPr/>
          </p:nvSpPr>
          <p:spPr>
            <a:xfrm rot="0">
              <a:off x="0" y="0"/>
              <a:ext cx="12629623" cy="723900"/>
            </a:xfrm>
            <a:prstGeom prst="rect">
              <a:avLst/>
            </a:prstGeom>
          </p:spPr>
          <p:txBody>
            <a:bodyPr anchor="t" rtlCol="false" tIns="0" lIns="0" bIns="0" rIns="0">
              <a:spAutoFit/>
            </a:bodyPr>
            <a:lstStyle/>
            <a:p>
              <a:pPr algn="l">
                <a:lnSpc>
                  <a:spcPts val="4320"/>
                </a:lnSpc>
              </a:pPr>
              <a:r>
                <a:rPr lang="en-US" sz="3600">
                  <a:solidFill>
                    <a:srgbClr val="7A72BD"/>
                  </a:solidFill>
                  <a:latin typeface="Poppins Bold"/>
                  <a:ea typeface="Poppins Bold"/>
                  <a:cs typeface="Poppins Bold"/>
                  <a:sym typeface="Poppins Bold"/>
                </a:rPr>
                <a:t>STORAGE PHASE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10164542" y="1665408"/>
            <a:ext cx="7843440" cy="6423853"/>
          </a:xfrm>
          <a:custGeom>
            <a:avLst/>
            <a:gdLst/>
            <a:ahLst/>
            <a:cxnLst/>
            <a:rect r="r" b="b" t="t" l="l"/>
            <a:pathLst>
              <a:path h="6423853" w="7843440">
                <a:moveTo>
                  <a:pt x="0" y="0"/>
                </a:moveTo>
                <a:lnTo>
                  <a:pt x="7843440" y="0"/>
                </a:lnTo>
                <a:lnTo>
                  <a:pt x="7843440" y="6423853"/>
                </a:lnTo>
                <a:lnTo>
                  <a:pt x="0" y="6423853"/>
                </a:lnTo>
                <a:lnTo>
                  <a:pt x="0" y="0"/>
                </a:lnTo>
                <a:close/>
              </a:path>
            </a:pathLst>
          </a:custGeom>
          <a:blipFill>
            <a:blip r:embed="rId6"/>
            <a:stretch>
              <a:fillRect l="0" t="0" r="0" b="-8117"/>
            </a:stretch>
          </a:blipFill>
        </p:spPr>
      </p:sp>
      <p:sp>
        <p:nvSpPr>
          <p:cNvPr name="TextBox 29" id="29"/>
          <p:cNvSpPr txBox="true"/>
          <p:nvPr/>
        </p:nvSpPr>
        <p:spPr>
          <a:xfrm rot="0">
            <a:off x="603229" y="1885950"/>
            <a:ext cx="9202283" cy="6457950"/>
          </a:xfrm>
          <a:prstGeom prst="rect">
            <a:avLst/>
          </a:prstGeom>
        </p:spPr>
        <p:txBody>
          <a:bodyPr anchor="t" rtlCol="false" tIns="0" lIns="0" bIns="0" rIns="0">
            <a:spAutoFit/>
          </a:bodyPr>
          <a:lstStyle/>
          <a:p>
            <a:pPr algn="l">
              <a:lnSpc>
                <a:spcPts val="3000"/>
              </a:lnSpc>
            </a:pPr>
            <a:r>
              <a:rPr lang="en-US" sz="2000">
                <a:solidFill>
                  <a:srgbClr val="482F59"/>
                </a:solidFill>
                <a:latin typeface="Poppins Light Bold"/>
                <a:ea typeface="Poppins Light Bold"/>
                <a:cs typeface="Poppins Light Bold"/>
                <a:sym typeface="Poppins Light Bold"/>
              </a:rPr>
              <a:t>Storage formations possess several critical characteristics:</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1. Porosity: These formations contain millimeter-sized voids or pores, which provide the necessary capacity to store substantial volumes of CO₂.</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2. Permeability: This geological feature ensures that the pores within the rock are sufficiently interconnected. High permeability is essential as it facilitates the injection of CO₂ at the required rates, allowing the gas to disseminate effectively throughout the formation.</a:t>
            </a:r>
          </a:p>
          <a:p>
            <a:pPr algn="l">
              <a:lnSpc>
                <a:spcPts val="3000"/>
              </a:lnSpc>
            </a:pPr>
          </a:p>
          <a:p>
            <a:pPr algn="l">
              <a:lnSpc>
                <a:spcPts val="3000"/>
              </a:lnSpc>
            </a:pPr>
            <a:r>
              <a:rPr lang="en-US" sz="2000">
                <a:solidFill>
                  <a:srgbClr val="482F59"/>
                </a:solidFill>
                <a:latin typeface="Poppins Light Bold"/>
                <a:ea typeface="Poppins Light Bold"/>
                <a:cs typeface="Poppins Light Bold"/>
                <a:sym typeface="Poppins Light Bold"/>
              </a:rPr>
              <a:t>3. Permanence: Effective geological storage relies on the presence of an extensive cap rock or barrier encompassing the storage formation. This cap rock is crucial as it acts as a seal, ensuring that the CO₂ remains contained and permanently.</a:t>
            </a:r>
          </a:p>
          <a:p>
            <a:pPr algn="l">
              <a:lnSpc>
                <a:spcPts val="3000"/>
              </a:lnSpc>
            </a:pPr>
          </a:p>
          <a:p>
            <a:pPr algn="l">
              <a:lnSpc>
                <a:spcPts val="3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0B232E-68D0-4D4A-8773-B397C9C0E9E0}"/>
</file>

<file path=customXml/itemProps2.xml><?xml version="1.0" encoding="utf-8"?>
<ds:datastoreItem xmlns:ds="http://schemas.openxmlformats.org/officeDocument/2006/customXml" ds:itemID="{7797AC62-5B72-4332-B8F7-0CCF8F6B4F2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DAGIG2MAhZI</dc:identifier>
  <dcterms:modified xsi:type="dcterms:W3CDTF">2011-08-01T06:04:30Z</dcterms:modified>
  <cp:revision>1</cp:revision>
  <dc:title>CC W1 Lecture 3</dc:title>
</cp:coreProperties>
</file>