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Poppins Bold" charset="1" panose="00000800000000000000"/>
      <p:regular r:id="rId17"/>
    </p:embeddedFont>
    <p:embeddedFont>
      <p:font typeface="Poppins Medium" charset="1" panose="00000600000000000000"/>
      <p:regular r:id="rId18"/>
    </p:embeddedFont>
    <p:embeddedFont>
      <p:font typeface="Poppins Light" charset="1" panose="02000000000000000000"/>
      <p:regular r:id="rId19"/>
    </p:embeddedFont>
    <p:embeddedFont>
      <p:font typeface="Poppins Light Bold" charset="1" panose="020000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font" Target="fonts/font18.fntdata"/><Relationship Id="rId8" Type="http://schemas.openxmlformats.org/officeDocument/2006/relationships/slide" Target="slides/slide3.xml"/><Relationship Id="rId3" Type="http://schemas.openxmlformats.org/officeDocument/2006/relationships/viewProps" Target="viewProps.xml"/><Relationship Id="rId21" Type="http://schemas.openxmlformats.org/officeDocument/2006/relationships/customXml" Target="../customXml/item1.xml"/><Relationship Id="rId12" Type="http://schemas.openxmlformats.org/officeDocument/2006/relationships/slide" Target="slides/slide7.xml"/><Relationship Id="rId17" Type="http://schemas.openxmlformats.org/officeDocument/2006/relationships/font" Target="fonts/font17.fntdata"/><Relationship Id="rId7" Type="http://schemas.openxmlformats.org/officeDocument/2006/relationships/slide" Target="slides/slide2.xml"/><Relationship Id="rId16" Type="http://schemas.openxmlformats.org/officeDocument/2006/relationships/slide" Target="slides/slide11.xml"/><Relationship Id="rId2" Type="http://schemas.openxmlformats.org/officeDocument/2006/relationships/presProps" Target="presProps.xml"/><Relationship Id="rId20" Type="http://schemas.openxmlformats.org/officeDocument/2006/relationships/font" Target="fonts/font20.fntdata"/><Relationship Id="rId1" Type="http://schemas.openxmlformats.org/officeDocument/2006/relationships/slideMaster" Target="slideMasters/slideMaster1.xml"/><Relationship Id="rId11" Type="http://schemas.openxmlformats.org/officeDocument/2006/relationships/slide" Target="slides/slide6.xml"/><Relationship Id="rId6" Type="http://schemas.openxmlformats.org/officeDocument/2006/relationships/slide" Target="slides/slide1.xml"/><Relationship Id="rId15" Type="http://schemas.openxmlformats.org/officeDocument/2006/relationships/slide" Target="slides/slide10.xml"/><Relationship Id="rId5"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font" Target="fonts/font19.fntdata"/><Relationship Id="rId14" Type="http://schemas.openxmlformats.org/officeDocument/2006/relationships/slide" Target="slides/slide9.xml"/><Relationship Id="rId4" Type="http://schemas.openxmlformats.org/officeDocument/2006/relationships/theme" Target="theme/theme1.xml"/><Relationship Id="rId9" Type="http://schemas.openxmlformats.org/officeDocument/2006/relationships/slide" Target="slides/slide4.xml"/><Relationship Id="rId22" Type="http://schemas.openxmlformats.org/officeDocument/2006/relationships/customXml" Target="../customXml/item2.xml"/></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5.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6.png" Type="http://schemas.openxmlformats.org/officeDocument/2006/relationships/image"/><Relationship Id="rId7" Target="../media/image17.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8.png" Type="http://schemas.openxmlformats.org/officeDocument/2006/relationships/image"/><Relationship Id="rId7" Target="../media/image19.svg" Type="http://schemas.openxmlformats.org/officeDocument/2006/relationships/image"/><Relationship Id="rId8" Target="../media/image2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2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sp>
        <p:nvSpPr>
          <p:cNvPr name="TextBox 2" id="2"/>
          <p:cNvSpPr txBox="true"/>
          <p:nvPr/>
        </p:nvSpPr>
        <p:spPr>
          <a:xfrm rot="0">
            <a:off x="1028700" y="4194779"/>
            <a:ext cx="11906250" cy="1724025"/>
          </a:xfrm>
          <a:prstGeom prst="rect">
            <a:avLst/>
          </a:prstGeom>
        </p:spPr>
        <p:txBody>
          <a:bodyPr anchor="t" rtlCol="false" tIns="0" lIns="0" bIns="0" rIns="0">
            <a:spAutoFit/>
          </a:bodyPr>
          <a:lstStyle/>
          <a:p>
            <a:pPr algn="l">
              <a:lnSpc>
                <a:spcPts val="12000"/>
              </a:lnSpc>
            </a:pPr>
            <a:r>
              <a:rPr lang="en-US" sz="12000" spc="-120">
                <a:solidFill>
                  <a:srgbClr val="7A72BD"/>
                </a:solidFill>
                <a:latin typeface="Poppins Bold"/>
                <a:ea typeface="Poppins Bold"/>
                <a:cs typeface="Poppins Bold"/>
                <a:sym typeface="Poppins Bold"/>
              </a:rPr>
              <a:t>WEEK 1</a:t>
            </a:r>
          </a:p>
        </p:txBody>
      </p:sp>
      <p:sp>
        <p:nvSpPr>
          <p:cNvPr name="TextBox 3" id="3"/>
          <p:cNvSpPr txBox="true"/>
          <p:nvPr/>
        </p:nvSpPr>
        <p:spPr>
          <a:xfrm rot="0">
            <a:off x="1028700" y="3118516"/>
            <a:ext cx="11906250" cy="611505"/>
          </a:xfrm>
          <a:prstGeom prst="rect">
            <a:avLst/>
          </a:prstGeom>
        </p:spPr>
        <p:txBody>
          <a:bodyPr anchor="t" rtlCol="false" tIns="0" lIns="0" bIns="0" rIns="0">
            <a:spAutoFit/>
          </a:bodyPr>
          <a:lstStyle/>
          <a:p>
            <a:pPr algn="l">
              <a:lnSpc>
                <a:spcPts val="4680"/>
              </a:lnSpc>
            </a:pPr>
            <a:r>
              <a:rPr lang="en-US" sz="3600" spc="540">
                <a:solidFill>
                  <a:srgbClr val="7A72BD"/>
                </a:solidFill>
                <a:latin typeface="Poppins Medium"/>
                <a:ea typeface="Poppins Medium"/>
                <a:cs typeface="Poppins Medium"/>
                <a:sym typeface="Poppins Medium"/>
              </a:rPr>
              <a:t>CARBON CAPTURE</a:t>
            </a:r>
          </a:p>
        </p:txBody>
      </p:sp>
      <p:sp>
        <p:nvSpPr>
          <p:cNvPr name="TextBox 4" id="4"/>
          <p:cNvSpPr txBox="true"/>
          <p:nvPr/>
        </p:nvSpPr>
        <p:spPr>
          <a:xfrm rot="0">
            <a:off x="1028700" y="5856892"/>
            <a:ext cx="11906250" cy="1223486"/>
          </a:xfrm>
          <a:prstGeom prst="rect">
            <a:avLst/>
          </a:prstGeom>
        </p:spPr>
        <p:txBody>
          <a:bodyPr anchor="t" rtlCol="false" tIns="0" lIns="0" bIns="0" rIns="0">
            <a:spAutoFit/>
          </a:bodyPr>
          <a:lstStyle/>
          <a:p>
            <a:pPr algn="l">
              <a:lnSpc>
                <a:spcPts val="4680"/>
              </a:lnSpc>
            </a:pPr>
            <a:r>
              <a:rPr lang="en-US" sz="3600">
                <a:solidFill>
                  <a:srgbClr val="7A72BD"/>
                </a:solidFill>
                <a:latin typeface="Poppins Medium"/>
                <a:ea typeface="Poppins Medium"/>
                <a:cs typeface="Poppins Medium"/>
                <a:sym typeface="Poppins Medium"/>
              </a:rPr>
              <a:t>Different Types of Carbon Capture Technology and processes.</a:t>
            </a:r>
          </a:p>
        </p:txBody>
      </p:sp>
      <p:grpSp>
        <p:nvGrpSpPr>
          <p:cNvPr name="Group 5" id="5"/>
          <p:cNvGrpSpPr/>
          <p:nvPr/>
        </p:nvGrpSpPr>
        <p:grpSpPr>
          <a:xfrm rot="5400000">
            <a:off x="11512981" y="2149836"/>
            <a:ext cx="5566072" cy="954656"/>
            <a:chOff x="0" y="0"/>
            <a:chExt cx="7421429" cy="1272875"/>
          </a:xfrm>
        </p:grpSpPr>
        <p:sp>
          <p:nvSpPr>
            <p:cNvPr name="Freeform 6" id="6"/>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7" id="7"/>
          <p:cNvGrpSpPr/>
          <p:nvPr/>
        </p:nvGrpSpPr>
        <p:grpSpPr>
          <a:xfrm rot="5400000">
            <a:off x="12172693" y="2149836"/>
            <a:ext cx="5566072" cy="954656"/>
            <a:chOff x="0" y="0"/>
            <a:chExt cx="7421429" cy="1272875"/>
          </a:xfrm>
        </p:grpSpPr>
        <p:sp>
          <p:nvSpPr>
            <p:cNvPr name="Freeform 8" id="8"/>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9" id="9"/>
          <p:cNvGrpSpPr/>
          <p:nvPr/>
        </p:nvGrpSpPr>
        <p:grpSpPr>
          <a:xfrm rot="5400000">
            <a:off x="12832406" y="2149836"/>
            <a:ext cx="5566072" cy="954656"/>
            <a:chOff x="0" y="0"/>
            <a:chExt cx="7421429" cy="1272875"/>
          </a:xfrm>
        </p:grpSpPr>
        <p:sp>
          <p:nvSpPr>
            <p:cNvPr name="Freeform 10" id="10"/>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11" id="11"/>
          <p:cNvGrpSpPr/>
          <p:nvPr/>
        </p:nvGrpSpPr>
        <p:grpSpPr>
          <a:xfrm rot="5400000">
            <a:off x="13459019" y="2149836"/>
            <a:ext cx="5566072" cy="954656"/>
            <a:chOff x="0" y="0"/>
            <a:chExt cx="7421429" cy="1272875"/>
          </a:xfrm>
        </p:grpSpPr>
        <p:sp>
          <p:nvSpPr>
            <p:cNvPr name="Freeform 12" id="12"/>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13" id="13"/>
          <p:cNvGrpSpPr/>
          <p:nvPr/>
        </p:nvGrpSpPr>
        <p:grpSpPr>
          <a:xfrm rot="5400000">
            <a:off x="14118732" y="2149836"/>
            <a:ext cx="5566072" cy="954656"/>
            <a:chOff x="0" y="0"/>
            <a:chExt cx="7421429" cy="1272875"/>
          </a:xfrm>
        </p:grpSpPr>
        <p:sp>
          <p:nvSpPr>
            <p:cNvPr name="Freeform 14" id="14"/>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15" id="15"/>
          <p:cNvGrpSpPr/>
          <p:nvPr/>
        </p:nvGrpSpPr>
        <p:grpSpPr>
          <a:xfrm rot="5400000">
            <a:off x="14778445" y="2149836"/>
            <a:ext cx="5566072" cy="954656"/>
            <a:chOff x="0" y="0"/>
            <a:chExt cx="7421429" cy="1272875"/>
          </a:xfrm>
        </p:grpSpPr>
        <p:sp>
          <p:nvSpPr>
            <p:cNvPr name="Freeform 16" id="16"/>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17" id="17"/>
          <p:cNvGrpSpPr/>
          <p:nvPr/>
        </p:nvGrpSpPr>
        <p:grpSpPr>
          <a:xfrm rot="5400000">
            <a:off x="15413160" y="2149836"/>
            <a:ext cx="5566072" cy="954656"/>
            <a:chOff x="0" y="0"/>
            <a:chExt cx="7421429" cy="1272875"/>
          </a:xfrm>
        </p:grpSpPr>
        <p:sp>
          <p:nvSpPr>
            <p:cNvPr name="Freeform 18" id="18"/>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19" id="19"/>
          <p:cNvGrpSpPr/>
          <p:nvPr/>
        </p:nvGrpSpPr>
        <p:grpSpPr>
          <a:xfrm rot="5400000">
            <a:off x="11551081" y="7792108"/>
            <a:ext cx="5566072" cy="954656"/>
            <a:chOff x="0" y="0"/>
            <a:chExt cx="7421429" cy="1272875"/>
          </a:xfrm>
        </p:grpSpPr>
        <p:sp>
          <p:nvSpPr>
            <p:cNvPr name="Freeform 20" id="20"/>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21" id="21"/>
          <p:cNvGrpSpPr/>
          <p:nvPr/>
        </p:nvGrpSpPr>
        <p:grpSpPr>
          <a:xfrm rot="5400000">
            <a:off x="12210793" y="7792108"/>
            <a:ext cx="5566072" cy="954656"/>
            <a:chOff x="0" y="0"/>
            <a:chExt cx="7421429" cy="1272875"/>
          </a:xfrm>
        </p:grpSpPr>
        <p:sp>
          <p:nvSpPr>
            <p:cNvPr name="Freeform 22" id="22"/>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23" id="23"/>
          <p:cNvGrpSpPr/>
          <p:nvPr/>
        </p:nvGrpSpPr>
        <p:grpSpPr>
          <a:xfrm rot="5400000">
            <a:off x="12870506" y="7792108"/>
            <a:ext cx="5566072" cy="954656"/>
            <a:chOff x="0" y="0"/>
            <a:chExt cx="7421429" cy="1272875"/>
          </a:xfrm>
        </p:grpSpPr>
        <p:sp>
          <p:nvSpPr>
            <p:cNvPr name="Freeform 24" id="24"/>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25" id="25"/>
          <p:cNvGrpSpPr/>
          <p:nvPr/>
        </p:nvGrpSpPr>
        <p:grpSpPr>
          <a:xfrm rot="5400000">
            <a:off x="13497119" y="7792108"/>
            <a:ext cx="5566072" cy="954656"/>
            <a:chOff x="0" y="0"/>
            <a:chExt cx="7421429" cy="1272875"/>
          </a:xfrm>
        </p:grpSpPr>
        <p:sp>
          <p:nvSpPr>
            <p:cNvPr name="Freeform 26" id="26"/>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27" id="27"/>
          <p:cNvGrpSpPr/>
          <p:nvPr/>
        </p:nvGrpSpPr>
        <p:grpSpPr>
          <a:xfrm rot="5400000">
            <a:off x="14156832" y="7792108"/>
            <a:ext cx="5566072" cy="954656"/>
            <a:chOff x="0" y="0"/>
            <a:chExt cx="7421429" cy="1272875"/>
          </a:xfrm>
        </p:grpSpPr>
        <p:sp>
          <p:nvSpPr>
            <p:cNvPr name="Freeform 28" id="28"/>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29" id="29"/>
          <p:cNvGrpSpPr/>
          <p:nvPr/>
        </p:nvGrpSpPr>
        <p:grpSpPr>
          <a:xfrm rot="5400000">
            <a:off x="14816545" y="7792108"/>
            <a:ext cx="5566072" cy="954656"/>
            <a:chOff x="0" y="0"/>
            <a:chExt cx="7421429" cy="1272875"/>
          </a:xfrm>
        </p:grpSpPr>
        <p:sp>
          <p:nvSpPr>
            <p:cNvPr name="Freeform 30" id="30"/>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31" id="31"/>
          <p:cNvGrpSpPr/>
          <p:nvPr/>
        </p:nvGrpSpPr>
        <p:grpSpPr>
          <a:xfrm rot="5400000">
            <a:off x="15451260" y="7792108"/>
            <a:ext cx="5566072" cy="954656"/>
            <a:chOff x="0" y="0"/>
            <a:chExt cx="7421429" cy="1272875"/>
          </a:xfrm>
        </p:grpSpPr>
        <p:sp>
          <p:nvSpPr>
            <p:cNvPr name="Freeform 32" id="32"/>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33" id="33"/>
          <p:cNvGrpSpPr/>
          <p:nvPr/>
        </p:nvGrpSpPr>
        <p:grpSpPr>
          <a:xfrm rot="1333342">
            <a:off x="15261712" y="3596330"/>
            <a:ext cx="2287306" cy="3507202"/>
            <a:chOff x="0" y="0"/>
            <a:chExt cx="3049741" cy="4676269"/>
          </a:xfrm>
        </p:grpSpPr>
        <p:sp>
          <p:nvSpPr>
            <p:cNvPr name="Freeform 34" id="34"/>
            <p:cNvSpPr/>
            <p:nvPr/>
          </p:nvSpPr>
          <p:spPr>
            <a:xfrm flipH="false" flipV="false" rot="0">
              <a:off x="0" y="0"/>
              <a:ext cx="3049778" cy="4676267"/>
            </a:xfrm>
            <a:custGeom>
              <a:avLst/>
              <a:gdLst/>
              <a:ahLst/>
              <a:cxnLst/>
              <a:rect r="r" b="b" t="t" l="l"/>
              <a:pathLst>
                <a:path h="4676267" w="3049778">
                  <a:moveTo>
                    <a:pt x="0" y="0"/>
                  </a:moveTo>
                  <a:lnTo>
                    <a:pt x="3049778" y="0"/>
                  </a:lnTo>
                  <a:lnTo>
                    <a:pt x="3049778" y="4676267"/>
                  </a:lnTo>
                  <a:lnTo>
                    <a:pt x="0" y="4676267"/>
                  </a:lnTo>
                  <a:lnTo>
                    <a:pt x="0" y="0"/>
                  </a:lnTo>
                  <a:close/>
                </a:path>
              </a:pathLst>
            </a:custGeom>
            <a:blipFill>
              <a:blip r:embed="rId3"/>
              <a:stretch>
                <a:fillRect l="-72" t="0" r="-71" b="0"/>
              </a:stretch>
            </a:blipFill>
          </p:spPr>
        </p:sp>
      </p:grpSp>
      <p:grpSp>
        <p:nvGrpSpPr>
          <p:cNvPr name="Group 35" id="35"/>
          <p:cNvGrpSpPr/>
          <p:nvPr/>
        </p:nvGrpSpPr>
        <p:grpSpPr>
          <a:xfrm rot="-9313530">
            <a:off x="7167804" y="-282397"/>
            <a:ext cx="1008717" cy="1546700"/>
            <a:chOff x="0" y="0"/>
            <a:chExt cx="1344956" cy="2062267"/>
          </a:xfrm>
        </p:grpSpPr>
        <p:sp>
          <p:nvSpPr>
            <p:cNvPr name="Freeform 36" id="36"/>
            <p:cNvSpPr/>
            <p:nvPr/>
          </p:nvSpPr>
          <p:spPr>
            <a:xfrm flipH="false" flipV="false" rot="0">
              <a:off x="0" y="0"/>
              <a:ext cx="1344930" cy="2062226"/>
            </a:xfrm>
            <a:custGeom>
              <a:avLst/>
              <a:gdLst/>
              <a:ahLst/>
              <a:cxnLst/>
              <a:rect r="r" b="b" t="t" l="l"/>
              <a:pathLst>
                <a:path h="2062226" w="1344930">
                  <a:moveTo>
                    <a:pt x="0" y="0"/>
                  </a:moveTo>
                  <a:lnTo>
                    <a:pt x="1344930" y="0"/>
                  </a:lnTo>
                  <a:lnTo>
                    <a:pt x="1344930" y="2062226"/>
                  </a:lnTo>
                  <a:lnTo>
                    <a:pt x="0" y="2062226"/>
                  </a:lnTo>
                  <a:lnTo>
                    <a:pt x="0" y="0"/>
                  </a:lnTo>
                  <a:close/>
                </a:path>
              </a:pathLst>
            </a:custGeom>
            <a:blipFill>
              <a:blip r:embed="rId3"/>
              <a:stretch>
                <a:fillRect l="0" t="-143" r="-1" b="-145"/>
              </a:stretch>
            </a:blipFill>
          </p:spPr>
        </p:sp>
      </p:grpSp>
      <p:sp>
        <p:nvSpPr>
          <p:cNvPr name="Freeform 37" id="37"/>
          <p:cNvSpPr/>
          <p:nvPr/>
        </p:nvSpPr>
        <p:spPr>
          <a:xfrm flipH="false" flipV="false" rot="0">
            <a:off x="15050890" y="2160161"/>
            <a:ext cx="2126108" cy="2273275"/>
          </a:xfrm>
          <a:custGeom>
            <a:avLst/>
            <a:gdLst/>
            <a:ahLst/>
            <a:cxnLst/>
            <a:rect r="r" b="b" t="t" l="l"/>
            <a:pathLst>
              <a:path h="2273275" w="2126108">
                <a:moveTo>
                  <a:pt x="0" y="0"/>
                </a:moveTo>
                <a:lnTo>
                  <a:pt x="2126107" y="0"/>
                </a:lnTo>
                <a:lnTo>
                  <a:pt x="2126107" y="2273276"/>
                </a:lnTo>
                <a:lnTo>
                  <a:pt x="0" y="2273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8" id="38"/>
          <p:cNvSpPr/>
          <p:nvPr/>
        </p:nvSpPr>
        <p:spPr>
          <a:xfrm flipH="false" flipV="false" rot="0">
            <a:off x="545144" y="9236552"/>
            <a:ext cx="1455040" cy="1525038"/>
          </a:xfrm>
          <a:custGeom>
            <a:avLst/>
            <a:gdLst/>
            <a:ahLst/>
            <a:cxnLst/>
            <a:rect r="r" b="b" t="t" l="l"/>
            <a:pathLst>
              <a:path h="1525038" w="1455040">
                <a:moveTo>
                  <a:pt x="0" y="0"/>
                </a:moveTo>
                <a:lnTo>
                  <a:pt x="1455039" y="0"/>
                </a:lnTo>
                <a:lnTo>
                  <a:pt x="1455039" y="1525038"/>
                </a:lnTo>
                <a:lnTo>
                  <a:pt x="0" y="152503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0">
            <a:off x="15199862" y="-1700821"/>
            <a:ext cx="3293520" cy="3776024"/>
            <a:chOff x="0" y="0"/>
            <a:chExt cx="4391360" cy="5034699"/>
          </a:xfrm>
        </p:grpSpPr>
        <p:sp>
          <p:nvSpPr>
            <p:cNvPr name="Freeform 3" id="3"/>
            <p:cNvSpPr/>
            <p:nvPr/>
          </p:nvSpPr>
          <p:spPr>
            <a:xfrm flipH="false" flipV="false" rot="5400000">
              <a:off x="-2085590"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4" id="4"/>
            <p:cNvSpPr/>
            <p:nvPr/>
          </p:nvSpPr>
          <p:spPr>
            <a:xfrm flipH="false" flipV="false" rot="5400000">
              <a:off x="-1488858"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5" id="5"/>
            <p:cNvSpPr/>
            <p:nvPr/>
          </p:nvSpPr>
          <p:spPr>
            <a:xfrm flipH="false" flipV="false" rot="5400000">
              <a:off x="-892126"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6" id="6"/>
            <p:cNvSpPr/>
            <p:nvPr/>
          </p:nvSpPr>
          <p:spPr>
            <a:xfrm flipH="false" flipV="false" rot="5400000">
              <a:off x="-325333"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7" id="7"/>
            <p:cNvSpPr/>
            <p:nvPr/>
          </p:nvSpPr>
          <p:spPr>
            <a:xfrm flipH="false" flipV="false" rot="5400000">
              <a:off x="271399"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8" id="8"/>
            <p:cNvSpPr/>
            <p:nvPr/>
          </p:nvSpPr>
          <p:spPr>
            <a:xfrm flipH="false" flipV="false" rot="5400000">
              <a:off x="868131"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9" id="9"/>
            <p:cNvSpPr/>
            <p:nvPr/>
          </p:nvSpPr>
          <p:spPr>
            <a:xfrm flipH="false" flipV="false" rot="5400000">
              <a:off x="1442251"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grpSp>
        <p:nvGrpSpPr>
          <p:cNvPr name="Group 10" id="10"/>
          <p:cNvGrpSpPr/>
          <p:nvPr/>
        </p:nvGrpSpPr>
        <p:grpSpPr>
          <a:xfrm rot="-5400000">
            <a:off x="-237060" y="8428433"/>
            <a:ext cx="3293520" cy="3776024"/>
            <a:chOff x="0" y="0"/>
            <a:chExt cx="4391360" cy="5034699"/>
          </a:xfrm>
        </p:grpSpPr>
        <p:sp>
          <p:nvSpPr>
            <p:cNvPr name="Freeform 11" id="11"/>
            <p:cNvSpPr/>
            <p:nvPr/>
          </p:nvSpPr>
          <p:spPr>
            <a:xfrm flipH="false" flipV="false" rot="5400000">
              <a:off x="-2085590"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2" id="12"/>
            <p:cNvSpPr/>
            <p:nvPr/>
          </p:nvSpPr>
          <p:spPr>
            <a:xfrm flipH="false" flipV="false" rot="5400000">
              <a:off x="-1488858"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3" id="13"/>
            <p:cNvSpPr/>
            <p:nvPr/>
          </p:nvSpPr>
          <p:spPr>
            <a:xfrm flipH="false" flipV="false" rot="5400000">
              <a:off x="-892126"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4" id="14"/>
            <p:cNvSpPr/>
            <p:nvPr/>
          </p:nvSpPr>
          <p:spPr>
            <a:xfrm flipH="false" flipV="false" rot="5400000">
              <a:off x="-325333"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5" id="15"/>
            <p:cNvSpPr/>
            <p:nvPr/>
          </p:nvSpPr>
          <p:spPr>
            <a:xfrm flipH="false" flipV="false" rot="5400000">
              <a:off x="271399"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6" id="16"/>
            <p:cNvSpPr/>
            <p:nvPr/>
          </p:nvSpPr>
          <p:spPr>
            <a:xfrm flipH="false" flipV="false" rot="5400000">
              <a:off x="868131"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7" id="17"/>
            <p:cNvSpPr/>
            <p:nvPr/>
          </p:nvSpPr>
          <p:spPr>
            <a:xfrm flipH="false" flipV="false" rot="5400000">
              <a:off x="1442251"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18" id="18"/>
          <p:cNvSpPr/>
          <p:nvPr/>
        </p:nvSpPr>
        <p:spPr>
          <a:xfrm flipH="false" flipV="false" rot="-8270681">
            <a:off x="412878" y="8220749"/>
            <a:ext cx="1353327" cy="2075102"/>
          </a:xfrm>
          <a:custGeom>
            <a:avLst/>
            <a:gdLst/>
            <a:ahLst/>
            <a:cxnLst/>
            <a:rect r="r" b="b" t="t" l="l"/>
            <a:pathLst>
              <a:path h="2075102" w="1353327">
                <a:moveTo>
                  <a:pt x="0" y="0"/>
                </a:moveTo>
                <a:lnTo>
                  <a:pt x="1353327" y="0"/>
                </a:lnTo>
                <a:lnTo>
                  <a:pt x="1353327" y="2075102"/>
                </a:lnTo>
                <a:lnTo>
                  <a:pt x="0" y="20751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1185348">
            <a:off x="4025587" y="280023"/>
            <a:ext cx="749361" cy="1149021"/>
          </a:xfrm>
          <a:custGeom>
            <a:avLst/>
            <a:gdLst/>
            <a:ahLst/>
            <a:cxnLst/>
            <a:rect r="r" b="b" t="t" l="l"/>
            <a:pathLst>
              <a:path h="1149021" w="749361">
                <a:moveTo>
                  <a:pt x="0" y="0"/>
                </a:moveTo>
                <a:lnTo>
                  <a:pt x="749362" y="0"/>
                </a:lnTo>
                <a:lnTo>
                  <a:pt x="749362" y="1149021"/>
                </a:lnTo>
                <a:lnTo>
                  <a:pt x="0" y="114902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0" id="20"/>
          <p:cNvGrpSpPr/>
          <p:nvPr/>
        </p:nvGrpSpPr>
        <p:grpSpPr>
          <a:xfrm rot="-1440389">
            <a:off x="16538725" y="505993"/>
            <a:ext cx="952121" cy="1133976"/>
            <a:chOff x="0" y="0"/>
            <a:chExt cx="6350000" cy="7562850"/>
          </a:xfrm>
        </p:grpSpPr>
        <p:sp>
          <p:nvSpPr>
            <p:cNvPr name="Freeform 21" id="21"/>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2" id="22"/>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3" id="23"/>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sp>
        <p:nvSpPr>
          <p:cNvPr name="Freeform 24" id="24"/>
          <p:cNvSpPr/>
          <p:nvPr/>
        </p:nvSpPr>
        <p:spPr>
          <a:xfrm flipH="false" flipV="false" rot="0">
            <a:off x="0" y="3282342"/>
            <a:ext cx="7260418" cy="3801042"/>
          </a:xfrm>
          <a:custGeom>
            <a:avLst/>
            <a:gdLst/>
            <a:ahLst/>
            <a:cxnLst/>
            <a:rect r="r" b="b" t="t" l="l"/>
            <a:pathLst>
              <a:path h="3801042" w="7260418">
                <a:moveTo>
                  <a:pt x="0" y="0"/>
                </a:moveTo>
                <a:lnTo>
                  <a:pt x="7260418" y="0"/>
                </a:lnTo>
                <a:lnTo>
                  <a:pt x="7260418" y="3801043"/>
                </a:lnTo>
                <a:lnTo>
                  <a:pt x="0" y="3801043"/>
                </a:lnTo>
                <a:lnTo>
                  <a:pt x="0" y="0"/>
                </a:lnTo>
                <a:close/>
              </a:path>
            </a:pathLst>
          </a:custGeom>
          <a:blipFill>
            <a:blip r:embed="rId6"/>
            <a:stretch>
              <a:fillRect l="0" t="0" r="0" b="0"/>
            </a:stretch>
          </a:blipFill>
        </p:spPr>
      </p:sp>
      <p:sp>
        <p:nvSpPr>
          <p:cNvPr name="TextBox 25" id="25"/>
          <p:cNvSpPr txBox="true"/>
          <p:nvPr/>
        </p:nvSpPr>
        <p:spPr>
          <a:xfrm rot="0">
            <a:off x="7374404" y="1980027"/>
            <a:ext cx="9472217" cy="11029950"/>
          </a:xfrm>
          <a:prstGeom prst="rect">
            <a:avLst/>
          </a:prstGeom>
        </p:spPr>
        <p:txBody>
          <a:bodyPr anchor="t" rtlCol="false" tIns="0" lIns="0" bIns="0" rIns="0">
            <a:spAutoFit/>
          </a:bodyPr>
          <a:lstStyle/>
          <a:p>
            <a:pPr algn="just">
              <a:lnSpc>
                <a:spcPts val="3000"/>
              </a:lnSpc>
            </a:pPr>
            <a:r>
              <a:rPr lang="en-US" sz="2000">
                <a:solidFill>
                  <a:srgbClr val="482F59"/>
                </a:solidFill>
                <a:latin typeface="Poppins Light Bold"/>
                <a:ea typeface="Poppins Light Bold"/>
                <a:cs typeface="Poppins Light Bold"/>
                <a:sym typeface="Poppins Light Bold"/>
              </a:rPr>
              <a:t>Indicators change colour in response to acids and bases, with red cabbage turning green in bases and red in acids, while bromothymol blue and phenol red change colours based on pH levels. In the experiment, CO₂ produced from vinegar (acetic acid) and sodium bicarbonate creates carbonic acid when bubbled through water, causing the indicator to shift colour. The key reactions are:</a:t>
            </a:r>
          </a:p>
          <a:p>
            <a:pPr algn="just">
              <a:lnSpc>
                <a:spcPts val="3000"/>
              </a:lnSpc>
            </a:pPr>
          </a:p>
          <a:p>
            <a:pPr algn="just">
              <a:lnSpc>
                <a:spcPts val="3000"/>
              </a:lnSpc>
            </a:pPr>
            <a:r>
              <a:rPr lang="en-US" sz="2000">
                <a:solidFill>
                  <a:srgbClr val="482F59"/>
                </a:solidFill>
                <a:latin typeface="Poppins Light Bold"/>
                <a:ea typeface="Poppins Light Bold"/>
                <a:cs typeface="Poppins Light Bold"/>
                <a:sym typeface="Poppins Light Bold"/>
              </a:rPr>
              <a:t>CH₃COOH + NaHCO₃ → NaCH₃COO + H₂CO₃ </a:t>
            </a:r>
          </a:p>
          <a:p>
            <a:pPr algn="just">
              <a:lnSpc>
                <a:spcPts val="3000"/>
              </a:lnSpc>
            </a:pPr>
            <a:r>
              <a:rPr lang="en-US" sz="2000">
                <a:solidFill>
                  <a:srgbClr val="482F59"/>
                </a:solidFill>
                <a:latin typeface="Poppins Light Bold"/>
                <a:ea typeface="Poppins Light Bold"/>
                <a:cs typeface="Poppins Light Bold"/>
                <a:sym typeface="Poppins Light Bold"/>
              </a:rPr>
              <a:t>Acetic acid + sodium bicarbonate -&gt; sodium acetate + carbonic acid</a:t>
            </a:r>
          </a:p>
          <a:p>
            <a:pPr algn="just">
              <a:lnSpc>
                <a:spcPts val="3000"/>
              </a:lnSpc>
            </a:pPr>
          </a:p>
          <a:p>
            <a:pPr algn="just">
              <a:lnSpc>
                <a:spcPts val="3000"/>
              </a:lnSpc>
            </a:pPr>
            <a:r>
              <a:rPr lang="en-US" sz="2000">
                <a:solidFill>
                  <a:srgbClr val="482F59"/>
                </a:solidFill>
                <a:latin typeface="Poppins Light Bold"/>
                <a:ea typeface="Poppins Light Bold"/>
                <a:cs typeface="Poppins Light Bold"/>
                <a:sym typeface="Poppins Light Bold"/>
              </a:rPr>
              <a:t>Then the carbonic acid breaks down:  </a:t>
            </a:r>
          </a:p>
          <a:p>
            <a:pPr algn="just">
              <a:lnSpc>
                <a:spcPts val="3000"/>
              </a:lnSpc>
            </a:pPr>
            <a:r>
              <a:rPr lang="en-US" sz="2000">
                <a:solidFill>
                  <a:srgbClr val="482F59"/>
                </a:solidFill>
                <a:latin typeface="Poppins Light Bold"/>
                <a:ea typeface="Poppins Light Bold"/>
                <a:cs typeface="Poppins Light Bold"/>
                <a:sym typeface="Poppins Light Bold"/>
              </a:rPr>
              <a:t>H₂CO₃ → H₂O + CO₂ </a:t>
            </a:r>
          </a:p>
          <a:p>
            <a:pPr algn="just">
              <a:lnSpc>
                <a:spcPts val="3000"/>
              </a:lnSpc>
            </a:pPr>
            <a:r>
              <a:rPr lang="en-US" sz="2000">
                <a:solidFill>
                  <a:srgbClr val="482F59"/>
                </a:solidFill>
                <a:latin typeface="Poppins Light Bold"/>
                <a:ea typeface="Poppins Light Bold"/>
                <a:cs typeface="Poppins Light Bold"/>
                <a:sym typeface="Poppins Light Bold"/>
              </a:rPr>
              <a:t>Carbonic acid -&gt; Water + Carbon dioxide</a:t>
            </a:r>
          </a:p>
          <a:p>
            <a:pPr algn="just">
              <a:lnSpc>
                <a:spcPts val="3000"/>
              </a:lnSpc>
            </a:pPr>
          </a:p>
          <a:p>
            <a:pPr algn="just">
              <a:lnSpc>
                <a:spcPts val="3000"/>
              </a:lnSpc>
            </a:pPr>
            <a:r>
              <a:rPr lang="en-US" sz="2000">
                <a:solidFill>
                  <a:srgbClr val="482F59"/>
                </a:solidFill>
                <a:latin typeface="Poppins Light Bold"/>
                <a:ea typeface="Poppins Light Bold"/>
                <a:cs typeface="Poppins Light Bold"/>
                <a:sym typeface="Poppins Light Bold"/>
              </a:rPr>
              <a:t>When the CO2 goes through the straw and bubbles up through the water, it reverses the second reaction and produces some carbonic acid again.  </a:t>
            </a:r>
          </a:p>
          <a:p>
            <a:pPr algn="just">
              <a:lnSpc>
                <a:spcPts val="3000"/>
              </a:lnSpc>
            </a:pPr>
            <a:r>
              <a:rPr lang="en-US" sz="2000">
                <a:solidFill>
                  <a:srgbClr val="482F59"/>
                </a:solidFill>
                <a:latin typeface="Poppins Light Bold"/>
                <a:ea typeface="Poppins Light Bold"/>
                <a:cs typeface="Poppins Light Bold"/>
                <a:sym typeface="Poppins Light Bold"/>
              </a:rPr>
              <a:t>H₂O + CO₂  → H₂CO₃ </a:t>
            </a:r>
          </a:p>
          <a:p>
            <a:pPr algn="just">
              <a:lnSpc>
                <a:spcPts val="3000"/>
              </a:lnSpc>
            </a:pPr>
            <a:r>
              <a:rPr lang="en-US" sz="2000">
                <a:solidFill>
                  <a:srgbClr val="482F59"/>
                </a:solidFill>
                <a:latin typeface="Poppins Light Bold"/>
                <a:ea typeface="Poppins Light Bold"/>
                <a:cs typeface="Poppins Light Bold"/>
                <a:sym typeface="Poppins Light Bold"/>
              </a:rPr>
              <a:t>Water + Carbon dioxide -&gt; Carbonic acid</a:t>
            </a:r>
          </a:p>
          <a:p>
            <a:pPr algn="just">
              <a:lnSpc>
                <a:spcPts val="3000"/>
              </a:lnSpc>
            </a:pPr>
          </a:p>
          <a:p>
            <a:pPr algn="just">
              <a:lnSpc>
                <a:spcPts val="3000"/>
              </a:lnSpc>
            </a:pPr>
            <a:r>
              <a:rPr lang="en-US" sz="2000">
                <a:solidFill>
                  <a:srgbClr val="482F59"/>
                </a:solidFill>
                <a:latin typeface="Poppins Light Bold"/>
                <a:ea typeface="Poppins Light Bold"/>
                <a:cs typeface="Poppins Light Bold"/>
                <a:sym typeface="Poppins Light Bold"/>
              </a:rPr>
              <a:t>This carbonic acid changes the colour of the indicator, eventually it will turn the whole solution acidic.</a:t>
            </a:r>
          </a:p>
          <a:p>
            <a:pPr algn="just">
              <a:lnSpc>
                <a:spcPts val="3000"/>
              </a:lnSpc>
            </a:pPr>
          </a:p>
          <a:p>
            <a:pPr algn="just">
              <a:lnSpc>
                <a:spcPts val="3000"/>
              </a:lnSpc>
            </a:pPr>
          </a:p>
          <a:p>
            <a:pPr algn="just">
              <a:lnSpc>
                <a:spcPts val="3000"/>
              </a:lnSpc>
            </a:pPr>
          </a:p>
          <a:p>
            <a:pPr algn="just">
              <a:lnSpc>
                <a:spcPts val="3000"/>
              </a:lnSpc>
            </a:pPr>
          </a:p>
          <a:p>
            <a:pPr algn="just">
              <a:lnSpc>
                <a:spcPts val="3000"/>
              </a:lnSpc>
            </a:pPr>
          </a:p>
          <a:p>
            <a:pPr algn="just">
              <a:lnSpc>
                <a:spcPts val="3000"/>
              </a:lnSpc>
            </a:pPr>
          </a:p>
          <a:p>
            <a:pPr algn="just">
              <a:lnSpc>
                <a:spcPts val="3000"/>
              </a:lnSpc>
            </a:pPr>
          </a:p>
          <a:p>
            <a:pPr algn="just">
              <a:lnSpc>
                <a:spcPts val="3000"/>
              </a:lnSpc>
            </a:pPr>
          </a:p>
        </p:txBody>
      </p:sp>
      <p:sp>
        <p:nvSpPr>
          <p:cNvPr name="TextBox 26" id="26"/>
          <p:cNvSpPr txBox="true"/>
          <p:nvPr/>
        </p:nvSpPr>
        <p:spPr>
          <a:xfrm rot="0">
            <a:off x="7141157" y="1153117"/>
            <a:ext cx="7630239" cy="542925"/>
          </a:xfrm>
          <a:prstGeom prst="rect">
            <a:avLst/>
          </a:prstGeom>
        </p:spPr>
        <p:txBody>
          <a:bodyPr anchor="t" rtlCol="false" tIns="0" lIns="0" bIns="0" rIns="0">
            <a:spAutoFit/>
          </a:bodyPr>
          <a:lstStyle/>
          <a:p>
            <a:pPr algn="ctr">
              <a:lnSpc>
                <a:spcPts val="4320"/>
              </a:lnSpc>
              <a:spcBef>
                <a:spcPct val="0"/>
              </a:spcBef>
            </a:pPr>
            <a:r>
              <a:rPr lang="en-US" sz="3600">
                <a:solidFill>
                  <a:srgbClr val="A376C6"/>
                </a:solidFill>
                <a:latin typeface="Poppins Bold"/>
                <a:ea typeface="Poppins Bold"/>
                <a:cs typeface="Poppins Bold"/>
                <a:sym typeface="Poppins Bold"/>
              </a:rPr>
              <a:t>OCEAN ACIDIFICATION ACTIVITY</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7A72BD"/>
        </a:solidFill>
      </p:bgPr>
    </p:bg>
    <p:spTree>
      <p:nvGrpSpPr>
        <p:cNvPr id="1" name=""/>
        <p:cNvGrpSpPr/>
        <p:nvPr/>
      </p:nvGrpSpPr>
      <p:grpSpPr>
        <a:xfrm>
          <a:off x="0" y="0"/>
          <a:ext cx="0" cy="0"/>
          <a:chOff x="0" y="0"/>
          <a:chExt cx="0" cy="0"/>
        </a:xfrm>
      </p:grpSpPr>
      <p:grpSp>
        <p:nvGrpSpPr>
          <p:cNvPr name="Group 2" id="2"/>
          <p:cNvGrpSpPr/>
          <p:nvPr/>
        </p:nvGrpSpPr>
        <p:grpSpPr>
          <a:xfrm rot="-5400000">
            <a:off x="-760019" y="199785"/>
            <a:ext cx="3657374" cy="4193183"/>
            <a:chOff x="0" y="0"/>
            <a:chExt cx="4876498" cy="5590911"/>
          </a:xfrm>
        </p:grpSpPr>
        <p:sp>
          <p:nvSpPr>
            <p:cNvPr name="Freeform 3" id="3"/>
            <p:cNvSpPr/>
            <p:nvPr/>
          </p:nvSpPr>
          <p:spPr>
            <a:xfrm flipH="false" flipV="false" rot="5400000">
              <a:off x="-2315997" y="2315997"/>
              <a:ext cx="5590911" cy="958916"/>
            </a:xfrm>
            <a:custGeom>
              <a:avLst/>
              <a:gdLst/>
              <a:ahLst/>
              <a:cxnLst/>
              <a:rect r="r" b="b" t="t" l="l"/>
              <a:pathLst>
                <a:path h="958916" w="5590911">
                  <a:moveTo>
                    <a:pt x="0" y="0"/>
                  </a:moveTo>
                  <a:lnTo>
                    <a:pt x="5590910" y="0"/>
                  </a:lnTo>
                  <a:lnTo>
                    <a:pt x="5590910" y="958916"/>
                  </a:lnTo>
                  <a:lnTo>
                    <a:pt x="0" y="958916"/>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4" id="4"/>
            <p:cNvSpPr/>
            <p:nvPr/>
          </p:nvSpPr>
          <p:spPr>
            <a:xfrm flipH="false" flipV="false" rot="5400000">
              <a:off x="-1653341" y="2315997"/>
              <a:ext cx="5590911" cy="958916"/>
            </a:xfrm>
            <a:custGeom>
              <a:avLst/>
              <a:gdLst/>
              <a:ahLst/>
              <a:cxnLst/>
              <a:rect r="r" b="b" t="t" l="l"/>
              <a:pathLst>
                <a:path h="958916" w="5590911">
                  <a:moveTo>
                    <a:pt x="0" y="0"/>
                  </a:moveTo>
                  <a:lnTo>
                    <a:pt x="5590911" y="0"/>
                  </a:lnTo>
                  <a:lnTo>
                    <a:pt x="5590911" y="958916"/>
                  </a:lnTo>
                  <a:lnTo>
                    <a:pt x="0" y="958916"/>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5" id="5"/>
            <p:cNvSpPr/>
            <p:nvPr/>
          </p:nvSpPr>
          <p:spPr>
            <a:xfrm flipH="false" flipV="false" rot="5400000">
              <a:off x="-990684" y="2315997"/>
              <a:ext cx="5590911" cy="958916"/>
            </a:xfrm>
            <a:custGeom>
              <a:avLst/>
              <a:gdLst/>
              <a:ahLst/>
              <a:cxnLst/>
              <a:rect r="r" b="b" t="t" l="l"/>
              <a:pathLst>
                <a:path h="958916" w="5590911">
                  <a:moveTo>
                    <a:pt x="0" y="0"/>
                  </a:moveTo>
                  <a:lnTo>
                    <a:pt x="5590910" y="0"/>
                  </a:lnTo>
                  <a:lnTo>
                    <a:pt x="5590910" y="958916"/>
                  </a:lnTo>
                  <a:lnTo>
                    <a:pt x="0" y="958916"/>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6" id="6"/>
            <p:cNvSpPr/>
            <p:nvPr/>
          </p:nvSpPr>
          <p:spPr>
            <a:xfrm flipH="false" flipV="false" rot="5400000">
              <a:off x="-361275" y="2315997"/>
              <a:ext cx="5590911" cy="958916"/>
            </a:xfrm>
            <a:custGeom>
              <a:avLst/>
              <a:gdLst/>
              <a:ahLst/>
              <a:cxnLst/>
              <a:rect r="r" b="b" t="t" l="l"/>
              <a:pathLst>
                <a:path h="958916" w="5590911">
                  <a:moveTo>
                    <a:pt x="0" y="0"/>
                  </a:moveTo>
                  <a:lnTo>
                    <a:pt x="5590911" y="0"/>
                  </a:lnTo>
                  <a:lnTo>
                    <a:pt x="5590911" y="958916"/>
                  </a:lnTo>
                  <a:lnTo>
                    <a:pt x="0" y="958916"/>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7" id="7"/>
            <p:cNvSpPr/>
            <p:nvPr/>
          </p:nvSpPr>
          <p:spPr>
            <a:xfrm flipH="false" flipV="false" rot="5400000">
              <a:off x="301382" y="2315997"/>
              <a:ext cx="5590911" cy="958916"/>
            </a:xfrm>
            <a:custGeom>
              <a:avLst/>
              <a:gdLst/>
              <a:ahLst/>
              <a:cxnLst/>
              <a:rect r="r" b="b" t="t" l="l"/>
              <a:pathLst>
                <a:path h="958916" w="5590911">
                  <a:moveTo>
                    <a:pt x="0" y="0"/>
                  </a:moveTo>
                  <a:lnTo>
                    <a:pt x="5590910" y="0"/>
                  </a:lnTo>
                  <a:lnTo>
                    <a:pt x="5590910" y="958916"/>
                  </a:lnTo>
                  <a:lnTo>
                    <a:pt x="0" y="958916"/>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8" id="8"/>
            <p:cNvSpPr/>
            <p:nvPr/>
          </p:nvSpPr>
          <p:spPr>
            <a:xfrm flipH="false" flipV="false" rot="5400000">
              <a:off x="964038" y="2315997"/>
              <a:ext cx="5590911" cy="958916"/>
            </a:xfrm>
            <a:custGeom>
              <a:avLst/>
              <a:gdLst/>
              <a:ahLst/>
              <a:cxnLst/>
              <a:rect r="r" b="b" t="t" l="l"/>
              <a:pathLst>
                <a:path h="958916" w="5590911">
                  <a:moveTo>
                    <a:pt x="0" y="0"/>
                  </a:moveTo>
                  <a:lnTo>
                    <a:pt x="5590911" y="0"/>
                  </a:lnTo>
                  <a:lnTo>
                    <a:pt x="5590911" y="958916"/>
                  </a:lnTo>
                  <a:lnTo>
                    <a:pt x="0" y="958916"/>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9" id="9"/>
            <p:cNvSpPr/>
            <p:nvPr/>
          </p:nvSpPr>
          <p:spPr>
            <a:xfrm flipH="false" flipV="false" rot="5400000">
              <a:off x="1601585" y="2315997"/>
              <a:ext cx="5590911" cy="958916"/>
            </a:xfrm>
            <a:custGeom>
              <a:avLst/>
              <a:gdLst/>
              <a:ahLst/>
              <a:cxnLst/>
              <a:rect r="r" b="b" t="t" l="l"/>
              <a:pathLst>
                <a:path h="958916" w="5590911">
                  <a:moveTo>
                    <a:pt x="0" y="0"/>
                  </a:moveTo>
                  <a:lnTo>
                    <a:pt x="5590911" y="0"/>
                  </a:lnTo>
                  <a:lnTo>
                    <a:pt x="5590911" y="958916"/>
                  </a:lnTo>
                  <a:lnTo>
                    <a:pt x="0" y="958916"/>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grpSp>
        <p:nvGrpSpPr>
          <p:cNvPr name="Group 10" id="10"/>
          <p:cNvGrpSpPr/>
          <p:nvPr/>
        </p:nvGrpSpPr>
        <p:grpSpPr>
          <a:xfrm rot="0">
            <a:off x="2002829" y="1867691"/>
            <a:ext cx="14282342" cy="7516495"/>
            <a:chOff x="0" y="0"/>
            <a:chExt cx="19043123" cy="10021993"/>
          </a:xfrm>
        </p:grpSpPr>
        <p:sp>
          <p:nvSpPr>
            <p:cNvPr name="TextBox 11" id="11"/>
            <p:cNvSpPr txBox="true"/>
            <p:nvPr/>
          </p:nvSpPr>
          <p:spPr>
            <a:xfrm rot="0">
              <a:off x="0" y="466725"/>
              <a:ext cx="19043123" cy="8838142"/>
            </a:xfrm>
            <a:prstGeom prst="rect">
              <a:avLst/>
            </a:prstGeom>
          </p:spPr>
          <p:txBody>
            <a:bodyPr anchor="t" rtlCol="false" tIns="0" lIns="0" bIns="0" rIns="0">
              <a:spAutoFit/>
            </a:bodyPr>
            <a:lstStyle/>
            <a:p>
              <a:pPr algn="ctr">
                <a:lnSpc>
                  <a:spcPts val="25000"/>
                </a:lnSpc>
              </a:pPr>
              <a:r>
                <a:rPr lang="en-US" sz="25000" spc="-250">
                  <a:solidFill>
                    <a:srgbClr val="FDE9FF"/>
                  </a:solidFill>
                  <a:latin typeface="Poppins Bold"/>
                  <a:ea typeface="Poppins Bold"/>
                  <a:cs typeface="Poppins Bold"/>
                  <a:sym typeface="Poppins Bold"/>
                </a:rPr>
                <a:t>THANK YOU</a:t>
              </a:r>
            </a:p>
          </p:txBody>
        </p:sp>
        <p:sp>
          <p:nvSpPr>
            <p:cNvPr name="TextBox 12" id="12"/>
            <p:cNvSpPr txBox="true"/>
            <p:nvPr/>
          </p:nvSpPr>
          <p:spPr>
            <a:xfrm rot="0">
              <a:off x="2533650" y="9314392"/>
              <a:ext cx="13975823" cy="707602"/>
            </a:xfrm>
            <a:prstGeom prst="rect">
              <a:avLst/>
            </a:prstGeom>
          </p:spPr>
          <p:txBody>
            <a:bodyPr anchor="t" rtlCol="false" tIns="0" lIns="0" bIns="0" rIns="0">
              <a:spAutoFit/>
            </a:bodyPr>
            <a:lstStyle/>
            <a:p>
              <a:pPr algn="ctr">
                <a:lnSpc>
                  <a:spcPts val="4480"/>
                </a:lnSpc>
              </a:pPr>
            </a:p>
          </p:txBody>
        </p:sp>
      </p:grpSp>
      <p:sp>
        <p:nvSpPr>
          <p:cNvPr name="Freeform 13" id="13"/>
          <p:cNvSpPr/>
          <p:nvPr/>
        </p:nvSpPr>
        <p:spPr>
          <a:xfrm flipH="false" flipV="false" rot="1236480">
            <a:off x="2429122" y="-1107950"/>
            <a:ext cx="1792273" cy="2748152"/>
          </a:xfrm>
          <a:custGeom>
            <a:avLst/>
            <a:gdLst/>
            <a:ahLst/>
            <a:cxnLst/>
            <a:rect r="r" b="b" t="t" l="l"/>
            <a:pathLst>
              <a:path h="2748152" w="1792273">
                <a:moveTo>
                  <a:pt x="0" y="0"/>
                </a:moveTo>
                <a:lnTo>
                  <a:pt x="1792273" y="0"/>
                </a:lnTo>
                <a:lnTo>
                  <a:pt x="1792273" y="2748152"/>
                </a:lnTo>
                <a:lnTo>
                  <a:pt x="0" y="274815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9770876">
            <a:off x="792664" y="9160128"/>
            <a:ext cx="829030" cy="1271180"/>
          </a:xfrm>
          <a:custGeom>
            <a:avLst/>
            <a:gdLst/>
            <a:ahLst/>
            <a:cxnLst/>
            <a:rect r="r" b="b" t="t" l="l"/>
            <a:pathLst>
              <a:path h="1271180" w="829030">
                <a:moveTo>
                  <a:pt x="0" y="0"/>
                </a:moveTo>
                <a:lnTo>
                  <a:pt x="829030" y="0"/>
                </a:lnTo>
                <a:lnTo>
                  <a:pt x="829030" y="1271180"/>
                </a:lnTo>
                <a:lnTo>
                  <a:pt x="0" y="127118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5" id="15"/>
          <p:cNvGrpSpPr/>
          <p:nvPr/>
        </p:nvGrpSpPr>
        <p:grpSpPr>
          <a:xfrm rot="-5400000">
            <a:off x="16382408" y="7893900"/>
            <a:ext cx="3063493" cy="3512298"/>
            <a:chOff x="0" y="0"/>
            <a:chExt cx="4084658" cy="4683064"/>
          </a:xfrm>
        </p:grpSpPr>
        <p:sp>
          <p:nvSpPr>
            <p:cNvPr name="Freeform 16" id="16"/>
            <p:cNvSpPr/>
            <p:nvPr/>
          </p:nvSpPr>
          <p:spPr>
            <a:xfrm flipH="false" flipV="false" rot="5400000">
              <a:off x="-1939928"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7" id="17"/>
            <p:cNvSpPr/>
            <p:nvPr/>
          </p:nvSpPr>
          <p:spPr>
            <a:xfrm flipH="false" flipV="false" rot="5400000">
              <a:off x="-1384873"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8" id="18"/>
            <p:cNvSpPr/>
            <p:nvPr/>
          </p:nvSpPr>
          <p:spPr>
            <a:xfrm flipH="false" flipV="false" rot="5400000">
              <a:off x="-829818"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9" id="19"/>
            <p:cNvSpPr/>
            <p:nvPr/>
          </p:nvSpPr>
          <p:spPr>
            <a:xfrm flipH="false" flipV="false" rot="5400000">
              <a:off x="-302611"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20" id="20"/>
            <p:cNvSpPr/>
            <p:nvPr/>
          </p:nvSpPr>
          <p:spPr>
            <a:xfrm flipH="false" flipV="false" rot="5400000">
              <a:off x="252444"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21" id="21"/>
            <p:cNvSpPr/>
            <p:nvPr/>
          </p:nvSpPr>
          <p:spPr>
            <a:xfrm flipH="false" flipV="false" rot="5400000">
              <a:off x="807499"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22" id="22"/>
            <p:cNvSpPr/>
            <p:nvPr/>
          </p:nvSpPr>
          <p:spPr>
            <a:xfrm flipH="false" flipV="false" rot="5400000">
              <a:off x="1341521" y="1939928"/>
              <a:ext cx="4683064" cy="803208"/>
            </a:xfrm>
            <a:custGeom>
              <a:avLst/>
              <a:gdLst/>
              <a:ahLst/>
              <a:cxnLst/>
              <a:rect r="r" b="b" t="t" l="l"/>
              <a:pathLst>
                <a:path h="803208" w="4683064">
                  <a:moveTo>
                    <a:pt x="0" y="0"/>
                  </a:moveTo>
                  <a:lnTo>
                    <a:pt x="4683065" y="0"/>
                  </a:lnTo>
                  <a:lnTo>
                    <a:pt x="4683065"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grpSp>
        <p:nvGrpSpPr>
          <p:cNvPr name="Group 23" id="23"/>
          <p:cNvGrpSpPr/>
          <p:nvPr/>
        </p:nvGrpSpPr>
        <p:grpSpPr>
          <a:xfrm rot="-1440389">
            <a:off x="16606363" y="8691312"/>
            <a:ext cx="952121" cy="1133976"/>
            <a:chOff x="0" y="0"/>
            <a:chExt cx="6350000" cy="7562850"/>
          </a:xfrm>
        </p:grpSpPr>
        <p:sp>
          <p:nvSpPr>
            <p:cNvPr name="Freeform 24" id="24"/>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5" id="25"/>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6" id="26"/>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grpSp>
        <p:nvGrpSpPr>
          <p:cNvPr name="Group 27" id="27"/>
          <p:cNvGrpSpPr/>
          <p:nvPr/>
        </p:nvGrpSpPr>
        <p:grpSpPr>
          <a:xfrm rot="-6446006">
            <a:off x="15866965" y="-543630"/>
            <a:ext cx="1359793" cy="1619513"/>
            <a:chOff x="0" y="0"/>
            <a:chExt cx="6350000" cy="7562850"/>
          </a:xfrm>
        </p:grpSpPr>
        <p:sp>
          <p:nvSpPr>
            <p:cNvPr name="Freeform 28" id="28"/>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9" id="29"/>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30" id="30"/>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0">
            <a:off x="13818689" y="-155872"/>
            <a:ext cx="4854834" cy="5566072"/>
            <a:chOff x="0" y="0"/>
            <a:chExt cx="6473111" cy="7421429"/>
          </a:xfrm>
        </p:grpSpPr>
        <p:sp>
          <p:nvSpPr>
            <p:cNvPr name="Freeform 3" id="3"/>
            <p:cNvSpPr/>
            <p:nvPr/>
          </p:nvSpPr>
          <p:spPr>
            <a:xfrm flipH="false" flipV="false" rot="5400000">
              <a:off x="-3074277" y="3074277"/>
              <a:ext cx="7421429" cy="1272875"/>
            </a:xfrm>
            <a:custGeom>
              <a:avLst/>
              <a:gdLst/>
              <a:ahLst/>
              <a:cxnLst/>
              <a:rect r="r" b="b" t="t" l="l"/>
              <a:pathLst>
                <a:path h="1272875" w="7421429">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4" id="4"/>
            <p:cNvSpPr/>
            <p:nvPr/>
          </p:nvSpPr>
          <p:spPr>
            <a:xfrm flipH="false" flipV="false" rot="5400000">
              <a:off x="-2194661" y="3074277"/>
              <a:ext cx="7421429" cy="1272875"/>
            </a:xfrm>
            <a:custGeom>
              <a:avLst/>
              <a:gdLst/>
              <a:ahLst/>
              <a:cxnLst/>
              <a:rect r="r" b="b" t="t" l="l"/>
              <a:pathLst>
                <a:path h="1272875" w="7421429">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5" id="5"/>
            <p:cNvSpPr/>
            <p:nvPr/>
          </p:nvSpPr>
          <p:spPr>
            <a:xfrm flipH="false" flipV="false" rot="5400000">
              <a:off x="-1315044" y="3074277"/>
              <a:ext cx="7421429" cy="1272875"/>
            </a:xfrm>
            <a:custGeom>
              <a:avLst/>
              <a:gdLst/>
              <a:ahLst/>
              <a:cxnLst/>
              <a:rect r="r" b="b" t="t" l="l"/>
              <a:pathLst>
                <a:path h="1272875" w="7421429">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6" id="6"/>
            <p:cNvSpPr/>
            <p:nvPr/>
          </p:nvSpPr>
          <p:spPr>
            <a:xfrm flipH="false" flipV="false" rot="5400000">
              <a:off x="-479560" y="3074277"/>
              <a:ext cx="7421429" cy="1272875"/>
            </a:xfrm>
            <a:custGeom>
              <a:avLst/>
              <a:gdLst/>
              <a:ahLst/>
              <a:cxnLst/>
              <a:rect r="r" b="b" t="t" l="l"/>
              <a:pathLst>
                <a:path h="1272875" w="7421429">
                  <a:moveTo>
                    <a:pt x="0" y="0"/>
                  </a:moveTo>
                  <a:lnTo>
                    <a:pt x="7421430" y="0"/>
                  </a:lnTo>
                  <a:lnTo>
                    <a:pt x="7421430"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7" id="7"/>
            <p:cNvSpPr/>
            <p:nvPr/>
          </p:nvSpPr>
          <p:spPr>
            <a:xfrm flipH="false" flipV="false" rot="5400000">
              <a:off x="400057" y="3074277"/>
              <a:ext cx="7421429" cy="1272875"/>
            </a:xfrm>
            <a:custGeom>
              <a:avLst/>
              <a:gdLst/>
              <a:ahLst/>
              <a:cxnLst/>
              <a:rect r="r" b="b" t="t" l="l"/>
              <a:pathLst>
                <a:path h="1272875" w="7421429">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8" id="8"/>
            <p:cNvSpPr/>
            <p:nvPr/>
          </p:nvSpPr>
          <p:spPr>
            <a:xfrm flipH="false" flipV="false" rot="5400000">
              <a:off x="1279674" y="3074277"/>
              <a:ext cx="7421429" cy="1272875"/>
            </a:xfrm>
            <a:custGeom>
              <a:avLst/>
              <a:gdLst/>
              <a:ahLst/>
              <a:cxnLst/>
              <a:rect r="r" b="b" t="t" l="l"/>
              <a:pathLst>
                <a:path h="1272875" w="7421429">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9" id="9"/>
            <p:cNvSpPr/>
            <p:nvPr/>
          </p:nvSpPr>
          <p:spPr>
            <a:xfrm flipH="false" flipV="false" rot="5400000">
              <a:off x="2125960" y="3074277"/>
              <a:ext cx="7421429" cy="1272875"/>
            </a:xfrm>
            <a:custGeom>
              <a:avLst/>
              <a:gdLst/>
              <a:ahLst/>
              <a:cxnLst/>
              <a:rect r="r" b="b" t="t" l="l"/>
              <a:pathLst>
                <a:path h="1272875" w="7421429">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grpSp>
        <p:nvGrpSpPr>
          <p:cNvPr name="Group 10" id="10"/>
          <p:cNvGrpSpPr/>
          <p:nvPr/>
        </p:nvGrpSpPr>
        <p:grpSpPr>
          <a:xfrm rot="0">
            <a:off x="13856789" y="5486400"/>
            <a:ext cx="4854834" cy="5566072"/>
            <a:chOff x="0" y="0"/>
            <a:chExt cx="6473111" cy="7421429"/>
          </a:xfrm>
        </p:grpSpPr>
        <p:sp>
          <p:nvSpPr>
            <p:cNvPr name="Freeform 11" id="11"/>
            <p:cNvSpPr/>
            <p:nvPr/>
          </p:nvSpPr>
          <p:spPr>
            <a:xfrm flipH="false" flipV="false" rot="5400000">
              <a:off x="-3074277" y="3074277"/>
              <a:ext cx="7421429" cy="1272875"/>
            </a:xfrm>
            <a:custGeom>
              <a:avLst/>
              <a:gdLst/>
              <a:ahLst/>
              <a:cxnLst/>
              <a:rect r="r" b="b" t="t" l="l"/>
              <a:pathLst>
                <a:path h="1272875" w="7421429">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2" id="12"/>
            <p:cNvSpPr/>
            <p:nvPr/>
          </p:nvSpPr>
          <p:spPr>
            <a:xfrm flipH="false" flipV="false" rot="5400000">
              <a:off x="-2194661" y="3074277"/>
              <a:ext cx="7421429" cy="1272875"/>
            </a:xfrm>
            <a:custGeom>
              <a:avLst/>
              <a:gdLst/>
              <a:ahLst/>
              <a:cxnLst/>
              <a:rect r="r" b="b" t="t" l="l"/>
              <a:pathLst>
                <a:path h="1272875" w="7421429">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3" id="13"/>
            <p:cNvSpPr/>
            <p:nvPr/>
          </p:nvSpPr>
          <p:spPr>
            <a:xfrm flipH="false" flipV="false" rot="5400000">
              <a:off x="-1315044" y="3074277"/>
              <a:ext cx="7421429" cy="1272875"/>
            </a:xfrm>
            <a:custGeom>
              <a:avLst/>
              <a:gdLst/>
              <a:ahLst/>
              <a:cxnLst/>
              <a:rect r="r" b="b" t="t" l="l"/>
              <a:pathLst>
                <a:path h="1272875" w="7421429">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4" id="14"/>
            <p:cNvSpPr/>
            <p:nvPr/>
          </p:nvSpPr>
          <p:spPr>
            <a:xfrm flipH="false" flipV="false" rot="5400000">
              <a:off x="-479560" y="3074277"/>
              <a:ext cx="7421429" cy="1272875"/>
            </a:xfrm>
            <a:custGeom>
              <a:avLst/>
              <a:gdLst/>
              <a:ahLst/>
              <a:cxnLst/>
              <a:rect r="r" b="b" t="t" l="l"/>
              <a:pathLst>
                <a:path h="1272875" w="7421429">
                  <a:moveTo>
                    <a:pt x="0" y="0"/>
                  </a:moveTo>
                  <a:lnTo>
                    <a:pt x="7421430" y="0"/>
                  </a:lnTo>
                  <a:lnTo>
                    <a:pt x="7421430"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5" id="15"/>
            <p:cNvSpPr/>
            <p:nvPr/>
          </p:nvSpPr>
          <p:spPr>
            <a:xfrm flipH="false" flipV="false" rot="5400000">
              <a:off x="400057" y="3074277"/>
              <a:ext cx="7421429" cy="1272875"/>
            </a:xfrm>
            <a:custGeom>
              <a:avLst/>
              <a:gdLst/>
              <a:ahLst/>
              <a:cxnLst/>
              <a:rect r="r" b="b" t="t" l="l"/>
              <a:pathLst>
                <a:path h="1272875" w="7421429">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6" id="16"/>
            <p:cNvSpPr/>
            <p:nvPr/>
          </p:nvSpPr>
          <p:spPr>
            <a:xfrm flipH="false" flipV="false" rot="5400000">
              <a:off x="1279674" y="3074277"/>
              <a:ext cx="7421429" cy="1272875"/>
            </a:xfrm>
            <a:custGeom>
              <a:avLst/>
              <a:gdLst/>
              <a:ahLst/>
              <a:cxnLst/>
              <a:rect r="r" b="b" t="t" l="l"/>
              <a:pathLst>
                <a:path h="1272875" w="7421429">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7" id="17"/>
            <p:cNvSpPr/>
            <p:nvPr/>
          </p:nvSpPr>
          <p:spPr>
            <a:xfrm flipH="false" flipV="false" rot="5400000">
              <a:off x="2125960" y="3074277"/>
              <a:ext cx="7421429" cy="1272875"/>
            </a:xfrm>
            <a:custGeom>
              <a:avLst/>
              <a:gdLst/>
              <a:ahLst/>
              <a:cxnLst/>
              <a:rect r="r" b="b" t="t" l="l"/>
              <a:pathLst>
                <a:path h="1272875" w="7421429">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18" id="18"/>
          <p:cNvSpPr/>
          <p:nvPr/>
        </p:nvSpPr>
        <p:spPr>
          <a:xfrm flipH="false" flipV="false" rot="1333342">
            <a:off x="15261712" y="3596330"/>
            <a:ext cx="2287306" cy="3507202"/>
          </a:xfrm>
          <a:custGeom>
            <a:avLst/>
            <a:gdLst/>
            <a:ahLst/>
            <a:cxnLst/>
            <a:rect r="r" b="b" t="t" l="l"/>
            <a:pathLst>
              <a:path h="3507202" w="2287306">
                <a:moveTo>
                  <a:pt x="0" y="0"/>
                </a:moveTo>
                <a:lnTo>
                  <a:pt x="2287306" y="0"/>
                </a:lnTo>
                <a:lnTo>
                  <a:pt x="2287306" y="3507202"/>
                </a:lnTo>
                <a:lnTo>
                  <a:pt x="0" y="35072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9313530">
            <a:off x="7167804" y="-282397"/>
            <a:ext cx="1008717" cy="1546700"/>
          </a:xfrm>
          <a:custGeom>
            <a:avLst/>
            <a:gdLst/>
            <a:ahLst/>
            <a:cxnLst/>
            <a:rect r="r" b="b" t="t" l="l"/>
            <a:pathLst>
              <a:path h="1546700" w="1008717">
                <a:moveTo>
                  <a:pt x="0" y="0"/>
                </a:moveTo>
                <a:lnTo>
                  <a:pt x="1008717" y="0"/>
                </a:lnTo>
                <a:lnTo>
                  <a:pt x="1008717" y="1546700"/>
                </a:lnTo>
                <a:lnTo>
                  <a:pt x="0" y="15467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0" id="20"/>
          <p:cNvGrpSpPr/>
          <p:nvPr/>
        </p:nvGrpSpPr>
        <p:grpSpPr>
          <a:xfrm rot="-1440389">
            <a:off x="15353558" y="2391180"/>
            <a:ext cx="1520771" cy="1811238"/>
            <a:chOff x="0" y="0"/>
            <a:chExt cx="6350000" cy="7562850"/>
          </a:xfrm>
        </p:grpSpPr>
        <p:sp>
          <p:nvSpPr>
            <p:cNvPr name="Freeform 21" id="21"/>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2" id="22"/>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3" id="23"/>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grpSp>
        <p:nvGrpSpPr>
          <p:cNvPr name="Group 24" id="24"/>
          <p:cNvGrpSpPr/>
          <p:nvPr/>
        </p:nvGrpSpPr>
        <p:grpSpPr>
          <a:xfrm rot="1795201">
            <a:off x="774629" y="9405912"/>
            <a:ext cx="996069" cy="1186318"/>
            <a:chOff x="0" y="0"/>
            <a:chExt cx="6350000" cy="7562850"/>
          </a:xfrm>
        </p:grpSpPr>
        <p:sp>
          <p:nvSpPr>
            <p:cNvPr name="Freeform 25" id="25"/>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6" id="26"/>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7" id="27"/>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sp>
        <p:nvSpPr>
          <p:cNvPr name="TextBox 28" id="28"/>
          <p:cNvSpPr txBox="true"/>
          <p:nvPr/>
        </p:nvSpPr>
        <p:spPr>
          <a:xfrm rot="0">
            <a:off x="937027" y="4071169"/>
            <a:ext cx="11906250" cy="848360"/>
          </a:xfrm>
          <a:prstGeom prst="rect">
            <a:avLst/>
          </a:prstGeom>
        </p:spPr>
        <p:txBody>
          <a:bodyPr anchor="t" rtlCol="false" tIns="0" lIns="0" bIns="0" rIns="0">
            <a:spAutoFit/>
          </a:bodyPr>
          <a:lstStyle/>
          <a:p>
            <a:pPr algn="l">
              <a:lnSpc>
                <a:spcPts val="6399"/>
              </a:lnSpc>
            </a:pPr>
            <a:r>
              <a:rPr lang="en-US" sz="6399" spc="-63">
                <a:solidFill>
                  <a:srgbClr val="A376C6"/>
                </a:solidFill>
                <a:latin typeface="Poppins Bold"/>
                <a:ea typeface="Poppins Bold"/>
                <a:cs typeface="Poppins Bold"/>
                <a:sym typeface="Poppins Bold"/>
              </a:rPr>
              <a:t>LECTURE 4</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7A72BD"/>
        </a:solidFill>
      </p:bgPr>
    </p:bg>
    <p:spTree>
      <p:nvGrpSpPr>
        <p:cNvPr id="1" name=""/>
        <p:cNvGrpSpPr/>
        <p:nvPr/>
      </p:nvGrpSpPr>
      <p:grpSpPr>
        <a:xfrm>
          <a:off x="0" y="0"/>
          <a:ext cx="0" cy="0"/>
          <a:chOff x="0" y="0"/>
          <a:chExt cx="0" cy="0"/>
        </a:xfrm>
      </p:grpSpPr>
      <p:grpSp>
        <p:nvGrpSpPr>
          <p:cNvPr name="Group 2" id="2"/>
          <p:cNvGrpSpPr/>
          <p:nvPr/>
        </p:nvGrpSpPr>
        <p:grpSpPr>
          <a:xfrm rot="0">
            <a:off x="10111183" y="4798695"/>
            <a:ext cx="7148117" cy="4459605"/>
            <a:chOff x="0" y="0"/>
            <a:chExt cx="9530823" cy="5946140"/>
          </a:xfrm>
        </p:grpSpPr>
        <p:sp>
          <p:nvSpPr>
            <p:cNvPr name="TextBox 3" id="3"/>
            <p:cNvSpPr txBox="true"/>
            <p:nvPr/>
          </p:nvSpPr>
          <p:spPr>
            <a:xfrm rot="0">
              <a:off x="0" y="1127125"/>
              <a:ext cx="9530823" cy="4819015"/>
            </a:xfrm>
            <a:prstGeom prst="rect">
              <a:avLst/>
            </a:prstGeom>
          </p:spPr>
          <p:txBody>
            <a:bodyPr anchor="t" rtlCol="false" tIns="0" lIns="0" bIns="0" rIns="0">
              <a:spAutoFit/>
            </a:bodyPr>
            <a:lstStyle/>
            <a:p>
              <a:pPr algn="r">
                <a:lnSpc>
                  <a:spcPts val="4800"/>
                </a:lnSpc>
              </a:pPr>
              <a:r>
                <a:rPr lang="en-US" sz="3200">
                  <a:solidFill>
                    <a:srgbClr val="FFF7E7"/>
                  </a:solidFill>
                  <a:latin typeface="Poppins Light"/>
                  <a:ea typeface="Poppins Light"/>
                  <a:cs typeface="Poppins Light"/>
                  <a:sym typeface="Poppins Light"/>
                </a:rPr>
                <a:t>Storage Activity &amp; Example</a:t>
              </a:r>
            </a:p>
            <a:p>
              <a:pPr algn="r">
                <a:lnSpc>
                  <a:spcPts val="4800"/>
                </a:lnSpc>
              </a:pPr>
              <a:r>
                <a:rPr lang="en-US" sz="3200">
                  <a:solidFill>
                    <a:srgbClr val="FFF7E7"/>
                  </a:solidFill>
                  <a:latin typeface="Poppins Light"/>
                  <a:ea typeface="Poppins Light"/>
                  <a:cs typeface="Poppins Light"/>
                  <a:sym typeface="Poppins Light"/>
                </a:rPr>
                <a:t>Transport Activity</a:t>
              </a:r>
            </a:p>
            <a:p>
              <a:pPr algn="r">
                <a:lnSpc>
                  <a:spcPts val="4800"/>
                </a:lnSpc>
              </a:pPr>
              <a:r>
                <a:rPr lang="en-US" sz="3200">
                  <a:solidFill>
                    <a:srgbClr val="FFF7E7"/>
                  </a:solidFill>
                  <a:latin typeface="Poppins Light"/>
                  <a:ea typeface="Poppins Light"/>
                  <a:cs typeface="Poppins Light"/>
                  <a:sym typeface="Poppins Light"/>
                </a:rPr>
                <a:t>Porosity Activity</a:t>
              </a:r>
            </a:p>
            <a:p>
              <a:pPr algn="r">
                <a:lnSpc>
                  <a:spcPts val="4800"/>
                </a:lnSpc>
              </a:pPr>
              <a:r>
                <a:rPr lang="en-US" sz="3200">
                  <a:solidFill>
                    <a:srgbClr val="FFF7E7"/>
                  </a:solidFill>
                  <a:latin typeface="Poppins Light"/>
                  <a:ea typeface="Poppins Light"/>
                  <a:cs typeface="Poppins Light"/>
                  <a:sym typeface="Poppins Light"/>
                </a:rPr>
                <a:t>Carbon compression Activity</a:t>
              </a:r>
            </a:p>
            <a:p>
              <a:pPr algn="r">
                <a:lnSpc>
                  <a:spcPts val="4800"/>
                </a:lnSpc>
              </a:pPr>
              <a:r>
                <a:rPr lang="en-US" sz="3200">
                  <a:solidFill>
                    <a:srgbClr val="FFF7E7"/>
                  </a:solidFill>
                  <a:latin typeface="Poppins Light"/>
                  <a:ea typeface="Poppins Light"/>
                  <a:cs typeface="Poppins Light"/>
                  <a:sym typeface="Poppins Light"/>
                </a:rPr>
                <a:t>Ocean Acidification Activity</a:t>
              </a:r>
            </a:p>
            <a:p>
              <a:pPr algn="r">
                <a:lnSpc>
                  <a:spcPts val="4800"/>
                </a:lnSpc>
              </a:pPr>
            </a:p>
          </p:txBody>
        </p:sp>
        <p:sp>
          <p:nvSpPr>
            <p:cNvPr name="TextBox 4" id="4"/>
            <p:cNvSpPr txBox="true"/>
            <p:nvPr/>
          </p:nvSpPr>
          <p:spPr>
            <a:xfrm rot="0">
              <a:off x="0" y="0"/>
              <a:ext cx="9530823" cy="723900"/>
            </a:xfrm>
            <a:prstGeom prst="rect">
              <a:avLst/>
            </a:prstGeom>
          </p:spPr>
          <p:txBody>
            <a:bodyPr anchor="t" rtlCol="false" tIns="0" lIns="0" bIns="0" rIns="0">
              <a:spAutoFit/>
            </a:bodyPr>
            <a:lstStyle/>
            <a:p>
              <a:pPr algn="r">
                <a:lnSpc>
                  <a:spcPts val="4320"/>
                </a:lnSpc>
              </a:pPr>
              <a:r>
                <a:rPr lang="en-US" sz="3600">
                  <a:solidFill>
                    <a:srgbClr val="FFF7E7"/>
                  </a:solidFill>
                  <a:latin typeface="Poppins Bold"/>
                  <a:ea typeface="Poppins Bold"/>
                  <a:cs typeface="Poppins Bold"/>
                  <a:sym typeface="Poppins Bold"/>
                </a:rPr>
                <a:t>TOPIC OUTLINE</a:t>
              </a:r>
            </a:p>
          </p:txBody>
        </p:sp>
      </p:grpSp>
      <p:grpSp>
        <p:nvGrpSpPr>
          <p:cNvPr name="Group 5" id="5"/>
          <p:cNvGrpSpPr/>
          <p:nvPr/>
        </p:nvGrpSpPr>
        <p:grpSpPr>
          <a:xfrm rot="-5400000">
            <a:off x="15727553" y="-727449"/>
            <a:ext cx="3063493" cy="3512298"/>
            <a:chOff x="0" y="0"/>
            <a:chExt cx="4084658" cy="4683064"/>
          </a:xfrm>
        </p:grpSpPr>
        <p:sp>
          <p:nvSpPr>
            <p:cNvPr name="Freeform 6" id="6"/>
            <p:cNvSpPr/>
            <p:nvPr/>
          </p:nvSpPr>
          <p:spPr>
            <a:xfrm flipH="false" flipV="false" rot="5400000">
              <a:off x="-1939928"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7" id="7"/>
            <p:cNvSpPr/>
            <p:nvPr/>
          </p:nvSpPr>
          <p:spPr>
            <a:xfrm flipH="false" flipV="false" rot="5400000">
              <a:off x="-1384873"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8" id="8"/>
            <p:cNvSpPr/>
            <p:nvPr/>
          </p:nvSpPr>
          <p:spPr>
            <a:xfrm flipH="false" flipV="false" rot="5400000">
              <a:off x="-829818"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9" id="9"/>
            <p:cNvSpPr/>
            <p:nvPr/>
          </p:nvSpPr>
          <p:spPr>
            <a:xfrm flipH="false" flipV="false" rot="5400000">
              <a:off x="-302611"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0" id="10"/>
            <p:cNvSpPr/>
            <p:nvPr/>
          </p:nvSpPr>
          <p:spPr>
            <a:xfrm flipH="false" flipV="false" rot="5400000">
              <a:off x="252444"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1" id="11"/>
            <p:cNvSpPr/>
            <p:nvPr/>
          </p:nvSpPr>
          <p:spPr>
            <a:xfrm flipH="false" flipV="false" rot="5400000">
              <a:off x="807499"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2" id="12"/>
            <p:cNvSpPr/>
            <p:nvPr/>
          </p:nvSpPr>
          <p:spPr>
            <a:xfrm flipH="false" flipV="false" rot="5400000">
              <a:off x="1341521" y="1939928"/>
              <a:ext cx="4683064" cy="803208"/>
            </a:xfrm>
            <a:custGeom>
              <a:avLst/>
              <a:gdLst/>
              <a:ahLst/>
              <a:cxnLst/>
              <a:rect r="r" b="b" t="t" l="l"/>
              <a:pathLst>
                <a:path h="803208" w="4683064">
                  <a:moveTo>
                    <a:pt x="0" y="0"/>
                  </a:moveTo>
                  <a:lnTo>
                    <a:pt x="4683065" y="0"/>
                  </a:lnTo>
                  <a:lnTo>
                    <a:pt x="4683065"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13" id="13"/>
          <p:cNvSpPr/>
          <p:nvPr/>
        </p:nvSpPr>
        <p:spPr>
          <a:xfrm flipH="false" flipV="false" rot="-9513412">
            <a:off x="16437948" y="-44462"/>
            <a:ext cx="1286480" cy="1972603"/>
          </a:xfrm>
          <a:custGeom>
            <a:avLst/>
            <a:gdLst/>
            <a:ahLst/>
            <a:cxnLst/>
            <a:rect r="r" b="b" t="t" l="l"/>
            <a:pathLst>
              <a:path h="1972603" w="1286480">
                <a:moveTo>
                  <a:pt x="0" y="0"/>
                </a:moveTo>
                <a:lnTo>
                  <a:pt x="1286480" y="0"/>
                </a:lnTo>
                <a:lnTo>
                  <a:pt x="1286480" y="1972603"/>
                </a:lnTo>
                <a:lnTo>
                  <a:pt x="0" y="19726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4" id="14"/>
          <p:cNvGrpSpPr/>
          <p:nvPr/>
        </p:nvGrpSpPr>
        <p:grpSpPr>
          <a:xfrm rot="-5400000">
            <a:off x="-623740" y="7334878"/>
            <a:ext cx="3063493" cy="3512298"/>
            <a:chOff x="0" y="0"/>
            <a:chExt cx="4084658" cy="4683064"/>
          </a:xfrm>
        </p:grpSpPr>
        <p:sp>
          <p:nvSpPr>
            <p:cNvPr name="Freeform 15" id="15"/>
            <p:cNvSpPr/>
            <p:nvPr/>
          </p:nvSpPr>
          <p:spPr>
            <a:xfrm flipH="false" flipV="false" rot="5400000">
              <a:off x="-1939928"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6" id="16"/>
            <p:cNvSpPr/>
            <p:nvPr/>
          </p:nvSpPr>
          <p:spPr>
            <a:xfrm flipH="false" flipV="false" rot="5400000">
              <a:off x="-1384873"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7" id="17"/>
            <p:cNvSpPr/>
            <p:nvPr/>
          </p:nvSpPr>
          <p:spPr>
            <a:xfrm flipH="false" flipV="false" rot="5400000">
              <a:off x="-829818"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8" id="18"/>
            <p:cNvSpPr/>
            <p:nvPr/>
          </p:nvSpPr>
          <p:spPr>
            <a:xfrm flipH="false" flipV="false" rot="5400000">
              <a:off x="-302611"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9" id="19"/>
            <p:cNvSpPr/>
            <p:nvPr/>
          </p:nvSpPr>
          <p:spPr>
            <a:xfrm flipH="false" flipV="false" rot="5400000">
              <a:off x="252444"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20" id="20"/>
            <p:cNvSpPr/>
            <p:nvPr/>
          </p:nvSpPr>
          <p:spPr>
            <a:xfrm flipH="false" flipV="false" rot="5400000">
              <a:off x="807499"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21" id="21"/>
            <p:cNvSpPr/>
            <p:nvPr/>
          </p:nvSpPr>
          <p:spPr>
            <a:xfrm flipH="false" flipV="false" rot="5400000">
              <a:off x="1341521" y="1939928"/>
              <a:ext cx="4683064" cy="803208"/>
            </a:xfrm>
            <a:custGeom>
              <a:avLst/>
              <a:gdLst/>
              <a:ahLst/>
              <a:cxnLst/>
              <a:rect r="r" b="b" t="t" l="l"/>
              <a:pathLst>
                <a:path h="803208" w="4683064">
                  <a:moveTo>
                    <a:pt x="0" y="0"/>
                  </a:moveTo>
                  <a:lnTo>
                    <a:pt x="4683065" y="0"/>
                  </a:lnTo>
                  <a:lnTo>
                    <a:pt x="4683065"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grpSp>
        <p:nvGrpSpPr>
          <p:cNvPr name="Group 22" id="22"/>
          <p:cNvGrpSpPr/>
          <p:nvPr/>
        </p:nvGrpSpPr>
        <p:grpSpPr>
          <a:xfrm rot="-1440389">
            <a:off x="1065556" y="8203297"/>
            <a:ext cx="952121" cy="1133976"/>
            <a:chOff x="0" y="0"/>
            <a:chExt cx="6350000" cy="7562850"/>
          </a:xfrm>
        </p:grpSpPr>
        <p:sp>
          <p:nvSpPr>
            <p:cNvPr name="Freeform 23" id="23"/>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4" id="24"/>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5" id="25"/>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0">
            <a:off x="15242994" y="-422572"/>
            <a:ext cx="3293520" cy="3776024"/>
            <a:chOff x="0" y="0"/>
            <a:chExt cx="4391360" cy="5034699"/>
          </a:xfrm>
        </p:grpSpPr>
        <p:sp>
          <p:nvSpPr>
            <p:cNvPr name="Freeform 3" id="3"/>
            <p:cNvSpPr/>
            <p:nvPr/>
          </p:nvSpPr>
          <p:spPr>
            <a:xfrm flipH="false" flipV="false" rot="5400000">
              <a:off x="-2085590"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4" id="4"/>
            <p:cNvSpPr/>
            <p:nvPr/>
          </p:nvSpPr>
          <p:spPr>
            <a:xfrm flipH="false" flipV="false" rot="5400000">
              <a:off x="-1488858"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5" id="5"/>
            <p:cNvSpPr/>
            <p:nvPr/>
          </p:nvSpPr>
          <p:spPr>
            <a:xfrm flipH="false" flipV="false" rot="5400000">
              <a:off x="-892126"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6" id="6"/>
            <p:cNvSpPr/>
            <p:nvPr/>
          </p:nvSpPr>
          <p:spPr>
            <a:xfrm flipH="false" flipV="false" rot="5400000">
              <a:off x="-325333"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7" id="7"/>
            <p:cNvSpPr/>
            <p:nvPr/>
          </p:nvSpPr>
          <p:spPr>
            <a:xfrm flipH="false" flipV="false" rot="5400000">
              <a:off x="271399"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8" id="8"/>
            <p:cNvSpPr/>
            <p:nvPr/>
          </p:nvSpPr>
          <p:spPr>
            <a:xfrm flipH="false" flipV="false" rot="5400000">
              <a:off x="868131"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9" id="9"/>
            <p:cNvSpPr/>
            <p:nvPr/>
          </p:nvSpPr>
          <p:spPr>
            <a:xfrm flipH="false" flipV="false" rot="5400000">
              <a:off x="1442251"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10" id="10"/>
          <p:cNvSpPr/>
          <p:nvPr/>
        </p:nvSpPr>
        <p:spPr>
          <a:xfrm flipH="false" flipV="false" rot="1315825">
            <a:off x="16460162" y="-365577"/>
            <a:ext cx="1570144" cy="2407555"/>
          </a:xfrm>
          <a:custGeom>
            <a:avLst/>
            <a:gdLst/>
            <a:ahLst/>
            <a:cxnLst/>
            <a:rect r="r" b="b" t="t" l="l"/>
            <a:pathLst>
              <a:path h="2407555" w="1570144">
                <a:moveTo>
                  <a:pt x="0" y="0"/>
                </a:moveTo>
                <a:lnTo>
                  <a:pt x="1570144" y="0"/>
                </a:lnTo>
                <a:lnTo>
                  <a:pt x="1570144" y="2407554"/>
                </a:lnTo>
                <a:lnTo>
                  <a:pt x="0" y="240755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1" id="11"/>
          <p:cNvGrpSpPr/>
          <p:nvPr/>
        </p:nvGrpSpPr>
        <p:grpSpPr>
          <a:xfrm rot="-5400000">
            <a:off x="-237060" y="8847830"/>
            <a:ext cx="3293520" cy="3776024"/>
            <a:chOff x="0" y="0"/>
            <a:chExt cx="4391360" cy="5034699"/>
          </a:xfrm>
        </p:grpSpPr>
        <p:sp>
          <p:nvSpPr>
            <p:cNvPr name="Freeform 12" id="12"/>
            <p:cNvSpPr/>
            <p:nvPr/>
          </p:nvSpPr>
          <p:spPr>
            <a:xfrm flipH="false" flipV="false" rot="5400000">
              <a:off x="-2085590"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3" id="13"/>
            <p:cNvSpPr/>
            <p:nvPr/>
          </p:nvSpPr>
          <p:spPr>
            <a:xfrm flipH="false" flipV="false" rot="5400000">
              <a:off x="-1488858"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4" id="14"/>
            <p:cNvSpPr/>
            <p:nvPr/>
          </p:nvSpPr>
          <p:spPr>
            <a:xfrm flipH="false" flipV="false" rot="5400000">
              <a:off x="-892126"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5" id="15"/>
            <p:cNvSpPr/>
            <p:nvPr/>
          </p:nvSpPr>
          <p:spPr>
            <a:xfrm flipH="false" flipV="false" rot="5400000">
              <a:off x="-325333"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6" id="16"/>
            <p:cNvSpPr/>
            <p:nvPr/>
          </p:nvSpPr>
          <p:spPr>
            <a:xfrm flipH="false" flipV="false" rot="5400000">
              <a:off x="271399"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7" id="17"/>
            <p:cNvSpPr/>
            <p:nvPr/>
          </p:nvSpPr>
          <p:spPr>
            <a:xfrm flipH="false" flipV="false" rot="5400000">
              <a:off x="868131"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8" id="18"/>
            <p:cNvSpPr/>
            <p:nvPr/>
          </p:nvSpPr>
          <p:spPr>
            <a:xfrm flipH="false" flipV="false" rot="5400000">
              <a:off x="1442251"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19" id="19"/>
          <p:cNvSpPr/>
          <p:nvPr/>
        </p:nvSpPr>
        <p:spPr>
          <a:xfrm flipH="false" flipV="false" rot="0">
            <a:off x="10334061" y="1954462"/>
            <a:ext cx="7613641" cy="6378076"/>
          </a:xfrm>
          <a:custGeom>
            <a:avLst/>
            <a:gdLst/>
            <a:ahLst/>
            <a:cxnLst/>
            <a:rect r="r" b="b" t="t" l="l"/>
            <a:pathLst>
              <a:path h="6378076" w="7613641">
                <a:moveTo>
                  <a:pt x="0" y="0"/>
                </a:moveTo>
                <a:lnTo>
                  <a:pt x="7613641" y="0"/>
                </a:lnTo>
                <a:lnTo>
                  <a:pt x="7613641" y="6378076"/>
                </a:lnTo>
                <a:lnTo>
                  <a:pt x="0" y="6378076"/>
                </a:lnTo>
                <a:lnTo>
                  <a:pt x="0" y="0"/>
                </a:lnTo>
                <a:close/>
              </a:path>
            </a:pathLst>
          </a:custGeom>
          <a:blipFill>
            <a:blip r:embed="rId6"/>
            <a:stretch>
              <a:fillRect l="0" t="0" r="0" b="-4712"/>
            </a:stretch>
          </a:blipFill>
        </p:spPr>
      </p:sp>
      <p:grpSp>
        <p:nvGrpSpPr>
          <p:cNvPr name="Group 20" id="20"/>
          <p:cNvGrpSpPr/>
          <p:nvPr/>
        </p:nvGrpSpPr>
        <p:grpSpPr>
          <a:xfrm rot="0">
            <a:off x="374530" y="3093846"/>
            <a:ext cx="9472217" cy="3688080"/>
            <a:chOff x="0" y="0"/>
            <a:chExt cx="12629623" cy="4917440"/>
          </a:xfrm>
        </p:grpSpPr>
        <p:sp>
          <p:nvSpPr>
            <p:cNvPr name="TextBox 21" id="21"/>
            <p:cNvSpPr txBox="true"/>
            <p:nvPr/>
          </p:nvSpPr>
          <p:spPr>
            <a:xfrm rot="0">
              <a:off x="0" y="1174750"/>
              <a:ext cx="12629623" cy="3742690"/>
            </a:xfrm>
            <a:prstGeom prst="rect">
              <a:avLst/>
            </a:prstGeom>
          </p:spPr>
          <p:txBody>
            <a:bodyPr anchor="t" rtlCol="false" tIns="0" lIns="0" bIns="0" rIns="0">
              <a:spAutoFit/>
            </a:bodyPr>
            <a:lstStyle/>
            <a:p>
              <a:pPr algn="just">
                <a:lnSpc>
                  <a:spcPts val="2549"/>
                </a:lnSpc>
              </a:pPr>
              <a:r>
                <a:rPr lang="en-US" sz="1699">
                  <a:solidFill>
                    <a:srgbClr val="482F59"/>
                  </a:solidFill>
                  <a:latin typeface="Poppins Light Bold"/>
                  <a:ea typeface="Poppins Light Bold"/>
                  <a:cs typeface="Poppins Light Bold"/>
                  <a:sym typeface="Poppins Light Bold"/>
                </a:rPr>
                <a:t> When vinegar and bicarbonate of soda mix, a rapid chemical reaction occurs, producing carbon dioxide (CO₂). This reaction illustrates a fundamental concept in chemistry. Similarly, in power stations using coal or gas, burning produces CO₂. The gas inflates a balloon in the experiment, demonstrating CO₂ capture. This principle underlies Carbon Capture and Storage (CCS), where CO₂ is trapped and stored underground to mitigate climate change. Geosequestration involves storing CO₂ in deep underground reservoirs with specific rock formations that prevent leaks. Before storage, CO₂ must be separated from other gases and liquefied, a process requiring significant energy. This liquid CO₂ is then transported via pipes to the reservoir.</a:t>
              </a:r>
            </a:p>
          </p:txBody>
        </p:sp>
        <p:sp>
          <p:nvSpPr>
            <p:cNvPr name="TextBox 22" id="22"/>
            <p:cNvSpPr txBox="true"/>
            <p:nvPr/>
          </p:nvSpPr>
          <p:spPr>
            <a:xfrm rot="0">
              <a:off x="0" y="0"/>
              <a:ext cx="12629623" cy="723900"/>
            </a:xfrm>
            <a:prstGeom prst="rect">
              <a:avLst/>
            </a:prstGeom>
          </p:spPr>
          <p:txBody>
            <a:bodyPr anchor="t" rtlCol="false" tIns="0" lIns="0" bIns="0" rIns="0">
              <a:spAutoFit/>
            </a:bodyPr>
            <a:lstStyle/>
            <a:p>
              <a:pPr algn="just">
                <a:lnSpc>
                  <a:spcPts val="4320"/>
                </a:lnSpc>
              </a:pPr>
              <a:r>
                <a:rPr lang="en-US" sz="3600">
                  <a:solidFill>
                    <a:srgbClr val="7A72BD"/>
                  </a:solidFill>
                  <a:latin typeface="Poppins Bold"/>
                  <a:ea typeface="Poppins Bold"/>
                  <a:cs typeface="Poppins Bold"/>
                  <a:sym typeface="Poppins Bold"/>
                </a:rPr>
                <a:t>CARBON STORAGE: ACTIVITY</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7A72BD"/>
        </a:solidFill>
      </p:bgPr>
    </p:bg>
    <p:spTree>
      <p:nvGrpSpPr>
        <p:cNvPr id="1" name=""/>
        <p:cNvGrpSpPr/>
        <p:nvPr/>
      </p:nvGrpSpPr>
      <p:grpSpPr>
        <a:xfrm>
          <a:off x="0" y="0"/>
          <a:ext cx="0" cy="0"/>
          <a:chOff x="0" y="0"/>
          <a:chExt cx="0" cy="0"/>
        </a:xfrm>
      </p:grpSpPr>
      <p:sp>
        <p:nvSpPr>
          <p:cNvPr name="Freeform 2" id="2"/>
          <p:cNvSpPr/>
          <p:nvPr/>
        </p:nvSpPr>
        <p:spPr>
          <a:xfrm flipH="false" flipV="false" rot="1236480">
            <a:off x="2429122" y="-1107950"/>
            <a:ext cx="1792273" cy="2748152"/>
          </a:xfrm>
          <a:custGeom>
            <a:avLst/>
            <a:gdLst/>
            <a:ahLst/>
            <a:cxnLst/>
            <a:rect r="r" b="b" t="t" l="l"/>
            <a:pathLst>
              <a:path h="2748152" w="1792273">
                <a:moveTo>
                  <a:pt x="0" y="0"/>
                </a:moveTo>
                <a:lnTo>
                  <a:pt x="1792273" y="0"/>
                </a:lnTo>
                <a:lnTo>
                  <a:pt x="1792273" y="2748152"/>
                </a:lnTo>
                <a:lnTo>
                  <a:pt x="0" y="27481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5400000">
            <a:off x="-799987" y="-465469"/>
            <a:ext cx="3657374" cy="4193183"/>
            <a:chOff x="0" y="0"/>
            <a:chExt cx="4876498" cy="5590911"/>
          </a:xfrm>
        </p:grpSpPr>
        <p:sp>
          <p:nvSpPr>
            <p:cNvPr name="Freeform 4" id="4"/>
            <p:cNvSpPr/>
            <p:nvPr/>
          </p:nvSpPr>
          <p:spPr>
            <a:xfrm flipH="false" flipV="false" rot="5400000">
              <a:off x="-2315997" y="2315997"/>
              <a:ext cx="5590911" cy="958916"/>
            </a:xfrm>
            <a:custGeom>
              <a:avLst/>
              <a:gdLst/>
              <a:ahLst/>
              <a:cxnLst/>
              <a:rect r="r" b="b" t="t" l="l"/>
              <a:pathLst>
                <a:path h="958916" w="5590911">
                  <a:moveTo>
                    <a:pt x="0" y="0"/>
                  </a:moveTo>
                  <a:lnTo>
                    <a:pt x="5590910" y="0"/>
                  </a:lnTo>
                  <a:lnTo>
                    <a:pt x="5590910" y="958916"/>
                  </a:lnTo>
                  <a:lnTo>
                    <a:pt x="0" y="958916"/>
                  </a:lnTo>
                  <a:lnTo>
                    <a:pt x="0" y="0"/>
                  </a:lnTo>
                  <a:close/>
                </a:path>
              </a:pathLst>
            </a:custGeom>
            <a:blipFill>
              <a:blip r:embed="rId4">
                <a:alphaModFix amt="60000"/>
                <a:extLst>
                  <a:ext uri="{96DAC541-7B7A-43D3-8B79-37D633B846F1}">
                    <asvg:svgBlip xmlns:asvg="http://schemas.microsoft.com/office/drawing/2016/SVG/main" r:embed="rId5"/>
                  </a:ext>
                </a:extLst>
              </a:blip>
              <a:stretch>
                <a:fillRect l="-12386" t="-6542" r="-102594" b="0"/>
              </a:stretch>
            </a:blipFill>
          </p:spPr>
        </p:sp>
        <p:sp>
          <p:nvSpPr>
            <p:cNvPr name="Freeform 5" id="5"/>
            <p:cNvSpPr/>
            <p:nvPr/>
          </p:nvSpPr>
          <p:spPr>
            <a:xfrm flipH="false" flipV="false" rot="5400000">
              <a:off x="-1653341" y="2315997"/>
              <a:ext cx="5590911" cy="958916"/>
            </a:xfrm>
            <a:custGeom>
              <a:avLst/>
              <a:gdLst/>
              <a:ahLst/>
              <a:cxnLst/>
              <a:rect r="r" b="b" t="t" l="l"/>
              <a:pathLst>
                <a:path h="958916" w="5590911">
                  <a:moveTo>
                    <a:pt x="0" y="0"/>
                  </a:moveTo>
                  <a:lnTo>
                    <a:pt x="5590911" y="0"/>
                  </a:lnTo>
                  <a:lnTo>
                    <a:pt x="5590911" y="958916"/>
                  </a:lnTo>
                  <a:lnTo>
                    <a:pt x="0" y="958916"/>
                  </a:lnTo>
                  <a:lnTo>
                    <a:pt x="0" y="0"/>
                  </a:lnTo>
                  <a:close/>
                </a:path>
              </a:pathLst>
            </a:custGeom>
            <a:blipFill>
              <a:blip r:embed="rId4">
                <a:alphaModFix amt="60000"/>
                <a:extLst>
                  <a:ext uri="{96DAC541-7B7A-43D3-8B79-37D633B846F1}">
                    <asvg:svgBlip xmlns:asvg="http://schemas.microsoft.com/office/drawing/2016/SVG/main" r:embed="rId5"/>
                  </a:ext>
                </a:extLst>
              </a:blip>
              <a:stretch>
                <a:fillRect l="-12386" t="-6542" r="-102594" b="0"/>
              </a:stretch>
            </a:blipFill>
          </p:spPr>
        </p:sp>
        <p:sp>
          <p:nvSpPr>
            <p:cNvPr name="Freeform 6" id="6"/>
            <p:cNvSpPr/>
            <p:nvPr/>
          </p:nvSpPr>
          <p:spPr>
            <a:xfrm flipH="false" flipV="false" rot="5400000">
              <a:off x="-990684" y="2315997"/>
              <a:ext cx="5590911" cy="958916"/>
            </a:xfrm>
            <a:custGeom>
              <a:avLst/>
              <a:gdLst/>
              <a:ahLst/>
              <a:cxnLst/>
              <a:rect r="r" b="b" t="t" l="l"/>
              <a:pathLst>
                <a:path h="958916" w="5590911">
                  <a:moveTo>
                    <a:pt x="0" y="0"/>
                  </a:moveTo>
                  <a:lnTo>
                    <a:pt x="5590910" y="0"/>
                  </a:lnTo>
                  <a:lnTo>
                    <a:pt x="5590910" y="958916"/>
                  </a:lnTo>
                  <a:lnTo>
                    <a:pt x="0" y="958916"/>
                  </a:lnTo>
                  <a:lnTo>
                    <a:pt x="0" y="0"/>
                  </a:lnTo>
                  <a:close/>
                </a:path>
              </a:pathLst>
            </a:custGeom>
            <a:blipFill>
              <a:blip r:embed="rId4">
                <a:alphaModFix amt="60000"/>
                <a:extLst>
                  <a:ext uri="{96DAC541-7B7A-43D3-8B79-37D633B846F1}">
                    <asvg:svgBlip xmlns:asvg="http://schemas.microsoft.com/office/drawing/2016/SVG/main" r:embed="rId5"/>
                  </a:ext>
                </a:extLst>
              </a:blip>
              <a:stretch>
                <a:fillRect l="-12386" t="-6542" r="-102594" b="0"/>
              </a:stretch>
            </a:blipFill>
          </p:spPr>
        </p:sp>
        <p:sp>
          <p:nvSpPr>
            <p:cNvPr name="Freeform 7" id="7"/>
            <p:cNvSpPr/>
            <p:nvPr/>
          </p:nvSpPr>
          <p:spPr>
            <a:xfrm flipH="false" flipV="false" rot="5400000">
              <a:off x="-361275" y="2315997"/>
              <a:ext cx="5590911" cy="958916"/>
            </a:xfrm>
            <a:custGeom>
              <a:avLst/>
              <a:gdLst/>
              <a:ahLst/>
              <a:cxnLst/>
              <a:rect r="r" b="b" t="t" l="l"/>
              <a:pathLst>
                <a:path h="958916" w="5590911">
                  <a:moveTo>
                    <a:pt x="0" y="0"/>
                  </a:moveTo>
                  <a:lnTo>
                    <a:pt x="5590911" y="0"/>
                  </a:lnTo>
                  <a:lnTo>
                    <a:pt x="5590911" y="958916"/>
                  </a:lnTo>
                  <a:lnTo>
                    <a:pt x="0" y="958916"/>
                  </a:lnTo>
                  <a:lnTo>
                    <a:pt x="0" y="0"/>
                  </a:lnTo>
                  <a:close/>
                </a:path>
              </a:pathLst>
            </a:custGeom>
            <a:blipFill>
              <a:blip r:embed="rId4">
                <a:alphaModFix amt="60000"/>
                <a:extLst>
                  <a:ext uri="{96DAC541-7B7A-43D3-8B79-37D633B846F1}">
                    <asvg:svgBlip xmlns:asvg="http://schemas.microsoft.com/office/drawing/2016/SVG/main" r:embed="rId5"/>
                  </a:ext>
                </a:extLst>
              </a:blip>
              <a:stretch>
                <a:fillRect l="-12386" t="-6542" r="-102594" b="0"/>
              </a:stretch>
            </a:blipFill>
          </p:spPr>
        </p:sp>
        <p:sp>
          <p:nvSpPr>
            <p:cNvPr name="Freeform 8" id="8"/>
            <p:cNvSpPr/>
            <p:nvPr/>
          </p:nvSpPr>
          <p:spPr>
            <a:xfrm flipH="false" flipV="false" rot="5400000">
              <a:off x="301382" y="2315997"/>
              <a:ext cx="5590911" cy="958916"/>
            </a:xfrm>
            <a:custGeom>
              <a:avLst/>
              <a:gdLst/>
              <a:ahLst/>
              <a:cxnLst/>
              <a:rect r="r" b="b" t="t" l="l"/>
              <a:pathLst>
                <a:path h="958916" w="5590911">
                  <a:moveTo>
                    <a:pt x="0" y="0"/>
                  </a:moveTo>
                  <a:lnTo>
                    <a:pt x="5590910" y="0"/>
                  </a:lnTo>
                  <a:lnTo>
                    <a:pt x="5590910" y="958916"/>
                  </a:lnTo>
                  <a:lnTo>
                    <a:pt x="0" y="958916"/>
                  </a:lnTo>
                  <a:lnTo>
                    <a:pt x="0" y="0"/>
                  </a:lnTo>
                  <a:close/>
                </a:path>
              </a:pathLst>
            </a:custGeom>
            <a:blipFill>
              <a:blip r:embed="rId4">
                <a:alphaModFix amt="60000"/>
                <a:extLst>
                  <a:ext uri="{96DAC541-7B7A-43D3-8B79-37D633B846F1}">
                    <asvg:svgBlip xmlns:asvg="http://schemas.microsoft.com/office/drawing/2016/SVG/main" r:embed="rId5"/>
                  </a:ext>
                </a:extLst>
              </a:blip>
              <a:stretch>
                <a:fillRect l="-12386" t="-6542" r="-102594" b="0"/>
              </a:stretch>
            </a:blipFill>
          </p:spPr>
        </p:sp>
        <p:sp>
          <p:nvSpPr>
            <p:cNvPr name="Freeform 9" id="9"/>
            <p:cNvSpPr/>
            <p:nvPr/>
          </p:nvSpPr>
          <p:spPr>
            <a:xfrm flipH="false" flipV="false" rot="5400000">
              <a:off x="964038" y="2315997"/>
              <a:ext cx="5590911" cy="958916"/>
            </a:xfrm>
            <a:custGeom>
              <a:avLst/>
              <a:gdLst/>
              <a:ahLst/>
              <a:cxnLst/>
              <a:rect r="r" b="b" t="t" l="l"/>
              <a:pathLst>
                <a:path h="958916" w="5590911">
                  <a:moveTo>
                    <a:pt x="0" y="0"/>
                  </a:moveTo>
                  <a:lnTo>
                    <a:pt x="5590911" y="0"/>
                  </a:lnTo>
                  <a:lnTo>
                    <a:pt x="5590911" y="958916"/>
                  </a:lnTo>
                  <a:lnTo>
                    <a:pt x="0" y="958916"/>
                  </a:lnTo>
                  <a:lnTo>
                    <a:pt x="0" y="0"/>
                  </a:lnTo>
                  <a:close/>
                </a:path>
              </a:pathLst>
            </a:custGeom>
            <a:blipFill>
              <a:blip r:embed="rId4">
                <a:alphaModFix amt="60000"/>
                <a:extLst>
                  <a:ext uri="{96DAC541-7B7A-43D3-8B79-37D633B846F1}">
                    <asvg:svgBlip xmlns:asvg="http://schemas.microsoft.com/office/drawing/2016/SVG/main" r:embed="rId5"/>
                  </a:ext>
                </a:extLst>
              </a:blip>
              <a:stretch>
                <a:fillRect l="-12386" t="-6542" r="-102594" b="0"/>
              </a:stretch>
            </a:blipFill>
          </p:spPr>
        </p:sp>
        <p:sp>
          <p:nvSpPr>
            <p:cNvPr name="Freeform 10" id="10"/>
            <p:cNvSpPr/>
            <p:nvPr/>
          </p:nvSpPr>
          <p:spPr>
            <a:xfrm flipH="false" flipV="false" rot="5400000">
              <a:off x="1601585" y="2315997"/>
              <a:ext cx="5590911" cy="958916"/>
            </a:xfrm>
            <a:custGeom>
              <a:avLst/>
              <a:gdLst/>
              <a:ahLst/>
              <a:cxnLst/>
              <a:rect r="r" b="b" t="t" l="l"/>
              <a:pathLst>
                <a:path h="958916" w="5590911">
                  <a:moveTo>
                    <a:pt x="0" y="0"/>
                  </a:moveTo>
                  <a:lnTo>
                    <a:pt x="5590911" y="0"/>
                  </a:lnTo>
                  <a:lnTo>
                    <a:pt x="5590911" y="958916"/>
                  </a:lnTo>
                  <a:lnTo>
                    <a:pt x="0" y="958916"/>
                  </a:lnTo>
                  <a:lnTo>
                    <a:pt x="0" y="0"/>
                  </a:lnTo>
                  <a:close/>
                </a:path>
              </a:pathLst>
            </a:custGeom>
            <a:blipFill>
              <a:blip r:embed="rId4">
                <a:alphaModFix amt="60000"/>
                <a:extLst>
                  <a:ext uri="{96DAC541-7B7A-43D3-8B79-37D633B846F1}">
                    <asvg:svgBlip xmlns:asvg="http://schemas.microsoft.com/office/drawing/2016/SVG/main" r:embed="rId5"/>
                  </a:ext>
                </a:extLst>
              </a:blip>
              <a:stretch>
                <a:fillRect l="-12386" t="-6542" r="-102594" b="0"/>
              </a:stretch>
            </a:blipFill>
          </p:spPr>
        </p:sp>
      </p:grpSp>
      <p:sp>
        <p:nvSpPr>
          <p:cNvPr name="Freeform 11" id="11"/>
          <p:cNvSpPr/>
          <p:nvPr/>
        </p:nvSpPr>
        <p:spPr>
          <a:xfrm flipH="false" flipV="false" rot="0">
            <a:off x="7647830" y="0"/>
            <a:ext cx="8138435" cy="6529898"/>
          </a:xfrm>
          <a:custGeom>
            <a:avLst/>
            <a:gdLst/>
            <a:ahLst/>
            <a:cxnLst/>
            <a:rect r="r" b="b" t="t" l="l"/>
            <a:pathLst>
              <a:path h="6529898" w="8138435">
                <a:moveTo>
                  <a:pt x="0" y="0"/>
                </a:moveTo>
                <a:lnTo>
                  <a:pt x="8138435" y="0"/>
                </a:lnTo>
                <a:lnTo>
                  <a:pt x="8138435" y="6529898"/>
                </a:lnTo>
                <a:lnTo>
                  <a:pt x="0" y="6529898"/>
                </a:lnTo>
                <a:lnTo>
                  <a:pt x="0" y="0"/>
                </a:lnTo>
                <a:close/>
              </a:path>
            </a:pathLst>
          </a:custGeom>
          <a:blipFill>
            <a:blip r:embed="rId6"/>
            <a:stretch>
              <a:fillRect l="0" t="0" r="0" b="0"/>
            </a:stretch>
          </a:blipFill>
        </p:spPr>
      </p:sp>
      <p:sp>
        <p:nvSpPr>
          <p:cNvPr name="Freeform 12" id="12"/>
          <p:cNvSpPr/>
          <p:nvPr/>
        </p:nvSpPr>
        <p:spPr>
          <a:xfrm flipH="false" flipV="false" rot="0">
            <a:off x="2134527" y="0"/>
            <a:ext cx="4897423" cy="6529898"/>
          </a:xfrm>
          <a:custGeom>
            <a:avLst/>
            <a:gdLst/>
            <a:ahLst/>
            <a:cxnLst/>
            <a:rect r="r" b="b" t="t" l="l"/>
            <a:pathLst>
              <a:path h="6529898" w="4897423">
                <a:moveTo>
                  <a:pt x="0" y="0"/>
                </a:moveTo>
                <a:lnTo>
                  <a:pt x="4897423" y="0"/>
                </a:lnTo>
                <a:lnTo>
                  <a:pt x="4897423" y="6529898"/>
                </a:lnTo>
                <a:lnTo>
                  <a:pt x="0" y="6529898"/>
                </a:lnTo>
                <a:lnTo>
                  <a:pt x="0" y="0"/>
                </a:lnTo>
                <a:close/>
              </a:path>
            </a:pathLst>
          </a:custGeom>
          <a:blipFill>
            <a:blip r:embed="rId7"/>
            <a:stretch>
              <a:fillRect l="0" t="0" r="0" b="0"/>
            </a:stretch>
          </a:blipFill>
        </p:spPr>
      </p:sp>
      <p:sp>
        <p:nvSpPr>
          <p:cNvPr name="TextBox 13" id="13"/>
          <p:cNvSpPr txBox="true"/>
          <p:nvPr/>
        </p:nvSpPr>
        <p:spPr>
          <a:xfrm rot="0">
            <a:off x="2134527" y="6896896"/>
            <a:ext cx="14282342" cy="3628389"/>
          </a:xfrm>
          <a:prstGeom prst="rect">
            <a:avLst/>
          </a:prstGeom>
        </p:spPr>
        <p:txBody>
          <a:bodyPr anchor="t" rtlCol="false" tIns="0" lIns="0" bIns="0" rIns="0">
            <a:spAutoFit/>
          </a:bodyPr>
          <a:lstStyle/>
          <a:p>
            <a:pPr algn="ctr">
              <a:lnSpc>
                <a:spcPts val="4099"/>
              </a:lnSpc>
            </a:pPr>
            <a:r>
              <a:rPr lang="en-US" sz="4099" spc="-40">
                <a:solidFill>
                  <a:srgbClr val="FDE9FF"/>
                </a:solidFill>
                <a:latin typeface="Poppins Bold"/>
                <a:ea typeface="Poppins Bold"/>
                <a:cs typeface="Poppins Bold"/>
                <a:sym typeface="Poppins Bold"/>
              </a:rPr>
              <a:t>  AUSTRALIAN SCIENTISTS HAVE SUCCESSFULLY INJECTED 65,000 TONNES OF CO₂ INTO THE OTWAY BASIN, ENSURING NO LEAKS OCCUR. SUCH PROJECTS HIGHLIGHT THE POTENTIAL OF CCS IN REDUCING GREENHOUSE GAS EMISSIONS FROM POWER STATIONS.</a:t>
            </a:r>
          </a:p>
          <a:p>
            <a:pPr algn="ctr">
              <a:lnSpc>
                <a:spcPts val="4099"/>
              </a:lnSpc>
            </a:pPr>
          </a:p>
        </p:txBody>
      </p:sp>
      <p:sp>
        <p:nvSpPr>
          <p:cNvPr name="Freeform 14" id="14"/>
          <p:cNvSpPr/>
          <p:nvPr/>
        </p:nvSpPr>
        <p:spPr>
          <a:xfrm flipH="false" flipV="false" rot="-9770876">
            <a:off x="792664" y="9160128"/>
            <a:ext cx="829030" cy="1271180"/>
          </a:xfrm>
          <a:custGeom>
            <a:avLst/>
            <a:gdLst/>
            <a:ahLst/>
            <a:cxnLst/>
            <a:rect r="r" b="b" t="t" l="l"/>
            <a:pathLst>
              <a:path h="1271180" w="829030">
                <a:moveTo>
                  <a:pt x="0" y="0"/>
                </a:moveTo>
                <a:lnTo>
                  <a:pt x="829030" y="0"/>
                </a:lnTo>
                <a:lnTo>
                  <a:pt x="829030" y="1271180"/>
                </a:lnTo>
                <a:lnTo>
                  <a:pt x="0" y="12711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5" id="15"/>
          <p:cNvGrpSpPr/>
          <p:nvPr/>
        </p:nvGrpSpPr>
        <p:grpSpPr>
          <a:xfrm rot="-5400000">
            <a:off x="16382408" y="7893900"/>
            <a:ext cx="3063493" cy="3512298"/>
            <a:chOff x="0" y="0"/>
            <a:chExt cx="4084658" cy="4683064"/>
          </a:xfrm>
        </p:grpSpPr>
        <p:sp>
          <p:nvSpPr>
            <p:cNvPr name="Freeform 16" id="16"/>
            <p:cNvSpPr/>
            <p:nvPr/>
          </p:nvSpPr>
          <p:spPr>
            <a:xfrm flipH="false" flipV="false" rot="5400000">
              <a:off x="-1939928"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4">
                <a:alphaModFix amt="60000"/>
                <a:extLst>
                  <a:ext uri="{96DAC541-7B7A-43D3-8B79-37D633B846F1}">
                    <asvg:svgBlip xmlns:asvg="http://schemas.microsoft.com/office/drawing/2016/SVG/main" r:embed="rId5"/>
                  </a:ext>
                </a:extLst>
              </a:blip>
              <a:stretch>
                <a:fillRect l="-12386" t="-6542" r="-102594" b="0"/>
              </a:stretch>
            </a:blipFill>
          </p:spPr>
        </p:sp>
        <p:sp>
          <p:nvSpPr>
            <p:cNvPr name="Freeform 17" id="17"/>
            <p:cNvSpPr/>
            <p:nvPr/>
          </p:nvSpPr>
          <p:spPr>
            <a:xfrm flipH="false" flipV="false" rot="5400000">
              <a:off x="-1384873"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4">
                <a:alphaModFix amt="60000"/>
                <a:extLst>
                  <a:ext uri="{96DAC541-7B7A-43D3-8B79-37D633B846F1}">
                    <asvg:svgBlip xmlns:asvg="http://schemas.microsoft.com/office/drawing/2016/SVG/main" r:embed="rId5"/>
                  </a:ext>
                </a:extLst>
              </a:blip>
              <a:stretch>
                <a:fillRect l="-12386" t="-6542" r="-102594" b="0"/>
              </a:stretch>
            </a:blipFill>
          </p:spPr>
        </p:sp>
        <p:sp>
          <p:nvSpPr>
            <p:cNvPr name="Freeform 18" id="18"/>
            <p:cNvSpPr/>
            <p:nvPr/>
          </p:nvSpPr>
          <p:spPr>
            <a:xfrm flipH="false" flipV="false" rot="5400000">
              <a:off x="-829818"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4">
                <a:alphaModFix amt="60000"/>
                <a:extLst>
                  <a:ext uri="{96DAC541-7B7A-43D3-8B79-37D633B846F1}">
                    <asvg:svgBlip xmlns:asvg="http://schemas.microsoft.com/office/drawing/2016/SVG/main" r:embed="rId5"/>
                  </a:ext>
                </a:extLst>
              </a:blip>
              <a:stretch>
                <a:fillRect l="-12386" t="-6542" r="-102594" b="0"/>
              </a:stretch>
            </a:blipFill>
          </p:spPr>
        </p:sp>
        <p:sp>
          <p:nvSpPr>
            <p:cNvPr name="Freeform 19" id="19"/>
            <p:cNvSpPr/>
            <p:nvPr/>
          </p:nvSpPr>
          <p:spPr>
            <a:xfrm flipH="false" flipV="false" rot="5400000">
              <a:off x="-302611"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4">
                <a:alphaModFix amt="60000"/>
                <a:extLst>
                  <a:ext uri="{96DAC541-7B7A-43D3-8B79-37D633B846F1}">
                    <asvg:svgBlip xmlns:asvg="http://schemas.microsoft.com/office/drawing/2016/SVG/main" r:embed="rId5"/>
                  </a:ext>
                </a:extLst>
              </a:blip>
              <a:stretch>
                <a:fillRect l="-12386" t="-6542" r="-102594" b="0"/>
              </a:stretch>
            </a:blipFill>
          </p:spPr>
        </p:sp>
        <p:sp>
          <p:nvSpPr>
            <p:cNvPr name="Freeform 20" id="20"/>
            <p:cNvSpPr/>
            <p:nvPr/>
          </p:nvSpPr>
          <p:spPr>
            <a:xfrm flipH="false" flipV="false" rot="5400000">
              <a:off x="252444"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4">
                <a:alphaModFix amt="60000"/>
                <a:extLst>
                  <a:ext uri="{96DAC541-7B7A-43D3-8B79-37D633B846F1}">
                    <asvg:svgBlip xmlns:asvg="http://schemas.microsoft.com/office/drawing/2016/SVG/main" r:embed="rId5"/>
                  </a:ext>
                </a:extLst>
              </a:blip>
              <a:stretch>
                <a:fillRect l="-12386" t="-6542" r="-102594" b="0"/>
              </a:stretch>
            </a:blipFill>
          </p:spPr>
        </p:sp>
        <p:sp>
          <p:nvSpPr>
            <p:cNvPr name="Freeform 21" id="21"/>
            <p:cNvSpPr/>
            <p:nvPr/>
          </p:nvSpPr>
          <p:spPr>
            <a:xfrm flipH="false" flipV="false" rot="5400000">
              <a:off x="807499"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4">
                <a:alphaModFix amt="60000"/>
                <a:extLst>
                  <a:ext uri="{96DAC541-7B7A-43D3-8B79-37D633B846F1}">
                    <asvg:svgBlip xmlns:asvg="http://schemas.microsoft.com/office/drawing/2016/SVG/main" r:embed="rId5"/>
                  </a:ext>
                </a:extLst>
              </a:blip>
              <a:stretch>
                <a:fillRect l="-12386" t="-6542" r="-102594" b="0"/>
              </a:stretch>
            </a:blipFill>
          </p:spPr>
        </p:sp>
        <p:sp>
          <p:nvSpPr>
            <p:cNvPr name="Freeform 22" id="22"/>
            <p:cNvSpPr/>
            <p:nvPr/>
          </p:nvSpPr>
          <p:spPr>
            <a:xfrm flipH="false" flipV="false" rot="5400000">
              <a:off x="1341521" y="1939928"/>
              <a:ext cx="4683064" cy="803208"/>
            </a:xfrm>
            <a:custGeom>
              <a:avLst/>
              <a:gdLst/>
              <a:ahLst/>
              <a:cxnLst/>
              <a:rect r="r" b="b" t="t" l="l"/>
              <a:pathLst>
                <a:path h="803208" w="4683064">
                  <a:moveTo>
                    <a:pt x="0" y="0"/>
                  </a:moveTo>
                  <a:lnTo>
                    <a:pt x="4683065" y="0"/>
                  </a:lnTo>
                  <a:lnTo>
                    <a:pt x="4683065" y="803208"/>
                  </a:lnTo>
                  <a:lnTo>
                    <a:pt x="0" y="803208"/>
                  </a:lnTo>
                  <a:lnTo>
                    <a:pt x="0" y="0"/>
                  </a:lnTo>
                  <a:close/>
                </a:path>
              </a:pathLst>
            </a:custGeom>
            <a:blipFill>
              <a:blip r:embed="rId4">
                <a:alphaModFix amt="60000"/>
                <a:extLst>
                  <a:ext uri="{96DAC541-7B7A-43D3-8B79-37D633B846F1}">
                    <asvg:svgBlip xmlns:asvg="http://schemas.microsoft.com/office/drawing/2016/SVG/main" r:embed="rId5"/>
                  </a:ext>
                </a:extLst>
              </a:blip>
              <a:stretch>
                <a:fillRect l="-12386" t="-6542" r="-102594" b="0"/>
              </a:stretch>
            </a:blipFill>
          </p:spPr>
        </p:sp>
      </p:grpSp>
      <p:grpSp>
        <p:nvGrpSpPr>
          <p:cNvPr name="Group 23" id="23"/>
          <p:cNvGrpSpPr/>
          <p:nvPr/>
        </p:nvGrpSpPr>
        <p:grpSpPr>
          <a:xfrm rot="-1440389">
            <a:off x="16606363" y="8691312"/>
            <a:ext cx="952121" cy="1133976"/>
            <a:chOff x="0" y="0"/>
            <a:chExt cx="6350000" cy="7562850"/>
          </a:xfrm>
        </p:grpSpPr>
        <p:sp>
          <p:nvSpPr>
            <p:cNvPr name="Freeform 24" id="24"/>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5" id="25"/>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6" id="26"/>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grpSp>
        <p:nvGrpSpPr>
          <p:cNvPr name="Group 27" id="27"/>
          <p:cNvGrpSpPr/>
          <p:nvPr/>
        </p:nvGrpSpPr>
        <p:grpSpPr>
          <a:xfrm rot="-6446006">
            <a:off x="15866965" y="-543630"/>
            <a:ext cx="1359793" cy="1619513"/>
            <a:chOff x="0" y="0"/>
            <a:chExt cx="6350000" cy="7562850"/>
          </a:xfrm>
        </p:grpSpPr>
        <p:sp>
          <p:nvSpPr>
            <p:cNvPr name="Freeform 28" id="28"/>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9" id="29"/>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30" id="30"/>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0">
            <a:off x="15242994" y="-422572"/>
            <a:ext cx="3293520" cy="3776024"/>
            <a:chOff x="0" y="0"/>
            <a:chExt cx="4391360" cy="5034699"/>
          </a:xfrm>
        </p:grpSpPr>
        <p:sp>
          <p:nvSpPr>
            <p:cNvPr name="Freeform 3" id="3"/>
            <p:cNvSpPr/>
            <p:nvPr/>
          </p:nvSpPr>
          <p:spPr>
            <a:xfrm flipH="false" flipV="false" rot="5400000">
              <a:off x="-2085590"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4" id="4"/>
            <p:cNvSpPr/>
            <p:nvPr/>
          </p:nvSpPr>
          <p:spPr>
            <a:xfrm flipH="false" flipV="false" rot="5400000">
              <a:off x="-1488858"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5" id="5"/>
            <p:cNvSpPr/>
            <p:nvPr/>
          </p:nvSpPr>
          <p:spPr>
            <a:xfrm flipH="false" flipV="false" rot="5400000">
              <a:off x="-892126"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6" id="6"/>
            <p:cNvSpPr/>
            <p:nvPr/>
          </p:nvSpPr>
          <p:spPr>
            <a:xfrm flipH="false" flipV="false" rot="5400000">
              <a:off x="-325333"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7" id="7"/>
            <p:cNvSpPr/>
            <p:nvPr/>
          </p:nvSpPr>
          <p:spPr>
            <a:xfrm flipH="false" flipV="false" rot="5400000">
              <a:off x="271399"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8" id="8"/>
            <p:cNvSpPr/>
            <p:nvPr/>
          </p:nvSpPr>
          <p:spPr>
            <a:xfrm flipH="false" flipV="false" rot="5400000">
              <a:off x="868131"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9" id="9"/>
            <p:cNvSpPr/>
            <p:nvPr/>
          </p:nvSpPr>
          <p:spPr>
            <a:xfrm flipH="false" flipV="false" rot="5400000">
              <a:off x="1442251"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grpSp>
        <p:nvGrpSpPr>
          <p:cNvPr name="Group 10" id="10"/>
          <p:cNvGrpSpPr/>
          <p:nvPr/>
        </p:nvGrpSpPr>
        <p:grpSpPr>
          <a:xfrm rot="-5400000">
            <a:off x="-237060" y="8428433"/>
            <a:ext cx="3293520" cy="3776024"/>
            <a:chOff x="0" y="0"/>
            <a:chExt cx="4391360" cy="5034699"/>
          </a:xfrm>
        </p:grpSpPr>
        <p:sp>
          <p:nvSpPr>
            <p:cNvPr name="Freeform 11" id="11"/>
            <p:cNvSpPr/>
            <p:nvPr/>
          </p:nvSpPr>
          <p:spPr>
            <a:xfrm flipH="false" flipV="false" rot="5400000">
              <a:off x="-2085590"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2" id="12"/>
            <p:cNvSpPr/>
            <p:nvPr/>
          </p:nvSpPr>
          <p:spPr>
            <a:xfrm flipH="false" flipV="false" rot="5400000">
              <a:off x="-1488858"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3" id="13"/>
            <p:cNvSpPr/>
            <p:nvPr/>
          </p:nvSpPr>
          <p:spPr>
            <a:xfrm flipH="false" flipV="false" rot="5400000">
              <a:off x="-892126"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4" id="14"/>
            <p:cNvSpPr/>
            <p:nvPr/>
          </p:nvSpPr>
          <p:spPr>
            <a:xfrm flipH="false" flipV="false" rot="5400000">
              <a:off x="-325333"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5" id="15"/>
            <p:cNvSpPr/>
            <p:nvPr/>
          </p:nvSpPr>
          <p:spPr>
            <a:xfrm flipH="false" flipV="false" rot="5400000">
              <a:off x="271399"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6" id="16"/>
            <p:cNvSpPr/>
            <p:nvPr/>
          </p:nvSpPr>
          <p:spPr>
            <a:xfrm flipH="false" flipV="false" rot="5400000">
              <a:off x="868131"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7" id="17"/>
            <p:cNvSpPr/>
            <p:nvPr/>
          </p:nvSpPr>
          <p:spPr>
            <a:xfrm flipH="false" flipV="false" rot="5400000">
              <a:off x="1442251"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18" id="18"/>
          <p:cNvSpPr/>
          <p:nvPr/>
        </p:nvSpPr>
        <p:spPr>
          <a:xfrm flipH="false" flipV="false" rot="-8270681">
            <a:off x="412878" y="8220749"/>
            <a:ext cx="1353327" cy="2075102"/>
          </a:xfrm>
          <a:custGeom>
            <a:avLst/>
            <a:gdLst/>
            <a:ahLst/>
            <a:cxnLst/>
            <a:rect r="r" b="b" t="t" l="l"/>
            <a:pathLst>
              <a:path h="2075102" w="1353327">
                <a:moveTo>
                  <a:pt x="0" y="0"/>
                </a:moveTo>
                <a:lnTo>
                  <a:pt x="1353327" y="0"/>
                </a:lnTo>
                <a:lnTo>
                  <a:pt x="1353327" y="2075102"/>
                </a:lnTo>
                <a:lnTo>
                  <a:pt x="0" y="20751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1185348">
            <a:off x="6562774" y="454190"/>
            <a:ext cx="749361" cy="1149021"/>
          </a:xfrm>
          <a:custGeom>
            <a:avLst/>
            <a:gdLst/>
            <a:ahLst/>
            <a:cxnLst/>
            <a:rect r="r" b="b" t="t" l="l"/>
            <a:pathLst>
              <a:path h="1149021" w="749361">
                <a:moveTo>
                  <a:pt x="0" y="0"/>
                </a:moveTo>
                <a:lnTo>
                  <a:pt x="749361" y="0"/>
                </a:lnTo>
                <a:lnTo>
                  <a:pt x="749361" y="1149020"/>
                </a:lnTo>
                <a:lnTo>
                  <a:pt x="0" y="11490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0" id="20"/>
          <p:cNvGrpSpPr/>
          <p:nvPr/>
        </p:nvGrpSpPr>
        <p:grpSpPr>
          <a:xfrm rot="-1440389">
            <a:off x="16538725" y="505993"/>
            <a:ext cx="952121" cy="1133976"/>
            <a:chOff x="0" y="0"/>
            <a:chExt cx="6350000" cy="7562850"/>
          </a:xfrm>
        </p:grpSpPr>
        <p:sp>
          <p:nvSpPr>
            <p:cNvPr name="Freeform 21" id="21"/>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2" id="22"/>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3" id="23"/>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sp>
        <p:nvSpPr>
          <p:cNvPr name="Freeform 24" id="24"/>
          <p:cNvSpPr/>
          <p:nvPr/>
        </p:nvSpPr>
        <p:spPr>
          <a:xfrm flipH="false" flipV="false" rot="0">
            <a:off x="170567" y="2090317"/>
            <a:ext cx="7625143" cy="6106366"/>
          </a:xfrm>
          <a:custGeom>
            <a:avLst/>
            <a:gdLst/>
            <a:ahLst/>
            <a:cxnLst/>
            <a:rect r="r" b="b" t="t" l="l"/>
            <a:pathLst>
              <a:path h="6106366" w="7625143">
                <a:moveTo>
                  <a:pt x="0" y="0"/>
                </a:moveTo>
                <a:lnTo>
                  <a:pt x="7625143" y="0"/>
                </a:lnTo>
                <a:lnTo>
                  <a:pt x="7625143" y="6106366"/>
                </a:lnTo>
                <a:lnTo>
                  <a:pt x="0" y="6106366"/>
                </a:lnTo>
                <a:lnTo>
                  <a:pt x="0" y="0"/>
                </a:lnTo>
                <a:close/>
              </a:path>
            </a:pathLst>
          </a:custGeom>
          <a:blipFill>
            <a:blip r:embed="rId6"/>
            <a:stretch>
              <a:fillRect l="-23234" t="0" r="-19133" b="0"/>
            </a:stretch>
          </a:blipFill>
        </p:spPr>
      </p:sp>
      <p:grpSp>
        <p:nvGrpSpPr>
          <p:cNvPr name="Group 25" id="25"/>
          <p:cNvGrpSpPr/>
          <p:nvPr/>
        </p:nvGrpSpPr>
        <p:grpSpPr>
          <a:xfrm rot="0">
            <a:off x="8405209" y="2684266"/>
            <a:ext cx="9472217" cy="5038725"/>
            <a:chOff x="0" y="0"/>
            <a:chExt cx="12629623" cy="6718300"/>
          </a:xfrm>
        </p:grpSpPr>
        <p:sp>
          <p:nvSpPr>
            <p:cNvPr name="TextBox 26" id="26"/>
            <p:cNvSpPr txBox="true"/>
            <p:nvPr/>
          </p:nvSpPr>
          <p:spPr>
            <a:xfrm rot="0">
              <a:off x="0" y="1174750"/>
              <a:ext cx="12629623" cy="5543550"/>
            </a:xfrm>
            <a:prstGeom prst="rect">
              <a:avLst/>
            </a:prstGeom>
          </p:spPr>
          <p:txBody>
            <a:bodyPr anchor="t" rtlCol="false" tIns="0" lIns="0" bIns="0" rIns="0">
              <a:spAutoFit/>
            </a:bodyPr>
            <a:lstStyle/>
            <a:p>
              <a:pPr algn="just">
                <a:lnSpc>
                  <a:spcPts val="3000"/>
                </a:lnSpc>
              </a:pPr>
              <a:r>
                <a:rPr lang="en-US" sz="2000">
                  <a:solidFill>
                    <a:srgbClr val="482F59"/>
                  </a:solidFill>
                  <a:latin typeface="Poppins Light Bold"/>
                  <a:ea typeface="Poppins Light Bold"/>
                  <a:cs typeface="Poppins Light Bold"/>
                  <a:sym typeface="Poppins Light Bold"/>
                </a:rPr>
                <a:t>When using a pump, we increase the air pressure by compressing it, causing gases and liquids to move from high to low-pressure areas, which inflates the balloon. This principle is applied in carbon capture and storage (CCS), where CO₂ is transported from power stations to underground reservoirs. In CCS, CO₂ is subjected to extremely high pressures, over 73 times atmospheric pressure, compressing it until it becomes a liquid. At normal pressure, CO₂ molecules have significant space between them, but as pressure increases, this space reduces, turning CO₂ into a 'supercritical liquid,' which exhibits properties of both gas and liquid, facilitating efficient storage.</a:t>
              </a:r>
            </a:p>
            <a:p>
              <a:pPr algn="just">
                <a:lnSpc>
                  <a:spcPts val="3000"/>
                </a:lnSpc>
              </a:pPr>
            </a:p>
          </p:txBody>
        </p:sp>
        <p:sp>
          <p:nvSpPr>
            <p:cNvPr name="TextBox 27" id="27"/>
            <p:cNvSpPr txBox="true"/>
            <p:nvPr/>
          </p:nvSpPr>
          <p:spPr>
            <a:xfrm rot="0">
              <a:off x="0" y="0"/>
              <a:ext cx="12629623" cy="723900"/>
            </a:xfrm>
            <a:prstGeom prst="rect">
              <a:avLst/>
            </a:prstGeom>
          </p:spPr>
          <p:txBody>
            <a:bodyPr anchor="t" rtlCol="false" tIns="0" lIns="0" bIns="0" rIns="0">
              <a:spAutoFit/>
            </a:bodyPr>
            <a:lstStyle/>
            <a:p>
              <a:pPr algn="just">
                <a:lnSpc>
                  <a:spcPts val="4320"/>
                </a:lnSpc>
              </a:pPr>
              <a:r>
                <a:rPr lang="en-US" sz="3600">
                  <a:solidFill>
                    <a:srgbClr val="7A72BD"/>
                  </a:solidFill>
                  <a:latin typeface="Poppins Bold"/>
                  <a:ea typeface="Poppins Bold"/>
                  <a:cs typeface="Poppins Bold"/>
                  <a:sym typeface="Poppins Bold"/>
                </a:rPr>
                <a:t>TRANSPORT ACTIVITY</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sp>
        <p:nvSpPr>
          <p:cNvPr name="TextBox 2" id="2"/>
          <p:cNvSpPr txBox="true"/>
          <p:nvPr/>
        </p:nvSpPr>
        <p:spPr>
          <a:xfrm rot="0">
            <a:off x="603229" y="3850623"/>
            <a:ext cx="13330820" cy="3028949"/>
          </a:xfrm>
          <a:prstGeom prst="rect">
            <a:avLst/>
          </a:prstGeom>
        </p:spPr>
        <p:txBody>
          <a:bodyPr anchor="t" rtlCol="false" tIns="0" lIns="0" bIns="0" rIns="0">
            <a:spAutoFit/>
          </a:bodyPr>
          <a:lstStyle/>
          <a:p>
            <a:pPr algn="just">
              <a:lnSpc>
                <a:spcPts val="3000"/>
              </a:lnSpc>
            </a:pPr>
            <a:r>
              <a:rPr lang="en-US" sz="2000">
                <a:solidFill>
                  <a:srgbClr val="482F59"/>
                </a:solidFill>
                <a:latin typeface="Poppins Light Bold"/>
                <a:ea typeface="Poppins Light Bold"/>
                <a:cs typeface="Poppins Light Bold"/>
                <a:sym typeface="Poppins Light Bold"/>
              </a:rPr>
              <a:t>    In carbon capture and storage (CCS), compressing CO₂ to the high pressures necessary for transport and storage requires significant energy, which can increase overall CO₂ emissions. It is crucial to ensure that the energy used in the CCS process does not exceed the emissions reduced. Additionally, maintaining the integrity of the system under high pressures is critical, as any leaks in the pipes or the storage reservoir could negate the benefits of CCS. Just as higher water pressure in a garden hose increases leakage from small holes, higher pressure in CCS systems increases the risk of CO₂ escaping. Therefore, rigorous measures are necessary to prevent leaks and ensure the effectiveness of CCS in reducing overall CO₂ emissions.</a:t>
            </a:r>
          </a:p>
        </p:txBody>
      </p:sp>
      <p:grpSp>
        <p:nvGrpSpPr>
          <p:cNvPr name="Group 3" id="3"/>
          <p:cNvGrpSpPr/>
          <p:nvPr/>
        </p:nvGrpSpPr>
        <p:grpSpPr>
          <a:xfrm rot="0">
            <a:off x="13734622" y="-803572"/>
            <a:ext cx="5030492" cy="5767464"/>
            <a:chOff x="0" y="0"/>
            <a:chExt cx="6707323" cy="7689953"/>
          </a:xfrm>
        </p:grpSpPr>
        <p:sp>
          <p:nvSpPr>
            <p:cNvPr name="Freeform 4" id="4"/>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5" id="5"/>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6" id="6"/>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7" id="7"/>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8" id="8"/>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9" id="9"/>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0" id="10"/>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grpSp>
        <p:nvGrpSpPr>
          <p:cNvPr name="Group 11" id="11"/>
          <p:cNvGrpSpPr/>
          <p:nvPr/>
        </p:nvGrpSpPr>
        <p:grpSpPr>
          <a:xfrm rot="0">
            <a:off x="13734622" y="4963893"/>
            <a:ext cx="5030492" cy="5767464"/>
            <a:chOff x="0" y="0"/>
            <a:chExt cx="6707323" cy="7689953"/>
          </a:xfrm>
        </p:grpSpPr>
        <p:sp>
          <p:nvSpPr>
            <p:cNvPr name="Freeform 12" id="12"/>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3" id="13"/>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4" id="14"/>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5" id="15"/>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6" id="16"/>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7" id="17"/>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8" id="18"/>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19" id="19"/>
          <p:cNvSpPr/>
          <p:nvPr/>
        </p:nvSpPr>
        <p:spPr>
          <a:xfrm flipH="false" flipV="false" rot="1333342">
            <a:off x="15088103" y="3519962"/>
            <a:ext cx="2743519" cy="4206728"/>
          </a:xfrm>
          <a:custGeom>
            <a:avLst/>
            <a:gdLst/>
            <a:ahLst/>
            <a:cxnLst/>
            <a:rect r="r" b="b" t="t" l="l"/>
            <a:pathLst>
              <a:path h="4206728" w="2743519">
                <a:moveTo>
                  <a:pt x="0" y="0"/>
                </a:moveTo>
                <a:lnTo>
                  <a:pt x="2743518" y="0"/>
                </a:lnTo>
                <a:lnTo>
                  <a:pt x="2743518" y="4206728"/>
                </a:lnTo>
                <a:lnTo>
                  <a:pt x="0" y="42067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0" id="20"/>
          <p:cNvSpPr/>
          <p:nvPr/>
        </p:nvSpPr>
        <p:spPr>
          <a:xfrm flipH="false" flipV="false" rot="-9657622">
            <a:off x="10721171" y="9172895"/>
            <a:ext cx="1179445" cy="1808482"/>
          </a:xfrm>
          <a:custGeom>
            <a:avLst/>
            <a:gdLst/>
            <a:ahLst/>
            <a:cxnLst/>
            <a:rect r="r" b="b" t="t" l="l"/>
            <a:pathLst>
              <a:path h="1808482" w="1179445">
                <a:moveTo>
                  <a:pt x="0" y="0"/>
                </a:moveTo>
                <a:lnTo>
                  <a:pt x="1179445" y="0"/>
                </a:lnTo>
                <a:lnTo>
                  <a:pt x="1179445" y="1808482"/>
                </a:lnTo>
                <a:lnTo>
                  <a:pt x="0" y="18084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1" id="21"/>
          <p:cNvGrpSpPr/>
          <p:nvPr/>
        </p:nvGrpSpPr>
        <p:grpSpPr>
          <a:xfrm rot="-1440389">
            <a:off x="759596" y="702279"/>
            <a:ext cx="785670" cy="935733"/>
            <a:chOff x="0" y="0"/>
            <a:chExt cx="6350000" cy="7562850"/>
          </a:xfrm>
        </p:grpSpPr>
        <p:sp>
          <p:nvSpPr>
            <p:cNvPr name="Freeform 22" id="22"/>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3" id="23"/>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4" id="24"/>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grpSp>
        <p:nvGrpSpPr>
          <p:cNvPr name="Group 25" id="25"/>
          <p:cNvGrpSpPr/>
          <p:nvPr/>
        </p:nvGrpSpPr>
        <p:grpSpPr>
          <a:xfrm rot="-1440389">
            <a:off x="15152108" y="2526003"/>
            <a:ext cx="1395075" cy="1661534"/>
            <a:chOff x="0" y="0"/>
            <a:chExt cx="6350000" cy="7562850"/>
          </a:xfrm>
        </p:grpSpPr>
        <p:sp>
          <p:nvSpPr>
            <p:cNvPr name="Freeform 26" id="26"/>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7" id="27"/>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8" id="28"/>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sp>
        <p:nvSpPr>
          <p:cNvPr name="TextBox 29" id="29"/>
          <p:cNvSpPr txBox="true"/>
          <p:nvPr/>
        </p:nvSpPr>
        <p:spPr>
          <a:xfrm rot="0">
            <a:off x="3354222" y="2080160"/>
            <a:ext cx="7828836" cy="723900"/>
          </a:xfrm>
          <a:prstGeom prst="rect">
            <a:avLst/>
          </a:prstGeom>
        </p:spPr>
        <p:txBody>
          <a:bodyPr anchor="t" rtlCol="false" tIns="0" lIns="0" bIns="0" rIns="0">
            <a:spAutoFit/>
          </a:bodyPr>
          <a:lstStyle/>
          <a:p>
            <a:pPr algn="ctr">
              <a:lnSpc>
                <a:spcPts val="5759"/>
              </a:lnSpc>
              <a:spcBef>
                <a:spcPct val="0"/>
              </a:spcBef>
            </a:pPr>
            <a:r>
              <a:rPr lang="en-US" sz="4799">
                <a:solidFill>
                  <a:srgbClr val="A376C6"/>
                </a:solidFill>
                <a:latin typeface="Poppins Bold"/>
                <a:ea typeface="Poppins Bold"/>
                <a:cs typeface="Poppins Bold"/>
                <a:sym typeface="Poppins Bold"/>
              </a:rPr>
              <a:t>CCS : TRANSPORT PHASE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0">
            <a:off x="15242994" y="-422572"/>
            <a:ext cx="3293520" cy="3776024"/>
            <a:chOff x="0" y="0"/>
            <a:chExt cx="4391360" cy="5034699"/>
          </a:xfrm>
        </p:grpSpPr>
        <p:sp>
          <p:nvSpPr>
            <p:cNvPr name="Freeform 3" id="3"/>
            <p:cNvSpPr/>
            <p:nvPr/>
          </p:nvSpPr>
          <p:spPr>
            <a:xfrm flipH="false" flipV="false" rot="5400000">
              <a:off x="-2085590"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4" id="4"/>
            <p:cNvSpPr/>
            <p:nvPr/>
          </p:nvSpPr>
          <p:spPr>
            <a:xfrm flipH="false" flipV="false" rot="5400000">
              <a:off x="-1488858"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5" id="5"/>
            <p:cNvSpPr/>
            <p:nvPr/>
          </p:nvSpPr>
          <p:spPr>
            <a:xfrm flipH="false" flipV="false" rot="5400000">
              <a:off x="-892126"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6" id="6"/>
            <p:cNvSpPr/>
            <p:nvPr/>
          </p:nvSpPr>
          <p:spPr>
            <a:xfrm flipH="false" flipV="false" rot="5400000">
              <a:off x="-325333"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7" id="7"/>
            <p:cNvSpPr/>
            <p:nvPr/>
          </p:nvSpPr>
          <p:spPr>
            <a:xfrm flipH="false" flipV="false" rot="5400000">
              <a:off x="271399"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8" id="8"/>
            <p:cNvSpPr/>
            <p:nvPr/>
          </p:nvSpPr>
          <p:spPr>
            <a:xfrm flipH="false" flipV="false" rot="5400000">
              <a:off x="868131"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9" id="9"/>
            <p:cNvSpPr/>
            <p:nvPr/>
          </p:nvSpPr>
          <p:spPr>
            <a:xfrm flipH="false" flipV="false" rot="5400000">
              <a:off x="1442251"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10" id="10"/>
          <p:cNvSpPr/>
          <p:nvPr/>
        </p:nvSpPr>
        <p:spPr>
          <a:xfrm flipH="false" flipV="false" rot="1315825">
            <a:off x="16460162" y="-365577"/>
            <a:ext cx="1570144" cy="2407555"/>
          </a:xfrm>
          <a:custGeom>
            <a:avLst/>
            <a:gdLst/>
            <a:ahLst/>
            <a:cxnLst/>
            <a:rect r="r" b="b" t="t" l="l"/>
            <a:pathLst>
              <a:path h="2407555" w="1570144">
                <a:moveTo>
                  <a:pt x="0" y="0"/>
                </a:moveTo>
                <a:lnTo>
                  <a:pt x="1570144" y="0"/>
                </a:lnTo>
                <a:lnTo>
                  <a:pt x="1570144" y="2407554"/>
                </a:lnTo>
                <a:lnTo>
                  <a:pt x="0" y="240755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1" id="11"/>
          <p:cNvGrpSpPr/>
          <p:nvPr/>
        </p:nvGrpSpPr>
        <p:grpSpPr>
          <a:xfrm rot="-5400000">
            <a:off x="-237060" y="8428433"/>
            <a:ext cx="3293520" cy="3776024"/>
            <a:chOff x="0" y="0"/>
            <a:chExt cx="4391360" cy="5034699"/>
          </a:xfrm>
        </p:grpSpPr>
        <p:sp>
          <p:nvSpPr>
            <p:cNvPr name="Freeform 12" id="12"/>
            <p:cNvSpPr/>
            <p:nvPr/>
          </p:nvSpPr>
          <p:spPr>
            <a:xfrm flipH="false" flipV="false" rot="5400000">
              <a:off x="-2085590"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3" id="13"/>
            <p:cNvSpPr/>
            <p:nvPr/>
          </p:nvSpPr>
          <p:spPr>
            <a:xfrm flipH="false" flipV="false" rot="5400000">
              <a:off x="-1488858"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4" id="14"/>
            <p:cNvSpPr/>
            <p:nvPr/>
          </p:nvSpPr>
          <p:spPr>
            <a:xfrm flipH="false" flipV="false" rot="5400000">
              <a:off x="-892126"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5" id="15"/>
            <p:cNvSpPr/>
            <p:nvPr/>
          </p:nvSpPr>
          <p:spPr>
            <a:xfrm flipH="false" flipV="false" rot="5400000">
              <a:off x="-325333"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6" id="16"/>
            <p:cNvSpPr/>
            <p:nvPr/>
          </p:nvSpPr>
          <p:spPr>
            <a:xfrm flipH="false" flipV="false" rot="5400000">
              <a:off x="271399"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7" id="17"/>
            <p:cNvSpPr/>
            <p:nvPr/>
          </p:nvSpPr>
          <p:spPr>
            <a:xfrm flipH="false" flipV="false" rot="5400000">
              <a:off x="868131"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8" id="18"/>
            <p:cNvSpPr/>
            <p:nvPr/>
          </p:nvSpPr>
          <p:spPr>
            <a:xfrm flipH="false" flipV="false" rot="5400000">
              <a:off x="1442251"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19" id="19"/>
          <p:cNvSpPr/>
          <p:nvPr/>
        </p:nvSpPr>
        <p:spPr>
          <a:xfrm flipH="false" flipV="false" rot="-9834562">
            <a:off x="458116" y="8793552"/>
            <a:ext cx="1141168" cy="1749791"/>
          </a:xfrm>
          <a:custGeom>
            <a:avLst/>
            <a:gdLst/>
            <a:ahLst/>
            <a:cxnLst/>
            <a:rect r="r" b="b" t="t" l="l"/>
            <a:pathLst>
              <a:path h="1749791" w="1141168">
                <a:moveTo>
                  <a:pt x="0" y="0"/>
                </a:moveTo>
                <a:lnTo>
                  <a:pt x="1141168" y="0"/>
                </a:lnTo>
                <a:lnTo>
                  <a:pt x="1141168" y="1749791"/>
                </a:lnTo>
                <a:lnTo>
                  <a:pt x="0" y="174979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0" id="20"/>
          <p:cNvSpPr/>
          <p:nvPr/>
        </p:nvSpPr>
        <p:spPr>
          <a:xfrm flipH="false" flipV="false" rot="0">
            <a:off x="9875502" y="2319822"/>
            <a:ext cx="8483420" cy="5647357"/>
          </a:xfrm>
          <a:custGeom>
            <a:avLst/>
            <a:gdLst/>
            <a:ahLst/>
            <a:cxnLst/>
            <a:rect r="r" b="b" t="t" l="l"/>
            <a:pathLst>
              <a:path h="5647357" w="8483420">
                <a:moveTo>
                  <a:pt x="0" y="0"/>
                </a:moveTo>
                <a:lnTo>
                  <a:pt x="8483420" y="0"/>
                </a:lnTo>
                <a:lnTo>
                  <a:pt x="8483420" y="5647356"/>
                </a:lnTo>
                <a:lnTo>
                  <a:pt x="0" y="5647356"/>
                </a:lnTo>
                <a:lnTo>
                  <a:pt x="0" y="0"/>
                </a:lnTo>
                <a:close/>
              </a:path>
            </a:pathLst>
          </a:custGeom>
          <a:blipFill>
            <a:blip r:embed="rId8"/>
            <a:stretch>
              <a:fillRect l="0" t="0" r="0" b="0"/>
            </a:stretch>
          </a:blipFill>
        </p:spPr>
      </p:sp>
      <p:grpSp>
        <p:nvGrpSpPr>
          <p:cNvPr name="Group 21" id="21"/>
          <p:cNvGrpSpPr/>
          <p:nvPr/>
        </p:nvGrpSpPr>
        <p:grpSpPr>
          <a:xfrm rot="0">
            <a:off x="237985" y="538850"/>
            <a:ext cx="9472217" cy="8848725"/>
            <a:chOff x="0" y="0"/>
            <a:chExt cx="12629623" cy="11798300"/>
          </a:xfrm>
        </p:grpSpPr>
        <p:sp>
          <p:nvSpPr>
            <p:cNvPr name="TextBox 22" id="22"/>
            <p:cNvSpPr txBox="true"/>
            <p:nvPr/>
          </p:nvSpPr>
          <p:spPr>
            <a:xfrm rot="0">
              <a:off x="0" y="1174750"/>
              <a:ext cx="12629623" cy="10623550"/>
            </a:xfrm>
            <a:prstGeom prst="rect">
              <a:avLst/>
            </a:prstGeom>
          </p:spPr>
          <p:txBody>
            <a:bodyPr anchor="t" rtlCol="false" tIns="0" lIns="0" bIns="0" rIns="0">
              <a:spAutoFit/>
            </a:bodyPr>
            <a:lstStyle/>
            <a:p>
              <a:pPr algn="l">
                <a:lnSpc>
                  <a:spcPts val="3000"/>
                </a:lnSpc>
              </a:pPr>
              <a:r>
                <a:rPr lang="en-US" sz="2000">
                  <a:solidFill>
                    <a:srgbClr val="482F59"/>
                  </a:solidFill>
                  <a:latin typeface="Poppins Light Bold"/>
                  <a:ea typeface="Poppins Light Bold"/>
                  <a:cs typeface="Poppins Light Bold"/>
                  <a:sym typeface="Poppins Light Bold"/>
                </a:rPr>
                <a:t>In the porosity activity, when water is added to jars containing sand and rocks, it infiltrates the microscopic gaps between the particles, displacing air and forming bubbles. The varying sizes and arrangements of these materials affect the water's permeability. Materials with larger or more numerous gaps allow more water to pass through, resulting in a lower water level in the jar. Conversely, materials with fewer or smaller gaps retain more water at the top, indicating lower porosity. Thus, the jar with the lowest water level contains the most porous material, while the jar with the highest water level contains the least porous material.</a:t>
              </a:r>
            </a:p>
            <a:p>
              <a:pPr algn="l">
                <a:lnSpc>
                  <a:spcPts val="3000"/>
                </a:lnSpc>
              </a:pPr>
            </a:p>
            <a:p>
              <a:pPr algn="l">
                <a:lnSpc>
                  <a:spcPts val="3000"/>
                </a:lnSpc>
              </a:pPr>
              <a:r>
                <a:rPr lang="en-US" sz="2000">
                  <a:solidFill>
                    <a:srgbClr val="482F59"/>
                  </a:solidFill>
                  <a:latin typeface="Poppins Light Bold"/>
                  <a:ea typeface="Poppins Light Bold"/>
                  <a:cs typeface="Poppins Light Bold"/>
                  <a:sym typeface="Poppins Light Bold"/>
                </a:rPr>
                <a:t>Porosity refers to the tiny holes within rocks that determine how much water, gas, or oil they can hold, crucial for underground CO₂ storage. Oil and gas formed from ancient sea creatures and plants, buried under sediment and transformed by heat and pressure into porous sedimentary rocks. These rocks, which store oil and gas in their pores, are capped by impermeable rock layers, making them ideal for CO₂ storage. CO₂ is injected into these spaces, left by extracted oil and gas or saline aquifers, after being liquefied to prevent leaks. Scientists are testing CO₂ storage in old reservoirs, like the Otway Basin in Australia.</a:t>
              </a:r>
            </a:p>
            <a:p>
              <a:pPr algn="l">
                <a:lnSpc>
                  <a:spcPts val="3000"/>
                </a:lnSpc>
              </a:pPr>
            </a:p>
            <a:p>
              <a:pPr algn="l">
                <a:lnSpc>
                  <a:spcPts val="3000"/>
                </a:lnSpc>
              </a:pPr>
            </a:p>
          </p:txBody>
        </p:sp>
        <p:sp>
          <p:nvSpPr>
            <p:cNvPr name="TextBox 23" id="23"/>
            <p:cNvSpPr txBox="true"/>
            <p:nvPr/>
          </p:nvSpPr>
          <p:spPr>
            <a:xfrm rot="0">
              <a:off x="0" y="0"/>
              <a:ext cx="12629623" cy="723900"/>
            </a:xfrm>
            <a:prstGeom prst="rect">
              <a:avLst/>
            </a:prstGeom>
          </p:spPr>
          <p:txBody>
            <a:bodyPr anchor="t" rtlCol="false" tIns="0" lIns="0" bIns="0" rIns="0">
              <a:spAutoFit/>
            </a:bodyPr>
            <a:lstStyle/>
            <a:p>
              <a:pPr algn="l">
                <a:lnSpc>
                  <a:spcPts val="4320"/>
                </a:lnSpc>
              </a:pPr>
              <a:r>
                <a:rPr lang="en-US" sz="3600">
                  <a:solidFill>
                    <a:srgbClr val="7A72BD"/>
                  </a:solidFill>
                  <a:latin typeface="Poppins Bold"/>
                  <a:ea typeface="Poppins Bold"/>
                  <a:cs typeface="Poppins Bold"/>
                  <a:sym typeface="Poppins Bold"/>
                </a:rPr>
                <a:t>CCS POROSITY ACTIVITY</a:t>
              </a: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0">
            <a:off x="137542" y="1805305"/>
            <a:ext cx="11310894" cy="7452995"/>
            <a:chOff x="0" y="0"/>
            <a:chExt cx="15081192" cy="9937327"/>
          </a:xfrm>
        </p:grpSpPr>
        <p:sp>
          <p:nvSpPr>
            <p:cNvPr name="TextBox 3" id="3"/>
            <p:cNvSpPr txBox="true"/>
            <p:nvPr/>
          </p:nvSpPr>
          <p:spPr>
            <a:xfrm rot="0">
              <a:off x="0" y="-66675"/>
              <a:ext cx="15081192" cy="707602"/>
            </a:xfrm>
            <a:prstGeom prst="rect">
              <a:avLst/>
            </a:prstGeom>
          </p:spPr>
          <p:txBody>
            <a:bodyPr anchor="t" rtlCol="false" tIns="0" lIns="0" bIns="0" rIns="0">
              <a:spAutoFit/>
            </a:bodyPr>
            <a:lstStyle/>
            <a:p>
              <a:pPr algn="l">
                <a:lnSpc>
                  <a:spcPts val="4480"/>
                </a:lnSpc>
              </a:pPr>
              <a:r>
                <a:rPr lang="en-US" sz="3200" spc="320">
                  <a:solidFill>
                    <a:srgbClr val="7A72BD"/>
                  </a:solidFill>
                  <a:latin typeface="Poppins Bold"/>
                  <a:ea typeface="Poppins Bold"/>
                  <a:cs typeface="Poppins Bold"/>
                  <a:sym typeface="Poppins Bold"/>
                </a:rPr>
                <a:t>CARBON COMPRESSION ACTIVITY</a:t>
              </a:r>
            </a:p>
          </p:txBody>
        </p:sp>
        <p:sp>
          <p:nvSpPr>
            <p:cNvPr name="TextBox 4" id="4"/>
            <p:cNvSpPr txBox="true"/>
            <p:nvPr/>
          </p:nvSpPr>
          <p:spPr>
            <a:xfrm rot="0">
              <a:off x="0" y="837777"/>
              <a:ext cx="15081192" cy="9099550"/>
            </a:xfrm>
            <a:prstGeom prst="rect">
              <a:avLst/>
            </a:prstGeom>
          </p:spPr>
          <p:txBody>
            <a:bodyPr anchor="t" rtlCol="false" tIns="0" lIns="0" bIns="0" rIns="0">
              <a:spAutoFit/>
            </a:bodyPr>
            <a:lstStyle/>
            <a:p>
              <a:pPr algn="l">
                <a:lnSpc>
                  <a:spcPts val="3000"/>
                </a:lnSpc>
              </a:pPr>
              <a:r>
                <a:rPr lang="en-US" sz="2000">
                  <a:solidFill>
                    <a:srgbClr val="482F59"/>
                  </a:solidFill>
                  <a:latin typeface="Poppins Light Bold"/>
                  <a:ea typeface="Poppins Light Bold"/>
                  <a:cs typeface="Poppins Light Bold"/>
                  <a:sym typeface="Poppins Light Bold"/>
                </a:rPr>
                <a:t>The bottle filled with water models an underground oil and gas deposit, trapped under a rock cap like the bottle's lid. When gas is pumped in, it compresses the water, pushing it out through a straw, mimicking the pressurized system of an oil reservoir. The reaction between vinegar (acetic acid) and sodium bicarbonate produces CO₂ gas: </a:t>
              </a:r>
            </a:p>
            <a:p>
              <a:pPr algn="l">
                <a:lnSpc>
                  <a:spcPts val="3000"/>
                </a:lnSpc>
              </a:pPr>
            </a:p>
            <a:p>
              <a:pPr algn="l">
                <a:lnSpc>
                  <a:spcPts val="3000"/>
                </a:lnSpc>
              </a:pPr>
              <a:r>
                <a:rPr lang="en-US" sz="2000">
                  <a:solidFill>
                    <a:srgbClr val="482F59"/>
                  </a:solidFill>
                  <a:latin typeface="Poppins Light Bold"/>
                  <a:ea typeface="Poppins Light Bold"/>
                  <a:cs typeface="Poppins Light Bold"/>
                  <a:sym typeface="Poppins Light Bold"/>
                </a:rPr>
                <a:t>CH₃COOH + NaHCO₃ → NaCH₃COO + H₂CO₃  </a:t>
              </a:r>
            </a:p>
            <a:p>
              <a:pPr algn="l">
                <a:lnSpc>
                  <a:spcPts val="3000"/>
                </a:lnSpc>
              </a:pPr>
              <a:r>
                <a:rPr lang="en-US" sz="2000">
                  <a:solidFill>
                    <a:srgbClr val="482F59"/>
                  </a:solidFill>
                  <a:latin typeface="Poppins Light Bold"/>
                  <a:ea typeface="Poppins Light Bold"/>
                  <a:cs typeface="Poppins Light Bold"/>
                  <a:sym typeface="Poppins Light Bold"/>
                </a:rPr>
                <a:t>H₂CO₃ → H₂O + CO₂  </a:t>
              </a:r>
            </a:p>
            <a:p>
              <a:pPr algn="l">
                <a:lnSpc>
                  <a:spcPts val="3000"/>
                </a:lnSpc>
              </a:pPr>
            </a:p>
            <a:p>
              <a:pPr algn="l">
                <a:lnSpc>
                  <a:spcPts val="3000"/>
                </a:lnSpc>
              </a:pPr>
              <a:r>
                <a:rPr lang="en-US" sz="2000">
                  <a:solidFill>
                    <a:srgbClr val="482F59"/>
                  </a:solidFill>
                  <a:latin typeface="Poppins Light Bold"/>
                  <a:ea typeface="Poppins Light Bold"/>
                  <a:cs typeface="Poppins Light Bold"/>
                  <a:sym typeface="Poppins Light Bold"/>
                </a:rPr>
                <a:t>These reactions show how gas is generated and displaced. Underground oil and gas are vital energy sources but burning them emits CO₂. To mitigate this, CO₂ can be captured at power stations and stored in depleted oil and gas reservoirs. These reservoirs, proven to securely contain natural gas for millions of years, are ideal for CO₂ storage. CO₂ is injected as a liquid due to high underground pressure, which can also enhance oil recovery by pushing out more oil, similar to how gas pushes water in the model. It can push out more of the oil in the reservoir like our gas pushed out the water, which is called Enhanced Oil Recovery EOR</a:t>
              </a:r>
            </a:p>
            <a:p>
              <a:pPr algn="l">
                <a:lnSpc>
                  <a:spcPts val="3000"/>
                </a:lnSpc>
              </a:pPr>
            </a:p>
            <a:p>
              <a:pPr algn="l">
                <a:lnSpc>
                  <a:spcPts val="3000"/>
                </a:lnSpc>
              </a:pPr>
            </a:p>
          </p:txBody>
        </p:sp>
      </p:grpSp>
      <p:grpSp>
        <p:nvGrpSpPr>
          <p:cNvPr name="Group 5" id="5"/>
          <p:cNvGrpSpPr/>
          <p:nvPr/>
        </p:nvGrpSpPr>
        <p:grpSpPr>
          <a:xfrm rot="0">
            <a:off x="13734622" y="-803572"/>
            <a:ext cx="5030492" cy="5767464"/>
            <a:chOff x="0" y="0"/>
            <a:chExt cx="6707323" cy="7689953"/>
          </a:xfrm>
        </p:grpSpPr>
        <p:sp>
          <p:nvSpPr>
            <p:cNvPr name="Freeform 6" id="6"/>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7" id="7"/>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8" id="8"/>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9" id="9"/>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0" id="10"/>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1" id="11"/>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2" id="12"/>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grpSp>
        <p:nvGrpSpPr>
          <p:cNvPr name="Group 13" id="13"/>
          <p:cNvGrpSpPr/>
          <p:nvPr/>
        </p:nvGrpSpPr>
        <p:grpSpPr>
          <a:xfrm rot="0">
            <a:off x="13734622" y="4963893"/>
            <a:ext cx="5030492" cy="5767464"/>
            <a:chOff x="0" y="0"/>
            <a:chExt cx="6707323" cy="7689953"/>
          </a:xfrm>
        </p:grpSpPr>
        <p:sp>
          <p:nvSpPr>
            <p:cNvPr name="Freeform 14" id="14"/>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5" id="15"/>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6" id="16"/>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7" id="17"/>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8" id="18"/>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9" id="19"/>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20" id="20"/>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21" id="21"/>
          <p:cNvSpPr/>
          <p:nvPr/>
        </p:nvSpPr>
        <p:spPr>
          <a:xfrm flipH="false" flipV="false" rot="1333342">
            <a:off x="15088103" y="3519962"/>
            <a:ext cx="2743519" cy="4206728"/>
          </a:xfrm>
          <a:custGeom>
            <a:avLst/>
            <a:gdLst/>
            <a:ahLst/>
            <a:cxnLst/>
            <a:rect r="r" b="b" t="t" l="l"/>
            <a:pathLst>
              <a:path h="4206728" w="2743519">
                <a:moveTo>
                  <a:pt x="0" y="0"/>
                </a:moveTo>
                <a:lnTo>
                  <a:pt x="2743518" y="0"/>
                </a:lnTo>
                <a:lnTo>
                  <a:pt x="2743518" y="4206728"/>
                </a:lnTo>
                <a:lnTo>
                  <a:pt x="0" y="42067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2" id="22"/>
          <p:cNvSpPr/>
          <p:nvPr/>
        </p:nvSpPr>
        <p:spPr>
          <a:xfrm flipH="false" flipV="false" rot="-9657622">
            <a:off x="10721171" y="9172895"/>
            <a:ext cx="1179445" cy="1808482"/>
          </a:xfrm>
          <a:custGeom>
            <a:avLst/>
            <a:gdLst/>
            <a:ahLst/>
            <a:cxnLst/>
            <a:rect r="r" b="b" t="t" l="l"/>
            <a:pathLst>
              <a:path h="1808482" w="1179445">
                <a:moveTo>
                  <a:pt x="0" y="0"/>
                </a:moveTo>
                <a:lnTo>
                  <a:pt x="1179445" y="0"/>
                </a:lnTo>
                <a:lnTo>
                  <a:pt x="1179445" y="1808482"/>
                </a:lnTo>
                <a:lnTo>
                  <a:pt x="0" y="18084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3" id="23"/>
          <p:cNvGrpSpPr/>
          <p:nvPr/>
        </p:nvGrpSpPr>
        <p:grpSpPr>
          <a:xfrm rot="-1440389">
            <a:off x="759596" y="702279"/>
            <a:ext cx="785670" cy="935733"/>
            <a:chOff x="0" y="0"/>
            <a:chExt cx="6350000" cy="7562850"/>
          </a:xfrm>
        </p:grpSpPr>
        <p:sp>
          <p:nvSpPr>
            <p:cNvPr name="Freeform 24" id="24"/>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5" id="25"/>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6" id="26"/>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grpSp>
        <p:nvGrpSpPr>
          <p:cNvPr name="Group 27" id="27"/>
          <p:cNvGrpSpPr/>
          <p:nvPr/>
        </p:nvGrpSpPr>
        <p:grpSpPr>
          <a:xfrm rot="-1440389">
            <a:off x="15152108" y="2526003"/>
            <a:ext cx="1395075" cy="1661534"/>
            <a:chOff x="0" y="0"/>
            <a:chExt cx="6350000" cy="7562850"/>
          </a:xfrm>
        </p:grpSpPr>
        <p:sp>
          <p:nvSpPr>
            <p:cNvPr name="Freeform 28" id="28"/>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9" id="29"/>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30" id="30"/>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sp>
        <p:nvSpPr>
          <p:cNvPr name="Freeform 31" id="31"/>
          <p:cNvSpPr/>
          <p:nvPr/>
        </p:nvSpPr>
        <p:spPr>
          <a:xfrm flipH="false" flipV="false" rot="0">
            <a:off x="11448435" y="2398680"/>
            <a:ext cx="6839565" cy="5804574"/>
          </a:xfrm>
          <a:custGeom>
            <a:avLst/>
            <a:gdLst/>
            <a:ahLst/>
            <a:cxnLst/>
            <a:rect r="r" b="b" t="t" l="l"/>
            <a:pathLst>
              <a:path h="5804574" w="6839565">
                <a:moveTo>
                  <a:pt x="0" y="0"/>
                </a:moveTo>
                <a:lnTo>
                  <a:pt x="6839565" y="0"/>
                </a:lnTo>
                <a:lnTo>
                  <a:pt x="6839565" y="5804573"/>
                </a:lnTo>
                <a:lnTo>
                  <a:pt x="0" y="5804573"/>
                </a:lnTo>
                <a:lnTo>
                  <a:pt x="0" y="0"/>
                </a:lnTo>
                <a:close/>
              </a:path>
            </a:pathLst>
          </a:custGeom>
          <a:blipFill>
            <a:blip r:embed="rId6"/>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D0D7752B3C5CC4DB694144A14E6CD41" ma:contentTypeVersion="10" ma:contentTypeDescription="Create a new document." ma:contentTypeScope="" ma:versionID="1dfa8e6761889603e0b8d9da974da004">
  <xsd:schema xmlns:xsd="http://www.w3.org/2001/XMLSchema" xmlns:xs="http://www.w3.org/2001/XMLSchema" xmlns:p="http://schemas.microsoft.com/office/2006/metadata/properties" xmlns:ns2="0e903c13-ea2f-4765-ac6b-4e9f31d4eb5b" xmlns:ns3="cd814068-3fc7-4f0b-86aa-836247230d2b" targetNamespace="http://schemas.microsoft.com/office/2006/metadata/properties" ma:root="true" ma:fieldsID="8a7edbd346d078fa140bb683993e8115" ns2:_="" ns3:_="">
    <xsd:import namespace="0e903c13-ea2f-4765-ac6b-4e9f31d4eb5b"/>
    <xsd:import namespace="cd814068-3fc7-4f0b-86aa-836247230d2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903c13-ea2f-4765-ac6b-4e9f31d4eb5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d814068-3fc7-4f0b-86aa-836247230d2b"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53F1698-A798-490D-8E86-2A1C4C8C2B5A}"/>
</file>

<file path=customXml/itemProps2.xml><?xml version="1.0" encoding="utf-8"?>
<ds:datastoreItem xmlns:ds="http://schemas.openxmlformats.org/officeDocument/2006/customXml" ds:itemID="{F45EE7F5-0387-4273-A089-EF716667DC89}"/>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DAGIHC1qY4k</dc:identifier>
  <dcterms:modified xsi:type="dcterms:W3CDTF">2011-08-01T06:04:30Z</dcterms:modified>
  <cp:revision>1</cp:revision>
  <dc:title>CC W1 Lecture 4</dc:title>
</cp:coreProperties>
</file>