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6" r:id="rId16"/>
    <p:sldId id="271" r:id="rId17"/>
    <p:sldId id="272" r:id="rId18"/>
    <p:sldId id="273" r:id="rId19"/>
    <p:sldId id="274" r:id="rId20"/>
    <p:sldId id="275"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27C2E-1666-4978-9351-853B73F6B03B}"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61237-8B59-40F3-8134-DCD572721D1C}" type="slidenum">
              <a:rPr lang="en-IN" smtClean="0"/>
              <a:t>‹#›</a:t>
            </a:fld>
            <a:endParaRPr lang="en-IN"/>
          </a:p>
        </p:txBody>
      </p:sp>
    </p:spTree>
    <p:extLst>
      <p:ext uri="{BB962C8B-B14F-4D97-AF65-F5344CB8AC3E}">
        <p14:creationId xmlns:p14="http://schemas.microsoft.com/office/powerpoint/2010/main" val="209169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29-07-2024</a:t>
            </a:r>
          </a:p>
        </p:txBody>
      </p:sp>
      <p:sp>
        <p:nvSpPr>
          <p:cNvPr id="5" name="Footer Placeholder 4"/>
          <p:cNvSpPr>
            <a:spLocks noGrp="1"/>
          </p:cNvSpPr>
          <p:nvPr>
            <p:ph type="ftr" sz="quarter" idx="11"/>
          </p:nvPr>
        </p:nvSpPr>
        <p:spPr/>
        <p:txBody>
          <a:bodyPr/>
          <a:lstStyle/>
          <a:p>
            <a:r>
              <a:rPr lang="en-IN"/>
              <a:t>MM 225: 2024-25</a:t>
            </a:r>
          </a:p>
        </p:txBody>
      </p:sp>
      <p:sp>
        <p:nvSpPr>
          <p:cNvPr id="6" name="Slide Number Placeholder 5"/>
          <p:cNvSpPr>
            <a:spLocks noGrp="1"/>
          </p:cNvSpPr>
          <p:nvPr>
            <p:ph type="sldNum" sz="quarter" idx="12"/>
          </p:nvPr>
        </p:nvSpPr>
        <p:spPr/>
        <p:txBody>
          <a:bodyPr/>
          <a:lstStyle/>
          <a:p>
            <a:fld id="{44FFA0B1-F79E-4C8A-BD31-A9CA96BF20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50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29-07-2024</a:t>
            </a:r>
          </a:p>
        </p:txBody>
      </p:sp>
      <p:sp>
        <p:nvSpPr>
          <p:cNvPr id="5" name="Footer Placeholder 4"/>
          <p:cNvSpPr>
            <a:spLocks noGrp="1"/>
          </p:cNvSpPr>
          <p:nvPr>
            <p:ph type="ftr" sz="quarter" idx="11"/>
          </p:nvPr>
        </p:nvSpPr>
        <p:spPr/>
        <p:txBody>
          <a:bodyPr/>
          <a:lstStyle/>
          <a:p>
            <a:r>
              <a:rPr lang="en-IN"/>
              <a:t>MM 225: 2024-25</a:t>
            </a:r>
          </a:p>
        </p:txBody>
      </p:sp>
      <p:sp>
        <p:nvSpPr>
          <p:cNvPr id="6" name="Slide Number Placeholder 5"/>
          <p:cNvSpPr>
            <a:spLocks noGrp="1"/>
          </p:cNvSpPr>
          <p:nvPr>
            <p:ph type="sldNum" sz="quarter" idx="12"/>
          </p:nvPr>
        </p:nvSpPr>
        <p:spPr/>
        <p:txBody>
          <a:bodyPr/>
          <a:lstStyle/>
          <a:p>
            <a:fld id="{44FFA0B1-F79E-4C8A-BD31-A9CA96BF2007}" type="slidenum">
              <a:rPr lang="en-IN" smtClean="0"/>
              <a:t>‹#›</a:t>
            </a:fld>
            <a:endParaRPr lang="en-IN"/>
          </a:p>
        </p:txBody>
      </p:sp>
    </p:spTree>
    <p:extLst>
      <p:ext uri="{BB962C8B-B14F-4D97-AF65-F5344CB8AC3E}">
        <p14:creationId xmlns:p14="http://schemas.microsoft.com/office/powerpoint/2010/main" val="185273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29-07-2024</a:t>
            </a:r>
          </a:p>
        </p:txBody>
      </p:sp>
      <p:sp>
        <p:nvSpPr>
          <p:cNvPr id="5" name="Footer Placeholder 4"/>
          <p:cNvSpPr>
            <a:spLocks noGrp="1"/>
          </p:cNvSpPr>
          <p:nvPr>
            <p:ph type="ftr" sz="quarter" idx="11"/>
          </p:nvPr>
        </p:nvSpPr>
        <p:spPr/>
        <p:txBody>
          <a:bodyPr/>
          <a:lstStyle/>
          <a:p>
            <a:r>
              <a:rPr lang="en-IN"/>
              <a:t>MM 225: 2024-25</a:t>
            </a:r>
          </a:p>
        </p:txBody>
      </p:sp>
      <p:sp>
        <p:nvSpPr>
          <p:cNvPr id="6" name="Slide Number Placeholder 5"/>
          <p:cNvSpPr>
            <a:spLocks noGrp="1"/>
          </p:cNvSpPr>
          <p:nvPr>
            <p:ph type="sldNum" sz="quarter" idx="12"/>
          </p:nvPr>
        </p:nvSpPr>
        <p:spPr/>
        <p:txBody>
          <a:bodyPr/>
          <a:lstStyle/>
          <a:p>
            <a:fld id="{44FFA0B1-F79E-4C8A-BD31-A9CA96BF2007}" type="slidenum">
              <a:rPr lang="en-IN" smtClean="0"/>
              <a:t>‹#›</a:t>
            </a:fld>
            <a:endParaRPr lang="en-IN"/>
          </a:p>
        </p:txBody>
      </p:sp>
    </p:spTree>
    <p:extLst>
      <p:ext uri="{BB962C8B-B14F-4D97-AF65-F5344CB8AC3E}">
        <p14:creationId xmlns:p14="http://schemas.microsoft.com/office/powerpoint/2010/main" val="218929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29-07-2024</a:t>
            </a:r>
          </a:p>
        </p:txBody>
      </p:sp>
      <p:sp>
        <p:nvSpPr>
          <p:cNvPr id="5" name="Footer Placeholder 4"/>
          <p:cNvSpPr>
            <a:spLocks noGrp="1"/>
          </p:cNvSpPr>
          <p:nvPr>
            <p:ph type="ftr" sz="quarter" idx="11"/>
          </p:nvPr>
        </p:nvSpPr>
        <p:spPr/>
        <p:txBody>
          <a:bodyPr/>
          <a:lstStyle/>
          <a:p>
            <a:r>
              <a:rPr lang="en-IN"/>
              <a:t>MM 225: 2024-25</a:t>
            </a:r>
          </a:p>
        </p:txBody>
      </p:sp>
      <p:sp>
        <p:nvSpPr>
          <p:cNvPr id="6" name="Slide Number Placeholder 5"/>
          <p:cNvSpPr>
            <a:spLocks noGrp="1"/>
          </p:cNvSpPr>
          <p:nvPr>
            <p:ph type="sldNum" sz="quarter" idx="12"/>
          </p:nvPr>
        </p:nvSpPr>
        <p:spPr/>
        <p:txBody>
          <a:bodyPr/>
          <a:lstStyle/>
          <a:p>
            <a:fld id="{44FFA0B1-F79E-4C8A-BD31-A9CA96BF2007}" type="slidenum">
              <a:rPr lang="en-IN" smtClean="0"/>
              <a:t>‹#›</a:t>
            </a:fld>
            <a:endParaRPr lang="en-IN"/>
          </a:p>
        </p:txBody>
      </p:sp>
    </p:spTree>
    <p:extLst>
      <p:ext uri="{BB962C8B-B14F-4D97-AF65-F5344CB8AC3E}">
        <p14:creationId xmlns:p14="http://schemas.microsoft.com/office/powerpoint/2010/main" val="416642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29-07-2024</a:t>
            </a:r>
          </a:p>
        </p:txBody>
      </p:sp>
      <p:sp>
        <p:nvSpPr>
          <p:cNvPr id="5" name="Footer Placeholder 4"/>
          <p:cNvSpPr>
            <a:spLocks noGrp="1"/>
          </p:cNvSpPr>
          <p:nvPr>
            <p:ph type="ftr" sz="quarter" idx="11"/>
          </p:nvPr>
        </p:nvSpPr>
        <p:spPr/>
        <p:txBody>
          <a:bodyPr/>
          <a:lstStyle/>
          <a:p>
            <a:r>
              <a:rPr lang="en-IN"/>
              <a:t>MM 225: 2024-25</a:t>
            </a:r>
          </a:p>
        </p:txBody>
      </p:sp>
      <p:sp>
        <p:nvSpPr>
          <p:cNvPr id="6" name="Slide Number Placeholder 5"/>
          <p:cNvSpPr>
            <a:spLocks noGrp="1"/>
          </p:cNvSpPr>
          <p:nvPr>
            <p:ph type="sldNum" sz="quarter" idx="12"/>
          </p:nvPr>
        </p:nvSpPr>
        <p:spPr/>
        <p:txBody>
          <a:bodyPr/>
          <a:lstStyle/>
          <a:p>
            <a:fld id="{44FFA0B1-F79E-4C8A-BD31-A9CA96BF20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26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29-07-2024</a:t>
            </a:r>
          </a:p>
        </p:txBody>
      </p:sp>
      <p:sp>
        <p:nvSpPr>
          <p:cNvPr id="6" name="Footer Placeholder 5"/>
          <p:cNvSpPr>
            <a:spLocks noGrp="1"/>
          </p:cNvSpPr>
          <p:nvPr>
            <p:ph type="ftr" sz="quarter" idx="11"/>
          </p:nvPr>
        </p:nvSpPr>
        <p:spPr/>
        <p:txBody>
          <a:bodyPr/>
          <a:lstStyle/>
          <a:p>
            <a:r>
              <a:rPr lang="en-IN"/>
              <a:t>MM 225: 2024-25</a:t>
            </a:r>
          </a:p>
        </p:txBody>
      </p:sp>
      <p:sp>
        <p:nvSpPr>
          <p:cNvPr id="7" name="Slide Number Placeholder 6"/>
          <p:cNvSpPr>
            <a:spLocks noGrp="1"/>
          </p:cNvSpPr>
          <p:nvPr>
            <p:ph type="sldNum" sz="quarter" idx="12"/>
          </p:nvPr>
        </p:nvSpPr>
        <p:spPr/>
        <p:txBody>
          <a:bodyPr/>
          <a:lstStyle/>
          <a:p>
            <a:fld id="{44FFA0B1-F79E-4C8A-BD31-A9CA96BF2007}" type="slidenum">
              <a:rPr lang="en-IN" smtClean="0"/>
              <a:t>‹#›</a:t>
            </a:fld>
            <a:endParaRPr lang="en-IN"/>
          </a:p>
        </p:txBody>
      </p:sp>
    </p:spTree>
    <p:extLst>
      <p:ext uri="{BB962C8B-B14F-4D97-AF65-F5344CB8AC3E}">
        <p14:creationId xmlns:p14="http://schemas.microsoft.com/office/powerpoint/2010/main" val="191905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29-07-2024</a:t>
            </a:r>
          </a:p>
        </p:txBody>
      </p:sp>
      <p:sp>
        <p:nvSpPr>
          <p:cNvPr id="8" name="Footer Placeholder 7"/>
          <p:cNvSpPr>
            <a:spLocks noGrp="1"/>
          </p:cNvSpPr>
          <p:nvPr>
            <p:ph type="ftr" sz="quarter" idx="11"/>
          </p:nvPr>
        </p:nvSpPr>
        <p:spPr/>
        <p:txBody>
          <a:bodyPr/>
          <a:lstStyle/>
          <a:p>
            <a:r>
              <a:rPr lang="en-IN"/>
              <a:t>MM 225: 2024-25</a:t>
            </a:r>
          </a:p>
        </p:txBody>
      </p:sp>
      <p:sp>
        <p:nvSpPr>
          <p:cNvPr id="9" name="Slide Number Placeholder 8"/>
          <p:cNvSpPr>
            <a:spLocks noGrp="1"/>
          </p:cNvSpPr>
          <p:nvPr>
            <p:ph type="sldNum" sz="quarter" idx="12"/>
          </p:nvPr>
        </p:nvSpPr>
        <p:spPr/>
        <p:txBody>
          <a:bodyPr/>
          <a:lstStyle/>
          <a:p>
            <a:fld id="{44FFA0B1-F79E-4C8A-BD31-A9CA96BF2007}" type="slidenum">
              <a:rPr lang="en-IN" smtClean="0"/>
              <a:t>‹#›</a:t>
            </a:fld>
            <a:endParaRPr lang="en-IN"/>
          </a:p>
        </p:txBody>
      </p:sp>
    </p:spTree>
    <p:extLst>
      <p:ext uri="{BB962C8B-B14F-4D97-AF65-F5344CB8AC3E}">
        <p14:creationId xmlns:p14="http://schemas.microsoft.com/office/powerpoint/2010/main" val="195755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29-07-2024</a:t>
            </a:r>
          </a:p>
        </p:txBody>
      </p:sp>
      <p:sp>
        <p:nvSpPr>
          <p:cNvPr id="4" name="Footer Placeholder 3"/>
          <p:cNvSpPr>
            <a:spLocks noGrp="1"/>
          </p:cNvSpPr>
          <p:nvPr>
            <p:ph type="ftr" sz="quarter" idx="11"/>
          </p:nvPr>
        </p:nvSpPr>
        <p:spPr/>
        <p:txBody>
          <a:bodyPr/>
          <a:lstStyle/>
          <a:p>
            <a:r>
              <a:rPr lang="en-IN"/>
              <a:t>MM 225: 2024-25</a:t>
            </a:r>
          </a:p>
        </p:txBody>
      </p:sp>
      <p:sp>
        <p:nvSpPr>
          <p:cNvPr id="5" name="Slide Number Placeholder 4"/>
          <p:cNvSpPr>
            <a:spLocks noGrp="1"/>
          </p:cNvSpPr>
          <p:nvPr>
            <p:ph type="sldNum" sz="quarter" idx="12"/>
          </p:nvPr>
        </p:nvSpPr>
        <p:spPr/>
        <p:txBody>
          <a:bodyPr/>
          <a:lstStyle/>
          <a:p>
            <a:fld id="{44FFA0B1-F79E-4C8A-BD31-A9CA96BF2007}" type="slidenum">
              <a:rPr lang="en-IN" smtClean="0"/>
              <a:t>‹#›</a:t>
            </a:fld>
            <a:endParaRPr lang="en-IN"/>
          </a:p>
        </p:txBody>
      </p:sp>
    </p:spTree>
    <p:extLst>
      <p:ext uri="{BB962C8B-B14F-4D97-AF65-F5344CB8AC3E}">
        <p14:creationId xmlns:p14="http://schemas.microsoft.com/office/powerpoint/2010/main" val="389398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IN"/>
              <a:t>29-07-2024</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MM 225: 2024-25</a:t>
            </a:r>
          </a:p>
        </p:txBody>
      </p:sp>
      <p:sp>
        <p:nvSpPr>
          <p:cNvPr id="9" name="Slide Number Placeholder 8"/>
          <p:cNvSpPr>
            <a:spLocks noGrp="1"/>
          </p:cNvSpPr>
          <p:nvPr>
            <p:ph type="sldNum" sz="quarter" idx="12"/>
          </p:nvPr>
        </p:nvSpPr>
        <p:spPr/>
        <p:txBody>
          <a:bodyPr/>
          <a:lstStyle/>
          <a:p>
            <a:fld id="{44FFA0B1-F79E-4C8A-BD31-A9CA96BF2007}" type="slidenum">
              <a:rPr lang="en-IN" smtClean="0"/>
              <a:t>‹#›</a:t>
            </a:fld>
            <a:endParaRPr lang="en-IN"/>
          </a:p>
        </p:txBody>
      </p:sp>
    </p:spTree>
    <p:extLst>
      <p:ext uri="{BB962C8B-B14F-4D97-AF65-F5344CB8AC3E}">
        <p14:creationId xmlns:p14="http://schemas.microsoft.com/office/powerpoint/2010/main" val="41617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IN"/>
              <a:t>29-07-2024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MM 225: 2024-25</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FFA0B1-F79E-4C8A-BD31-A9CA96BF2007}" type="slidenum">
              <a:rPr lang="en-IN" smtClean="0"/>
              <a:t>‹#›</a:t>
            </a:fld>
            <a:endParaRPr lang="en-IN"/>
          </a:p>
        </p:txBody>
      </p:sp>
    </p:spTree>
    <p:extLst>
      <p:ext uri="{BB962C8B-B14F-4D97-AF65-F5344CB8AC3E}">
        <p14:creationId xmlns:p14="http://schemas.microsoft.com/office/powerpoint/2010/main" val="103930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IN"/>
              <a:t>29-07-2024</a:t>
            </a:r>
          </a:p>
        </p:txBody>
      </p:sp>
      <p:sp>
        <p:nvSpPr>
          <p:cNvPr id="6" name="Footer Placeholder 5"/>
          <p:cNvSpPr>
            <a:spLocks noGrp="1"/>
          </p:cNvSpPr>
          <p:nvPr>
            <p:ph type="ftr" sz="quarter" idx="11"/>
          </p:nvPr>
        </p:nvSpPr>
        <p:spPr/>
        <p:txBody>
          <a:bodyPr/>
          <a:lstStyle/>
          <a:p>
            <a:r>
              <a:rPr lang="en-IN"/>
              <a:t>MM 225: 2024-25</a:t>
            </a:r>
          </a:p>
        </p:txBody>
      </p:sp>
      <p:sp>
        <p:nvSpPr>
          <p:cNvPr id="7" name="Slide Number Placeholder 6"/>
          <p:cNvSpPr>
            <a:spLocks noGrp="1"/>
          </p:cNvSpPr>
          <p:nvPr>
            <p:ph type="sldNum" sz="quarter" idx="12"/>
          </p:nvPr>
        </p:nvSpPr>
        <p:spPr/>
        <p:txBody>
          <a:bodyPr/>
          <a:lstStyle/>
          <a:p>
            <a:fld id="{44FFA0B1-F79E-4C8A-BD31-A9CA96BF2007}" type="slidenum">
              <a:rPr lang="en-IN" smtClean="0"/>
              <a:t>‹#›</a:t>
            </a:fld>
            <a:endParaRPr lang="en-IN"/>
          </a:p>
        </p:txBody>
      </p:sp>
    </p:spTree>
    <p:extLst>
      <p:ext uri="{BB962C8B-B14F-4D97-AF65-F5344CB8AC3E}">
        <p14:creationId xmlns:p14="http://schemas.microsoft.com/office/powerpoint/2010/main" val="65988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IN"/>
              <a:t>29-07-2024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MM 225: 2024-25</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FFA0B1-F79E-4C8A-BD31-A9CA96BF200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6878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aaastark/Data-Scientist-Book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guru.mp@iitb.ac.in" TargetMode="External"/><Relationship Id="rId2" Type="http://schemas.openxmlformats.org/officeDocument/2006/relationships/hyperlink" Target="mailto:hinagokhale@iitb.ac.in" TargetMode="External"/><Relationship Id="rId1" Type="http://schemas.openxmlformats.org/officeDocument/2006/relationships/slideLayout" Target="../slideLayouts/slideLayout2.xml"/><Relationship Id="rId4" Type="http://schemas.openxmlformats.org/officeDocument/2006/relationships/hyperlink" Target="mailto:vichu@iitb.ac.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0EFC-7964-4103-BFA2-6F2EE4CD12AA}"/>
              </a:ext>
            </a:extLst>
          </p:cNvPr>
          <p:cNvSpPr>
            <a:spLocks noGrp="1"/>
          </p:cNvSpPr>
          <p:nvPr>
            <p:ph type="ctrTitle"/>
          </p:nvPr>
        </p:nvSpPr>
        <p:spPr>
          <a:xfrm>
            <a:off x="1097280" y="758952"/>
            <a:ext cx="10058400" cy="3409011"/>
          </a:xfrm>
        </p:spPr>
        <p:txBody>
          <a:bodyPr>
            <a:normAutofit fontScale="90000"/>
          </a:bodyPr>
          <a:lstStyle/>
          <a:p>
            <a:pPr algn="ctr"/>
            <a:r>
              <a:rPr lang="en-US" sz="4800" dirty="0"/>
              <a:t>MM 225 – AI and Data Science</a:t>
            </a:r>
            <a:br>
              <a:rPr lang="en-US" sz="4800" dirty="0"/>
            </a:br>
            <a:br>
              <a:rPr lang="en-US" sz="4800" dirty="0"/>
            </a:br>
            <a:br>
              <a:rPr lang="en-US" sz="4800" dirty="0"/>
            </a:br>
            <a:r>
              <a:rPr lang="en-US" sz="3600" dirty="0"/>
              <a:t>Introduction</a:t>
            </a:r>
            <a:br>
              <a:rPr lang="en-US" sz="3600" dirty="0"/>
            </a:br>
            <a:br>
              <a:rPr lang="en-US" sz="3600" dirty="0"/>
            </a:br>
            <a:endParaRPr lang="en-IN" sz="4800" dirty="0"/>
          </a:p>
        </p:txBody>
      </p:sp>
      <p:sp>
        <p:nvSpPr>
          <p:cNvPr id="3" name="Subtitle 2">
            <a:extLst>
              <a:ext uri="{FF2B5EF4-FFF2-40B4-BE49-F238E27FC236}">
                <a16:creationId xmlns:a16="http://schemas.microsoft.com/office/drawing/2014/main" id="{C0BA5C01-1957-4CB4-AF2C-7B4C285D839E}"/>
              </a:ext>
            </a:extLst>
          </p:cNvPr>
          <p:cNvSpPr>
            <a:spLocks noGrp="1"/>
          </p:cNvSpPr>
          <p:nvPr>
            <p:ph type="subTitle" idx="1"/>
          </p:nvPr>
        </p:nvSpPr>
        <p:spPr/>
        <p:txBody>
          <a:bodyPr>
            <a:normAutofit fontScale="70000" lnSpcReduction="20000"/>
          </a:bodyPr>
          <a:lstStyle/>
          <a:p>
            <a:pPr algn="ctr"/>
            <a:r>
              <a:rPr lang="en-US" sz="3200" cap="none" spc="-50" dirty="0">
                <a:solidFill>
                  <a:prstClr val="black">
                    <a:lumMod val="85000"/>
                    <a:lumOff val="15000"/>
                  </a:prstClr>
                </a:solidFill>
                <a:ea typeface="+mj-ea"/>
                <a:cs typeface="+mj-cs"/>
              </a:rPr>
              <a:t>Instructors: Hina Gokhale, MP </a:t>
            </a:r>
            <a:r>
              <a:rPr lang="en-US" sz="3200" cap="none" spc="-50" dirty="0" err="1">
                <a:solidFill>
                  <a:prstClr val="black">
                    <a:lumMod val="85000"/>
                    <a:lumOff val="15000"/>
                  </a:prstClr>
                </a:solidFill>
                <a:ea typeface="+mj-ea"/>
                <a:cs typeface="+mj-cs"/>
              </a:rPr>
              <a:t>Gururajan</a:t>
            </a:r>
            <a:r>
              <a:rPr lang="en-US" sz="3200" cap="none" spc="-50" dirty="0">
                <a:solidFill>
                  <a:prstClr val="black">
                    <a:lumMod val="85000"/>
                    <a:lumOff val="15000"/>
                  </a:prstClr>
                </a:solidFill>
                <a:ea typeface="+mj-ea"/>
                <a:cs typeface="+mj-cs"/>
              </a:rPr>
              <a:t>, N. </a:t>
            </a:r>
            <a:r>
              <a:rPr lang="en-US" sz="3200" cap="none" spc="-50" dirty="0" err="1">
                <a:solidFill>
                  <a:prstClr val="black">
                    <a:lumMod val="85000"/>
                    <a:lumOff val="15000"/>
                  </a:prstClr>
                </a:solidFill>
                <a:ea typeface="+mj-ea"/>
                <a:cs typeface="+mj-cs"/>
              </a:rPr>
              <a:t>Vishwanathan</a:t>
            </a:r>
            <a:endParaRPr lang="en-US" sz="3200" cap="none" spc="-50" dirty="0">
              <a:solidFill>
                <a:prstClr val="black">
                  <a:lumMod val="85000"/>
                  <a:lumOff val="15000"/>
                </a:prstClr>
              </a:solidFill>
              <a:ea typeface="+mj-ea"/>
              <a:cs typeface="+mj-cs"/>
            </a:endParaRPr>
          </a:p>
          <a:p>
            <a:endParaRPr lang="en-US" sz="3200" cap="none" spc="-50" dirty="0">
              <a:solidFill>
                <a:prstClr val="black">
                  <a:lumMod val="85000"/>
                  <a:lumOff val="15000"/>
                </a:prstClr>
              </a:solidFill>
              <a:ea typeface="+mj-ea"/>
              <a:cs typeface="+mj-cs"/>
            </a:endParaRPr>
          </a:p>
          <a:p>
            <a:pPr algn="ctr"/>
            <a:r>
              <a:rPr lang="en-US" sz="2800" dirty="0"/>
              <a:t>29 July 2024</a:t>
            </a:r>
            <a:endParaRPr lang="en-IN" sz="2800" dirty="0"/>
          </a:p>
        </p:txBody>
      </p:sp>
    </p:spTree>
    <p:extLst>
      <p:ext uri="{BB962C8B-B14F-4D97-AF65-F5344CB8AC3E}">
        <p14:creationId xmlns:p14="http://schemas.microsoft.com/office/powerpoint/2010/main" val="354047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33A6-4AB7-4E20-AD8B-C8A04CADB663}"/>
              </a:ext>
            </a:extLst>
          </p:cNvPr>
          <p:cNvSpPr>
            <a:spLocks noGrp="1"/>
          </p:cNvSpPr>
          <p:nvPr>
            <p:ph type="title"/>
          </p:nvPr>
        </p:nvSpPr>
        <p:spPr/>
        <p:txBody>
          <a:bodyPr/>
          <a:lstStyle/>
          <a:p>
            <a:r>
              <a:rPr lang="en-US" dirty="0"/>
              <a:t>Assignments</a:t>
            </a:r>
            <a:endParaRPr lang="en-IN" dirty="0"/>
          </a:p>
        </p:txBody>
      </p:sp>
      <p:sp>
        <p:nvSpPr>
          <p:cNvPr id="3" name="Content Placeholder 2">
            <a:extLst>
              <a:ext uri="{FF2B5EF4-FFF2-40B4-BE49-F238E27FC236}">
                <a16:creationId xmlns:a16="http://schemas.microsoft.com/office/drawing/2014/main" id="{47D7B379-F3B6-410D-98ED-50B4A1B0FE82}"/>
              </a:ext>
            </a:extLst>
          </p:cNvPr>
          <p:cNvSpPr>
            <a:spLocks noGrp="1"/>
          </p:cNvSpPr>
          <p:nvPr>
            <p:ph idx="1"/>
          </p:nvPr>
        </p:nvSpPr>
        <p:spPr>
          <a:xfrm>
            <a:off x="1097280" y="2611278"/>
            <a:ext cx="10058400" cy="2970815"/>
          </a:xfrm>
        </p:spPr>
        <p:txBody>
          <a:bodyPr>
            <a:normAutofit/>
          </a:bodyPr>
          <a:lstStyle/>
          <a:p>
            <a:pPr marL="361950" indent="-361950">
              <a:buFont typeface="Courier New" panose="02070309020205020404" pitchFamily="49" charset="0"/>
              <a:buChar char="o"/>
            </a:pPr>
            <a:r>
              <a:rPr lang="en-US" sz="2400" dirty="0"/>
              <a:t>Please solve all the assignment problems;</a:t>
            </a:r>
          </a:p>
          <a:p>
            <a:pPr marL="361950" indent="-361950">
              <a:buFont typeface="Courier New" panose="02070309020205020404" pitchFamily="49" charset="0"/>
              <a:buChar char="o"/>
            </a:pPr>
            <a:r>
              <a:rPr lang="en-US" sz="2400" dirty="0"/>
              <a:t>If you need any assistance with solving assignment problems, please contact any instructor.</a:t>
            </a:r>
          </a:p>
          <a:p>
            <a:pPr marL="361950" indent="-361950">
              <a:buFont typeface="Courier New" panose="02070309020205020404" pitchFamily="49" charset="0"/>
              <a:buChar char="o"/>
            </a:pPr>
            <a:r>
              <a:rPr lang="en-US" sz="2400" dirty="0"/>
              <a:t>The office hours are on Mondays and Thursdays – from 2 to 3 pm. We are available at the bay in front of Bits and Bytes lab.</a:t>
            </a:r>
            <a:endParaRPr lang="en-IN" sz="2400" dirty="0"/>
          </a:p>
        </p:txBody>
      </p:sp>
      <p:sp>
        <p:nvSpPr>
          <p:cNvPr id="4" name="Date Placeholder 3">
            <a:extLst>
              <a:ext uri="{FF2B5EF4-FFF2-40B4-BE49-F238E27FC236}">
                <a16:creationId xmlns:a16="http://schemas.microsoft.com/office/drawing/2014/main" id="{A4051C18-CE0B-4BB9-B829-2A3D58E81E96}"/>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F775CAE3-1BA5-4BA7-A94A-405807D2E42D}"/>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A631AFA4-5935-4CB6-B7AD-6DFC66F713F6}"/>
              </a:ext>
            </a:extLst>
          </p:cNvPr>
          <p:cNvSpPr>
            <a:spLocks noGrp="1"/>
          </p:cNvSpPr>
          <p:nvPr>
            <p:ph type="sldNum" sz="quarter" idx="12"/>
          </p:nvPr>
        </p:nvSpPr>
        <p:spPr/>
        <p:txBody>
          <a:bodyPr/>
          <a:lstStyle/>
          <a:p>
            <a:fld id="{44FFA0B1-F79E-4C8A-BD31-A9CA96BF2007}" type="slidenum">
              <a:rPr lang="en-IN" smtClean="0"/>
              <a:t>10</a:t>
            </a:fld>
            <a:endParaRPr lang="en-IN"/>
          </a:p>
        </p:txBody>
      </p:sp>
    </p:spTree>
    <p:extLst>
      <p:ext uri="{BB962C8B-B14F-4D97-AF65-F5344CB8AC3E}">
        <p14:creationId xmlns:p14="http://schemas.microsoft.com/office/powerpoint/2010/main" val="160042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3BAC-2E1E-4D38-A48A-4BA646266561}"/>
              </a:ext>
            </a:extLst>
          </p:cNvPr>
          <p:cNvSpPr>
            <a:spLocks noGrp="1"/>
          </p:cNvSpPr>
          <p:nvPr>
            <p:ph type="title"/>
          </p:nvPr>
        </p:nvSpPr>
        <p:spPr/>
        <p:txBody>
          <a:bodyPr/>
          <a:lstStyle/>
          <a:p>
            <a:r>
              <a:rPr lang="en-US" dirty="0"/>
              <a:t>Cheating, plagiarism and Malpractices</a:t>
            </a:r>
            <a:endParaRPr lang="en-IN" dirty="0"/>
          </a:p>
        </p:txBody>
      </p:sp>
      <p:sp>
        <p:nvSpPr>
          <p:cNvPr id="3" name="Content Placeholder 2">
            <a:extLst>
              <a:ext uri="{FF2B5EF4-FFF2-40B4-BE49-F238E27FC236}">
                <a16:creationId xmlns:a16="http://schemas.microsoft.com/office/drawing/2014/main" id="{967758B5-F4D6-433A-8518-658F4C2A2046}"/>
              </a:ext>
            </a:extLst>
          </p:cNvPr>
          <p:cNvSpPr>
            <a:spLocks noGrp="1"/>
          </p:cNvSpPr>
          <p:nvPr>
            <p:ph idx="1"/>
          </p:nvPr>
        </p:nvSpPr>
        <p:spPr>
          <a:xfrm>
            <a:off x="1097280" y="1845733"/>
            <a:ext cx="10058400" cy="4108499"/>
          </a:xfrm>
        </p:spPr>
        <p:txBody>
          <a:bodyPr>
            <a:normAutofit lnSpcReduction="10000"/>
          </a:bodyPr>
          <a:lstStyle/>
          <a:p>
            <a:pPr marL="265113" indent="-265113">
              <a:lnSpc>
                <a:spcPct val="150000"/>
              </a:lnSpc>
              <a:buFont typeface="Courier New" panose="02070309020205020404" pitchFamily="49" charset="0"/>
              <a:buChar char="o"/>
            </a:pPr>
            <a:r>
              <a:rPr lang="en-US" sz="2400" dirty="0"/>
              <a:t>Please do not copy tutorials or assignments; do not plagiarize; the material that you submit for evaluation should be your own work.</a:t>
            </a:r>
          </a:p>
          <a:p>
            <a:pPr marL="265113" indent="-265113">
              <a:lnSpc>
                <a:spcPct val="150000"/>
              </a:lnSpc>
              <a:buFont typeface="Courier New" panose="02070309020205020404" pitchFamily="49" charset="0"/>
              <a:buChar char="o"/>
            </a:pPr>
            <a:r>
              <a:rPr lang="en-US" sz="2400" dirty="0"/>
              <a:t>If, at any time during the course, you are caught either cheating (copying, plagiarizing, misappropriating somebody else’s code or presentations, and so on) or indulging in malpractices (proxy attendance, forging medical certificates and so on), it would mean an FR grade.</a:t>
            </a:r>
          </a:p>
          <a:p>
            <a:pPr marL="265113" indent="-265113">
              <a:lnSpc>
                <a:spcPct val="150000"/>
              </a:lnSpc>
              <a:buFont typeface="Courier New" panose="02070309020205020404" pitchFamily="49" charset="0"/>
              <a:buChar char="o"/>
            </a:pPr>
            <a:r>
              <a:rPr lang="en-US" sz="2400" dirty="0"/>
              <a:t>In addition, you will also be reported.</a:t>
            </a:r>
            <a:endParaRPr lang="en-IN" sz="2400" dirty="0"/>
          </a:p>
        </p:txBody>
      </p:sp>
      <p:sp>
        <p:nvSpPr>
          <p:cNvPr id="4" name="Date Placeholder 3">
            <a:extLst>
              <a:ext uri="{FF2B5EF4-FFF2-40B4-BE49-F238E27FC236}">
                <a16:creationId xmlns:a16="http://schemas.microsoft.com/office/drawing/2014/main" id="{1424EC1C-DE0B-4369-8160-92C2961DB718}"/>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7F2DF46A-9D6D-43CD-8DA8-473223E28712}"/>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556E2177-82F0-43DB-AEC5-80B276CF774C}"/>
              </a:ext>
            </a:extLst>
          </p:cNvPr>
          <p:cNvSpPr>
            <a:spLocks noGrp="1"/>
          </p:cNvSpPr>
          <p:nvPr>
            <p:ph type="sldNum" sz="quarter" idx="12"/>
          </p:nvPr>
        </p:nvSpPr>
        <p:spPr/>
        <p:txBody>
          <a:bodyPr/>
          <a:lstStyle/>
          <a:p>
            <a:fld id="{44FFA0B1-F79E-4C8A-BD31-A9CA96BF2007}" type="slidenum">
              <a:rPr lang="en-IN" smtClean="0"/>
              <a:t>11</a:t>
            </a:fld>
            <a:endParaRPr lang="en-IN"/>
          </a:p>
        </p:txBody>
      </p:sp>
    </p:spTree>
    <p:extLst>
      <p:ext uri="{BB962C8B-B14F-4D97-AF65-F5344CB8AC3E}">
        <p14:creationId xmlns:p14="http://schemas.microsoft.com/office/powerpoint/2010/main" val="257444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B9E1-61E3-421A-AA8B-0EF60D3744CC}"/>
              </a:ext>
            </a:extLst>
          </p:cNvPr>
          <p:cNvSpPr>
            <a:spLocks noGrp="1"/>
          </p:cNvSpPr>
          <p:nvPr>
            <p:ph type="title"/>
          </p:nvPr>
        </p:nvSpPr>
        <p:spPr/>
        <p:txBody>
          <a:bodyPr/>
          <a:lstStyle/>
          <a:p>
            <a:r>
              <a:rPr lang="en-US" dirty="0"/>
              <a:t>Miscellaneous Stuff</a:t>
            </a:r>
            <a:endParaRPr lang="en-IN" dirty="0"/>
          </a:p>
        </p:txBody>
      </p:sp>
      <p:sp>
        <p:nvSpPr>
          <p:cNvPr id="3" name="Content Placeholder 2">
            <a:extLst>
              <a:ext uri="{FF2B5EF4-FFF2-40B4-BE49-F238E27FC236}">
                <a16:creationId xmlns:a16="http://schemas.microsoft.com/office/drawing/2014/main" id="{A59CFEB0-9C54-447F-9A04-E7FB8E286FD8}"/>
              </a:ext>
            </a:extLst>
          </p:cNvPr>
          <p:cNvSpPr>
            <a:spLocks noGrp="1"/>
          </p:cNvSpPr>
          <p:nvPr>
            <p:ph idx="1"/>
          </p:nvPr>
        </p:nvSpPr>
        <p:spPr>
          <a:xfrm>
            <a:off x="1097280" y="1845734"/>
            <a:ext cx="10058400" cy="4172294"/>
          </a:xfrm>
        </p:spPr>
        <p:txBody>
          <a:bodyPr>
            <a:normAutofit/>
          </a:bodyPr>
          <a:lstStyle/>
          <a:p>
            <a:pPr marL="361950" indent="-361950">
              <a:buFont typeface="Courier New" panose="02070309020205020404" pitchFamily="49" charset="0"/>
              <a:buChar char="o"/>
            </a:pPr>
            <a:r>
              <a:rPr lang="en-US" dirty="0"/>
              <a:t>Please do not bring your cell phones to the class;</a:t>
            </a:r>
          </a:p>
          <a:p>
            <a:pPr marL="361950" indent="-361950">
              <a:buFont typeface="Courier New" panose="02070309020205020404" pitchFamily="49" charset="0"/>
              <a:buChar char="o"/>
            </a:pPr>
            <a:r>
              <a:rPr lang="en-US" dirty="0"/>
              <a:t>If you happen to bring, I expect that you keep it switched off (or, at worst, in silent mode);</a:t>
            </a:r>
          </a:p>
          <a:p>
            <a:pPr marL="361950" indent="-361950">
              <a:buFont typeface="Courier New" panose="02070309020205020404" pitchFamily="49" charset="0"/>
              <a:buChar char="o"/>
            </a:pPr>
            <a:r>
              <a:rPr lang="en-US" dirty="0"/>
              <a:t>In any case, use of cellphones (including as calculators and web-browsers) in the classroom is strictly prohibited. </a:t>
            </a:r>
          </a:p>
          <a:p>
            <a:pPr marL="361950" indent="-361950">
              <a:buFont typeface="Courier New" panose="02070309020205020404" pitchFamily="49" charset="0"/>
              <a:buChar char="o"/>
            </a:pPr>
            <a:r>
              <a:rPr lang="en-US" dirty="0"/>
              <a:t>During the exams, you should not have a cell phone on you; even if by mistake you have brought your cell phone to the examination hall, leave it near the podium along with your bags, books and notebooks.</a:t>
            </a:r>
          </a:p>
          <a:p>
            <a:pPr marL="361950" indent="-361950">
              <a:buFont typeface="Courier New" panose="02070309020205020404" pitchFamily="49" charset="0"/>
              <a:buChar char="o"/>
            </a:pPr>
            <a:r>
              <a:rPr lang="en-US" dirty="0"/>
              <a:t>Please make sure that you bring your identity card to the examination hall for all the quizzes and examinations.</a:t>
            </a:r>
          </a:p>
          <a:p>
            <a:pPr marL="361950" indent="-361950">
              <a:buFont typeface="Courier New" panose="02070309020205020404" pitchFamily="49" charset="0"/>
              <a:buChar char="o"/>
            </a:pPr>
            <a:r>
              <a:rPr lang="en-US" dirty="0"/>
              <a:t>No borrowing of calculators, rulers, and other material during the examinations and quizzes are allowed.</a:t>
            </a:r>
            <a:endParaRPr lang="en-IN" dirty="0"/>
          </a:p>
        </p:txBody>
      </p:sp>
      <p:sp>
        <p:nvSpPr>
          <p:cNvPr id="4" name="Date Placeholder 3">
            <a:extLst>
              <a:ext uri="{FF2B5EF4-FFF2-40B4-BE49-F238E27FC236}">
                <a16:creationId xmlns:a16="http://schemas.microsoft.com/office/drawing/2014/main" id="{C59AF973-BA84-4646-B33A-6DFE23382CBB}"/>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C17480DE-55DC-451E-90E9-DDFFEE576B37}"/>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74E65CA2-B94A-4237-8091-58DABA5DF167}"/>
              </a:ext>
            </a:extLst>
          </p:cNvPr>
          <p:cNvSpPr>
            <a:spLocks noGrp="1"/>
          </p:cNvSpPr>
          <p:nvPr>
            <p:ph type="sldNum" sz="quarter" idx="12"/>
          </p:nvPr>
        </p:nvSpPr>
        <p:spPr/>
        <p:txBody>
          <a:bodyPr/>
          <a:lstStyle/>
          <a:p>
            <a:fld id="{44FFA0B1-F79E-4C8A-BD31-A9CA96BF2007}" type="slidenum">
              <a:rPr lang="en-IN" smtClean="0"/>
              <a:t>12</a:t>
            </a:fld>
            <a:endParaRPr lang="en-IN"/>
          </a:p>
        </p:txBody>
      </p:sp>
    </p:spTree>
    <p:extLst>
      <p:ext uri="{BB962C8B-B14F-4D97-AF65-F5344CB8AC3E}">
        <p14:creationId xmlns:p14="http://schemas.microsoft.com/office/powerpoint/2010/main" val="225875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5636-C563-438A-A991-3D62DFDD4BF3}"/>
              </a:ext>
            </a:extLst>
          </p:cNvPr>
          <p:cNvSpPr>
            <a:spLocks noGrp="1"/>
          </p:cNvSpPr>
          <p:nvPr>
            <p:ph type="title"/>
          </p:nvPr>
        </p:nvSpPr>
        <p:spPr/>
        <p:txBody>
          <a:bodyPr/>
          <a:lstStyle/>
          <a:p>
            <a:r>
              <a:rPr lang="en-US" dirty="0"/>
              <a:t>Course Calendar</a:t>
            </a:r>
            <a:endParaRPr lang="en-IN" dirty="0"/>
          </a:p>
        </p:txBody>
      </p:sp>
      <p:sp>
        <p:nvSpPr>
          <p:cNvPr id="3" name="Content Placeholder 2">
            <a:extLst>
              <a:ext uri="{FF2B5EF4-FFF2-40B4-BE49-F238E27FC236}">
                <a16:creationId xmlns:a16="http://schemas.microsoft.com/office/drawing/2014/main" id="{46320A7C-4E95-493E-AA99-053E4369962D}"/>
              </a:ext>
            </a:extLst>
          </p:cNvPr>
          <p:cNvSpPr>
            <a:spLocks noGrp="1"/>
          </p:cNvSpPr>
          <p:nvPr>
            <p:ph idx="1"/>
          </p:nvPr>
        </p:nvSpPr>
        <p:spPr>
          <a:xfrm>
            <a:off x="1066800" y="2558115"/>
            <a:ext cx="10058400" cy="2779429"/>
          </a:xfrm>
        </p:spPr>
        <p:txBody>
          <a:bodyPr>
            <a:normAutofit/>
          </a:bodyPr>
          <a:lstStyle/>
          <a:p>
            <a:pPr marL="361950" indent="-361950">
              <a:buFont typeface="Courier New" panose="02070309020205020404" pitchFamily="49" charset="0"/>
              <a:buChar char="o"/>
            </a:pPr>
            <a:r>
              <a:rPr lang="en-US" sz="2400" dirty="0"/>
              <a:t>Third/fourth week of August: Quiz 1</a:t>
            </a:r>
          </a:p>
          <a:p>
            <a:pPr marL="361950" indent="-361950">
              <a:buFont typeface="Courier New" panose="02070309020205020404" pitchFamily="49" charset="0"/>
              <a:buChar char="o"/>
            </a:pPr>
            <a:r>
              <a:rPr lang="en-US" sz="2400" dirty="0"/>
              <a:t>September: Mid-semester examination</a:t>
            </a:r>
          </a:p>
          <a:p>
            <a:pPr marL="361950" indent="-361950">
              <a:buFont typeface="Courier New" panose="02070309020205020404" pitchFamily="49" charset="0"/>
              <a:buChar char="o"/>
            </a:pPr>
            <a:r>
              <a:rPr lang="en-US" sz="2400" dirty="0"/>
              <a:t>Third/fourth week of October: Quiz 2</a:t>
            </a:r>
          </a:p>
          <a:p>
            <a:pPr marL="361950" indent="-361950">
              <a:buFont typeface="Courier New" panose="02070309020205020404" pitchFamily="49" charset="0"/>
              <a:buChar char="o"/>
            </a:pPr>
            <a:r>
              <a:rPr lang="en-US" sz="2400" dirty="0"/>
              <a:t>November: Final examination</a:t>
            </a:r>
            <a:endParaRPr lang="en-IN" sz="2400" dirty="0"/>
          </a:p>
        </p:txBody>
      </p:sp>
      <p:sp>
        <p:nvSpPr>
          <p:cNvPr id="4" name="Date Placeholder 3">
            <a:extLst>
              <a:ext uri="{FF2B5EF4-FFF2-40B4-BE49-F238E27FC236}">
                <a16:creationId xmlns:a16="http://schemas.microsoft.com/office/drawing/2014/main" id="{60EFF516-38AD-4FE8-BAAC-83D6D5AFD16A}"/>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BA466C86-29FA-40E5-9E1D-AEB68A37B030}"/>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4C8713DD-F6FE-4257-8305-7AF5B22D0A1A}"/>
              </a:ext>
            </a:extLst>
          </p:cNvPr>
          <p:cNvSpPr>
            <a:spLocks noGrp="1"/>
          </p:cNvSpPr>
          <p:nvPr>
            <p:ph type="sldNum" sz="quarter" idx="12"/>
          </p:nvPr>
        </p:nvSpPr>
        <p:spPr/>
        <p:txBody>
          <a:bodyPr/>
          <a:lstStyle/>
          <a:p>
            <a:fld id="{44FFA0B1-F79E-4C8A-BD31-A9CA96BF2007}" type="slidenum">
              <a:rPr lang="en-IN" smtClean="0"/>
              <a:t>13</a:t>
            </a:fld>
            <a:endParaRPr lang="en-IN"/>
          </a:p>
        </p:txBody>
      </p:sp>
    </p:spTree>
    <p:extLst>
      <p:ext uri="{BB962C8B-B14F-4D97-AF65-F5344CB8AC3E}">
        <p14:creationId xmlns:p14="http://schemas.microsoft.com/office/powerpoint/2010/main" val="378628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088-CECC-48B0-9D05-BB3F679108DA}"/>
              </a:ext>
            </a:extLst>
          </p:cNvPr>
          <p:cNvSpPr>
            <a:spLocks noGrp="1"/>
          </p:cNvSpPr>
          <p:nvPr>
            <p:ph type="title"/>
          </p:nvPr>
        </p:nvSpPr>
        <p:spPr/>
        <p:txBody>
          <a:bodyPr/>
          <a:lstStyle/>
          <a:p>
            <a:r>
              <a:rPr lang="en-US" dirty="0"/>
              <a:t>Text Books</a:t>
            </a:r>
            <a:endParaRPr lang="en-IN" dirty="0"/>
          </a:p>
        </p:txBody>
      </p:sp>
      <p:sp>
        <p:nvSpPr>
          <p:cNvPr id="3" name="Content Placeholder 2">
            <a:extLst>
              <a:ext uri="{FF2B5EF4-FFF2-40B4-BE49-F238E27FC236}">
                <a16:creationId xmlns:a16="http://schemas.microsoft.com/office/drawing/2014/main" id="{030AA22F-904D-4F06-B9B6-6A4B3AE03CB5}"/>
              </a:ext>
            </a:extLst>
          </p:cNvPr>
          <p:cNvSpPr>
            <a:spLocks noGrp="1"/>
          </p:cNvSpPr>
          <p:nvPr>
            <p:ph idx="1"/>
          </p:nvPr>
        </p:nvSpPr>
        <p:spPr>
          <a:xfrm>
            <a:off x="1097280" y="2462422"/>
            <a:ext cx="10058400" cy="2502982"/>
          </a:xfrm>
        </p:spPr>
        <p:txBody>
          <a:bodyPr>
            <a:normAutofit/>
          </a:bodyPr>
          <a:lstStyle/>
          <a:p>
            <a:pPr marL="361950" indent="-361950">
              <a:buFont typeface="Courier New" panose="02070309020205020404" pitchFamily="49" charset="0"/>
              <a:buChar char="o"/>
            </a:pPr>
            <a:r>
              <a:rPr lang="en-US" sz="2400" dirty="0"/>
              <a:t>Probability for Machine Learning by Jason Brownlee (available at </a:t>
            </a:r>
            <a:r>
              <a:rPr lang="en-IN" u="sng" dirty="0">
                <a:hlinkClick r:id="rId2"/>
              </a:rPr>
              <a:t>https://github.com/aaaastark/Data-Scientist-Books</a:t>
            </a:r>
            <a:r>
              <a:rPr lang="en-IN" u="sng" dirty="0"/>
              <a:t>)</a:t>
            </a:r>
            <a:endParaRPr lang="en-IN" dirty="0"/>
          </a:p>
          <a:p>
            <a:pPr marL="361950" indent="-361950">
              <a:buFont typeface="Courier New" panose="02070309020205020404" pitchFamily="49" charset="0"/>
              <a:buChar char="o"/>
            </a:pPr>
            <a:r>
              <a:rPr lang="en-US" sz="2400" dirty="0"/>
              <a:t> Introduction to Probability and Statistics for Engineers and Scientists by Sheldon Ross</a:t>
            </a:r>
          </a:p>
          <a:p>
            <a:pPr marL="361950" indent="-361950">
              <a:buFont typeface="Courier New" panose="02070309020205020404" pitchFamily="49" charset="0"/>
              <a:buChar char="o"/>
            </a:pPr>
            <a:r>
              <a:rPr lang="en-US" sz="2400" dirty="0"/>
              <a:t>Other books will be shared as the course moves on </a:t>
            </a:r>
            <a:endParaRPr lang="en-IN" sz="2400" dirty="0"/>
          </a:p>
        </p:txBody>
      </p:sp>
      <p:sp>
        <p:nvSpPr>
          <p:cNvPr id="4" name="Date Placeholder 3">
            <a:extLst>
              <a:ext uri="{FF2B5EF4-FFF2-40B4-BE49-F238E27FC236}">
                <a16:creationId xmlns:a16="http://schemas.microsoft.com/office/drawing/2014/main" id="{A2407D01-3F09-4235-836B-94884F138E07}"/>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949A01C0-6880-4A04-80D5-7EBAB690B812}"/>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3EEA6D67-EE30-477C-B4DD-6E043501FBFF}"/>
              </a:ext>
            </a:extLst>
          </p:cNvPr>
          <p:cNvSpPr>
            <a:spLocks noGrp="1"/>
          </p:cNvSpPr>
          <p:nvPr>
            <p:ph type="sldNum" sz="quarter" idx="12"/>
          </p:nvPr>
        </p:nvSpPr>
        <p:spPr/>
        <p:txBody>
          <a:bodyPr/>
          <a:lstStyle/>
          <a:p>
            <a:fld id="{44FFA0B1-F79E-4C8A-BD31-A9CA96BF2007}" type="slidenum">
              <a:rPr lang="en-IN" smtClean="0"/>
              <a:t>14</a:t>
            </a:fld>
            <a:endParaRPr lang="en-IN"/>
          </a:p>
        </p:txBody>
      </p:sp>
    </p:spTree>
    <p:extLst>
      <p:ext uri="{BB962C8B-B14F-4D97-AF65-F5344CB8AC3E}">
        <p14:creationId xmlns:p14="http://schemas.microsoft.com/office/powerpoint/2010/main" val="258156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7937D2-6F61-4DF4-9837-6429E3D31EE3}"/>
              </a:ext>
            </a:extLst>
          </p:cNvPr>
          <p:cNvSpPr>
            <a:spLocks noGrp="1"/>
          </p:cNvSpPr>
          <p:nvPr>
            <p:ph type="title"/>
          </p:nvPr>
        </p:nvSpPr>
        <p:spPr>
          <a:xfrm>
            <a:off x="1154083" y="2703621"/>
            <a:ext cx="10058400" cy="1450757"/>
          </a:xfrm>
        </p:spPr>
        <p:txBody>
          <a:bodyPr/>
          <a:lstStyle/>
          <a:p>
            <a:pPr algn="ctr"/>
            <a:r>
              <a:rPr lang="en-US" dirty="0"/>
              <a:t>About the Course</a:t>
            </a:r>
            <a:endParaRPr lang="en-IN" dirty="0"/>
          </a:p>
        </p:txBody>
      </p:sp>
      <p:sp>
        <p:nvSpPr>
          <p:cNvPr id="4" name="Date Placeholder 3">
            <a:extLst>
              <a:ext uri="{FF2B5EF4-FFF2-40B4-BE49-F238E27FC236}">
                <a16:creationId xmlns:a16="http://schemas.microsoft.com/office/drawing/2014/main" id="{0EB1AE31-A7B9-45BA-921E-07E9F5A4C6B6}"/>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434D3AF2-3C7F-4681-B770-11A7F5CA290F}"/>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42EEBEFC-CC34-41BE-B252-1F23CF5821DC}"/>
              </a:ext>
            </a:extLst>
          </p:cNvPr>
          <p:cNvSpPr>
            <a:spLocks noGrp="1"/>
          </p:cNvSpPr>
          <p:nvPr>
            <p:ph type="sldNum" sz="quarter" idx="12"/>
          </p:nvPr>
        </p:nvSpPr>
        <p:spPr/>
        <p:txBody>
          <a:bodyPr/>
          <a:lstStyle/>
          <a:p>
            <a:fld id="{44FFA0B1-F79E-4C8A-BD31-A9CA96BF2007}" type="slidenum">
              <a:rPr lang="en-IN" smtClean="0"/>
              <a:t>15</a:t>
            </a:fld>
            <a:endParaRPr lang="en-IN"/>
          </a:p>
        </p:txBody>
      </p:sp>
    </p:spTree>
    <p:extLst>
      <p:ext uri="{BB962C8B-B14F-4D97-AF65-F5344CB8AC3E}">
        <p14:creationId xmlns:p14="http://schemas.microsoft.com/office/powerpoint/2010/main" val="320465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7C79-BEBC-4067-B5A9-6FD8B039C580}"/>
              </a:ext>
            </a:extLst>
          </p:cNvPr>
          <p:cNvSpPr>
            <a:spLocks noGrp="1"/>
          </p:cNvSpPr>
          <p:nvPr>
            <p:ph type="title"/>
          </p:nvPr>
        </p:nvSpPr>
        <p:spPr/>
        <p:txBody>
          <a:bodyPr/>
          <a:lstStyle/>
          <a:p>
            <a:r>
              <a:rPr lang="en-US" dirty="0"/>
              <a:t>What is AI?</a:t>
            </a:r>
            <a:endParaRPr lang="en-IN" dirty="0"/>
          </a:p>
        </p:txBody>
      </p:sp>
      <p:sp>
        <p:nvSpPr>
          <p:cNvPr id="3" name="Content Placeholder 2">
            <a:extLst>
              <a:ext uri="{FF2B5EF4-FFF2-40B4-BE49-F238E27FC236}">
                <a16:creationId xmlns:a16="http://schemas.microsoft.com/office/drawing/2014/main" id="{DF16501B-E3ED-46A2-85B2-2F5BBAF6C26C}"/>
              </a:ext>
            </a:extLst>
          </p:cNvPr>
          <p:cNvSpPr>
            <a:spLocks noGrp="1"/>
          </p:cNvSpPr>
          <p:nvPr>
            <p:ph idx="1"/>
          </p:nvPr>
        </p:nvSpPr>
        <p:spPr/>
        <p:txBody>
          <a:bodyPr/>
          <a:lstStyle/>
          <a:p>
            <a:r>
              <a:rPr lang="en-US" dirty="0"/>
              <a:t>There are several definitions:</a:t>
            </a:r>
          </a:p>
          <a:p>
            <a:pPr marL="361950" indent="-361950">
              <a:buFont typeface="Courier New" panose="02070309020205020404" pitchFamily="49" charset="0"/>
              <a:buChar char="o"/>
            </a:pPr>
            <a:r>
              <a:rPr lang="en-US" dirty="0"/>
              <a:t>AI is technology that enables </a:t>
            </a:r>
            <a:r>
              <a:rPr lang="en-US" i="1" dirty="0"/>
              <a:t>computers and machines to simulate human intelligence and problem-solving capabilities</a:t>
            </a:r>
          </a:p>
          <a:p>
            <a:pPr marL="361950" indent="-361950">
              <a:buFont typeface="Courier New" panose="02070309020205020404" pitchFamily="49" charset="0"/>
              <a:buChar char="o"/>
            </a:pPr>
            <a:r>
              <a:rPr lang="en-US" i="1" dirty="0"/>
              <a:t>Artificial intelligence (AI) refers to computer systems capable of performing complex tasks that historically only a human could do, such as reasoning, making decisions, or solving problems. </a:t>
            </a:r>
          </a:p>
          <a:p>
            <a:pPr marL="361950" indent="-361950">
              <a:buFont typeface="Courier New" panose="02070309020205020404" pitchFamily="49" charset="0"/>
              <a:buChar char="o"/>
            </a:pPr>
            <a:r>
              <a:rPr lang="en-US" dirty="0"/>
              <a:t>Artificial Intelligence (AI) works </a:t>
            </a:r>
            <a:r>
              <a:rPr lang="en-US" i="1" dirty="0"/>
              <a:t>by simulating human intelligence through the use of algorithms, data, and computational</a:t>
            </a:r>
            <a:r>
              <a:rPr lang="en-US" dirty="0"/>
              <a:t> power.</a:t>
            </a:r>
          </a:p>
          <a:p>
            <a:pPr marL="361950" indent="-361950">
              <a:buFont typeface="Courier New" panose="02070309020205020404" pitchFamily="49" charset="0"/>
              <a:buChar char="o"/>
            </a:pPr>
            <a:r>
              <a:rPr lang="en-US" i="1" dirty="0"/>
              <a:t>Artificial intelligence is “a technical and scientific field devoted to the engineered system that generates outputs such as content, forecasts, recommendations or decisions for a given set of human-defined objectives” </a:t>
            </a:r>
          </a:p>
          <a:p>
            <a:pPr marL="361950" indent="-361950">
              <a:buFont typeface="Courier New" panose="02070309020205020404" pitchFamily="49" charset="0"/>
              <a:buChar char="o"/>
            </a:pPr>
            <a:endParaRPr lang="en-IN" i="1" dirty="0"/>
          </a:p>
        </p:txBody>
      </p:sp>
      <p:sp>
        <p:nvSpPr>
          <p:cNvPr id="4" name="Date Placeholder 3">
            <a:extLst>
              <a:ext uri="{FF2B5EF4-FFF2-40B4-BE49-F238E27FC236}">
                <a16:creationId xmlns:a16="http://schemas.microsoft.com/office/drawing/2014/main" id="{9F41A9DB-B63C-4552-B42D-2F2583904875}"/>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1C3CDCE9-4221-4582-87CC-A6BE51D2FD50}"/>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F026FBFF-9E0A-4EBD-B2B9-7FC34C48F375}"/>
              </a:ext>
            </a:extLst>
          </p:cNvPr>
          <p:cNvSpPr>
            <a:spLocks noGrp="1"/>
          </p:cNvSpPr>
          <p:nvPr>
            <p:ph type="sldNum" sz="quarter" idx="12"/>
          </p:nvPr>
        </p:nvSpPr>
        <p:spPr/>
        <p:txBody>
          <a:bodyPr/>
          <a:lstStyle/>
          <a:p>
            <a:fld id="{44FFA0B1-F79E-4C8A-BD31-A9CA96BF2007}" type="slidenum">
              <a:rPr lang="en-IN" smtClean="0"/>
              <a:t>16</a:t>
            </a:fld>
            <a:endParaRPr lang="en-IN"/>
          </a:p>
        </p:txBody>
      </p:sp>
    </p:spTree>
    <p:extLst>
      <p:ext uri="{BB962C8B-B14F-4D97-AF65-F5344CB8AC3E}">
        <p14:creationId xmlns:p14="http://schemas.microsoft.com/office/powerpoint/2010/main" val="22961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8B43-59A7-44CA-9D6A-C675E0F2F93C}"/>
              </a:ext>
            </a:extLst>
          </p:cNvPr>
          <p:cNvSpPr>
            <a:spLocks noGrp="1"/>
          </p:cNvSpPr>
          <p:nvPr>
            <p:ph type="title"/>
          </p:nvPr>
        </p:nvSpPr>
        <p:spPr/>
        <p:txBody>
          <a:bodyPr/>
          <a:lstStyle/>
          <a:p>
            <a:r>
              <a:rPr lang="en-US" dirty="0"/>
              <a:t>How does it work?</a:t>
            </a:r>
            <a:endParaRPr lang="en-IN" dirty="0"/>
          </a:p>
        </p:txBody>
      </p:sp>
      <p:sp>
        <p:nvSpPr>
          <p:cNvPr id="3" name="Content Placeholder 2">
            <a:extLst>
              <a:ext uri="{FF2B5EF4-FFF2-40B4-BE49-F238E27FC236}">
                <a16:creationId xmlns:a16="http://schemas.microsoft.com/office/drawing/2014/main" id="{47527484-1988-4213-A82A-4498D07A423A}"/>
              </a:ext>
            </a:extLst>
          </p:cNvPr>
          <p:cNvSpPr>
            <a:spLocks noGrp="1"/>
          </p:cNvSpPr>
          <p:nvPr>
            <p:ph idx="1"/>
          </p:nvPr>
        </p:nvSpPr>
        <p:spPr>
          <a:xfrm>
            <a:off x="1154083" y="1983959"/>
            <a:ext cx="10058400" cy="3863949"/>
          </a:xfrm>
        </p:spPr>
        <p:txBody>
          <a:bodyPr>
            <a:normAutofit/>
          </a:bodyPr>
          <a:lstStyle/>
          <a:p>
            <a:pPr marL="446088" indent="-446088">
              <a:buFont typeface="Courier New" panose="02070309020205020404" pitchFamily="49" charset="0"/>
              <a:buChar char="o"/>
            </a:pPr>
            <a:r>
              <a:rPr lang="en-US" sz="2400" dirty="0"/>
              <a:t>Learning from huge amount of data</a:t>
            </a:r>
          </a:p>
          <a:p>
            <a:pPr marL="446088" indent="-446088">
              <a:buFont typeface="Courier New" panose="02070309020205020404" pitchFamily="49" charset="0"/>
              <a:buChar char="o"/>
            </a:pPr>
            <a:r>
              <a:rPr lang="en-US" sz="2400" dirty="0"/>
              <a:t>recognizes the patterns in the data</a:t>
            </a:r>
          </a:p>
          <a:p>
            <a:pPr marL="446088" indent="-446088">
              <a:buFont typeface="Courier New" panose="02070309020205020404" pitchFamily="49" charset="0"/>
              <a:buChar char="o"/>
            </a:pPr>
            <a:r>
              <a:rPr lang="en-US" sz="2400" dirty="0"/>
              <a:t>prediction and decision making based on data</a:t>
            </a:r>
          </a:p>
          <a:p>
            <a:pPr marL="446088" indent="-446088">
              <a:buFont typeface="Courier New" panose="02070309020205020404" pitchFamily="49" charset="0"/>
              <a:buChar char="o"/>
            </a:pPr>
            <a:r>
              <a:rPr lang="en-US" sz="2400" dirty="0"/>
              <a:t>continuously learns from the data and past decision --- continuously improves the decision</a:t>
            </a:r>
          </a:p>
          <a:p>
            <a:pPr marL="446088" indent="-446088">
              <a:buFont typeface="Courier New" panose="02070309020205020404" pitchFamily="49" charset="0"/>
              <a:buChar char="o"/>
            </a:pPr>
            <a:r>
              <a:rPr lang="en-US" sz="2400" dirty="0"/>
              <a:t>without human intervention</a:t>
            </a:r>
          </a:p>
          <a:p>
            <a:pPr marL="446088" indent="-446088">
              <a:buFont typeface="Courier New" panose="02070309020205020404" pitchFamily="49" charset="0"/>
              <a:buChar char="o"/>
            </a:pPr>
            <a:endParaRPr lang="en-US" sz="2400" dirty="0"/>
          </a:p>
          <a:p>
            <a:pPr marL="446088" indent="-446088">
              <a:buFont typeface="Courier New" panose="02070309020205020404" pitchFamily="49" charset="0"/>
              <a:buChar char="o"/>
            </a:pPr>
            <a:r>
              <a:rPr lang="en-US" sz="2400" dirty="0"/>
              <a:t>The “</a:t>
            </a:r>
            <a:r>
              <a:rPr lang="en-US" sz="2400" b="1" dirty="0"/>
              <a:t>machine learning</a:t>
            </a:r>
            <a:r>
              <a:rPr lang="en-US" sz="2400" dirty="0"/>
              <a:t>” feature enables AI to learn from the data</a:t>
            </a:r>
          </a:p>
          <a:p>
            <a:pPr marL="446088" indent="-446088">
              <a:buFont typeface="Courier New" panose="02070309020205020404" pitchFamily="49" charset="0"/>
              <a:buChar char="o"/>
            </a:pPr>
            <a:endParaRPr lang="en-IN" sz="2400" dirty="0"/>
          </a:p>
        </p:txBody>
      </p:sp>
      <p:sp>
        <p:nvSpPr>
          <p:cNvPr id="4" name="Date Placeholder 3">
            <a:extLst>
              <a:ext uri="{FF2B5EF4-FFF2-40B4-BE49-F238E27FC236}">
                <a16:creationId xmlns:a16="http://schemas.microsoft.com/office/drawing/2014/main" id="{856AD22A-C604-4804-A15B-25E66D1DDB64}"/>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62F6A3FE-C712-417F-B54B-F94C109F121E}"/>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91F0F47C-56C9-4FF6-B0FD-DCBAF1656889}"/>
              </a:ext>
            </a:extLst>
          </p:cNvPr>
          <p:cNvSpPr>
            <a:spLocks noGrp="1"/>
          </p:cNvSpPr>
          <p:nvPr>
            <p:ph type="sldNum" sz="quarter" idx="12"/>
          </p:nvPr>
        </p:nvSpPr>
        <p:spPr/>
        <p:txBody>
          <a:bodyPr/>
          <a:lstStyle/>
          <a:p>
            <a:fld id="{44FFA0B1-F79E-4C8A-BD31-A9CA96BF2007}" type="slidenum">
              <a:rPr lang="en-IN" smtClean="0"/>
              <a:t>17</a:t>
            </a:fld>
            <a:endParaRPr lang="en-IN"/>
          </a:p>
        </p:txBody>
      </p:sp>
    </p:spTree>
    <p:extLst>
      <p:ext uri="{BB962C8B-B14F-4D97-AF65-F5344CB8AC3E}">
        <p14:creationId xmlns:p14="http://schemas.microsoft.com/office/powerpoint/2010/main" val="264277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4132-23F8-4C0F-9CA7-4B874352D0D4}"/>
              </a:ext>
            </a:extLst>
          </p:cNvPr>
          <p:cNvSpPr>
            <a:spLocks noGrp="1"/>
          </p:cNvSpPr>
          <p:nvPr>
            <p:ph type="title"/>
          </p:nvPr>
        </p:nvSpPr>
        <p:spPr/>
        <p:txBody>
          <a:bodyPr/>
          <a:lstStyle/>
          <a:p>
            <a:r>
              <a:rPr lang="en-US" dirty="0"/>
              <a:t>AI and Data Science</a:t>
            </a:r>
            <a:endParaRPr lang="en-IN" dirty="0"/>
          </a:p>
        </p:txBody>
      </p:sp>
      <p:sp>
        <p:nvSpPr>
          <p:cNvPr id="3" name="Content Placeholder 2">
            <a:extLst>
              <a:ext uri="{FF2B5EF4-FFF2-40B4-BE49-F238E27FC236}">
                <a16:creationId xmlns:a16="http://schemas.microsoft.com/office/drawing/2014/main" id="{5723C453-AF5B-4304-8858-6111778AADA1}"/>
              </a:ext>
            </a:extLst>
          </p:cNvPr>
          <p:cNvSpPr>
            <a:spLocks noGrp="1"/>
          </p:cNvSpPr>
          <p:nvPr>
            <p:ph idx="1"/>
          </p:nvPr>
        </p:nvSpPr>
        <p:spPr/>
        <p:txBody>
          <a:bodyPr>
            <a:normAutofit lnSpcReduction="10000"/>
          </a:bodyPr>
          <a:lstStyle/>
          <a:p>
            <a:pPr marL="446088" indent="-446088">
              <a:buFont typeface="Courier New" panose="02070309020205020404" pitchFamily="49" charset="0"/>
              <a:buChar char="o"/>
            </a:pPr>
            <a:r>
              <a:rPr lang="en-US" dirty="0"/>
              <a:t>It is a inter-disciplinary subject evolving in Mathematics and Computer Science</a:t>
            </a:r>
          </a:p>
          <a:p>
            <a:pPr marL="446088" indent="-446088">
              <a:buFont typeface="Courier New" panose="02070309020205020404" pitchFamily="49" charset="0"/>
              <a:buChar char="o"/>
            </a:pPr>
            <a:r>
              <a:rPr lang="en-US" dirty="0"/>
              <a:t>Uses Linear Algebra + Optimization + Statistics</a:t>
            </a:r>
          </a:p>
          <a:p>
            <a:pPr marL="446088" indent="-446088">
              <a:buFont typeface="Courier New" panose="02070309020205020404" pitchFamily="49" charset="0"/>
              <a:buChar char="o"/>
            </a:pPr>
            <a:r>
              <a:rPr lang="en-US" dirty="0"/>
              <a:t>Creates a model from Training Data --- </a:t>
            </a:r>
            <a:r>
              <a:rPr lang="en-US" i="1" dirty="0"/>
              <a:t> machine learning</a:t>
            </a:r>
            <a:endParaRPr lang="en-US" dirty="0"/>
          </a:p>
          <a:p>
            <a:pPr marL="738696" lvl="1" indent="-446088">
              <a:buFont typeface="Courier New" panose="02070309020205020404" pitchFamily="49" charset="0"/>
              <a:buChar char="o"/>
            </a:pPr>
            <a:r>
              <a:rPr lang="en-US" dirty="0"/>
              <a:t>example: linear regression model</a:t>
            </a:r>
          </a:p>
          <a:p>
            <a:pPr marL="446088" indent="-446088">
              <a:buFont typeface="Courier New" panose="02070309020205020404" pitchFamily="49" charset="0"/>
              <a:buChar char="o"/>
            </a:pPr>
            <a:endParaRPr lang="en-US" dirty="0"/>
          </a:p>
          <a:p>
            <a:pPr marL="0" indent="0">
              <a:buNone/>
            </a:pPr>
            <a:r>
              <a:rPr lang="en-US" dirty="0"/>
              <a:t>The Human side of the AI and Data Science</a:t>
            </a:r>
          </a:p>
          <a:p>
            <a:pPr marL="446088" indent="-446088">
              <a:buFont typeface="Courier New" panose="02070309020205020404" pitchFamily="49" charset="0"/>
              <a:buChar char="o"/>
            </a:pPr>
            <a:r>
              <a:rPr lang="en-US" dirty="0"/>
              <a:t>Model depends on </a:t>
            </a:r>
          </a:p>
          <a:p>
            <a:pPr marL="738696" lvl="1" indent="-446088">
              <a:buFont typeface="Courier New" panose="02070309020205020404" pitchFamily="49" charset="0"/>
              <a:buChar char="o"/>
            </a:pPr>
            <a:r>
              <a:rPr lang="en-US" dirty="0"/>
              <a:t>Queries that we raise </a:t>
            </a:r>
          </a:p>
          <a:p>
            <a:pPr marL="738696" lvl="1" indent="-446088">
              <a:buFont typeface="Courier New" panose="02070309020205020404" pitchFamily="49" charset="0"/>
              <a:buChar char="o"/>
            </a:pPr>
            <a:r>
              <a:rPr lang="en-US" dirty="0"/>
              <a:t>Data that we collect --- </a:t>
            </a:r>
            <a:r>
              <a:rPr lang="en-US" i="1" dirty="0"/>
              <a:t>quality of the data</a:t>
            </a:r>
            <a:endParaRPr lang="en-US" dirty="0"/>
          </a:p>
          <a:p>
            <a:pPr marL="738696" lvl="1" indent="-446088">
              <a:buFont typeface="Courier New" panose="02070309020205020404" pitchFamily="49" charset="0"/>
              <a:buChar char="o"/>
            </a:pPr>
            <a:r>
              <a:rPr lang="en-US" dirty="0"/>
              <a:t>Expected output from the inputs</a:t>
            </a:r>
          </a:p>
          <a:p>
            <a:pPr marL="738696" lvl="1" indent="-446088">
              <a:buFont typeface="Courier New" panose="02070309020205020404" pitchFamily="49" charset="0"/>
              <a:buChar char="o"/>
            </a:pPr>
            <a:r>
              <a:rPr lang="en-US" dirty="0"/>
              <a:t>Architecture of the machine learning model we choose</a:t>
            </a:r>
          </a:p>
          <a:p>
            <a:pPr marL="738696" lvl="1" indent="-446088">
              <a:buFont typeface="Courier New" panose="02070309020205020404" pitchFamily="49" charset="0"/>
              <a:buChar char="o"/>
            </a:pPr>
            <a:endParaRPr lang="en-US" dirty="0"/>
          </a:p>
          <a:p>
            <a:pPr marL="0" indent="0">
              <a:buNone/>
            </a:pPr>
            <a:endParaRPr lang="en-US" dirty="0"/>
          </a:p>
          <a:p>
            <a:pPr marL="0" indent="0">
              <a:buNone/>
            </a:pPr>
            <a:endParaRPr lang="en-IN" dirty="0"/>
          </a:p>
        </p:txBody>
      </p:sp>
      <p:sp>
        <p:nvSpPr>
          <p:cNvPr id="4" name="Date Placeholder 3">
            <a:extLst>
              <a:ext uri="{FF2B5EF4-FFF2-40B4-BE49-F238E27FC236}">
                <a16:creationId xmlns:a16="http://schemas.microsoft.com/office/drawing/2014/main" id="{30500962-C81A-49AB-9BC3-591D77637C3E}"/>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DAAD6030-4C1F-4E50-9BD0-A690F879CFBB}"/>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42DF66F6-2156-489C-AEF6-5562C6914EBE}"/>
              </a:ext>
            </a:extLst>
          </p:cNvPr>
          <p:cNvSpPr>
            <a:spLocks noGrp="1"/>
          </p:cNvSpPr>
          <p:nvPr>
            <p:ph type="sldNum" sz="quarter" idx="12"/>
          </p:nvPr>
        </p:nvSpPr>
        <p:spPr/>
        <p:txBody>
          <a:bodyPr/>
          <a:lstStyle/>
          <a:p>
            <a:fld id="{44FFA0B1-F79E-4C8A-BD31-A9CA96BF2007}" type="slidenum">
              <a:rPr lang="en-IN" smtClean="0"/>
              <a:t>18</a:t>
            </a:fld>
            <a:endParaRPr lang="en-IN"/>
          </a:p>
        </p:txBody>
      </p:sp>
    </p:spTree>
    <p:extLst>
      <p:ext uri="{BB962C8B-B14F-4D97-AF65-F5344CB8AC3E}">
        <p14:creationId xmlns:p14="http://schemas.microsoft.com/office/powerpoint/2010/main" val="113905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73F5-CA44-4B5F-B9C5-70D0A0D9C7CE}"/>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05DBA72B-F5A7-4B4F-B7CD-9C5F09B26629}"/>
              </a:ext>
            </a:extLst>
          </p:cNvPr>
          <p:cNvSpPr>
            <a:spLocks noGrp="1"/>
          </p:cNvSpPr>
          <p:nvPr>
            <p:ph idx="1"/>
          </p:nvPr>
        </p:nvSpPr>
        <p:spPr/>
        <p:txBody>
          <a:bodyPr>
            <a:normAutofit/>
          </a:bodyPr>
          <a:lstStyle/>
          <a:p>
            <a:pPr marL="361950" indent="-361950">
              <a:buFont typeface="Courier New" panose="02070309020205020404" pitchFamily="49" charset="0"/>
              <a:buChar char="o"/>
            </a:pPr>
            <a:r>
              <a:rPr lang="en-US" sz="2800" dirty="0"/>
              <a:t>System </a:t>
            </a:r>
          </a:p>
          <a:p>
            <a:pPr marL="654558" lvl="1" indent="-361950">
              <a:buFont typeface="Courier New" panose="02070309020205020404" pitchFamily="49" charset="0"/>
              <a:buChar char="o"/>
            </a:pPr>
            <a:r>
              <a:rPr lang="en-US" sz="2600" dirty="0"/>
              <a:t>Generate training data set</a:t>
            </a:r>
          </a:p>
          <a:p>
            <a:pPr marL="654558" lvl="1" indent="-361950">
              <a:buFont typeface="Courier New" panose="02070309020205020404" pitchFamily="49" charset="0"/>
              <a:buChar char="o"/>
            </a:pPr>
            <a:r>
              <a:rPr lang="en-US" sz="2600" dirty="0"/>
              <a:t>Use Machine Learning to model the system</a:t>
            </a:r>
          </a:p>
          <a:p>
            <a:pPr marL="361950" indent="-361950">
              <a:buFont typeface="Courier New" panose="02070309020205020404" pitchFamily="49" charset="0"/>
              <a:buChar char="o"/>
            </a:pPr>
            <a:endParaRPr lang="en-US" sz="2800" dirty="0"/>
          </a:p>
          <a:p>
            <a:pPr marL="361950" indent="-361950">
              <a:buFont typeface="Courier New" panose="02070309020205020404" pitchFamily="49" charset="0"/>
              <a:buChar char="o"/>
            </a:pPr>
            <a:r>
              <a:rPr lang="en-US" sz="2800" dirty="0"/>
              <a:t>Two types of ML Techniques based on the type of data</a:t>
            </a:r>
          </a:p>
          <a:p>
            <a:pPr marL="654558" lvl="1" indent="-361950">
              <a:buFont typeface="Courier New" panose="02070309020205020404" pitchFamily="49" charset="0"/>
              <a:buChar char="o"/>
            </a:pPr>
            <a:r>
              <a:rPr lang="en-US" sz="2600" dirty="0"/>
              <a:t>Supervised learning</a:t>
            </a:r>
          </a:p>
          <a:p>
            <a:pPr marL="654558" lvl="1" indent="-361950">
              <a:buFont typeface="Courier New" panose="02070309020205020404" pitchFamily="49" charset="0"/>
              <a:buChar char="o"/>
            </a:pPr>
            <a:r>
              <a:rPr lang="en-US" sz="2600" dirty="0"/>
              <a:t>Unsupervised Learning</a:t>
            </a:r>
          </a:p>
          <a:p>
            <a:pPr marL="654558" lvl="1" indent="-361950">
              <a:buFont typeface="Courier New" panose="02070309020205020404" pitchFamily="49" charset="0"/>
              <a:buChar char="o"/>
            </a:pPr>
            <a:r>
              <a:rPr lang="en-US" sz="2600" i="1" dirty="0"/>
              <a:t>Reinforcement Learning</a:t>
            </a:r>
            <a:endParaRPr lang="en-US" sz="2600" dirty="0"/>
          </a:p>
          <a:p>
            <a:pPr marL="361950" indent="-361950">
              <a:buFont typeface="Courier New" panose="02070309020205020404" pitchFamily="49" charset="0"/>
              <a:buChar char="o"/>
            </a:pPr>
            <a:endParaRPr lang="en-US" sz="2800" dirty="0"/>
          </a:p>
          <a:p>
            <a:pPr marL="361950" indent="-361950">
              <a:buFont typeface="Courier New" panose="02070309020205020404" pitchFamily="49" charset="0"/>
              <a:buChar char="o"/>
            </a:pPr>
            <a:endParaRPr lang="en-IN" sz="2800" dirty="0"/>
          </a:p>
        </p:txBody>
      </p:sp>
      <p:sp>
        <p:nvSpPr>
          <p:cNvPr id="4" name="Date Placeholder 3">
            <a:extLst>
              <a:ext uri="{FF2B5EF4-FFF2-40B4-BE49-F238E27FC236}">
                <a16:creationId xmlns:a16="http://schemas.microsoft.com/office/drawing/2014/main" id="{C6012967-971F-4A71-BB31-982E95BBC138}"/>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C59FBD11-F1F1-43D9-98AA-C9EA822BCBE4}"/>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044F6FB0-FEC7-4C31-883F-27BB05615919}"/>
              </a:ext>
            </a:extLst>
          </p:cNvPr>
          <p:cNvSpPr>
            <a:spLocks noGrp="1"/>
          </p:cNvSpPr>
          <p:nvPr>
            <p:ph type="sldNum" sz="quarter" idx="12"/>
          </p:nvPr>
        </p:nvSpPr>
        <p:spPr/>
        <p:txBody>
          <a:bodyPr/>
          <a:lstStyle/>
          <a:p>
            <a:fld id="{44FFA0B1-F79E-4C8A-BD31-A9CA96BF2007}" type="slidenum">
              <a:rPr lang="en-IN" smtClean="0"/>
              <a:t>19</a:t>
            </a:fld>
            <a:endParaRPr lang="en-IN"/>
          </a:p>
        </p:txBody>
      </p:sp>
    </p:spTree>
    <p:extLst>
      <p:ext uri="{BB962C8B-B14F-4D97-AF65-F5344CB8AC3E}">
        <p14:creationId xmlns:p14="http://schemas.microsoft.com/office/powerpoint/2010/main" val="248294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FC987C-28E4-4388-9BA7-7353AFAD2DBB}"/>
              </a:ext>
            </a:extLst>
          </p:cNvPr>
          <p:cNvSpPr>
            <a:spLocks noGrp="1"/>
          </p:cNvSpPr>
          <p:nvPr>
            <p:ph type="title"/>
          </p:nvPr>
        </p:nvSpPr>
        <p:spPr>
          <a:xfrm>
            <a:off x="1256769" y="1190371"/>
            <a:ext cx="10058400" cy="1450757"/>
          </a:xfrm>
        </p:spPr>
        <p:txBody>
          <a:bodyPr/>
          <a:lstStyle/>
          <a:p>
            <a:pPr algn="ctr"/>
            <a:r>
              <a:rPr lang="en-US" dirty="0"/>
              <a:t>Welcome to MM 225</a:t>
            </a:r>
            <a:endParaRPr lang="en-IN" dirty="0"/>
          </a:p>
        </p:txBody>
      </p:sp>
      <p:sp>
        <p:nvSpPr>
          <p:cNvPr id="4" name="Date Placeholder 3">
            <a:extLst>
              <a:ext uri="{FF2B5EF4-FFF2-40B4-BE49-F238E27FC236}">
                <a16:creationId xmlns:a16="http://schemas.microsoft.com/office/drawing/2014/main" id="{39E2EE54-7B80-4941-9698-9C85DC753DAC}"/>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833E4E7D-58EA-4F9A-AA22-62AA40AAD98F}"/>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AE121F07-D987-421B-8E5D-9612C63739DA}"/>
              </a:ext>
            </a:extLst>
          </p:cNvPr>
          <p:cNvSpPr>
            <a:spLocks noGrp="1"/>
          </p:cNvSpPr>
          <p:nvPr>
            <p:ph type="sldNum" sz="quarter" idx="12"/>
          </p:nvPr>
        </p:nvSpPr>
        <p:spPr/>
        <p:txBody>
          <a:bodyPr/>
          <a:lstStyle/>
          <a:p>
            <a:fld id="{44FFA0B1-F79E-4C8A-BD31-A9CA96BF2007}" type="slidenum">
              <a:rPr lang="en-IN" smtClean="0"/>
              <a:t>2</a:t>
            </a:fld>
            <a:endParaRPr lang="en-IN"/>
          </a:p>
        </p:txBody>
      </p:sp>
    </p:spTree>
    <p:extLst>
      <p:ext uri="{BB962C8B-B14F-4D97-AF65-F5344CB8AC3E}">
        <p14:creationId xmlns:p14="http://schemas.microsoft.com/office/powerpoint/2010/main" val="43936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C0FBCC-76EB-444E-970D-75B25C4034D1}"/>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DFB8246F-0EB2-4561-B289-2E89A2DD1D8D}"/>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8286077C-076B-428D-A483-04910F90BF1A}"/>
              </a:ext>
            </a:extLst>
          </p:cNvPr>
          <p:cNvSpPr>
            <a:spLocks noGrp="1"/>
          </p:cNvSpPr>
          <p:nvPr>
            <p:ph type="sldNum" sz="quarter" idx="12"/>
          </p:nvPr>
        </p:nvSpPr>
        <p:spPr/>
        <p:txBody>
          <a:bodyPr/>
          <a:lstStyle/>
          <a:p>
            <a:fld id="{44FFA0B1-F79E-4C8A-BD31-A9CA96BF2007}" type="slidenum">
              <a:rPr lang="en-IN" smtClean="0"/>
              <a:t>20</a:t>
            </a:fld>
            <a:endParaRPr lang="en-IN"/>
          </a:p>
        </p:txBody>
      </p:sp>
      <p:sp>
        <p:nvSpPr>
          <p:cNvPr id="7" name="TextBox 6">
            <a:extLst>
              <a:ext uri="{FF2B5EF4-FFF2-40B4-BE49-F238E27FC236}">
                <a16:creationId xmlns:a16="http://schemas.microsoft.com/office/drawing/2014/main" id="{E91F4C3A-FE09-468D-8CB4-E57BF848176B}"/>
              </a:ext>
            </a:extLst>
          </p:cNvPr>
          <p:cNvSpPr txBox="1"/>
          <p:nvPr/>
        </p:nvSpPr>
        <p:spPr>
          <a:xfrm>
            <a:off x="4665921" y="138223"/>
            <a:ext cx="2860158" cy="461665"/>
          </a:xfrm>
          <a:prstGeom prst="rect">
            <a:avLst/>
          </a:prstGeom>
          <a:noFill/>
        </p:spPr>
        <p:txBody>
          <a:bodyPr wrap="square" rtlCol="0">
            <a:spAutoFit/>
          </a:bodyPr>
          <a:lstStyle/>
          <a:p>
            <a:r>
              <a:rPr lang="en-US" sz="2400" b="1" dirty="0"/>
              <a:t>Machine Learning</a:t>
            </a:r>
            <a:endParaRPr lang="en-IN" sz="2400" b="1" dirty="0"/>
          </a:p>
        </p:txBody>
      </p:sp>
      <p:sp>
        <p:nvSpPr>
          <p:cNvPr id="8" name="TextBox 7">
            <a:extLst>
              <a:ext uri="{FF2B5EF4-FFF2-40B4-BE49-F238E27FC236}">
                <a16:creationId xmlns:a16="http://schemas.microsoft.com/office/drawing/2014/main" id="{23EBA786-BE6F-4A2B-A81C-0250812F82B4}"/>
              </a:ext>
            </a:extLst>
          </p:cNvPr>
          <p:cNvSpPr txBox="1"/>
          <p:nvPr/>
        </p:nvSpPr>
        <p:spPr>
          <a:xfrm>
            <a:off x="2425996" y="747823"/>
            <a:ext cx="2860158" cy="461665"/>
          </a:xfrm>
          <a:prstGeom prst="rect">
            <a:avLst/>
          </a:prstGeom>
          <a:noFill/>
        </p:spPr>
        <p:txBody>
          <a:bodyPr wrap="square" rtlCol="0">
            <a:spAutoFit/>
          </a:bodyPr>
          <a:lstStyle/>
          <a:p>
            <a:r>
              <a:rPr lang="en-US" sz="2400" b="1" dirty="0"/>
              <a:t>Supervised ML</a:t>
            </a:r>
            <a:endParaRPr lang="en-IN" sz="2400" b="1" dirty="0"/>
          </a:p>
        </p:txBody>
      </p:sp>
      <p:sp>
        <p:nvSpPr>
          <p:cNvPr id="9" name="TextBox 8">
            <a:extLst>
              <a:ext uri="{FF2B5EF4-FFF2-40B4-BE49-F238E27FC236}">
                <a16:creationId xmlns:a16="http://schemas.microsoft.com/office/drawing/2014/main" id="{AE0F7CE5-9EA0-4F80-A9D8-BE822B901B20}"/>
              </a:ext>
            </a:extLst>
          </p:cNvPr>
          <p:cNvSpPr txBox="1"/>
          <p:nvPr/>
        </p:nvSpPr>
        <p:spPr>
          <a:xfrm>
            <a:off x="6905846" y="747823"/>
            <a:ext cx="2860158" cy="461665"/>
          </a:xfrm>
          <a:prstGeom prst="rect">
            <a:avLst/>
          </a:prstGeom>
          <a:noFill/>
        </p:spPr>
        <p:txBody>
          <a:bodyPr wrap="square" rtlCol="0">
            <a:spAutoFit/>
          </a:bodyPr>
          <a:lstStyle/>
          <a:p>
            <a:pPr algn="ctr"/>
            <a:r>
              <a:rPr lang="en-US" sz="2400" b="1" dirty="0"/>
              <a:t>Unsupervised ML</a:t>
            </a:r>
            <a:endParaRPr lang="en-IN" sz="2400" b="1" dirty="0"/>
          </a:p>
        </p:txBody>
      </p:sp>
      <p:sp>
        <p:nvSpPr>
          <p:cNvPr id="10" name="TextBox 9">
            <a:extLst>
              <a:ext uri="{FF2B5EF4-FFF2-40B4-BE49-F238E27FC236}">
                <a16:creationId xmlns:a16="http://schemas.microsoft.com/office/drawing/2014/main" id="{1ADFD9F2-332A-4075-B889-78E8F6D5F5B8}"/>
              </a:ext>
            </a:extLst>
          </p:cNvPr>
          <p:cNvSpPr txBox="1"/>
          <p:nvPr/>
        </p:nvSpPr>
        <p:spPr>
          <a:xfrm>
            <a:off x="2333415" y="1357423"/>
            <a:ext cx="2227952" cy="461665"/>
          </a:xfrm>
          <a:prstGeom prst="rect">
            <a:avLst/>
          </a:prstGeom>
          <a:noFill/>
        </p:spPr>
        <p:txBody>
          <a:bodyPr wrap="square" rtlCol="0">
            <a:spAutoFit/>
          </a:bodyPr>
          <a:lstStyle/>
          <a:p>
            <a:r>
              <a:rPr lang="en-US" sz="2400" b="1" dirty="0"/>
              <a:t>Labeled Data</a:t>
            </a:r>
            <a:endParaRPr lang="en-IN" sz="2400" b="1" dirty="0"/>
          </a:p>
        </p:txBody>
      </p:sp>
      <p:sp>
        <p:nvSpPr>
          <p:cNvPr id="11" name="TextBox 10">
            <a:extLst>
              <a:ext uri="{FF2B5EF4-FFF2-40B4-BE49-F238E27FC236}">
                <a16:creationId xmlns:a16="http://schemas.microsoft.com/office/drawing/2014/main" id="{CA799A02-1909-40AC-8818-AF779E0D92B1}"/>
              </a:ext>
            </a:extLst>
          </p:cNvPr>
          <p:cNvSpPr txBox="1"/>
          <p:nvPr/>
        </p:nvSpPr>
        <p:spPr>
          <a:xfrm>
            <a:off x="7100344" y="1357422"/>
            <a:ext cx="2575283" cy="461665"/>
          </a:xfrm>
          <a:prstGeom prst="rect">
            <a:avLst/>
          </a:prstGeom>
          <a:noFill/>
        </p:spPr>
        <p:txBody>
          <a:bodyPr wrap="square" rtlCol="0">
            <a:spAutoFit/>
          </a:bodyPr>
          <a:lstStyle/>
          <a:p>
            <a:pPr algn="ctr"/>
            <a:r>
              <a:rPr lang="en-US" sz="2400" b="1" dirty="0"/>
              <a:t>Unlabeled Data</a:t>
            </a:r>
            <a:endParaRPr lang="en-IN" sz="2400" b="1" dirty="0"/>
          </a:p>
        </p:txBody>
      </p:sp>
      <p:sp>
        <p:nvSpPr>
          <p:cNvPr id="12" name="TextBox 11">
            <a:extLst>
              <a:ext uri="{FF2B5EF4-FFF2-40B4-BE49-F238E27FC236}">
                <a16:creationId xmlns:a16="http://schemas.microsoft.com/office/drawing/2014/main" id="{C0BD11F7-EE0F-49AC-9AC2-20D548517F9B}"/>
              </a:ext>
            </a:extLst>
          </p:cNvPr>
          <p:cNvSpPr txBox="1"/>
          <p:nvPr/>
        </p:nvSpPr>
        <p:spPr>
          <a:xfrm>
            <a:off x="198044" y="2208487"/>
            <a:ext cx="2227952" cy="461665"/>
          </a:xfrm>
          <a:prstGeom prst="rect">
            <a:avLst/>
          </a:prstGeom>
          <a:noFill/>
        </p:spPr>
        <p:txBody>
          <a:bodyPr wrap="square" rtlCol="0">
            <a:spAutoFit/>
          </a:bodyPr>
          <a:lstStyle/>
          <a:p>
            <a:r>
              <a:rPr lang="en-US" sz="2400" b="1" dirty="0"/>
              <a:t>Discrete Label</a:t>
            </a:r>
            <a:endParaRPr lang="en-IN" sz="2400" b="1" dirty="0"/>
          </a:p>
        </p:txBody>
      </p:sp>
      <p:sp>
        <p:nvSpPr>
          <p:cNvPr id="13" name="TextBox 12">
            <a:extLst>
              <a:ext uri="{FF2B5EF4-FFF2-40B4-BE49-F238E27FC236}">
                <a16:creationId xmlns:a16="http://schemas.microsoft.com/office/drawing/2014/main" id="{46000C4D-557D-40C7-BE18-E6B58286417F}"/>
              </a:ext>
            </a:extLst>
          </p:cNvPr>
          <p:cNvSpPr txBox="1"/>
          <p:nvPr/>
        </p:nvSpPr>
        <p:spPr>
          <a:xfrm>
            <a:off x="3495683" y="2208487"/>
            <a:ext cx="2227952" cy="830997"/>
          </a:xfrm>
          <a:prstGeom prst="rect">
            <a:avLst/>
          </a:prstGeom>
          <a:noFill/>
        </p:spPr>
        <p:txBody>
          <a:bodyPr wrap="square" rtlCol="0">
            <a:spAutoFit/>
          </a:bodyPr>
          <a:lstStyle/>
          <a:p>
            <a:r>
              <a:rPr lang="en-US" sz="2400" b="1" dirty="0"/>
              <a:t>Continuous Label</a:t>
            </a:r>
            <a:endParaRPr lang="en-IN" sz="2400" b="1" dirty="0"/>
          </a:p>
        </p:txBody>
      </p:sp>
      <p:sp>
        <p:nvSpPr>
          <p:cNvPr id="14" name="TextBox 13">
            <a:extLst>
              <a:ext uri="{FF2B5EF4-FFF2-40B4-BE49-F238E27FC236}">
                <a16:creationId xmlns:a16="http://schemas.microsoft.com/office/drawing/2014/main" id="{87DE1405-4487-4B0B-81F6-146E0A07439D}"/>
              </a:ext>
            </a:extLst>
          </p:cNvPr>
          <p:cNvSpPr txBox="1"/>
          <p:nvPr/>
        </p:nvSpPr>
        <p:spPr>
          <a:xfrm>
            <a:off x="198044" y="3612586"/>
            <a:ext cx="2227952" cy="1569660"/>
          </a:xfrm>
          <a:prstGeom prst="rect">
            <a:avLst/>
          </a:prstGeom>
          <a:noFill/>
        </p:spPr>
        <p:txBody>
          <a:bodyPr wrap="square" rtlCol="0">
            <a:spAutoFit/>
          </a:bodyPr>
          <a:lstStyle/>
          <a:p>
            <a:r>
              <a:rPr lang="en-US" sz="2400" b="1" dirty="0"/>
              <a:t>Classification</a:t>
            </a:r>
          </a:p>
          <a:p>
            <a:r>
              <a:rPr lang="en-US" sz="2400" b="1" dirty="0"/>
              <a:t>SVM</a:t>
            </a:r>
          </a:p>
          <a:p>
            <a:r>
              <a:rPr lang="en-US" sz="2400" b="1" dirty="0"/>
              <a:t>NN</a:t>
            </a:r>
          </a:p>
          <a:p>
            <a:r>
              <a:rPr lang="en-US" sz="2400" b="1" dirty="0"/>
              <a:t>Decision Tree</a:t>
            </a:r>
            <a:endParaRPr lang="en-IN" sz="2400" b="1" dirty="0"/>
          </a:p>
        </p:txBody>
      </p:sp>
      <p:sp>
        <p:nvSpPr>
          <p:cNvPr id="15" name="TextBox 14">
            <a:extLst>
              <a:ext uri="{FF2B5EF4-FFF2-40B4-BE49-F238E27FC236}">
                <a16:creationId xmlns:a16="http://schemas.microsoft.com/office/drawing/2014/main" id="{144C2062-6AD1-4019-932C-848ACD2476C7}"/>
              </a:ext>
            </a:extLst>
          </p:cNvPr>
          <p:cNvSpPr txBox="1"/>
          <p:nvPr/>
        </p:nvSpPr>
        <p:spPr>
          <a:xfrm>
            <a:off x="3370090" y="3670925"/>
            <a:ext cx="2472271" cy="1938992"/>
          </a:xfrm>
          <a:prstGeom prst="rect">
            <a:avLst/>
          </a:prstGeom>
          <a:noFill/>
        </p:spPr>
        <p:txBody>
          <a:bodyPr wrap="square" rtlCol="0">
            <a:spAutoFit/>
          </a:bodyPr>
          <a:lstStyle/>
          <a:p>
            <a:r>
              <a:rPr lang="en-US" sz="2400" b="1" dirty="0"/>
              <a:t>Regression</a:t>
            </a:r>
          </a:p>
          <a:p>
            <a:r>
              <a:rPr lang="en-US" sz="2400" b="1" dirty="0"/>
              <a:t>Generalized regression</a:t>
            </a:r>
          </a:p>
          <a:p>
            <a:r>
              <a:rPr lang="en-US" sz="2400" b="1" dirty="0"/>
              <a:t>Gaussian Process</a:t>
            </a:r>
            <a:endParaRPr lang="en-IN" sz="2400" b="1" dirty="0"/>
          </a:p>
        </p:txBody>
      </p:sp>
      <p:sp>
        <p:nvSpPr>
          <p:cNvPr id="16" name="TextBox 15">
            <a:extLst>
              <a:ext uri="{FF2B5EF4-FFF2-40B4-BE49-F238E27FC236}">
                <a16:creationId xmlns:a16="http://schemas.microsoft.com/office/drawing/2014/main" id="{B1D15C74-9157-4767-8B9D-C624B36F7C89}"/>
              </a:ext>
            </a:extLst>
          </p:cNvPr>
          <p:cNvSpPr txBox="1"/>
          <p:nvPr/>
        </p:nvSpPr>
        <p:spPr>
          <a:xfrm>
            <a:off x="6141418" y="2363625"/>
            <a:ext cx="2227952" cy="461665"/>
          </a:xfrm>
          <a:prstGeom prst="rect">
            <a:avLst/>
          </a:prstGeom>
          <a:noFill/>
        </p:spPr>
        <p:txBody>
          <a:bodyPr wrap="square" rtlCol="0">
            <a:spAutoFit/>
          </a:bodyPr>
          <a:lstStyle/>
          <a:p>
            <a:r>
              <a:rPr lang="en-US" sz="2400" b="1" dirty="0"/>
              <a:t>Discrete Data</a:t>
            </a:r>
            <a:endParaRPr lang="en-IN" sz="2400" b="1" dirty="0"/>
          </a:p>
        </p:txBody>
      </p:sp>
      <p:sp>
        <p:nvSpPr>
          <p:cNvPr id="17" name="TextBox 16">
            <a:extLst>
              <a:ext uri="{FF2B5EF4-FFF2-40B4-BE49-F238E27FC236}">
                <a16:creationId xmlns:a16="http://schemas.microsoft.com/office/drawing/2014/main" id="{2B9BE208-340A-4983-BD70-60455BECD394}"/>
              </a:ext>
            </a:extLst>
          </p:cNvPr>
          <p:cNvSpPr txBox="1"/>
          <p:nvPr/>
        </p:nvSpPr>
        <p:spPr>
          <a:xfrm>
            <a:off x="8928945" y="2363026"/>
            <a:ext cx="2227952" cy="830997"/>
          </a:xfrm>
          <a:prstGeom prst="rect">
            <a:avLst/>
          </a:prstGeom>
          <a:noFill/>
        </p:spPr>
        <p:txBody>
          <a:bodyPr wrap="square" rtlCol="0">
            <a:spAutoFit/>
          </a:bodyPr>
          <a:lstStyle/>
          <a:p>
            <a:r>
              <a:rPr lang="en-US" sz="2400" b="1" dirty="0"/>
              <a:t>Continuous data</a:t>
            </a:r>
            <a:endParaRPr lang="en-IN" sz="2400" b="1" dirty="0"/>
          </a:p>
        </p:txBody>
      </p:sp>
      <p:sp>
        <p:nvSpPr>
          <p:cNvPr id="19" name="TextBox 18">
            <a:extLst>
              <a:ext uri="{FF2B5EF4-FFF2-40B4-BE49-F238E27FC236}">
                <a16:creationId xmlns:a16="http://schemas.microsoft.com/office/drawing/2014/main" id="{2BC9E6F0-D5D4-4721-8097-778EAE9BA39C}"/>
              </a:ext>
            </a:extLst>
          </p:cNvPr>
          <p:cNvSpPr txBox="1"/>
          <p:nvPr/>
        </p:nvSpPr>
        <p:spPr>
          <a:xfrm>
            <a:off x="6160033" y="3670925"/>
            <a:ext cx="2227952" cy="1938992"/>
          </a:xfrm>
          <a:prstGeom prst="rect">
            <a:avLst/>
          </a:prstGeom>
          <a:noFill/>
        </p:spPr>
        <p:txBody>
          <a:bodyPr wrap="square" rtlCol="0">
            <a:spAutoFit/>
          </a:bodyPr>
          <a:lstStyle/>
          <a:p>
            <a:r>
              <a:rPr lang="en-US" sz="2400" b="1" dirty="0"/>
              <a:t>Clustering:</a:t>
            </a:r>
          </a:p>
          <a:p>
            <a:r>
              <a:rPr lang="en-US" sz="2400" b="1" dirty="0"/>
              <a:t>k mean cluster</a:t>
            </a:r>
          </a:p>
          <a:p>
            <a:r>
              <a:rPr lang="en-US" sz="2400" b="1" dirty="0"/>
              <a:t>k nearest neighbor</a:t>
            </a:r>
          </a:p>
        </p:txBody>
      </p:sp>
      <p:sp>
        <p:nvSpPr>
          <p:cNvPr id="20" name="TextBox 19">
            <a:extLst>
              <a:ext uri="{FF2B5EF4-FFF2-40B4-BE49-F238E27FC236}">
                <a16:creationId xmlns:a16="http://schemas.microsoft.com/office/drawing/2014/main" id="{4D4B550E-0023-4119-A539-190A9003EE67}"/>
              </a:ext>
            </a:extLst>
          </p:cNvPr>
          <p:cNvSpPr txBox="1"/>
          <p:nvPr/>
        </p:nvSpPr>
        <p:spPr>
          <a:xfrm>
            <a:off x="8949757" y="3662983"/>
            <a:ext cx="2227952" cy="1938992"/>
          </a:xfrm>
          <a:prstGeom prst="rect">
            <a:avLst/>
          </a:prstGeom>
          <a:noFill/>
        </p:spPr>
        <p:txBody>
          <a:bodyPr wrap="square" rtlCol="0">
            <a:spAutoFit/>
          </a:bodyPr>
          <a:lstStyle/>
          <a:p>
            <a:r>
              <a:rPr lang="en-US" sz="2400" b="1" dirty="0"/>
              <a:t>Embedding:</a:t>
            </a:r>
          </a:p>
          <a:p>
            <a:r>
              <a:rPr lang="en-US" sz="2400" b="1" dirty="0"/>
              <a:t>POD/PCA</a:t>
            </a:r>
          </a:p>
          <a:p>
            <a:r>
              <a:rPr lang="en-US" sz="2400" b="1" dirty="0"/>
              <a:t>Auto coder</a:t>
            </a:r>
          </a:p>
          <a:p>
            <a:r>
              <a:rPr lang="en-US" sz="2400" b="1" dirty="0"/>
              <a:t>Diffusion maps</a:t>
            </a:r>
            <a:endParaRPr lang="en-IN" sz="2400" b="1" dirty="0"/>
          </a:p>
        </p:txBody>
      </p:sp>
      <p:cxnSp>
        <p:nvCxnSpPr>
          <p:cNvPr id="23" name="Connector: Elbow 22">
            <a:extLst>
              <a:ext uri="{FF2B5EF4-FFF2-40B4-BE49-F238E27FC236}">
                <a16:creationId xmlns:a16="http://schemas.microsoft.com/office/drawing/2014/main" id="{AEF44E45-5797-469D-84FD-092579F7113A}"/>
              </a:ext>
            </a:extLst>
          </p:cNvPr>
          <p:cNvCxnSpPr>
            <a:stCxn id="7" idx="1"/>
            <a:endCxn id="8" idx="0"/>
          </p:cNvCxnSpPr>
          <p:nvPr/>
        </p:nvCxnSpPr>
        <p:spPr>
          <a:xfrm rot="10800000" flipV="1">
            <a:off x="3856075" y="369055"/>
            <a:ext cx="809846" cy="378767"/>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67A2134-C55E-4301-A80C-B494CBD199DF}"/>
              </a:ext>
            </a:extLst>
          </p:cNvPr>
          <p:cNvCxnSpPr>
            <a:stCxn id="7" idx="3"/>
            <a:endCxn id="9" idx="0"/>
          </p:cNvCxnSpPr>
          <p:nvPr/>
        </p:nvCxnSpPr>
        <p:spPr>
          <a:xfrm>
            <a:off x="7526079" y="369056"/>
            <a:ext cx="809846" cy="37876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8F8E4A5-A6F5-4B80-BB21-A172638BF308}"/>
              </a:ext>
            </a:extLst>
          </p:cNvPr>
          <p:cNvCxnSpPr>
            <a:stCxn id="8" idx="1"/>
            <a:endCxn id="10" idx="1"/>
          </p:cNvCxnSpPr>
          <p:nvPr/>
        </p:nvCxnSpPr>
        <p:spPr>
          <a:xfrm rot="10800000" flipV="1">
            <a:off x="2333416" y="978656"/>
            <a:ext cx="92581" cy="609600"/>
          </a:xfrm>
          <a:prstGeom prst="bentConnector3">
            <a:avLst>
              <a:gd name="adj1" fmla="val 34691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01EFE8C-E48F-431D-B21E-6B12AAC79854}"/>
              </a:ext>
            </a:extLst>
          </p:cNvPr>
          <p:cNvCxnSpPr>
            <a:stCxn id="9" idx="3"/>
            <a:endCxn id="11" idx="3"/>
          </p:cNvCxnSpPr>
          <p:nvPr/>
        </p:nvCxnSpPr>
        <p:spPr>
          <a:xfrm flipH="1">
            <a:off x="9675627" y="978656"/>
            <a:ext cx="90377" cy="609599"/>
          </a:xfrm>
          <a:prstGeom prst="bentConnector3">
            <a:avLst>
              <a:gd name="adj1" fmla="val -25294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B9AD6B6-B7EC-421F-B963-3BFFD5E93B7F}"/>
              </a:ext>
            </a:extLst>
          </p:cNvPr>
          <p:cNvCxnSpPr>
            <a:stCxn id="10" idx="2"/>
            <a:endCxn id="12" idx="0"/>
          </p:cNvCxnSpPr>
          <p:nvPr/>
        </p:nvCxnSpPr>
        <p:spPr>
          <a:xfrm rot="5400000">
            <a:off x="2185007" y="946102"/>
            <a:ext cx="389399" cy="213537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E0D81542-2598-403E-820A-272AA639CBC0}"/>
              </a:ext>
            </a:extLst>
          </p:cNvPr>
          <p:cNvCxnSpPr>
            <a:stCxn id="10" idx="2"/>
            <a:endCxn id="13" idx="0"/>
          </p:cNvCxnSpPr>
          <p:nvPr/>
        </p:nvCxnSpPr>
        <p:spPr>
          <a:xfrm rot="16200000" flipH="1">
            <a:off x="3833826" y="1432653"/>
            <a:ext cx="389399" cy="116226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27646492-8A4B-430E-A944-21E9C7866296}"/>
              </a:ext>
            </a:extLst>
          </p:cNvPr>
          <p:cNvCxnSpPr>
            <a:stCxn id="11" idx="2"/>
            <a:endCxn id="16" idx="0"/>
          </p:cNvCxnSpPr>
          <p:nvPr/>
        </p:nvCxnSpPr>
        <p:spPr>
          <a:xfrm rot="5400000">
            <a:off x="7549421" y="1525060"/>
            <a:ext cx="544538" cy="113259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7CA0DEE-03FE-4EBD-885A-8EA253367FE5}"/>
              </a:ext>
            </a:extLst>
          </p:cNvPr>
          <p:cNvCxnSpPr>
            <a:stCxn id="11" idx="2"/>
            <a:endCxn id="17" idx="0"/>
          </p:cNvCxnSpPr>
          <p:nvPr/>
        </p:nvCxnSpPr>
        <p:spPr>
          <a:xfrm rot="16200000" flipH="1">
            <a:off x="8943484" y="1263588"/>
            <a:ext cx="543939" cy="165493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C2E7CAA-837E-4839-92B4-13B741F4358E}"/>
              </a:ext>
            </a:extLst>
          </p:cNvPr>
          <p:cNvCxnSpPr>
            <a:stCxn id="12" idx="2"/>
            <a:endCxn id="14" idx="0"/>
          </p:cNvCxnSpPr>
          <p:nvPr/>
        </p:nvCxnSpPr>
        <p:spPr>
          <a:xfrm rot="5400000">
            <a:off x="840803" y="3141369"/>
            <a:ext cx="942434" cy="1270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08A84995-9E11-4072-8331-7A063235BAED}"/>
              </a:ext>
            </a:extLst>
          </p:cNvPr>
          <p:cNvCxnSpPr>
            <a:stCxn id="13" idx="2"/>
            <a:endCxn id="15" idx="0"/>
          </p:cNvCxnSpPr>
          <p:nvPr/>
        </p:nvCxnSpPr>
        <p:spPr>
          <a:xfrm rot="5400000">
            <a:off x="4292223" y="3353488"/>
            <a:ext cx="631441" cy="343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EB975F1-82D9-4780-BE0A-629ED51DE25B}"/>
              </a:ext>
            </a:extLst>
          </p:cNvPr>
          <p:cNvCxnSpPr>
            <a:stCxn id="16" idx="2"/>
            <a:endCxn id="19" idx="0"/>
          </p:cNvCxnSpPr>
          <p:nvPr/>
        </p:nvCxnSpPr>
        <p:spPr>
          <a:xfrm rot="16200000" flipH="1">
            <a:off x="6841884" y="3238799"/>
            <a:ext cx="845635" cy="1861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D02658E8-C11E-42FE-8A5B-F786770478A9}"/>
              </a:ext>
            </a:extLst>
          </p:cNvPr>
          <p:cNvCxnSpPr>
            <a:stCxn id="17" idx="2"/>
            <a:endCxn id="20" idx="0"/>
          </p:cNvCxnSpPr>
          <p:nvPr/>
        </p:nvCxnSpPr>
        <p:spPr>
          <a:xfrm rot="16200000" flipH="1">
            <a:off x="9818847" y="3418097"/>
            <a:ext cx="468960" cy="2081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0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9"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F50A-F3C2-4388-8913-BDF4E05EE1BC}"/>
              </a:ext>
            </a:extLst>
          </p:cNvPr>
          <p:cNvSpPr>
            <a:spLocks noGrp="1"/>
          </p:cNvSpPr>
          <p:nvPr>
            <p:ph type="title"/>
          </p:nvPr>
        </p:nvSpPr>
        <p:spPr/>
        <p:txBody>
          <a:bodyPr/>
          <a:lstStyle/>
          <a:p>
            <a:r>
              <a:rPr lang="en-US" dirty="0"/>
              <a:t>Approach</a:t>
            </a:r>
            <a:endParaRPr lang="en-IN" dirty="0"/>
          </a:p>
        </p:txBody>
      </p:sp>
      <p:sp>
        <p:nvSpPr>
          <p:cNvPr id="6" name="Content Placeholder 5">
            <a:extLst>
              <a:ext uri="{FF2B5EF4-FFF2-40B4-BE49-F238E27FC236}">
                <a16:creationId xmlns:a16="http://schemas.microsoft.com/office/drawing/2014/main" id="{79D7724D-19FD-477C-9F51-A1F7313AC4FD}"/>
              </a:ext>
            </a:extLst>
          </p:cNvPr>
          <p:cNvSpPr>
            <a:spLocks noGrp="1"/>
          </p:cNvSpPr>
          <p:nvPr>
            <p:ph idx="1"/>
          </p:nvPr>
        </p:nvSpPr>
        <p:spPr/>
        <p:txBody>
          <a:bodyPr>
            <a:normAutofit fontScale="92500" lnSpcReduction="10000"/>
          </a:bodyPr>
          <a:lstStyle/>
          <a:p>
            <a:pPr marL="361950" indent="-361950">
              <a:buFont typeface="Courier New" panose="02070309020205020404" pitchFamily="49" charset="0"/>
              <a:buChar char="o"/>
            </a:pPr>
            <a:r>
              <a:rPr lang="en-US" dirty="0"/>
              <a:t>Course deals with how to “handle” </a:t>
            </a:r>
            <a:r>
              <a:rPr lang="en-US" b="1" dirty="0"/>
              <a:t>data</a:t>
            </a:r>
            <a:r>
              <a:rPr lang="en-US" dirty="0"/>
              <a:t> and make meaning out  of it</a:t>
            </a:r>
          </a:p>
          <a:p>
            <a:pPr marL="361950" indent="-361950">
              <a:buFont typeface="Courier New" panose="02070309020205020404" pitchFamily="49" charset="0"/>
              <a:buChar char="o"/>
            </a:pPr>
            <a:r>
              <a:rPr lang="en-US" dirty="0"/>
              <a:t> Need to harness uncertainty through </a:t>
            </a:r>
            <a:r>
              <a:rPr lang="en-US" b="1" dirty="0"/>
              <a:t>Probability and Statistics</a:t>
            </a:r>
            <a:endParaRPr lang="en-US" dirty="0"/>
          </a:p>
          <a:p>
            <a:pPr marL="361950" indent="-361950">
              <a:buFont typeface="Courier New" panose="02070309020205020404" pitchFamily="49" charset="0"/>
              <a:buChar char="o"/>
            </a:pPr>
            <a:r>
              <a:rPr lang="en-US" dirty="0"/>
              <a:t>Course structure is </a:t>
            </a:r>
          </a:p>
          <a:p>
            <a:pPr marL="654558" lvl="1" indent="-361950">
              <a:buFont typeface="Courier New" panose="02070309020205020404" pitchFamily="49" charset="0"/>
              <a:buChar char="o"/>
            </a:pPr>
            <a:r>
              <a:rPr lang="en-US" b="1" dirty="0"/>
              <a:t>Probability and Random Variable</a:t>
            </a:r>
          </a:p>
          <a:p>
            <a:pPr marL="654558" lvl="1" indent="-361950">
              <a:buFont typeface="Courier New" panose="02070309020205020404" pitchFamily="49" charset="0"/>
              <a:buChar char="o"/>
            </a:pPr>
            <a:r>
              <a:rPr lang="en-US" b="1" dirty="0"/>
              <a:t>Special Distributions</a:t>
            </a:r>
          </a:p>
          <a:p>
            <a:pPr marL="654558" lvl="1" indent="-361950">
              <a:buFont typeface="Courier New" panose="02070309020205020404" pitchFamily="49" charset="0"/>
              <a:buChar char="o"/>
            </a:pPr>
            <a:r>
              <a:rPr lang="en-US" b="1" dirty="0"/>
              <a:t>Density Estimation </a:t>
            </a:r>
          </a:p>
          <a:p>
            <a:pPr marL="654558" lvl="1" indent="-361950">
              <a:buFont typeface="Courier New" panose="02070309020205020404" pitchFamily="49" charset="0"/>
              <a:buChar char="o"/>
            </a:pPr>
            <a:r>
              <a:rPr lang="en-US" b="1" dirty="0"/>
              <a:t>Testing of validity of the estimated density</a:t>
            </a:r>
          </a:p>
          <a:p>
            <a:pPr marL="654558" lvl="1" indent="-361950">
              <a:buFont typeface="Courier New" panose="02070309020205020404" pitchFamily="49" charset="0"/>
              <a:buChar char="o"/>
            </a:pPr>
            <a:r>
              <a:rPr lang="en-US" b="1" dirty="0"/>
              <a:t>Linear Regression</a:t>
            </a:r>
          </a:p>
          <a:p>
            <a:pPr marL="654558" lvl="1" indent="-361950">
              <a:buFont typeface="Courier New" panose="02070309020205020404" pitchFamily="49" charset="0"/>
              <a:buChar char="o"/>
            </a:pPr>
            <a:r>
              <a:rPr lang="en-US" b="1" dirty="0"/>
              <a:t>Logistic Regression</a:t>
            </a:r>
          </a:p>
          <a:p>
            <a:pPr marL="654558" lvl="1" indent="-361950">
              <a:buFont typeface="Courier New" panose="02070309020205020404" pitchFamily="49" charset="0"/>
              <a:buChar char="o"/>
            </a:pPr>
            <a:r>
              <a:rPr lang="en-US" b="1" dirty="0"/>
              <a:t>Neural Networks</a:t>
            </a:r>
          </a:p>
          <a:p>
            <a:pPr marL="654558" lvl="1" indent="-361950">
              <a:buFont typeface="Courier New" panose="02070309020205020404" pitchFamily="49" charset="0"/>
              <a:buChar char="o"/>
            </a:pPr>
            <a:r>
              <a:rPr lang="en-US" b="1" dirty="0"/>
              <a:t>Clustering</a:t>
            </a:r>
          </a:p>
          <a:p>
            <a:pPr marL="654558" lvl="1" indent="-361950">
              <a:buFont typeface="Courier New" panose="02070309020205020404" pitchFamily="49" charset="0"/>
              <a:buChar char="o"/>
            </a:pPr>
            <a:r>
              <a:rPr lang="en-US" b="1" dirty="0"/>
              <a:t>PCA</a:t>
            </a:r>
          </a:p>
          <a:p>
            <a:pPr marL="654558" lvl="1" indent="-361950">
              <a:buFont typeface="Courier New" panose="02070309020205020404" pitchFamily="49" charset="0"/>
              <a:buChar char="o"/>
            </a:pPr>
            <a:r>
              <a:rPr lang="en-US" b="1" dirty="0"/>
              <a:t>Working with data for all of the techniques using Python</a:t>
            </a:r>
          </a:p>
          <a:p>
            <a:pPr marL="654558" lvl="1" indent="-361950">
              <a:buFont typeface="Courier New" panose="02070309020205020404" pitchFamily="49" charset="0"/>
              <a:buChar char="o"/>
            </a:pPr>
            <a:endParaRPr lang="en-US" b="1" dirty="0"/>
          </a:p>
          <a:p>
            <a:pPr marL="654558" lvl="1" indent="-361950">
              <a:buFont typeface="Courier New" panose="02070309020205020404" pitchFamily="49" charset="0"/>
              <a:buChar char="o"/>
            </a:pPr>
            <a:endParaRPr lang="en-US" dirty="0"/>
          </a:p>
          <a:p>
            <a:pPr marL="361950" indent="-361950">
              <a:buFont typeface="Courier New" panose="02070309020205020404" pitchFamily="49" charset="0"/>
              <a:buChar char="o"/>
            </a:pPr>
            <a:endParaRPr lang="en-US" dirty="0"/>
          </a:p>
          <a:p>
            <a:pPr marL="361950" indent="-361950">
              <a:buFont typeface="Courier New" panose="02070309020205020404" pitchFamily="49" charset="0"/>
              <a:buChar char="o"/>
            </a:pPr>
            <a:endParaRPr lang="en-IN" dirty="0"/>
          </a:p>
        </p:txBody>
      </p:sp>
      <p:sp>
        <p:nvSpPr>
          <p:cNvPr id="3" name="Date Placeholder 2">
            <a:extLst>
              <a:ext uri="{FF2B5EF4-FFF2-40B4-BE49-F238E27FC236}">
                <a16:creationId xmlns:a16="http://schemas.microsoft.com/office/drawing/2014/main" id="{455C214D-D8C9-4CF3-ACB1-B6985B8FF2CC}"/>
              </a:ext>
            </a:extLst>
          </p:cNvPr>
          <p:cNvSpPr>
            <a:spLocks noGrp="1"/>
          </p:cNvSpPr>
          <p:nvPr>
            <p:ph type="dt" sz="half" idx="10"/>
          </p:nvPr>
        </p:nvSpPr>
        <p:spPr/>
        <p:txBody>
          <a:bodyPr/>
          <a:lstStyle/>
          <a:p>
            <a:r>
              <a:rPr lang="en-IN"/>
              <a:t>29-07-2024</a:t>
            </a:r>
          </a:p>
        </p:txBody>
      </p:sp>
      <p:sp>
        <p:nvSpPr>
          <p:cNvPr id="4" name="Footer Placeholder 3">
            <a:extLst>
              <a:ext uri="{FF2B5EF4-FFF2-40B4-BE49-F238E27FC236}">
                <a16:creationId xmlns:a16="http://schemas.microsoft.com/office/drawing/2014/main" id="{C0A3FDA6-77ED-414B-A1A3-79628CF8A39F}"/>
              </a:ext>
            </a:extLst>
          </p:cNvPr>
          <p:cNvSpPr>
            <a:spLocks noGrp="1"/>
          </p:cNvSpPr>
          <p:nvPr>
            <p:ph type="ftr" sz="quarter" idx="11"/>
          </p:nvPr>
        </p:nvSpPr>
        <p:spPr/>
        <p:txBody>
          <a:bodyPr/>
          <a:lstStyle/>
          <a:p>
            <a:r>
              <a:rPr lang="en-IN"/>
              <a:t>MM 225: 2024-25</a:t>
            </a:r>
          </a:p>
        </p:txBody>
      </p:sp>
      <p:sp>
        <p:nvSpPr>
          <p:cNvPr id="5" name="Slide Number Placeholder 4">
            <a:extLst>
              <a:ext uri="{FF2B5EF4-FFF2-40B4-BE49-F238E27FC236}">
                <a16:creationId xmlns:a16="http://schemas.microsoft.com/office/drawing/2014/main" id="{74FD8695-CBAC-47E1-A168-6134B0935CA7}"/>
              </a:ext>
            </a:extLst>
          </p:cNvPr>
          <p:cNvSpPr>
            <a:spLocks noGrp="1"/>
          </p:cNvSpPr>
          <p:nvPr>
            <p:ph type="sldNum" sz="quarter" idx="12"/>
          </p:nvPr>
        </p:nvSpPr>
        <p:spPr/>
        <p:txBody>
          <a:bodyPr/>
          <a:lstStyle/>
          <a:p>
            <a:fld id="{44FFA0B1-F79E-4C8A-BD31-A9CA96BF2007}" type="slidenum">
              <a:rPr lang="en-IN" smtClean="0"/>
              <a:t>21</a:t>
            </a:fld>
            <a:endParaRPr lang="en-IN"/>
          </a:p>
        </p:txBody>
      </p:sp>
    </p:spTree>
    <p:extLst>
      <p:ext uri="{BB962C8B-B14F-4D97-AF65-F5344CB8AC3E}">
        <p14:creationId xmlns:p14="http://schemas.microsoft.com/office/powerpoint/2010/main" val="171819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3968-2411-431C-81CD-DD844FB6749C}"/>
              </a:ext>
            </a:extLst>
          </p:cNvPr>
          <p:cNvSpPr>
            <a:spLocks noGrp="1"/>
          </p:cNvSpPr>
          <p:nvPr>
            <p:ph type="title"/>
          </p:nvPr>
        </p:nvSpPr>
        <p:spPr/>
        <p:txBody>
          <a:bodyPr/>
          <a:lstStyle/>
          <a:p>
            <a:r>
              <a:rPr lang="en-US" dirty="0"/>
              <a:t>Take away</a:t>
            </a:r>
            <a:endParaRPr lang="en-IN" dirty="0"/>
          </a:p>
        </p:txBody>
      </p:sp>
      <p:sp>
        <p:nvSpPr>
          <p:cNvPr id="3" name="Content Placeholder 2">
            <a:extLst>
              <a:ext uri="{FF2B5EF4-FFF2-40B4-BE49-F238E27FC236}">
                <a16:creationId xmlns:a16="http://schemas.microsoft.com/office/drawing/2014/main" id="{D1C1C072-7B78-45C7-9305-7B6F6063DF8A}"/>
              </a:ext>
            </a:extLst>
          </p:cNvPr>
          <p:cNvSpPr>
            <a:spLocks noGrp="1"/>
          </p:cNvSpPr>
          <p:nvPr>
            <p:ph idx="1"/>
          </p:nvPr>
        </p:nvSpPr>
        <p:spPr>
          <a:xfrm>
            <a:off x="1107424" y="2931366"/>
            <a:ext cx="10058400" cy="1450757"/>
          </a:xfrm>
        </p:spPr>
        <p:txBody>
          <a:bodyPr>
            <a:normAutofit/>
          </a:bodyPr>
          <a:lstStyle/>
          <a:p>
            <a:pPr marL="446088" indent="-446088">
              <a:buFont typeface="Courier New" panose="02070309020205020404" pitchFamily="49" charset="0"/>
              <a:buChar char="o"/>
            </a:pPr>
            <a:r>
              <a:rPr lang="en-US" sz="2400" dirty="0"/>
              <a:t>Theoretical Understanding of  Data Analysis</a:t>
            </a:r>
          </a:p>
          <a:p>
            <a:pPr marL="0" indent="0">
              <a:buNone/>
            </a:pPr>
            <a:endParaRPr lang="en-US" sz="2400" dirty="0"/>
          </a:p>
          <a:p>
            <a:pPr marL="446088" indent="-446088">
              <a:buFont typeface="Courier New" panose="02070309020205020404" pitchFamily="49" charset="0"/>
              <a:buChar char="o"/>
            </a:pPr>
            <a:r>
              <a:rPr lang="en-US" sz="2400" dirty="0"/>
              <a:t>Basic Python operations to analyze data.</a:t>
            </a:r>
            <a:endParaRPr lang="en-IN" sz="2400" dirty="0"/>
          </a:p>
        </p:txBody>
      </p:sp>
      <p:sp>
        <p:nvSpPr>
          <p:cNvPr id="4" name="Date Placeholder 3">
            <a:extLst>
              <a:ext uri="{FF2B5EF4-FFF2-40B4-BE49-F238E27FC236}">
                <a16:creationId xmlns:a16="http://schemas.microsoft.com/office/drawing/2014/main" id="{71555334-BC77-456C-913E-F7445CABA5CE}"/>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BD4E6489-EE9C-4A4A-8D98-868C4F9DA831}"/>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3D9A0DAB-F5A2-408D-AA57-71EF990F447D}"/>
              </a:ext>
            </a:extLst>
          </p:cNvPr>
          <p:cNvSpPr>
            <a:spLocks noGrp="1"/>
          </p:cNvSpPr>
          <p:nvPr>
            <p:ph type="sldNum" sz="quarter" idx="12"/>
          </p:nvPr>
        </p:nvSpPr>
        <p:spPr/>
        <p:txBody>
          <a:bodyPr/>
          <a:lstStyle/>
          <a:p>
            <a:fld id="{44FFA0B1-F79E-4C8A-BD31-A9CA96BF2007}" type="slidenum">
              <a:rPr lang="en-IN" smtClean="0"/>
              <a:t>22</a:t>
            </a:fld>
            <a:endParaRPr lang="en-IN"/>
          </a:p>
        </p:txBody>
      </p:sp>
    </p:spTree>
    <p:extLst>
      <p:ext uri="{BB962C8B-B14F-4D97-AF65-F5344CB8AC3E}">
        <p14:creationId xmlns:p14="http://schemas.microsoft.com/office/powerpoint/2010/main" val="133027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C4C818-42F4-4864-A544-EEE210A0DF60}"/>
              </a:ext>
            </a:extLst>
          </p:cNvPr>
          <p:cNvSpPr>
            <a:spLocks noGrp="1"/>
          </p:cNvSpPr>
          <p:nvPr>
            <p:ph type="title"/>
          </p:nvPr>
        </p:nvSpPr>
        <p:spPr/>
        <p:txBody>
          <a:bodyPr/>
          <a:lstStyle/>
          <a:p>
            <a:r>
              <a:rPr lang="en-US" dirty="0"/>
              <a:t>Outline</a:t>
            </a:r>
            <a:endParaRPr lang="en-IN" dirty="0"/>
          </a:p>
        </p:txBody>
      </p:sp>
      <p:sp>
        <p:nvSpPr>
          <p:cNvPr id="6" name="Content Placeholder 5">
            <a:extLst>
              <a:ext uri="{FF2B5EF4-FFF2-40B4-BE49-F238E27FC236}">
                <a16:creationId xmlns:a16="http://schemas.microsoft.com/office/drawing/2014/main" id="{8DA2E4F0-E0BB-4CCC-A996-81CD66FBB93D}"/>
              </a:ext>
            </a:extLst>
          </p:cNvPr>
          <p:cNvSpPr>
            <a:spLocks noGrp="1"/>
          </p:cNvSpPr>
          <p:nvPr>
            <p:ph idx="1"/>
          </p:nvPr>
        </p:nvSpPr>
        <p:spPr>
          <a:xfrm>
            <a:off x="1066800" y="2930254"/>
            <a:ext cx="10058400" cy="2598676"/>
          </a:xfrm>
        </p:spPr>
        <p:txBody>
          <a:bodyPr>
            <a:normAutofit/>
          </a:bodyPr>
          <a:lstStyle/>
          <a:p>
            <a:pPr marL="446088" indent="-446088">
              <a:buFont typeface="Courier New" panose="02070309020205020404" pitchFamily="49" charset="0"/>
              <a:buChar char="o"/>
            </a:pPr>
            <a:r>
              <a:rPr lang="en-US" sz="2800" dirty="0"/>
              <a:t>Instructors</a:t>
            </a:r>
          </a:p>
          <a:p>
            <a:pPr marL="446088" indent="-446088">
              <a:buFont typeface="Courier New" panose="02070309020205020404" pitchFamily="49" charset="0"/>
              <a:buChar char="o"/>
            </a:pPr>
            <a:r>
              <a:rPr lang="en-US" sz="2800" dirty="0"/>
              <a:t>Evaluation </a:t>
            </a:r>
          </a:p>
          <a:p>
            <a:pPr marL="446088" indent="-446088">
              <a:buFont typeface="Courier New" panose="02070309020205020404" pitchFamily="49" charset="0"/>
              <a:buChar char="o"/>
            </a:pPr>
            <a:r>
              <a:rPr lang="en-US" sz="2800" dirty="0"/>
              <a:t>Why this course?</a:t>
            </a:r>
          </a:p>
          <a:p>
            <a:pPr marL="446088" indent="-446088">
              <a:buFont typeface="Courier New" panose="02070309020205020404" pitchFamily="49" charset="0"/>
              <a:buChar char="o"/>
            </a:pPr>
            <a:r>
              <a:rPr lang="en-US" sz="2800" dirty="0"/>
              <a:t>Take </a:t>
            </a:r>
            <a:r>
              <a:rPr lang="en-US" sz="2800" dirty="0" err="1"/>
              <a:t>aways</a:t>
            </a:r>
            <a:endParaRPr lang="en-IN" sz="2800" dirty="0"/>
          </a:p>
        </p:txBody>
      </p:sp>
      <p:sp>
        <p:nvSpPr>
          <p:cNvPr id="2" name="Date Placeholder 1">
            <a:extLst>
              <a:ext uri="{FF2B5EF4-FFF2-40B4-BE49-F238E27FC236}">
                <a16:creationId xmlns:a16="http://schemas.microsoft.com/office/drawing/2014/main" id="{5657A33F-8DD4-4F7D-B472-4B4522788B9E}"/>
              </a:ext>
            </a:extLst>
          </p:cNvPr>
          <p:cNvSpPr>
            <a:spLocks noGrp="1"/>
          </p:cNvSpPr>
          <p:nvPr>
            <p:ph type="dt" sz="half" idx="10"/>
          </p:nvPr>
        </p:nvSpPr>
        <p:spPr/>
        <p:txBody>
          <a:bodyPr/>
          <a:lstStyle/>
          <a:p>
            <a:r>
              <a:rPr lang="en-IN"/>
              <a:t>29-07-2024</a:t>
            </a:r>
          </a:p>
        </p:txBody>
      </p:sp>
      <p:sp>
        <p:nvSpPr>
          <p:cNvPr id="3" name="Footer Placeholder 2">
            <a:extLst>
              <a:ext uri="{FF2B5EF4-FFF2-40B4-BE49-F238E27FC236}">
                <a16:creationId xmlns:a16="http://schemas.microsoft.com/office/drawing/2014/main" id="{96EE2CA9-A173-4C10-81E4-E70FC29AF301}"/>
              </a:ext>
            </a:extLst>
          </p:cNvPr>
          <p:cNvSpPr>
            <a:spLocks noGrp="1"/>
          </p:cNvSpPr>
          <p:nvPr>
            <p:ph type="ftr" sz="quarter" idx="11"/>
          </p:nvPr>
        </p:nvSpPr>
        <p:spPr/>
        <p:txBody>
          <a:bodyPr/>
          <a:lstStyle/>
          <a:p>
            <a:r>
              <a:rPr lang="en-IN"/>
              <a:t>MM 225: 2024-25</a:t>
            </a:r>
          </a:p>
        </p:txBody>
      </p:sp>
      <p:sp>
        <p:nvSpPr>
          <p:cNvPr id="4" name="Slide Number Placeholder 3">
            <a:extLst>
              <a:ext uri="{FF2B5EF4-FFF2-40B4-BE49-F238E27FC236}">
                <a16:creationId xmlns:a16="http://schemas.microsoft.com/office/drawing/2014/main" id="{AC683621-5D32-4B54-934D-A8AB2D0EC1DE}"/>
              </a:ext>
            </a:extLst>
          </p:cNvPr>
          <p:cNvSpPr>
            <a:spLocks noGrp="1"/>
          </p:cNvSpPr>
          <p:nvPr>
            <p:ph type="sldNum" sz="quarter" idx="12"/>
          </p:nvPr>
        </p:nvSpPr>
        <p:spPr/>
        <p:txBody>
          <a:bodyPr/>
          <a:lstStyle/>
          <a:p>
            <a:fld id="{44FFA0B1-F79E-4C8A-BD31-A9CA96BF2007}" type="slidenum">
              <a:rPr lang="en-IN" smtClean="0"/>
              <a:t>3</a:t>
            </a:fld>
            <a:endParaRPr lang="en-IN"/>
          </a:p>
        </p:txBody>
      </p:sp>
    </p:spTree>
    <p:extLst>
      <p:ext uri="{BB962C8B-B14F-4D97-AF65-F5344CB8AC3E}">
        <p14:creationId xmlns:p14="http://schemas.microsoft.com/office/powerpoint/2010/main" val="252126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8BE8-3E05-4B69-9A48-57E0444D44D0}"/>
              </a:ext>
            </a:extLst>
          </p:cNvPr>
          <p:cNvSpPr>
            <a:spLocks noGrp="1"/>
          </p:cNvSpPr>
          <p:nvPr>
            <p:ph type="title"/>
          </p:nvPr>
        </p:nvSpPr>
        <p:spPr/>
        <p:txBody>
          <a:bodyPr/>
          <a:lstStyle/>
          <a:p>
            <a:r>
              <a:rPr lang="en-US" dirty="0"/>
              <a:t>Instructors</a:t>
            </a:r>
            <a:endParaRPr lang="en-IN" dirty="0"/>
          </a:p>
        </p:txBody>
      </p:sp>
      <p:sp>
        <p:nvSpPr>
          <p:cNvPr id="3" name="Content Placeholder 2">
            <a:extLst>
              <a:ext uri="{FF2B5EF4-FFF2-40B4-BE49-F238E27FC236}">
                <a16:creationId xmlns:a16="http://schemas.microsoft.com/office/drawing/2014/main" id="{AD5E4062-CE21-4602-B9D1-A58750AAECAF}"/>
              </a:ext>
            </a:extLst>
          </p:cNvPr>
          <p:cNvSpPr>
            <a:spLocks noGrp="1"/>
          </p:cNvSpPr>
          <p:nvPr>
            <p:ph idx="1"/>
          </p:nvPr>
        </p:nvSpPr>
        <p:spPr/>
        <p:txBody>
          <a:bodyPr>
            <a:normAutofit/>
          </a:bodyPr>
          <a:lstStyle/>
          <a:p>
            <a:pPr marL="446088" indent="-446088">
              <a:buFont typeface="Courier New" panose="02070309020205020404" pitchFamily="49" charset="0"/>
              <a:buChar char="o"/>
            </a:pPr>
            <a:r>
              <a:rPr lang="en-US" dirty="0"/>
              <a:t>Hina Gokhale (</a:t>
            </a:r>
            <a:r>
              <a:rPr lang="en-US" dirty="0">
                <a:hlinkClick r:id="rId2"/>
              </a:rPr>
              <a:t>hinagokhale@iitb.ac.in</a:t>
            </a:r>
            <a:r>
              <a:rPr lang="en-US" dirty="0"/>
              <a:t>)  - Theory </a:t>
            </a:r>
          </a:p>
          <a:p>
            <a:pPr marL="446088" indent="-446088">
              <a:buFont typeface="Courier New" panose="02070309020205020404" pitchFamily="49" charset="0"/>
              <a:buChar char="o"/>
            </a:pPr>
            <a:r>
              <a:rPr lang="en-US" dirty="0"/>
              <a:t>MP </a:t>
            </a:r>
            <a:r>
              <a:rPr lang="en-US" dirty="0" err="1"/>
              <a:t>Gururajan</a:t>
            </a:r>
            <a:r>
              <a:rPr lang="en-US" dirty="0"/>
              <a:t> (</a:t>
            </a:r>
            <a:r>
              <a:rPr lang="en-US" dirty="0">
                <a:hlinkClick r:id="rId3"/>
              </a:rPr>
              <a:t>guru.mp@iitb.ac.in</a:t>
            </a:r>
            <a:r>
              <a:rPr lang="en-US" dirty="0"/>
              <a:t>) – Python tutorials</a:t>
            </a:r>
          </a:p>
          <a:p>
            <a:pPr marL="446088" indent="-446088">
              <a:buFont typeface="Courier New" panose="02070309020205020404" pitchFamily="49" charset="0"/>
              <a:buChar char="o"/>
            </a:pPr>
            <a:r>
              <a:rPr lang="en-US" dirty="0"/>
              <a:t>N. </a:t>
            </a:r>
            <a:r>
              <a:rPr lang="en-US" dirty="0" err="1"/>
              <a:t>Vishwanathan</a:t>
            </a:r>
            <a:r>
              <a:rPr lang="en-US" dirty="0"/>
              <a:t> (</a:t>
            </a:r>
            <a:r>
              <a:rPr lang="en-US" dirty="0">
                <a:hlinkClick r:id="rId4"/>
              </a:rPr>
              <a:t>vichu@iitb.ac.in</a:t>
            </a:r>
            <a:r>
              <a:rPr lang="en-US" dirty="0"/>
              <a:t>) – Python Tutorials</a:t>
            </a:r>
          </a:p>
          <a:p>
            <a:pPr marL="446088" indent="-446088">
              <a:buFont typeface="Courier New" panose="02070309020205020404" pitchFamily="49" charset="0"/>
              <a:buChar char="o"/>
            </a:pPr>
            <a:r>
              <a:rPr lang="en-US" dirty="0"/>
              <a:t>Head TA: Dr. </a:t>
            </a:r>
            <a:r>
              <a:rPr lang="en-US" dirty="0" err="1"/>
              <a:t>Sanmugavel</a:t>
            </a:r>
            <a:r>
              <a:rPr lang="en-US" dirty="0"/>
              <a:t> </a:t>
            </a:r>
          </a:p>
          <a:p>
            <a:pPr marL="446088" indent="-446088">
              <a:buFont typeface="Courier New" panose="02070309020205020404" pitchFamily="49" charset="0"/>
              <a:buChar char="o"/>
            </a:pPr>
            <a:r>
              <a:rPr lang="en-US" dirty="0"/>
              <a:t>All administrative aspects to be referred to Prog. </a:t>
            </a:r>
            <a:r>
              <a:rPr lang="en-US" dirty="0" err="1"/>
              <a:t>Gururajan</a:t>
            </a:r>
            <a:r>
              <a:rPr lang="en-US" dirty="0"/>
              <a:t> or Dr. </a:t>
            </a:r>
            <a:r>
              <a:rPr lang="en-US" dirty="0" err="1"/>
              <a:t>Sanmugavel</a:t>
            </a:r>
            <a:endParaRPr lang="en-IN" dirty="0"/>
          </a:p>
          <a:p>
            <a:pPr marL="446088" indent="-446088">
              <a:buFont typeface="Courier New" panose="02070309020205020404" pitchFamily="49" charset="0"/>
              <a:buChar char="o"/>
            </a:pPr>
            <a:r>
              <a:rPr lang="en-US" dirty="0"/>
              <a:t>F</a:t>
            </a:r>
            <a:r>
              <a:rPr lang="en-IN" dirty="0"/>
              <a:t>or all email correspondence mark “MM 225” in the subject</a:t>
            </a:r>
          </a:p>
          <a:p>
            <a:pPr marL="446088" indent="-446088">
              <a:buFont typeface="Courier New" panose="02070309020205020404" pitchFamily="49" charset="0"/>
              <a:buChar char="o"/>
            </a:pPr>
            <a:r>
              <a:rPr lang="en-US" dirty="0"/>
              <a:t>TA are essential part of the course teaching and should be accorded same treatment as accorded to teacher / instructor.  Please follow all the instructions given by the Tas.</a:t>
            </a:r>
          </a:p>
        </p:txBody>
      </p:sp>
      <p:sp>
        <p:nvSpPr>
          <p:cNvPr id="4" name="Date Placeholder 3">
            <a:extLst>
              <a:ext uri="{FF2B5EF4-FFF2-40B4-BE49-F238E27FC236}">
                <a16:creationId xmlns:a16="http://schemas.microsoft.com/office/drawing/2014/main" id="{53874BEA-AF0A-4861-AAE5-B9F6CA461D94}"/>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47B86FD3-BF46-4F20-8874-F43567002102}"/>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55EC28D5-E614-4F3D-92A5-2C5158894714}"/>
              </a:ext>
            </a:extLst>
          </p:cNvPr>
          <p:cNvSpPr>
            <a:spLocks noGrp="1"/>
          </p:cNvSpPr>
          <p:nvPr>
            <p:ph type="sldNum" sz="quarter" idx="12"/>
          </p:nvPr>
        </p:nvSpPr>
        <p:spPr/>
        <p:txBody>
          <a:bodyPr/>
          <a:lstStyle/>
          <a:p>
            <a:fld id="{44FFA0B1-F79E-4C8A-BD31-A9CA96BF2007}" type="slidenum">
              <a:rPr lang="en-IN" smtClean="0"/>
              <a:t>4</a:t>
            </a:fld>
            <a:endParaRPr lang="en-IN"/>
          </a:p>
        </p:txBody>
      </p:sp>
    </p:spTree>
    <p:extLst>
      <p:ext uri="{BB962C8B-B14F-4D97-AF65-F5344CB8AC3E}">
        <p14:creationId xmlns:p14="http://schemas.microsoft.com/office/powerpoint/2010/main" val="369047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F2C4-D642-4A43-AC8F-F713F9DB9298}"/>
              </a:ext>
            </a:extLst>
          </p:cNvPr>
          <p:cNvSpPr>
            <a:spLocks noGrp="1"/>
          </p:cNvSpPr>
          <p:nvPr>
            <p:ph type="title"/>
          </p:nvPr>
        </p:nvSpPr>
        <p:spPr/>
        <p:txBody>
          <a:bodyPr/>
          <a:lstStyle/>
          <a:p>
            <a:r>
              <a:rPr lang="en-US" dirty="0"/>
              <a:t>Moodle</a:t>
            </a:r>
            <a:endParaRPr lang="en-IN" dirty="0"/>
          </a:p>
        </p:txBody>
      </p:sp>
      <p:sp>
        <p:nvSpPr>
          <p:cNvPr id="3" name="Content Placeholder 2">
            <a:extLst>
              <a:ext uri="{FF2B5EF4-FFF2-40B4-BE49-F238E27FC236}">
                <a16:creationId xmlns:a16="http://schemas.microsoft.com/office/drawing/2014/main" id="{C786F15B-816E-4EEB-A94A-F3C6B7FFA86B}"/>
              </a:ext>
            </a:extLst>
          </p:cNvPr>
          <p:cNvSpPr>
            <a:spLocks noGrp="1"/>
          </p:cNvSpPr>
          <p:nvPr>
            <p:ph idx="1"/>
          </p:nvPr>
        </p:nvSpPr>
        <p:spPr>
          <a:xfrm>
            <a:off x="1097280" y="2324199"/>
            <a:ext cx="10058400" cy="3045243"/>
          </a:xfrm>
        </p:spPr>
        <p:txBody>
          <a:bodyPr>
            <a:normAutofit/>
          </a:bodyPr>
          <a:lstStyle/>
          <a:p>
            <a:pPr marL="361950" indent="-361950">
              <a:buFont typeface="Courier New" panose="02070309020205020404" pitchFamily="49" charset="0"/>
              <a:buChar char="o"/>
            </a:pPr>
            <a:r>
              <a:rPr lang="en-US" sz="2400" dirty="0"/>
              <a:t>Moodle will be used extensively</a:t>
            </a:r>
          </a:p>
          <a:p>
            <a:pPr marL="361950" indent="-361950">
              <a:buFont typeface="Courier New" panose="02070309020205020404" pitchFamily="49" charset="0"/>
              <a:buChar char="o"/>
            </a:pPr>
            <a:r>
              <a:rPr lang="en-US" sz="2400" dirty="0"/>
              <a:t>All announcements will be made via Moodle</a:t>
            </a:r>
          </a:p>
          <a:p>
            <a:pPr marL="361950" indent="-361950">
              <a:buFont typeface="Courier New" panose="02070309020205020404" pitchFamily="49" charset="0"/>
              <a:buChar char="o"/>
            </a:pPr>
            <a:r>
              <a:rPr lang="en-US" sz="2400" dirty="0"/>
              <a:t>A day’s notice on Moodle will be considered sufficient </a:t>
            </a:r>
          </a:p>
          <a:p>
            <a:pPr marL="361950" indent="-361950">
              <a:buFont typeface="Courier New" panose="02070309020205020404" pitchFamily="49" charset="0"/>
              <a:buChar char="o"/>
            </a:pPr>
            <a:r>
              <a:rPr lang="en-US" sz="2400" dirty="0"/>
              <a:t>Please check the Moodle once in a day</a:t>
            </a:r>
          </a:p>
          <a:p>
            <a:pPr marL="361950" indent="-361950">
              <a:buFont typeface="Courier New" panose="02070309020205020404" pitchFamily="49" charset="0"/>
              <a:buChar char="o"/>
            </a:pPr>
            <a:r>
              <a:rPr lang="en-US" sz="2400" dirty="0"/>
              <a:t>All the course material (including this presentation) will be shared on Moodle</a:t>
            </a:r>
            <a:endParaRPr lang="en-IN" sz="2400" dirty="0"/>
          </a:p>
        </p:txBody>
      </p:sp>
      <p:sp>
        <p:nvSpPr>
          <p:cNvPr id="4" name="Date Placeholder 3">
            <a:extLst>
              <a:ext uri="{FF2B5EF4-FFF2-40B4-BE49-F238E27FC236}">
                <a16:creationId xmlns:a16="http://schemas.microsoft.com/office/drawing/2014/main" id="{89AD2B93-E1EE-4D62-A62E-6F7EE2D80EFD}"/>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E8B6968B-7F92-41A0-AB97-9ABB641E8977}"/>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905F7C65-15D1-4AB7-A978-41F62175E33B}"/>
              </a:ext>
            </a:extLst>
          </p:cNvPr>
          <p:cNvSpPr>
            <a:spLocks noGrp="1"/>
          </p:cNvSpPr>
          <p:nvPr>
            <p:ph type="sldNum" sz="quarter" idx="12"/>
          </p:nvPr>
        </p:nvSpPr>
        <p:spPr/>
        <p:txBody>
          <a:bodyPr/>
          <a:lstStyle/>
          <a:p>
            <a:fld id="{44FFA0B1-F79E-4C8A-BD31-A9CA96BF2007}" type="slidenum">
              <a:rPr lang="en-IN" smtClean="0"/>
              <a:t>5</a:t>
            </a:fld>
            <a:endParaRPr lang="en-IN"/>
          </a:p>
        </p:txBody>
      </p:sp>
    </p:spTree>
    <p:extLst>
      <p:ext uri="{BB962C8B-B14F-4D97-AF65-F5344CB8AC3E}">
        <p14:creationId xmlns:p14="http://schemas.microsoft.com/office/powerpoint/2010/main" val="185746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45ED-4BAA-454E-B16D-D472BDC52C0F}"/>
              </a:ext>
            </a:extLst>
          </p:cNvPr>
          <p:cNvSpPr>
            <a:spLocks noGrp="1"/>
          </p:cNvSpPr>
          <p:nvPr>
            <p:ph type="title"/>
          </p:nvPr>
        </p:nvSpPr>
        <p:spPr/>
        <p:txBody>
          <a:bodyPr/>
          <a:lstStyle/>
          <a:p>
            <a:r>
              <a:rPr lang="en-US" dirty="0"/>
              <a:t>Evaluation and Grading</a:t>
            </a:r>
            <a:endParaRPr lang="en-IN" dirty="0"/>
          </a:p>
        </p:txBody>
      </p:sp>
      <p:sp>
        <p:nvSpPr>
          <p:cNvPr id="3" name="Content Placeholder 2">
            <a:extLst>
              <a:ext uri="{FF2B5EF4-FFF2-40B4-BE49-F238E27FC236}">
                <a16:creationId xmlns:a16="http://schemas.microsoft.com/office/drawing/2014/main" id="{B6C890C6-E108-4CF7-80E9-9710536886B8}"/>
              </a:ext>
            </a:extLst>
          </p:cNvPr>
          <p:cNvSpPr>
            <a:spLocks noGrp="1"/>
          </p:cNvSpPr>
          <p:nvPr>
            <p:ph idx="1"/>
          </p:nvPr>
        </p:nvSpPr>
        <p:spPr/>
        <p:txBody>
          <a:bodyPr/>
          <a:lstStyle/>
          <a:p>
            <a:pPr marL="0" indent="0">
              <a:buNone/>
            </a:pPr>
            <a:r>
              <a:rPr lang="en-US" b="1" dirty="0"/>
              <a:t>Evaluation</a:t>
            </a:r>
          </a:p>
          <a:p>
            <a:pPr marL="361950" indent="-361950">
              <a:buFont typeface="Courier New" panose="02070309020205020404" pitchFamily="49" charset="0"/>
              <a:buChar char="o"/>
            </a:pPr>
            <a:r>
              <a:rPr lang="en-US" dirty="0"/>
              <a:t>P</a:t>
            </a:r>
            <a:r>
              <a:rPr lang="en-IN" dirty="0" err="1"/>
              <a:t>ython</a:t>
            </a:r>
            <a:r>
              <a:rPr lang="en-IN" dirty="0"/>
              <a:t> Tutorials – 20 points</a:t>
            </a:r>
          </a:p>
          <a:p>
            <a:pPr marL="361950" indent="-361950">
              <a:buFont typeface="Courier New" panose="02070309020205020404" pitchFamily="49" charset="0"/>
              <a:buChar char="o"/>
            </a:pPr>
            <a:r>
              <a:rPr lang="en-US" dirty="0"/>
              <a:t>M</a:t>
            </a:r>
            <a:r>
              <a:rPr lang="en-IN" dirty="0" err="1"/>
              <a:t>idsemester</a:t>
            </a:r>
            <a:r>
              <a:rPr lang="en-IN" dirty="0"/>
              <a:t> Exam – 20 points</a:t>
            </a:r>
          </a:p>
          <a:p>
            <a:pPr marL="361950" indent="-361950">
              <a:buFont typeface="Courier New" panose="02070309020205020404" pitchFamily="49" charset="0"/>
              <a:buChar char="o"/>
            </a:pPr>
            <a:r>
              <a:rPr lang="en-US" dirty="0"/>
              <a:t>Two quizzes – 20 points</a:t>
            </a:r>
          </a:p>
          <a:p>
            <a:pPr marL="361950" indent="-361950">
              <a:buFont typeface="Courier New" panose="02070309020205020404" pitchFamily="49" charset="0"/>
              <a:buChar char="o"/>
            </a:pPr>
            <a:r>
              <a:rPr lang="en-US" dirty="0"/>
              <a:t>Final exam – 40 points</a:t>
            </a:r>
          </a:p>
          <a:p>
            <a:pPr marL="361950" indent="-361950">
              <a:buFont typeface="Courier New" panose="02070309020205020404" pitchFamily="49" charset="0"/>
              <a:buChar char="o"/>
            </a:pPr>
            <a:endParaRPr lang="en-US" dirty="0"/>
          </a:p>
          <a:p>
            <a:pPr marL="0" indent="0">
              <a:buNone/>
            </a:pPr>
            <a:r>
              <a:rPr lang="en-US" b="1" dirty="0"/>
              <a:t>Grading: </a:t>
            </a:r>
          </a:p>
          <a:p>
            <a:pPr marL="361950" indent="-361950">
              <a:buFont typeface="Courier New" panose="02070309020205020404" pitchFamily="49" charset="0"/>
              <a:buChar char="o"/>
            </a:pPr>
            <a:r>
              <a:rPr lang="en-US" dirty="0"/>
              <a:t>Typically AA and FR absolute (Above 85% and below 40% respectively)</a:t>
            </a:r>
          </a:p>
          <a:p>
            <a:pPr marL="361950" indent="-361950">
              <a:buFont typeface="Courier New" panose="02070309020205020404" pitchFamily="49" charset="0"/>
              <a:buChar char="o"/>
            </a:pPr>
            <a:r>
              <a:rPr lang="en-US" dirty="0"/>
              <a:t>Rest relative grading</a:t>
            </a:r>
            <a:endParaRPr lang="en-IN" dirty="0"/>
          </a:p>
        </p:txBody>
      </p:sp>
      <p:sp>
        <p:nvSpPr>
          <p:cNvPr id="4" name="Date Placeholder 3">
            <a:extLst>
              <a:ext uri="{FF2B5EF4-FFF2-40B4-BE49-F238E27FC236}">
                <a16:creationId xmlns:a16="http://schemas.microsoft.com/office/drawing/2014/main" id="{0B900BFE-D675-428F-8BE0-0AD4A79905B0}"/>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EEE98E72-6C03-4D74-BED1-01267E669F74}"/>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BEB2887D-A626-4BA0-A18E-3311F2797FC3}"/>
              </a:ext>
            </a:extLst>
          </p:cNvPr>
          <p:cNvSpPr>
            <a:spLocks noGrp="1"/>
          </p:cNvSpPr>
          <p:nvPr>
            <p:ph type="sldNum" sz="quarter" idx="12"/>
          </p:nvPr>
        </p:nvSpPr>
        <p:spPr/>
        <p:txBody>
          <a:bodyPr/>
          <a:lstStyle/>
          <a:p>
            <a:fld id="{44FFA0B1-F79E-4C8A-BD31-A9CA96BF2007}" type="slidenum">
              <a:rPr lang="en-IN" smtClean="0"/>
              <a:t>6</a:t>
            </a:fld>
            <a:endParaRPr lang="en-IN"/>
          </a:p>
        </p:txBody>
      </p:sp>
    </p:spTree>
    <p:extLst>
      <p:ext uri="{BB962C8B-B14F-4D97-AF65-F5344CB8AC3E}">
        <p14:creationId xmlns:p14="http://schemas.microsoft.com/office/powerpoint/2010/main" val="292701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B858-903F-4713-B7E2-1A7322BDCBA9}"/>
              </a:ext>
            </a:extLst>
          </p:cNvPr>
          <p:cNvSpPr>
            <a:spLocks noGrp="1"/>
          </p:cNvSpPr>
          <p:nvPr>
            <p:ph type="title"/>
          </p:nvPr>
        </p:nvSpPr>
        <p:spPr/>
        <p:txBody>
          <a:bodyPr/>
          <a:lstStyle/>
          <a:p>
            <a:r>
              <a:rPr lang="en-US" dirty="0"/>
              <a:t>Make up</a:t>
            </a:r>
            <a:endParaRPr lang="en-IN" dirty="0"/>
          </a:p>
        </p:txBody>
      </p:sp>
      <p:sp>
        <p:nvSpPr>
          <p:cNvPr id="3" name="Content Placeholder 2">
            <a:extLst>
              <a:ext uri="{FF2B5EF4-FFF2-40B4-BE49-F238E27FC236}">
                <a16:creationId xmlns:a16="http://schemas.microsoft.com/office/drawing/2014/main" id="{58A1C090-5ADB-4EFA-BF71-66442058F765}"/>
              </a:ext>
            </a:extLst>
          </p:cNvPr>
          <p:cNvSpPr>
            <a:spLocks noGrp="1"/>
          </p:cNvSpPr>
          <p:nvPr>
            <p:ph idx="1"/>
          </p:nvPr>
        </p:nvSpPr>
        <p:spPr>
          <a:xfrm>
            <a:off x="1107424" y="2908990"/>
            <a:ext cx="10058400" cy="2056415"/>
          </a:xfrm>
        </p:spPr>
        <p:txBody>
          <a:bodyPr/>
          <a:lstStyle/>
          <a:p>
            <a:pPr marL="361950" indent="-361950">
              <a:buFont typeface="Courier New" panose="02070309020205020404" pitchFamily="49" charset="0"/>
              <a:buChar char="o"/>
            </a:pPr>
            <a:r>
              <a:rPr lang="en-US" dirty="0"/>
              <a:t>Only one make up at the end of the semester</a:t>
            </a:r>
          </a:p>
          <a:p>
            <a:pPr marL="361950" indent="-361950">
              <a:buFont typeface="Courier New" panose="02070309020205020404" pitchFamily="49" charset="0"/>
              <a:buChar char="o"/>
            </a:pPr>
            <a:r>
              <a:rPr lang="en-US" dirty="0"/>
              <a:t>Syllabus for the make up will be entire course work</a:t>
            </a:r>
          </a:p>
          <a:p>
            <a:pPr marL="361950" indent="-361950">
              <a:buFont typeface="Courier New" panose="02070309020205020404" pitchFamily="49" charset="0"/>
              <a:buChar char="o"/>
            </a:pPr>
            <a:r>
              <a:rPr lang="en-US" dirty="0"/>
              <a:t>No make up for tutorials and other class participation activity</a:t>
            </a:r>
          </a:p>
        </p:txBody>
      </p:sp>
      <p:sp>
        <p:nvSpPr>
          <p:cNvPr id="4" name="Date Placeholder 3">
            <a:extLst>
              <a:ext uri="{FF2B5EF4-FFF2-40B4-BE49-F238E27FC236}">
                <a16:creationId xmlns:a16="http://schemas.microsoft.com/office/drawing/2014/main" id="{BF133A68-86EF-4BFF-B13D-B25B089E3EFD}"/>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9404EDEE-CADD-4B4C-B5DB-F8205D847FBE}"/>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6BF78B6A-0C5A-4B65-A123-B81FF5FA6093}"/>
              </a:ext>
            </a:extLst>
          </p:cNvPr>
          <p:cNvSpPr>
            <a:spLocks noGrp="1"/>
          </p:cNvSpPr>
          <p:nvPr>
            <p:ph type="sldNum" sz="quarter" idx="12"/>
          </p:nvPr>
        </p:nvSpPr>
        <p:spPr/>
        <p:txBody>
          <a:bodyPr/>
          <a:lstStyle/>
          <a:p>
            <a:fld id="{44FFA0B1-F79E-4C8A-BD31-A9CA96BF2007}" type="slidenum">
              <a:rPr lang="en-IN" smtClean="0"/>
              <a:t>7</a:t>
            </a:fld>
            <a:endParaRPr lang="en-IN"/>
          </a:p>
        </p:txBody>
      </p:sp>
    </p:spTree>
    <p:extLst>
      <p:ext uri="{BB962C8B-B14F-4D97-AF65-F5344CB8AC3E}">
        <p14:creationId xmlns:p14="http://schemas.microsoft.com/office/powerpoint/2010/main" val="164499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5BF2-DCF3-411E-83AC-DD2E69439EC8}"/>
              </a:ext>
            </a:extLst>
          </p:cNvPr>
          <p:cNvSpPr>
            <a:spLocks noGrp="1"/>
          </p:cNvSpPr>
          <p:nvPr>
            <p:ph type="title"/>
          </p:nvPr>
        </p:nvSpPr>
        <p:spPr/>
        <p:txBody>
          <a:bodyPr/>
          <a:lstStyle/>
          <a:p>
            <a:r>
              <a:rPr lang="en-US" dirty="0" err="1"/>
              <a:t>Attendence</a:t>
            </a:r>
            <a:r>
              <a:rPr lang="en-US" dirty="0"/>
              <a:t> </a:t>
            </a:r>
            <a:r>
              <a:rPr lang="en-US" dirty="0" err="1"/>
              <a:t>Pollicy</a:t>
            </a:r>
            <a:endParaRPr lang="en-IN" dirty="0"/>
          </a:p>
        </p:txBody>
      </p:sp>
      <p:sp>
        <p:nvSpPr>
          <p:cNvPr id="3" name="Content Placeholder 2">
            <a:extLst>
              <a:ext uri="{FF2B5EF4-FFF2-40B4-BE49-F238E27FC236}">
                <a16:creationId xmlns:a16="http://schemas.microsoft.com/office/drawing/2014/main" id="{B512EC33-45C2-4AE3-AFBB-FCFB7FDD7EB5}"/>
              </a:ext>
            </a:extLst>
          </p:cNvPr>
          <p:cNvSpPr>
            <a:spLocks noGrp="1"/>
          </p:cNvSpPr>
          <p:nvPr>
            <p:ph idx="1"/>
          </p:nvPr>
        </p:nvSpPr>
        <p:spPr/>
        <p:txBody>
          <a:bodyPr>
            <a:normAutofit/>
          </a:bodyPr>
          <a:lstStyle/>
          <a:p>
            <a:pPr marL="361950" indent="-361950">
              <a:buFont typeface="Courier New" panose="02070309020205020404" pitchFamily="49" charset="0"/>
              <a:buChar char="o"/>
            </a:pPr>
            <a:r>
              <a:rPr lang="en-US" sz="2400" dirty="0"/>
              <a:t>Attend all classes regularly and participate in the class activities</a:t>
            </a:r>
          </a:p>
          <a:p>
            <a:pPr marL="361950" indent="-361950">
              <a:buFont typeface="Courier New" panose="02070309020205020404" pitchFamily="49" charset="0"/>
              <a:buChar char="o"/>
            </a:pPr>
            <a:r>
              <a:rPr lang="en-US" sz="2400" dirty="0"/>
              <a:t>Please do not arrive late for the class</a:t>
            </a:r>
          </a:p>
          <a:p>
            <a:pPr marL="361950" indent="-361950">
              <a:buFont typeface="Courier New" panose="02070309020205020404" pitchFamily="49" charset="0"/>
              <a:buChar char="o"/>
            </a:pPr>
            <a:r>
              <a:rPr lang="en-US" sz="2400" dirty="0"/>
              <a:t>This is a 2-0-2-6 course.</a:t>
            </a:r>
          </a:p>
          <a:p>
            <a:pPr marL="654558" lvl="1" indent="-361950">
              <a:buFont typeface="Courier New" panose="02070309020205020404" pitchFamily="49" charset="0"/>
              <a:buChar char="o"/>
            </a:pPr>
            <a:r>
              <a:rPr lang="en-US" sz="2200" dirty="0"/>
              <a:t>Monday Class – Instructions for the week’s python tutorial</a:t>
            </a:r>
          </a:p>
          <a:p>
            <a:pPr marL="654558" lvl="1" indent="-361950">
              <a:buFont typeface="Courier New" panose="02070309020205020404" pitchFamily="49" charset="0"/>
              <a:buChar char="o"/>
            </a:pPr>
            <a:r>
              <a:rPr lang="en-US" sz="2200" dirty="0"/>
              <a:t>Tuesdays and Thursdays – Theory </a:t>
            </a:r>
          </a:p>
          <a:p>
            <a:pPr marL="654558" lvl="1" indent="-361950">
              <a:buFont typeface="Courier New" panose="02070309020205020404" pitchFamily="49" charset="0"/>
              <a:buChar char="o"/>
            </a:pPr>
            <a:r>
              <a:rPr lang="en-US" sz="2200" dirty="0"/>
              <a:t>Monday and Thursday  - Python tutorials in two slots : 2:00 to 3:30 and 3:30 to 5:00 in Bits and Bytes.</a:t>
            </a:r>
          </a:p>
          <a:p>
            <a:pPr marL="654558" lvl="1" indent="-361950">
              <a:buFont typeface="Courier New" panose="02070309020205020404" pitchFamily="49" charset="0"/>
              <a:buChar char="o"/>
            </a:pPr>
            <a:r>
              <a:rPr lang="en-US" sz="2200" dirty="0"/>
              <a:t>The session list will be posted on Moodle</a:t>
            </a:r>
            <a:endParaRPr lang="en-IN" sz="2200" dirty="0"/>
          </a:p>
        </p:txBody>
      </p:sp>
      <p:sp>
        <p:nvSpPr>
          <p:cNvPr id="4" name="Date Placeholder 3">
            <a:extLst>
              <a:ext uri="{FF2B5EF4-FFF2-40B4-BE49-F238E27FC236}">
                <a16:creationId xmlns:a16="http://schemas.microsoft.com/office/drawing/2014/main" id="{9F5D6F16-C8C0-420C-BEB6-B75ACFCDF2A6}"/>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DCF82137-AAFA-479D-872E-ED2881B4902C}"/>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BEDE3D65-1F0E-4207-B616-3AC5BBE1C8CB}"/>
              </a:ext>
            </a:extLst>
          </p:cNvPr>
          <p:cNvSpPr>
            <a:spLocks noGrp="1"/>
          </p:cNvSpPr>
          <p:nvPr>
            <p:ph type="sldNum" sz="quarter" idx="12"/>
          </p:nvPr>
        </p:nvSpPr>
        <p:spPr/>
        <p:txBody>
          <a:bodyPr/>
          <a:lstStyle/>
          <a:p>
            <a:fld id="{44FFA0B1-F79E-4C8A-BD31-A9CA96BF2007}" type="slidenum">
              <a:rPr lang="en-IN" smtClean="0"/>
              <a:t>8</a:t>
            </a:fld>
            <a:endParaRPr lang="en-IN"/>
          </a:p>
        </p:txBody>
      </p:sp>
    </p:spTree>
    <p:extLst>
      <p:ext uri="{BB962C8B-B14F-4D97-AF65-F5344CB8AC3E}">
        <p14:creationId xmlns:p14="http://schemas.microsoft.com/office/powerpoint/2010/main" val="298299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98EC-AE0B-47DC-8E97-58E32BCF24C4}"/>
              </a:ext>
            </a:extLst>
          </p:cNvPr>
          <p:cNvSpPr>
            <a:spLocks noGrp="1"/>
          </p:cNvSpPr>
          <p:nvPr>
            <p:ph type="title"/>
          </p:nvPr>
        </p:nvSpPr>
        <p:spPr/>
        <p:txBody>
          <a:bodyPr/>
          <a:lstStyle/>
          <a:p>
            <a:r>
              <a:rPr lang="en-US" dirty="0"/>
              <a:t>Tutorial Evaluation</a:t>
            </a:r>
            <a:endParaRPr lang="en-IN" dirty="0"/>
          </a:p>
        </p:txBody>
      </p:sp>
      <p:sp>
        <p:nvSpPr>
          <p:cNvPr id="3" name="Content Placeholder 2">
            <a:extLst>
              <a:ext uri="{FF2B5EF4-FFF2-40B4-BE49-F238E27FC236}">
                <a16:creationId xmlns:a16="http://schemas.microsoft.com/office/drawing/2014/main" id="{92246C72-C37F-4B3B-AC95-3CC3E87BC4E2}"/>
              </a:ext>
            </a:extLst>
          </p:cNvPr>
          <p:cNvSpPr>
            <a:spLocks noGrp="1"/>
          </p:cNvSpPr>
          <p:nvPr>
            <p:ph idx="1"/>
          </p:nvPr>
        </p:nvSpPr>
        <p:spPr>
          <a:xfrm>
            <a:off x="1097280" y="1845734"/>
            <a:ext cx="10058400" cy="3183466"/>
          </a:xfrm>
        </p:spPr>
        <p:txBody>
          <a:bodyPr/>
          <a:lstStyle/>
          <a:p>
            <a:pPr marL="361950" indent="-361950">
              <a:buFont typeface="Courier New" panose="02070309020205020404" pitchFamily="49" charset="0"/>
              <a:buChar char="o"/>
            </a:pPr>
            <a:r>
              <a:rPr lang="en-US" sz="2400" dirty="0"/>
              <a:t>Will be based on assignment sheets;</a:t>
            </a:r>
          </a:p>
          <a:p>
            <a:pPr marL="361950" indent="-361950">
              <a:buFont typeface="Courier New" panose="02070309020205020404" pitchFamily="49" charset="0"/>
              <a:buChar char="o"/>
            </a:pPr>
            <a:r>
              <a:rPr lang="en-US" sz="2400" dirty="0"/>
              <a:t>Each student has to individually solve the problems;</a:t>
            </a:r>
          </a:p>
          <a:p>
            <a:pPr marL="361950" indent="-361950">
              <a:buFont typeface="Courier New" panose="02070309020205020404" pitchFamily="49" charset="0"/>
              <a:buChar char="o"/>
            </a:pPr>
            <a:r>
              <a:rPr lang="en-US" sz="2400" dirty="0"/>
              <a:t>You have to submit these solved problems in </a:t>
            </a:r>
            <a:r>
              <a:rPr lang="en-US" sz="2400" dirty="0" err="1"/>
              <a:t>moodle</a:t>
            </a:r>
            <a:r>
              <a:rPr lang="en-US" sz="2400" dirty="0"/>
              <a:t>; they will be evaluated towards your python tutorials.</a:t>
            </a:r>
          </a:p>
          <a:p>
            <a:pPr marL="361950" indent="-361950">
              <a:buFont typeface="Courier New" panose="02070309020205020404" pitchFamily="49" charset="0"/>
              <a:buChar char="o"/>
            </a:pPr>
            <a:r>
              <a:rPr lang="en-US" sz="2400" dirty="0"/>
              <a:t>You are welcome to bring your laptop (with python loaded) to try things as we discuss in the class</a:t>
            </a:r>
            <a:r>
              <a:rPr lang="en-US" dirty="0"/>
              <a:t>.</a:t>
            </a:r>
            <a:endParaRPr lang="en-IN" dirty="0"/>
          </a:p>
        </p:txBody>
      </p:sp>
      <p:sp>
        <p:nvSpPr>
          <p:cNvPr id="4" name="Date Placeholder 3">
            <a:extLst>
              <a:ext uri="{FF2B5EF4-FFF2-40B4-BE49-F238E27FC236}">
                <a16:creationId xmlns:a16="http://schemas.microsoft.com/office/drawing/2014/main" id="{FBE18FB7-81EA-4740-A1C1-D3CA375785A2}"/>
              </a:ext>
            </a:extLst>
          </p:cNvPr>
          <p:cNvSpPr>
            <a:spLocks noGrp="1"/>
          </p:cNvSpPr>
          <p:nvPr>
            <p:ph type="dt" sz="half" idx="10"/>
          </p:nvPr>
        </p:nvSpPr>
        <p:spPr/>
        <p:txBody>
          <a:bodyPr/>
          <a:lstStyle/>
          <a:p>
            <a:r>
              <a:rPr lang="en-IN"/>
              <a:t>29-07-2024</a:t>
            </a:r>
          </a:p>
        </p:txBody>
      </p:sp>
      <p:sp>
        <p:nvSpPr>
          <p:cNvPr id="5" name="Footer Placeholder 4">
            <a:extLst>
              <a:ext uri="{FF2B5EF4-FFF2-40B4-BE49-F238E27FC236}">
                <a16:creationId xmlns:a16="http://schemas.microsoft.com/office/drawing/2014/main" id="{229EFC45-5FC7-4D6B-B8CB-7F5826AE8277}"/>
              </a:ext>
            </a:extLst>
          </p:cNvPr>
          <p:cNvSpPr>
            <a:spLocks noGrp="1"/>
          </p:cNvSpPr>
          <p:nvPr>
            <p:ph type="ftr" sz="quarter" idx="11"/>
          </p:nvPr>
        </p:nvSpPr>
        <p:spPr/>
        <p:txBody>
          <a:bodyPr/>
          <a:lstStyle/>
          <a:p>
            <a:r>
              <a:rPr lang="en-IN"/>
              <a:t>MM 225: 2024-25</a:t>
            </a:r>
          </a:p>
        </p:txBody>
      </p:sp>
      <p:sp>
        <p:nvSpPr>
          <p:cNvPr id="6" name="Slide Number Placeholder 5">
            <a:extLst>
              <a:ext uri="{FF2B5EF4-FFF2-40B4-BE49-F238E27FC236}">
                <a16:creationId xmlns:a16="http://schemas.microsoft.com/office/drawing/2014/main" id="{27221DCE-58DB-458A-B11A-3EE250504C38}"/>
              </a:ext>
            </a:extLst>
          </p:cNvPr>
          <p:cNvSpPr>
            <a:spLocks noGrp="1"/>
          </p:cNvSpPr>
          <p:nvPr>
            <p:ph type="sldNum" sz="quarter" idx="12"/>
          </p:nvPr>
        </p:nvSpPr>
        <p:spPr/>
        <p:txBody>
          <a:bodyPr/>
          <a:lstStyle/>
          <a:p>
            <a:fld id="{44FFA0B1-F79E-4C8A-BD31-A9CA96BF2007}" type="slidenum">
              <a:rPr lang="en-IN" smtClean="0"/>
              <a:t>9</a:t>
            </a:fld>
            <a:endParaRPr lang="en-IN"/>
          </a:p>
        </p:txBody>
      </p:sp>
    </p:spTree>
    <p:extLst>
      <p:ext uri="{BB962C8B-B14F-4D97-AF65-F5344CB8AC3E}">
        <p14:creationId xmlns:p14="http://schemas.microsoft.com/office/powerpoint/2010/main" val="425760322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ustom 3">
      <a:majorFont>
        <a:latin typeface="Cambria"/>
        <a:ea typeface=""/>
        <a:cs typeface=""/>
      </a:majorFont>
      <a:minorFont>
        <a:latin typeface="Cambria"/>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1688</TotalTime>
  <Words>1276</Words>
  <Application>Microsoft Office PowerPoint</Application>
  <PresentationFormat>Widescreen</PresentationFormat>
  <Paragraphs>218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Cambria</vt:lpstr>
      <vt:lpstr>Courier New</vt:lpstr>
      <vt:lpstr>Retrospect</vt:lpstr>
      <vt:lpstr>MM 225 – AI and Data Science   Introduction  </vt:lpstr>
      <vt:lpstr>Welcome to MM 225</vt:lpstr>
      <vt:lpstr>Outline</vt:lpstr>
      <vt:lpstr>Instructors</vt:lpstr>
      <vt:lpstr>Moodle</vt:lpstr>
      <vt:lpstr>Evaluation and Grading</vt:lpstr>
      <vt:lpstr>Make up</vt:lpstr>
      <vt:lpstr>Attendence Pollicy</vt:lpstr>
      <vt:lpstr>Tutorial Evaluation</vt:lpstr>
      <vt:lpstr>Assignments</vt:lpstr>
      <vt:lpstr>Cheating, plagiarism and Malpractices</vt:lpstr>
      <vt:lpstr>Miscellaneous Stuff</vt:lpstr>
      <vt:lpstr>Course Calendar</vt:lpstr>
      <vt:lpstr>Text Books</vt:lpstr>
      <vt:lpstr>About the Course</vt:lpstr>
      <vt:lpstr>What is AI?</vt:lpstr>
      <vt:lpstr>How does it work?</vt:lpstr>
      <vt:lpstr>AI and Data Science</vt:lpstr>
      <vt:lpstr>Machine Learning</vt:lpstr>
      <vt:lpstr>PowerPoint Presentation</vt:lpstr>
      <vt:lpstr>Approach</vt:lpstr>
      <vt:lpstr>Take 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 225 – AI and Data Science   Introduction  </dc:title>
  <dc:creator>HINA</dc:creator>
  <cp:lastModifiedBy>HINA</cp:lastModifiedBy>
  <cp:revision>37</cp:revision>
  <dcterms:created xsi:type="dcterms:W3CDTF">2024-07-25T05:43:21Z</dcterms:created>
  <dcterms:modified xsi:type="dcterms:W3CDTF">2024-07-29T05:17:23Z</dcterms:modified>
</cp:coreProperties>
</file>