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0DF6C-837B-469A-B843-053B142FF1D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F91AA-92FC-4C66-BFAB-5C05F36B2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8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F91AA-92FC-4C66-BFAB-5C05F36B210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41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4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67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14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30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2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MM 225: 2024-25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6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IN"/>
              <a:t>29-07-2024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MM 225: 2024-25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FFA0B1-F79E-4C8A-BD31-A9CA96BF2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97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6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IN"/>
              <a:t>29-07-2024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MM 225: 2024-25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FFA0B1-F79E-4C8A-BD31-A9CA96BF200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28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0EFC-7964-4103-BFA2-6F2EE4CD1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090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MM 225 – AI and Data Science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3600" dirty="0"/>
              <a:t>Day 2: Probability and Random Variable</a:t>
            </a:r>
            <a:br>
              <a:rPr lang="en-US" sz="3600" dirty="0"/>
            </a:br>
            <a:br>
              <a:rPr lang="en-US" sz="3600" dirty="0"/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5C01-1957-4CB4-AF2C-7B4C285D8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3200" cap="none" spc="-50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Instructors: Hina Gokhale, MP </a:t>
            </a:r>
            <a:r>
              <a:rPr lang="en-US" sz="3200" cap="none" spc="-50" dirty="0" err="1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Gururajan</a:t>
            </a:r>
            <a:r>
              <a:rPr lang="en-US" sz="3200" cap="none" spc="-50" dirty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, N. </a:t>
            </a:r>
            <a:r>
              <a:rPr lang="en-US" sz="3200" cap="none" spc="-50" dirty="0" err="1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Vishwanathan</a:t>
            </a:r>
            <a:endParaRPr lang="en-US" sz="3200" cap="none" spc="-50" dirty="0">
              <a:solidFill>
                <a:prstClr val="black">
                  <a:lumMod val="85000"/>
                  <a:lumOff val="15000"/>
                </a:prstClr>
              </a:solidFill>
              <a:ea typeface="+mj-ea"/>
              <a:cs typeface="+mj-cs"/>
            </a:endParaRPr>
          </a:p>
          <a:p>
            <a:endParaRPr lang="en-US" sz="3200" cap="none" spc="-50" dirty="0">
              <a:solidFill>
                <a:prstClr val="black">
                  <a:lumMod val="85000"/>
                  <a:lumOff val="15000"/>
                </a:prstClr>
              </a:solidFill>
              <a:ea typeface="+mj-ea"/>
              <a:cs typeface="+mj-cs"/>
            </a:endParaRPr>
          </a:p>
          <a:p>
            <a:pPr algn="ctr"/>
            <a:r>
              <a:rPr lang="en-US" sz="2800" dirty="0"/>
              <a:t>30 July 2024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4047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EBA6-BA7D-4BF2-8D00-29C3E491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TPR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833B-94C4-4F21-AE7A-CC4B7DBE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tx1"/>
                </a:solidFill>
                <a:cs typeface="Calibri" panose="020F0502020204030204" pitchFamily="34" charset="0"/>
              </a:rPr>
              <a:t>P(A) = </a:t>
            </a:r>
            <a:r>
              <a:rPr lang="en-IN" sz="2400" b="1" dirty="0">
                <a:solidFill>
                  <a:srgbClr val="FF0000"/>
                </a:solidFill>
              </a:rPr>
              <a:t>P(A</a:t>
            </a:r>
            <a:r>
              <a:rPr lang="en-IN" sz="2400" b="1" dirty="0">
                <a:solidFill>
                  <a:srgbClr val="FF0000"/>
                </a:solidFill>
                <a:cs typeface="Calibri" panose="020F0502020204030204" pitchFamily="34" charset="0"/>
              </a:rPr>
              <a:t>∩B) + </a:t>
            </a:r>
            <a:r>
              <a:rPr lang="en-IN" sz="2400" b="1" dirty="0">
                <a:solidFill>
                  <a:schemeClr val="tx1"/>
                </a:solidFill>
                <a:cs typeface="Calibri" panose="020F0502020204030204" pitchFamily="34" charset="0"/>
              </a:rPr>
              <a:t>P(A∩B’) = </a:t>
            </a:r>
            <a:r>
              <a:rPr lang="en-IN" sz="2400" b="1" dirty="0">
                <a:solidFill>
                  <a:srgbClr val="FF0000"/>
                </a:solidFill>
              </a:rPr>
              <a:t>P(A|B)*P(B) + </a:t>
            </a:r>
            <a:r>
              <a:rPr lang="en-IN" sz="2400" b="1" dirty="0">
                <a:solidFill>
                  <a:schemeClr val="tx1"/>
                </a:solidFill>
                <a:cs typeface="Calibri" panose="020F0502020204030204" pitchFamily="34" charset="0"/>
              </a:rPr>
              <a:t>P(A|B’)*P(B’) </a:t>
            </a:r>
          </a:p>
          <a:p>
            <a:pPr marL="361950" indent="-361950">
              <a:lnSpc>
                <a:spcPct val="1000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tx1"/>
                </a:solidFill>
              </a:rPr>
              <a:t>Suppose: S = B</a:t>
            </a:r>
            <a:r>
              <a:rPr lang="en-IN" sz="2400" baseline="-25000" dirty="0">
                <a:solidFill>
                  <a:schemeClr val="tx1"/>
                </a:solidFill>
              </a:rPr>
              <a:t>1</a:t>
            </a:r>
            <a:r>
              <a:rPr lang="en-IN" sz="2400" dirty="0">
                <a:solidFill>
                  <a:schemeClr val="tx1"/>
                </a:solidFill>
              </a:rPr>
              <a:t> U B</a:t>
            </a:r>
            <a:r>
              <a:rPr lang="en-IN" sz="2400" baseline="-25000" dirty="0">
                <a:solidFill>
                  <a:schemeClr val="tx1"/>
                </a:solidFill>
              </a:rPr>
              <a:t>2</a:t>
            </a:r>
            <a:r>
              <a:rPr lang="en-IN" sz="2400" dirty="0">
                <a:solidFill>
                  <a:schemeClr val="tx1"/>
                </a:solidFill>
              </a:rPr>
              <a:t> U … U B</a:t>
            </a:r>
            <a:r>
              <a:rPr lang="en-IN" sz="2400" baseline="-25000" dirty="0">
                <a:solidFill>
                  <a:schemeClr val="tx1"/>
                </a:solidFill>
              </a:rPr>
              <a:t>n</a:t>
            </a:r>
            <a:r>
              <a:rPr lang="en-IN" sz="2400" dirty="0">
                <a:solidFill>
                  <a:schemeClr val="tx1"/>
                </a:solidFill>
              </a:rPr>
              <a:t> and B</a:t>
            </a:r>
            <a:r>
              <a:rPr lang="en-IN" sz="2400" baseline="-25000" dirty="0">
                <a:solidFill>
                  <a:schemeClr val="tx1"/>
                </a:solidFill>
              </a:rPr>
              <a:t>1</a:t>
            </a:r>
            <a:r>
              <a:rPr lang="en-IN" sz="2400" dirty="0">
                <a:solidFill>
                  <a:schemeClr val="tx1"/>
                </a:solidFill>
              </a:rPr>
              <a:t>, B</a:t>
            </a:r>
            <a:r>
              <a:rPr lang="en-IN" sz="2400" baseline="-25000" dirty="0">
                <a:solidFill>
                  <a:schemeClr val="tx1"/>
                </a:solidFill>
              </a:rPr>
              <a:t>2</a:t>
            </a:r>
            <a:r>
              <a:rPr lang="en-IN" sz="2400" dirty="0">
                <a:solidFill>
                  <a:schemeClr val="tx1"/>
                </a:solidFill>
              </a:rPr>
              <a:t>, …, B</a:t>
            </a:r>
            <a:r>
              <a:rPr lang="en-IN" sz="2400" baseline="-25000" dirty="0">
                <a:solidFill>
                  <a:schemeClr val="tx1"/>
                </a:solidFill>
              </a:rPr>
              <a:t>n</a:t>
            </a:r>
            <a:r>
              <a:rPr lang="en-IN" sz="2400" dirty="0">
                <a:solidFill>
                  <a:schemeClr val="tx1"/>
                </a:solidFill>
              </a:rPr>
              <a:t> are mutually exclusive sets, then we have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905F9-292D-49EC-94F0-7306731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B76D-B376-4E94-8C01-0AC4FECE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E4713-385A-4BDB-AA12-2F6DCBB8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10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F5204-C801-419D-81F2-57208AFB5D2D}"/>
              </a:ext>
            </a:extLst>
          </p:cNvPr>
          <p:cNvSpPr/>
          <p:nvPr/>
        </p:nvSpPr>
        <p:spPr>
          <a:xfrm>
            <a:off x="1570383" y="4176938"/>
            <a:ext cx="9585297" cy="1043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P(A) = P(A|B</a:t>
            </a:r>
            <a:r>
              <a:rPr kumimoji="0" lang="en-I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)*P(B</a:t>
            </a:r>
            <a:r>
              <a:rPr kumimoji="0" lang="en-I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 + P(A|B</a:t>
            </a:r>
            <a:r>
              <a:rPr kumimoji="0" lang="en-I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)*P(B</a:t>
            </a:r>
            <a:r>
              <a:rPr kumimoji="0" lang="en-I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 + …. + P(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A|B</a:t>
            </a:r>
            <a:r>
              <a:rPr kumimoji="0" lang="en-I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n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)*P(B</a:t>
            </a:r>
            <a:r>
              <a:rPr kumimoji="0" lang="en-I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n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48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878C-5743-41D6-BFF8-FDA7AD73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 / Rule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53A62-D0B6-4B42-A848-54B5940F3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46088" indent="-446088">
                  <a:lnSpc>
                    <a:spcPct val="100000"/>
                  </a:lnSpc>
                  <a:spcAft>
                    <a:spcPts val="1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I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a:rPr lang="en-I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I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I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  <m:r>
                          <a:rPr lang="en-I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I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  <m:r>
                          <a:rPr lang="en-I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400" b="1" dirty="0">
                  <a:solidFill>
                    <a:srgbClr val="FF0000"/>
                  </a:solidFill>
                  <a:cs typeface="Calibri" panose="020F0502020204030204" pitchFamily="34" charset="0"/>
                </a:endParaRPr>
              </a:p>
              <a:p>
                <a:pPr marL="446088" indent="-446088">
                  <a:lnSpc>
                    <a:spcPct val="150000"/>
                  </a:lnSpc>
                  <a:spcAft>
                    <a:spcPts val="1800"/>
                  </a:spcAft>
                  <a:buFont typeface="Courier New" panose="02070309020205020404" pitchFamily="49" charset="0"/>
                  <a:buChar char="o"/>
                </a:pPr>
                <a:r>
                  <a:rPr lang="en-IN" sz="24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Diachronic Interpretation</a:t>
                </a:r>
                <a:r>
                  <a:rPr lang="en-IN" sz="2400" b="1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: </a:t>
                </a:r>
                <a:r>
                  <a:rPr lang="en-IN" sz="2400" b="1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It’s a method to update the probability of a hypothesis, say H, in light of available data D.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IN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IN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r>
                        <a:rPr lang="en-IN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IN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I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I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I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I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I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I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I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I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𝑷</m:t>
                          </m:r>
                          <m:r>
                            <a:rPr lang="en-I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I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𝑫</m:t>
                          </m:r>
                          <m:r>
                            <a:rPr lang="en-I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400" b="1" dirty="0">
                  <a:solidFill>
                    <a:srgbClr val="002060"/>
                  </a:solidFill>
                  <a:cs typeface="Calibri" panose="020F050202020403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53A62-D0B6-4B42-A848-54B5940F3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8" r="-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B7D07-DC72-4480-A364-8873A03F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CBC5-1129-4E6E-8D64-7E02C943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4284C-69FA-4B06-BAF6-23FC1646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7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6B90-8B0D-46AE-9D6B-95B455AA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2DAA-971A-4B1B-93D7-2E776C778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Events A and B are said to be independent </a:t>
            </a:r>
            <a:r>
              <a:rPr lang="en-IN" sz="2800" dirty="0" err="1"/>
              <a:t>iff</a:t>
            </a:r>
            <a:r>
              <a:rPr lang="en-IN" sz="2800" dirty="0"/>
              <a:t> any of the three conditions are satisfied:</a:t>
            </a:r>
          </a:p>
          <a:p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P(A</a:t>
            </a:r>
            <a:r>
              <a:rPr lang="en-IN" sz="2800" dirty="0">
                <a:ea typeface="Cambria Math" panose="02040503050406030204" pitchFamily="18" charset="0"/>
              </a:rPr>
              <a:t>∩B) = P(A) P(B)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ea typeface="Cambria Math" panose="02040503050406030204" pitchFamily="18" charset="0"/>
              </a:rPr>
              <a:t>P(A|B) = P(A)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ea typeface="Cambria Math" panose="02040503050406030204" pitchFamily="18" charset="0"/>
              </a:rPr>
              <a:t>P(B|A) = P(B)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FC4E-1246-41D1-94EB-97CCE97B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EEDB-88C6-4B52-A79A-D3BD74A1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40584-841F-4AEB-A8DB-A660B7E4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89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554D-3738-4382-BE87-4DE2548A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of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FF61-2CDD-425D-997E-4C0CA733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quantify a chanced occurrence such as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800" dirty="0"/>
              <a:t>Express confidence in the prediction made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800" dirty="0"/>
              <a:t>Express confidence in judgement made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800" dirty="0"/>
              <a:t>Expression of confidence in Population Estimate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800" dirty="0"/>
              <a:t>To decide which model gives better results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800" dirty="0"/>
              <a:t>To judge how good is the model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800" dirty="0"/>
              <a:t>…</a:t>
            </a:r>
          </a:p>
          <a:p>
            <a:pPr marL="749808" lvl="1" indent="-457200">
              <a:buFont typeface="+mj-lt"/>
              <a:buAutoNum type="arabicPeriod"/>
            </a:pPr>
            <a:endParaRPr lang="en-US" sz="2800" dirty="0"/>
          </a:p>
          <a:p>
            <a:pPr marL="749808" lvl="1" indent="-457200">
              <a:buFont typeface="+mj-lt"/>
              <a:buAutoNum type="arabicPeriod"/>
            </a:pP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57EB-1E77-4CD3-B229-AD7ECE4C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79D9-E1D6-4151-84BC-14187A47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18B8-8604-42A4-BD74-6EAB55DF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2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5D89-49EE-4FB3-B411-453854CB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: </a:t>
            </a:r>
            <a:r>
              <a:rPr lang="en-US" sz="3600" dirty="0"/>
              <a:t>in class 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0761-610E-41C7-9227-5DBE9E27B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368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dirty="0"/>
              <a:t>Suppose that an insurance company classifies people into one of three classes — good risks, average risks, and bad risks. Their records indicate that the probabilities that good, average, and bad risk persons will be involved in an accident over a 1-year span are, respectively, .05, .15, and .30. If 20% of the population are “good risks,” 50 %“average risks,” and 30% are “bad risks,” what proportion of people have accidents in a fixed year? If policy holder A had no accidents in 1987, what is the probability that he or she is a good (average) </a:t>
            </a:r>
            <a:r>
              <a:rPr lang="en-IN" sz="2400" dirty="0"/>
              <a:t>risk?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3A38-A10E-4CEB-AE65-3677005C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05317-D34D-4EC0-B709-857CBC05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CB38-254A-4F17-889D-47298612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06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36FBBBB-2C11-423F-9B54-239671746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you…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93B1F-BD96-4BD5-B86D-9619AC42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0520B-EB16-476A-81D4-8BED8ABB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41E16-63C2-4810-AF5E-2A4D3F9A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165B-1769-48EE-8D18-523B76E6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C5F2-0425-4FE1-BBC1-5C5B9492A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Population</a:t>
            </a:r>
            <a:r>
              <a:rPr lang="en-IN" sz="2400" dirty="0"/>
              <a:t> refers to collective of all objects or events under consideration</a:t>
            </a:r>
          </a:p>
          <a:p>
            <a:r>
              <a:rPr lang="en-IN" sz="2400" dirty="0">
                <a:solidFill>
                  <a:srgbClr val="0070C0"/>
                </a:solidFill>
              </a:rPr>
              <a:t>Examples: </a:t>
            </a:r>
          </a:p>
          <a:p>
            <a:pPr marL="1236662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70C0"/>
                </a:solidFill>
              </a:rPr>
              <a:t>Yield Strength of a Super alloy produced at XYZ</a:t>
            </a:r>
          </a:p>
          <a:p>
            <a:pPr marL="1236662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70C0"/>
                </a:solidFill>
              </a:rPr>
              <a:t>Hardness of Steel developed at ABC</a:t>
            </a:r>
          </a:p>
          <a:p>
            <a:pPr marL="1236662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70C0"/>
                </a:solidFill>
              </a:rPr>
              <a:t>Chemical composition of an alloy developed at PQR</a:t>
            </a:r>
          </a:p>
          <a:p>
            <a:endParaRPr lang="en-IN" sz="2400" dirty="0">
              <a:solidFill>
                <a:srgbClr val="0070C0"/>
              </a:solidFill>
            </a:endParaRPr>
          </a:p>
          <a:p>
            <a:r>
              <a:rPr lang="en-IN" sz="2400" b="1" u="sng" dirty="0">
                <a:solidFill>
                  <a:srgbClr val="FF0000"/>
                </a:solidFill>
              </a:rPr>
              <a:t>Sample</a:t>
            </a:r>
            <a:r>
              <a:rPr lang="en-IN" sz="2400" dirty="0">
                <a:solidFill>
                  <a:schemeClr val="tx1"/>
                </a:solidFill>
              </a:rPr>
              <a:t> is a set of only few items selected from population randomly.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26965-984D-4C46-9B45-0BA88514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62F8-25B0-4225-A5D3-8645C8A6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9C078-1A40-4D56-B6DF-BF5B5EB0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46AF-6262-42B3-B3A0-57BFA68C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as Measure of Uncertainty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9E167-D770-4456-96D5-22565C6D59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72294"/>
              </a:xfrm>
            </p:spPr>
            <p:txBody>
              <a:bodyPr>
                <a:normAutofit fontScale="92500" lnSpcReduction="20000"/>
              </a:bodyPr>
              <a:lstStyle/>
              <a:p>
                <a:pPr marL="446088" indent="-446088">
                  <a:buFont typeface="Courier New" panose="02070309020205020404" pitchFamily="49" charset="0"/>
                  <a:buChar char="o"/>
                </a:pPr>
                <a:r>
                  <a:rPr lang="en-US" dirty="0"/>
                  <a:t>Uncertainty is a way of life.</a:t>
                </a:r>
              </a:p>
              <a:p>
                <a:pPr marL="446088" indent="-446088">
                  <a:buFont typeface="Courier New" panose="02070309020205020404" pitchFamily="49" charset="0"/>
                  <a:buChar char="o"/>
                </a:pPr>
                <a:r>
                  <a:rPr lang="en-US" dirty="0"/>
                  <a:t>Measures chance or probability of occurrence of an event, </a:t>
                </a:r>
              </a:p>
              <a:p>
                <a:pPr marL="738696" lvl="1" indent="-446088">
                  <a:buFont typeface="Courier New" panose="02070309020205020404" pitchFamily="49" charset="0"/>
                  <a:buChar char="o"/>
                </a:pPr>
                <a:r>
                  <a:rPr lang="en-US" dirty="0"/>
                  <a:t>e.g. Will it rain after the class?</a:t>
                </a:r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𝐸𝑣𝑒𝑛𝑡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𝑂𝑐𝑐𝑢𝑟𝑟𝑒𝑛𝑐𝑒𝑠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𝑜𝑐𝑐𝑢𝑟𝑟𝑒𝑛𝑐𝑒𝑠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𝑂𝑐𝑐𝑢𝑟𝑒𝑛𝑟𝑐𝑒𝑠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446088" indent="-446088">
                  <a:buFont typeface="Courier New" panose="02070309020205020404" pitchFamily="49" charset="0"/>
                  <a:buChar char="o"/>
                </a:pPr>
                <a:r>
                  <a:rPr lang="en-US" dirty="0"/>
                  <a:t>There are three important concepts to theoretically define probability</a:t>
                </a:r>
              </a:p>
              <a:p>
                <a:pPr marL="738696" lvl="1" indent="-446088">
                  <a:buFont typeface="Courier New" panose="02070309020205020404" pitchFamily="49" charset="0"/>
                  <a:buChar char="o"/>
                </a:pPr>
                <a:r>
                  <a:rPr lang="en-US" dirty="0"/>
                  <a:t>Event</a:t>
                </a:r>
              </a:p>
              <a:p>
                <a:pPr marL="738696" lvl="1" indent="-446088">
                  <a:buFont typeface="Courier New" panose="02070309020205020404" pitchFamily="49" charset="0"/>
                  <a:buChar char="o"/>
                </a:pPr>
                <a:r>
                  <a:rPr lang="en-US" dirty="0"/>
                  <a:t>Sample Space</a:t>
                </a:r>
              </a:p>
              <a:p>
                <a:pPr marL="738696" lvl="1" indent="-446088">
                  <a:buFont typeface="Courier New" panose="02070309020205020404" pitchFamily="49" charset="0"/>
                  <a:buChar char="o"/>
                </a:pPr>
                <a:r>
                  <a:rPr lang="en-US" dirty="0"/>
                  <a:t>Probability Function</a:t>
                </a:r>
              </a:p>
              <a:p>
                <a:pPr marL="446088" indent="-446088">
                  <a:buFont typeface="Courier New" panose="02070309020205020404" pitchFamily="49" charset="0"/>
                  <a:buChar char="o"/>
                </a:pPr>
                <a:r>
                  <a:rPr lang="en-US" dirty="0"/>
                  <a:t>Statistically there are two schools of thought </a:t>
                </a:r>
              </a:p>
              <a:p>
                <a:pPr marL="738696" lvl="1" indent="-446088">
                  <a:buFont typeface="Courier New" panose="02070309020205020404" pitchFamily="49" charset="0"/>
                  <a:buChar char="o"/>
                </a:pPr>
                <a:r>
                  <a:rPr lang="en-US" dirty="0"/>
                  <a:t>Frequentist</a:t>
                </a:r>
              </a:p>
              <a:p>
                <a:pPr marL="738696" lvl="1" indent="-446088">
                  <a:buFont typeface="Courier New" panose="02070309020205020404" pitchFamily="49" charset="0"/>
                  <a:buChar char="o"/>
                </a:pPr>
                <a:r>
                  <a:rPr lang="en-US" dirty="0"/>
                  <a:t>Bayesian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9E167-D770-4456-96D5-22565C6D5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72294"/>
              </a:xfrm>
              <a:blipFill>
                <a:blip r:embed="rId2"/>
                <a:stretch>
                  <a:fillRect l="-1394" t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44604-0E7B-4A2B-8E88-DE2EBEAC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5A7B-256C-4ACD-B0FF-209B4762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40E4-5F01-4FCB-869A-9275DBEE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5263-3734-4848-981A-2199CB68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0A17-EA44-458B-819B-8391C4096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altLang="en-US" sz="2400" dirty="0"/>
              <a:t>An experiment can result in </a:t>
            </a:r>
            <a:r>
              <a:rPr lang="en-US" altLang="en-US" sz="2400" u="sng" dirty="0">
                <a:solidFill>
                  <a:srgbClr val="00B050"/>
                </a:solidFill>
              </a:rPr>
              <a:t>different outcomes</a:t>
            </a:r>
            <a:r>
              <a:rPr lang="en-US" altLang="en-US" sz="2400" dirty="0"/>
              <a:t>, even though it is </a:t>
            </a:r>
            <a:r>
              <a:rPr lang="en-US" altLang="en-US" sz="2400" u="sng" dirty="0">
                <a:solidFill>
                  <a:srgbClr val="0070C0"/>
                </a:solidFill>
              </a:rPr>
              <a:t>repeated under the same manner every time </a:t>
            </a:r>
            <a:r>
              <a:rPr lang="en-US" altLang="en-US" sz="2400" dirty="0"/>
              <a:t>is a </a:t>
            </a:r>
            <a:r>
              <a:rPr lang="en-US" altLang="en-US" sz="2400" i="1" u="sng" dirty="0">
                <a:solidFill>
                  <a:srgbClr val="FF0000"/>
                </a:solidFill>
              </a:rPr>
              <a:t>Random Experiment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altLang="en-US" sz="2400" dirty="0"/>
              <a:t>Set of all possible outcomes of a random experiment is called the </a:t>
            </a:r>
            <a:r>
              <a:rPr lang="en-US" altLang="en-US" sz="2400" i="1" u="sng" dirty="0">
                <a:solidFill>
                  <a:srgbClr val="00B050"/>
                </a:solidFill>
              </a:rPr>
              <a:t>sample space</a:t>
            </a:r>
            <a:r>
              <a:rPr lang="en-US" altLang="en-US" sz="2400" dirty="0">
                <a:solidFill>
                  <a:srgbClr val="00B050"/>
                </a:solidFill>
              </a:rPr>
              <a:t> </a:t>
            </a:r>
            <a:r>
              <a:rPr lang="en-US" altLang="en-US" sz="2400" dirty="0"/>
              <a:t>of the experiment, and is denoted by </a:t>
            </a:r>
            <a:r>
              <a:rPr lang="en-US" altLang="en-US" sz="2400" b="1" dirty="0"/>
              <a:t>S</a:t>
            </a:r>
          </a:p>
          <a:p>
            <a:pPr marL="361950" indent="-3619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en-US" sz="2400" b="1" dirty="0"/>
              <a:t>S</a:t>
            </a:r>
            <a:r>
              <a:rPr lang="en-US" altLang="en-US" sz="2400" dirty="0"/>
              <a:t> is </a:t>
            </a:r>
            <a:r>
              <a:rPr lang="en-US" altLang="en-US" sz="2400" i="1" u="sng" dirty="0">
                <a:solidFill>
                  <a:srgbClr val="0070C0"/>
                </a:solidFill>
              </a:rPr>
              <a:t>discrete</a:t>
            </a:r>
            <a:r>
              <a:rPr lang="en-US" altLang="en-US" sz="2400" dirty="0"/>
              <a:t> if it consists of finite or countable infinite set of outcomes. </a:t>
            </a:r>
          </a:p>
          <a:p>
            <a:pPr marL="361950" indent="-3619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en-US" sz="2400" b="1" dirty="0"/>
              <a:t>S</a:t>
            </a:r>
            <a:r>
              <a:rPr lang="en-US" altLang="en-US" sz="2400" dirty="0"/>
              <a:t> is </a:t>
            </a:r>
            <a:r>
              <a:rPr lang="en-US" altLang="en-US" sz="2400" i="1" u="sng" dirty="0">
                <a:solidFill>
                  <a:srgbClr val="0070C0"/>
                </a:solidFill>
              </a:rPr>
              <a:t>continuous</a:t>
            </a:r>
            <a:r>
              <a:rPr lang="en-US" altLang="en-US" sz="2400" dirty="0"/>
              <a:t> otherwise (i.e. it contains an interval of real numbers)</a:t>
            </a:r>
          </a:p>
          <a:p>
            <a:pPr marL="361950" indent="-3619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/>
              <a:t>An event is a subset of S</a:t>
            </a:r>
          </a:p>
          <a:p>
            <a:pPr marL="361950" indent="-3619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altLang="en-US" sz="2400" dirty="0"/>
          </a:p>
          <a:p>
            <a:pPr marL="361950" indent="-36195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altLang="en-US" sz="2400" dirty="0"/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altLang="en-US" sz="2400" i="1" u="sng" dirty="0">
              <a:solidFill>
                <a:srgbClr val="FF0000"/>
              </a:solidFill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6DDC-ECF8-477A-A87A-753C521B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066C8-F3B5-452E-95A2-90E0D453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71319-338C-4CC1-9D95-F3DF8B9A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22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3045-FE48-418B-8C4D-0BD5E679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and Bayesian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C736-05CD-4D79-9487-E72DA8AE9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2400" dirty="0"/>
              <a:t>Frequentist probability is objective.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2400" dirty="0"/>
              <a:t>It is calculated by counting the frequency of occurrence of an event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2400" dirty="0"/>
              <a:t>Bayesian Probability is subjective.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2400" dirty="0"/>
              <a:t>It is assigned to events based on evidence and personal belief.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2400" dirty="0"/>
              <a:t>Based on Bayes Theorem …hence called Bayesian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C5A7-E5EA-4ED7-89BE-3FAC7B82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B471-EA49-4FD0-A68C-20280E7E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6262C-6C21-42B6-92DF-B9CB8160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7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7C8D-4968-4C1E-AA8E-D16C1B7A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Definition of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467B-F34F-47C8-BC96-B25DD1DC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67295"/>
            <a:ext cx="10058400" cy="2876575"/>
          </a:xfrm>
        </p:spPr>
        <p:txBody>
          <a:bodyPr>
            <a:normAutofit/>
          </a:bodyPr>
          <a:lstStyle/>
          <a:p>
            <a:r>
              <a:rPr lang="en-US" sz="2400" dirty="0"/>
              <a:t>A function P(A) is defined as a probability of event A </a:t>
            </a:r>
            <a:r>
              <a:rPr lang="en-US" sz="2400" dirty="0" err="1"/>
              <a:t>iff</a:t>
            </a:r>
            <a:r>
              <a:rPr lang="en-US" sz="2400" dirty="0"/>
              <a:t> the following three are true: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P(A) &gt;=0 for all 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∈ 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P(S)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A and B are two events and A ∩ B = ∅ then P(A ∪ B) = P(A) + P(B)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AEC21-B068-4D26-B793-68F0B25C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9101-1B4D-4C89-9688-3F6E2F08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3A15B-260C-48EC-AD31-D6CBF777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2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87A8-9451-44E4-AC75-4BABF2A8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also have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93641-DB15-493F-8875-935D62ED1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0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 P(A) ≤ 1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 ⊂ B then P(A) &lt; P(B)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P(A’) = 1-P(A)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 and B are any two events then P(A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 B) = P(A)+P(B) – P(A∩B)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P(∅) = 0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A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IN" dirty="0"/>
                  <a:t>a discrete event with n members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  <a:p>
                <a:pPr marL="457200" indent="-457200">
                  <a:buFont typeface="+mj-lt"/>
                  <a:buAutoNum type="arabicPeriod" startAt="7"/>
                </a:pPr>
                <a:r>
                  <a:rPr lang="en-IN" dirty="0"/>
                  <a:t>If an experiment results in </a:t>
                </a:r>
                <a:r>
                  <a:rPr lang="en-IN" b="1" dirty="0">
                    <a:solidFill>
                      <a:schemeClr val="accent1">
                        <a:lumMod val="50000"/>
                      </a:schemeClr>
                    </a:solidFill>
                  </a:rPr>
                  <a:t>N equally likely outcomes</a:t>
                </a:r>
                <a:r>
                  <a:rPr lang="en-IN" dirty="0"/>
                  <a:t>, and if event A comprises of n such outcomes then P(A) = n/N</a:t>
                </a:r>
              </a:p>
              <a:p>
                <a:pPr marL="457200" indent="-457200">
                  <a:buFont typeface="+mj-lt"/>
                  <a:buAutoNum type="arabicPeriod" startAt="7"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93641-DB15-493F-8875-935D62ED1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DE87F-36BF-46DD-BCC0-C62E8028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6583-FEAD-423A-8CF6-44868CA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5413-3391-404E-A9A8-6D2F4214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03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183B-C394-431E-8E0E-B0A12E5E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2F417-0257-4A1D-8B6D-DDC65BE30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42925" indent="-542925">
                  <a:lnSpc>
                    <a:spcPct val="150000"/>
                  </a:lnSpc>
                  <a:spcAft>
                    <a:spcPts val="1800"/>
                  </a:spcAft>
                  <a:buFont typeface="Courier New" panose="02070309020205020404" pitchFamily="49" charset="0"/>
                  <a:buChar char="o"/>
                </a:pPr>
                <a:r>
                  <a:rPr lang="en-IN" sz="2400" dirty="0"/>
                  <a:t>Probability that event A will occur given that another event B has already occurred is called “Conditional Probability of A </a:t>
                </a:r>
                <a:r>
                  <a:rPr lang="en-IN" sz="2400" u="sng" dirty="0"/>
                  <a:t>given</a:t>
                </a:r>
                <a:r>
                  <a:rPr lang="en-IN" sz="2400" dirty="0"/>
                  <a:t> B”.  It is defined as  </a:t>
                </a:r>
                <a14:m>
                  <m:oMath xmlns:m="http://schemas.openxmlformats.org/officeDocument/2006/math">
                    <m:r>
                      <a:rPr lang="en-I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I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I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400" b="1" dirty="0"/>
              </a:p>
              <a:p>
                <a:pPr marL="542925" indent="-542925">
                  <a:lnSpc>
                    <a:spcPct val="150000"/>
                  </a:lnSpc>
                  <a:spcAft>
                    <a:spcPts val="1800"/>
                  </a:spcAft>
                  <a:buFont typeface="Courier New" panose="02070309020205020404" pitchFamily="49" charset="0"/>
                  <a:buChar char="o"/>
                </a:pPr>
                <a:r>
                  <a:rPr lang="en-IN" sz="2400" dirty="0"/>
                  <a:t>From this we have: </a:t>
                </a:r>
                <a:r>
                  <a:rPr lang="en-IN" sz="2400" dirty="0">
                    <a:solidFill>
                      <a:srgbClr val="FF0000"/>
                    </a:solidFill>
                  </a:rPr>
                  <a:t>P(A|B)*P(B) = P(A</a:t>
                </a:r>
                <a:r>
                  <a:rPr lang="en-IN" sz="2400" dirty="0">
                    <a:solidFill>
                      <a:srgbClr val="FF0000"/>
                    </a:solidFill>
                    <a:cs typeface="Calibri" panose="020F0502020204030204" pitchFamily="34" charset="0"/>
                  </a:rPr>
                  <a:t>∩B) : </a:t>
                </a:r>
                <a:r>
                  <a:rPr lang="en-IN" sz="2400" b="1" dirty="0">
                    <a:solidFill>
                      <a:srgbClr val="00B050"/>
                    </a:solidFill>
                    <a:cs typeface="Calibri" panose="020F0502020204030204" pitchFamily="34" charset="0"/>
                  </a:rPr>
                  <a:t>Also called multiplication rule</a:t>
                </a:r>
                <a:endParaRPr lang="en-IN" sz="2400" b="1" dirty="0">
                  <a:solidFill>
                    <a:srgbClr val="00B05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2F417-0257-4A1D-8B6D-DDC65BE30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8" r="-18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A7EE-B1DA-4A76-91A2-AF483DCC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7B86F-CF7D-4D6A-8265-674D965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85B7C-686F-46B4-AECF-1E4F6683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9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6C83-801E-423A-A008-2B4D0A46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Probability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AF9F-169D-4B2C-9B41-5C9BB3E09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IN" dirty="0"/>
              <a:t>Just as we have: </a:t>
            </a:r>
            <a:r>
              <a:rPr lang="en-IN" dirty="0">
                <a:solidFill>
                  <a:srgbClr val="FF0000"/>
                </a:solidFill>
              </a:rPr>
              <a:t>P(A|B)*P(B) = P(A</a:t>
            </a:r>
            <a:r>
              <a:rPr lang="en-IN" dirty="0">
                <a:solidFill>
                  <a:srgbClr val="FF0000"/>
                </a:solidFill>
                <a:cs typeface="Calibri" panose="020F0502020204030204" pitchFamily="34" charset="0"/>
              </a:rPr>
              <a:t>∩B)</a:t>
            </a:r>
          </a:p>
          <a:p>
            <a:pPr marL="446088" indent="-446088">
              <a:lnSpc>
                <a:spcPct val="1000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/>
                </a:solidFill>
                <a:cs typeface="Calibri" panose="020F0502020204030204" pitchFamily="34" charset="0"/>
              </a:rPr>
              <a:t>We also have: P(A|B’)*P(B’) = P(A∩B’)</a:t>
            </a:r>
          </a:p>
          <a:p>
            <a:pPr marL="446088" indent="-446088">
              <a:lnSpc>
                <a:spcPct val="1000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>
                <a:solidFill>
                  <a:srgbClr val="FF0000"/>
                </a:solidFill>
                <a:cs typeface="Calibri" panose="020F0502020204030204" pitchFamily="34" charset="0"/>
              </a:rPr>
              <a:t>∩B and </a:t>
            </a:r>
            <a:r>
              <a:rPr lang="en-IN" dirty="0">
                <a:solidFill>
                  <a:schemeClr val="tx1"/>
                </a:solidFill>
                <a:cs typeface="Calibri" panose="020F0502020204030204" pitchFamily="34" charset="0"/>
              </a:rPr>
              <a:t>A∩B’ are two mutually exclusive sets, and (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>
                <a:solidFill>
                  <a:srgbClr val="FF0000"/>
                </a:solidFill>
                <a:cs typeface="Calibri" panose="020F0502020204030204" pitchFamily="34" charset="0"/>
              </a:rPr>
              <a:t>∩B</a:t>
            </a:r>
            <a:r>
              <a:rPr lang="en-IN" dirty="0">
                <a:solidFill>
                  <a:schemeClr val="tx1"/>
                </a:solidFill>
                <a:cs typeface="Calibri" panose="020F0502020204030204" pitchFamily="34" charset="0"/>
              </a:rPr>
              <a:t>) U (A∩B’) = A</a:t>
            </a:r>
          </a:p>
          <a:p>
            <a:pPr marL="446088" indent="-446088">
              <a:lnSpc>
                <a:spcPct val="100000"/>
              </a:lnSpc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/>
                </a:solidFill>
                <a:cs typeface="Calibri" panose="020F0502020204030204" pitchFamily="34" charset="0"/>
              </a:rPr>
              <a:t>Therefore,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8B6DC-77C6-455C-9428-292815C6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29-07-2024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E610-11FE-492A-8F0A-E618749F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MM 225: 2024-25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D0EA-2AE8-42D8-A005-2C75746B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A0B1-F79E-4C8A-BD31-A9CA96BF2007}" type="slidenum">
              <a:rPr lang="en-IN" smtClean="0"/>
              <a:t>9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C69BD-6783-4141-BA51-324CD10A0C52}"/>
              </a:ext>
            </a:extLst>
          </p:cNvPr>
          <p:cNvSpPr/>
          <p:nvPr/>
        </p:nvSpPr>
        <p:spPr>
          <a:xfrm>
            <a:off x="1981862" y="4731026"/>
            <a:ext cx="8613251" cy="10137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P(A) =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</a:rPr>
              <a:t>P(A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∩B) +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P(A∩B’) =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</a:rPr>
              <a:t>P(A|B)*P(B) +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rPr>
              <a:t>P(A|B’)*P(B’) </a:t>
            </a:r>
          </a:p>
        </p:txBody>
      </p:sp>
    </p:spTree>
    <p:extLst>
      <p:ext uri="{BB962C8B-B14F-4D97-AF65-F5344CB8AC3E}">
        <p14:creationId xmlns:p14="http://schemas.microsoft.com/office/powerpoint/2010/main" val="419411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1117</Words>
  <Application>Microsoft Office PowerPoint</Application>
  <PresentationFormat>Widescreen</PresentationFormat>
  <Paragraphs>132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</vt:lpstr>
      <vt:lpstr>Cambria Math</vt:lpstr>
      <vt:lpstr>Courier New</vt:lpstr>
      <vt:lpstr>Wingdings</vt:lpstr>
      <vt:lpstr>Retrospect</vt:lpstr>
      <vt:lpstr>MM 225 – AI and Data Science   Day 2: Probability and Random Variable  </vt:lpstr>
      <vt:lpstr>Population and Sample</vt:lpstr>
      <vt:lpstr>Probability as Measure of Uncertainty</vt:lpstr>
      <vt:lpstr>Some Definitions</vt:lpstr>
      <vt:lpstr>Frequentist and Bayesian Probability</vt:lpstr>
      <vt:lpstr>Frequentist Definition of Probability</vt:lpstr>
      <vt:lpstr>So we also have</vt:lpstr>
      <vt:lpstr>Conditional Probability</vt:lpstr>
      <vt:lpstr>Total Probability Rule</vt:lpstr>
      <vt:lpstr>General form of TPR</vt:lpstr>
      <vt:lpstr>Bayes Theorem / Rule</vt:lpstr>
      <vt:lpstr>Independent Events</vt:lpstr>
      <vt:lpstr>Utility of Probability</vt:lpstr>
      <vt:lpstr>Problem Solving : in class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 225 – AI and Data Science   Day 2: Probability and Random Variable  </dc:title>
  <dc:creator>HINA</dc:creator>
  <cp:lastModifiedBy>HINA</cp:lastModifiedBy>
  <cp:revision>17</cp:revision>
  <dcterms:created xsi:type="dcterms:W3CDTF">2024-07-29T05:40:53Z</dcterms:created>
  <dcterms:modified xsi:type="dcterms:W3CDTF">2024-07-30T02:07:34Z</dcterms:modified>
</cp:coreProperties>
</file>