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7" r:id="rId2"/>
    <p:sldId id="258" r:id="rId3"/>
    <p:sldId id="259" r:id="rId4"/>
    <p:sldId id="327" r:id="rId5"/>
    <p:sldId id="328" r:id="rId6"/>
    <p:sldId id="330" r:id="rId7"/>
    <p:sldId id="350" r:id="rId8"/>
    <p:sldId id="277" r:id="rId9"/>
    <p:sldId id="278" r:id="rId10"/>
    <p:sldId id="342" r:id="rId11"/>
    <p:sldId id="343" r:id="rId12"/>
    <p:sldId id="344" r:id="rId13"/>
    <p:sldId id="35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8857-53B0-4600-A2F9-9951F91A38FD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4CB8-7E1F-4D95-A9D4-8F49E8E8C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2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8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7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6 August 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1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0EFC-7964-4103-BFA2-6F2EE4CD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90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MM 225 – AI and Data Science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600"/>
              <a:t>Day 5: </a:t>
            </a:r>
            <a:r>
              <a:rPr lang="en-US" sz="3600" dirty="0"/>
              <a:t>Random Variable : Discrete Special cases</a:t>
            </a:r>
            <a:br>
              <a:rPr lang="en-US" sz="3600" dirty="0"/>
            </a:br>
            <a:br>
              <a:rPr lang="en-US" sz="36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5C01-1957-4CB4-AF2C-7B4C285D8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200" cap="none" spc="-5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Instructors: Hina Gokhale, MP </a:t>
            </a:r>
            <a:r>
              <a:rPr lang="en-US" sz="3200" cap="none" spc="-50" dirty="0" err="1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Gururajan</a:t>
            </a:r>
            <a:r>
              <a:rPr lang="en-US" sz="3200" cap="none" spc="-5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, N. </a:t>
            </a:r>
            <a:r>
              <a:rPr lang="en-US" sz="3200" cap="none" spc="-50" dirty="0" err="1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Vishwanathan</a:t>
            </a:r>
            <a:endParaRPr lang="en-US" sz="3200" cap="none" spc="-50" dirty="0">
              <a:solidFill>
                <a:prstClr val="black">
                  <a:lumMod val="85000"/>
                  <a:lumOff val="15000"/>
                </a:prstClr>
              </a:solidFill>
              <a:ea typeface="+mj-ea"/>
              <a:cs typeface="+mj-cs"/>
            </a:endParaRPr>
          </a:p>
          <a:p>
            <a:endParaRPr lang="en-US" sz="3200" cap="none" spc="-50" dirty="0">
              <a:solidFill>
                <a:prstClr val="black">
                  <a:lumMod val="85000"/>
                  <a:lumOff val="15000"/>
                </a:prstClr>
              </a:solidFill>
              <a:ea typeface="+mj-ea"/>
              <a:cs typeface="+mj-cs"/>
            </a:endParaRPr>
          </a:p>
          <a:p>
            <a:pPr algn="ctr"/>
            <a:r>
              <a:rPr lang="en-US" sz="2800" dirty="0"/>
              <a:t>1 August 2024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404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D03B-BEC0-467F-96F1-ED6278B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>
                <a:solidFill>
                  <a:srgbClr val="0070C0"/>
                </a:solidFill>
              </a:rPr>
              <a:t>Hypergeometric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2E429-91AE-4443-A663-2C66B270D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10100"/>
              </a:xfrm>
            </p:spPr>
            <p:txBody>
              <a:bodyPr>
                <a:normAutofit lnSpcReduction="10000"/>
              </a:bodyPr>
              <a:lstStyle/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A set on N object contains K objects classified as “good”.  </a:t>
                </a: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So (N-K) are classified as “bad”</a:t>
                </a: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A sample of n objects are selected without replacement:</a:t>
                </a: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We have N </a:t>
                </a:r>
                <a:r>
                  <a:rPr lang="en-IN" sz="24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≥ K and n ≤ N</a:t>
                </a: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Random variable X is defined as equal to number of “good” objects in the sample then X is said to follow Hypergeometric Distribution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IN" sz="2400" dirty="0">
                  <a:latin typeface="Comic Sans MS" panose="030F0702030302020204" pitchFamily="66" charset="0"/>
                </a:endParaRP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x = max{0, </a:t>
                </a:r>
                <a:r>
                  <a:rPr lang="en-IN" sz="2400" dirty="0" err="1">
                    <a:latin typeface="Comic Sans MS" panose="030F0702030302020204" pitchFamily="66" charset="0"/>
                  </a:rPr>
                  <a:t>n+K-N</a:t>
                </a:r>
                <a:r>
                  <a:rPr lang="en-IN" sz="2400" dirty="0">
                    <a:latin typeface="Comic Sans MS" panose="030F0702030302020204" pitchFamily="66" charset="0"/>
                  </a:rPr>
                  <a:t>} to min{</a:t>
                </a:r>
                <a:r>
                  <a:rPr lang="en-IN" sz="2400" dirty="0" err="1">
                    <a:latin typeface="Comic Sans MS" panose="030F0702030302020204" pitchFamily="66" charset="0"/>
                  </a:rPr>
                  <a:t>K,n</a:t>
                </a:r>
                <a:r>
                  <a:rPr lang="en-IN" sz="2400" dirty="0">
                    <a:latin typeface="Comic Sans MS" panose="030F0702030302020204" pitchFamily="66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2E429-91AE-4443-A663-2C66B270D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10100"/>
              </a:xfrm>
              <a:blipFill>
                <a:blip r:embed="rId2"/>
                <a:stretch>
                  <a:fillRect l="-1697" t="-2628" r="-1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443F-010B-4001-82CD-8334715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32F9-B872-433A-B341-EC644778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32F6-2ED7-40B0-BC1D-4347BB18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D03B-BEC0-467F-96F1-ED6278B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>
                <a:solidFill>
                  <a:srgbClr val="0070C0"/>
                </a:solidFill>
              </a:rPr>
              <a:t>Hypergeometric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2E429-91AE-4443-A663-2C66B270D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10100"/>
              </a:xfrm>
            </p:spPr>
            <p:txBody>
              <a:bodyPr>
                <a:normAutofit/>
              </a:bodyPr>
              <a:lstStyle/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Random variable X is defined as equal to number of “good” objects in the sample then X is said to follow Hypergeometric Distribution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IN" sz="2400" dirty="0">
                  <a:latin typeface="Comic Sans MS" panose="030F0702030302020204" pitchFamily="66" charset="0"/>
                </a:endParaRP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x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IN" sz="2400" dirty="0">
                    <a:latin typeface="Comic Sans MS" panose="030F0702030302020204" pitchFamily="66" charset="0"/>
                  </a:rPr>
                  <a:t> max{0, </a:t>
                </a:r>
                <a:r>
                  <a:rPr lang="en-IN" sz="2400" dirty="0" err="1">
                    <a:latin typeface="Comic Sans MS" panose="030F0702030302020204" pitchFamily="66" charset="0"/>
                  </a:rPr>
                  <a:t>n+K-N</a:t>
                </a:r>
                <a:r>
                  <a:rPr lang="en-IN" sz="2400" dirty="0">
                    <a:latin typeface="Comic Sans MS" panose="030F0702030302020204" pitchFamily="66" charset="0"/>
                  </a:rPr>
                  <a:t>} to min{</a:t>
                </a:r>
                <a:r>
                  <a:rPr lang="en-IN" sz="2400" dirty="0" err="1">
                    <a:latin typeface="Comic Sans MS" panose="030F0702030302020204" pitchFamily="66" charset="0"/>
                  </a:rPr>
                  <a:t>K,n</a:t>
                </a:r>
                <a:r>
                  <a:rPr lang="en-IN" sz="2400" dirty="0">
                    <a:latin typeface="Comic Sans MS" panose="030F0702030302020204" pitchFamily="66" charset="0"/>
                  </a:rPr>
                  <a:t>}</a:t>
                </a: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mic Sans MS" panose="030F0702030302020204" pitchFamily="66" charset="0"/>
                  </a:rPr>
                  <a:t>Notation X ~ </a:t>
                </a:r>
                <a:r>
                  <a:rPr lang="en-US" sz="2400" dirty="0" err="1">
                    <a:latin typeface="Comic Sans MS" panose="030F0702030302020204" pitchFamily="66" charset="0"/>
                  </a:rPr>
                  <a:t>HyperGeom</a:t>
                </a:r>
                <a:r>
                  <a:rPr lang="en-US" sz="2400" dirty="0">
                    <a:latin typeface="Comic Sans MS" panose="030F0702030302020204" pitchFamily="66" charset="0"/>
                  </a:rPr>
                  <a:t>(</a:t>
                </a:r>
                <a:r>
                  <a:rPr lang="en-US" sz="2400" dirty="0" err="1">
                    <a:latin typeface="Comic Sans MS" panose="030F0702030302020204" pitchFamily="66" charset="0"/>
                  </a:rPr>
                  <a:t>N,K,n</a:t>
                </a:r>
                <a:r>
                  <a:rPr lang="en-US" sz="2400" dirty="0">
                    <a:latin typeface="Comic Sans MS" panose="030F0702030302020204" pitchFamily="66" charset="0"/>
                  </a:rPr>
                  <a:t>)</a:t>
                </a:r>
                <a:endParaRPr lang="en-IN" sz="2400" dirty="0">
                  <a:latin typeface="Comic Sans MS" panose="030F0702030302020204" pitchFamily="66" charset="0"/>
                </a:endParaRP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E(X) = n*(K/N)</a:t>
                </a: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Var(X) =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2E429-91AE-4443-A663-2C66B270D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10100"/>
              </a:xfrm>
              <a:blipFill>
                <a:blip r:embed="rId2"/>
                <a:stretch>
                  <a:fillRect l="-788" t="-19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443F-010B-4001-82CD-8334715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32F9-B872-433A-B341-EC644778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0F34-68DC-4DBB-A48F-C2FA8F6B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D03B-BEC0-467F-96F1-ED6278B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>
                <a:solidFill>
                  <a:srgbClr val="0070C0"/>
                </a:solidFill>
              </a:rPr>
              <a:t>Hypergeometric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2E429-91AE-4443-A663-2C66B270D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10100"/>
              </a:xfrm>
            </p:spPr>
            <p:txBody>
              <a:bodyPr>
                <a:normAutofit/>
              </a:bodyPr>
              <a:lstStyle/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E(X) = n*(K/N)</a:t>
                </a: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Var(X) =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>
                  <a:latin typeface="Comic Sans MS" panose="030F0702030302020204" pitchFamily="66" charset="0"/>
                </a:endParaRP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Let (K/N) = p = probability of “good” items</a:t>
                </a: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E(X) = np</a:t>
                </a: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omic Sans MS" panose="030F0702030302020204" pitchFamily="66" charset="0"/>
                  </a:rPr>
                  <a:t>Var(X) = np(1-p)*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>
                  <a:latin typeface="Comic Sans MS" panose="030F0702030302020204" pitchFamily="66" charset="0"/>
                </a:endParaRPr>
              </a:p>
              <a:p>
                <a:pPr marL="534988" indent="-5349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dirty="0">
                    <a:latin typeface="Comic Sans MS" panose="030F0702030302020204" pitchFamily="66" charset="0"/>
                  </a:rPr>
                  <a:t> is called finite population correction factor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2E429-91AE-4443-A663-2C66B270D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10100"/>
              </a:xfrm>
              <a:blipFill>
                <a:blip r:embed="rId2"/>
                <a:stretch>
                  <a:fillRect l="-1697" t="-19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443F-010B-4001-82CD-8334715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32F9-B872-433A-B341-EC644778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34C3-CF02-4625-BC4F-FC345C23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02AF-AC27-426F-9324-80FCCA13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6 August 2024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6B9B-E989-4238-9115-7BC09CAA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MM 225: AI and Data Science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067CB3-E75C-4BEA-9DC8-527A2D9A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F70D7-73A1-485A-8A47-1BD2D493F1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61176C-9448-4F12-B967-355ABB075B20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02303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/>
                <a:ea typeface="+mj-ea"/>
                <a:cs typeface="+mj-cs"/>
              </a:rPr>
              <a:t>In Class Problem…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E8778AAF-9CC3-406A-816D-192E9750F1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084521"/>
                <a:ext cx="10058400" cy="50292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Random Experiment consists of n Bernoulli trials</a:t>
                </a:r>
              </a:p>
              <a:p>
                <a:pPr marL="835533" marR="0" lvl="1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4472C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The trials are independent</a:t>
                </a:r>
              </a:p>
              <a:p>
                <a:pPr marL="835533" marR="0" lvl="1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4472C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Each trial results in either success or Failure</a:t>
                </a:r>
              </a:p>
              <a:p>
                <a:pPr marL="835533" marR="0" lvl="1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4472C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P(Success) = p</a:t>
                </a:r>
              </a:p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X is RV defined as number of successes in these n trials then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Calibri" panose="020F050202020403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num>
                            <m:den>
                              <m: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  <m:sup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sup>
                      </m:sSup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…, 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𝐧</m:t>
                      </m:r>
                    </m:oMath>
                  </m:oMathPara>
                </a14:m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Notation : X ~ Bin(</a:t>
                </a:r>
                <a:r>
                  <a:rPr kumimoji="0" lang="en-I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n,p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)</a:t>
                </a:r>
              </a:p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E(X) = ? </a:t>
                </a:r>
              </a:p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Var(X) = ? 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E8778AAF-9CC3-406A-816D-192E9750F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084521"/>
                <a:ext cx="10058400" cy="5029200"/>
              </a:xfrm>
              <a:prstGeom prst="rect">
                <a:avLst/>
              </a:prstGeom>
              <a:blipFill>
                <a:blip r:embed="rId2"/>
                <a:stretch>
                  <a:fillRect l="-788" t="-1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10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D79B-88EE-43A9-BAD0-FBD6ADD4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CDF and PMF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206F-60D3-4348-A6E0-3E3B92F92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47675" lvl="0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48312"/>
                  </a:buClr>
                  <a:buSzTx/>
                  <a:buFont typeface="Arial" panose="020B0604020202020204" pitchFamily="34" charset="0"/>
                  <a:buChar char="•"/>
                </a:pPr>
                <a:r>
                  <a:rPr lang="en-IN" sz="2400" i="1" dirty="0">
                    <a:solidFill>
                      <a:prstClr val="black"/>
                    </a:solidFill>
                  </a:rPr>
                  <a:t>For the following </a:t>
                </a:r>
                <a:r>
                  <a:rPr lang="en-IN" sz="2400" i="1" dirty="0" err="1">
                    <a:solidFill>
                      <a:prstClr val="black"/>
                    </a:solidFill>
                  </a:rPr>
                  <a:t>cdf</a:t>
                </a:r>
                <a:r>
                  <a:rPr lang="en-IN" sz="2400" i="1" dirty="0">
                    <a:solidFill>
                      <a:prstClr val="black"/>
                    </a:solidFill>
                  </a:rPr>
                  <a:t> given for RV X, Find probability mass function</a:t>
                </a:r>
              </a:p>
              <a:p>
                <a:pPr marL="447675" lvl="0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48312"/>
                  </a:buClr>
                  <a:buSzTx/>
                  <a:buFont typeface="Arial" panose="020B0604020202020204" pitchFamily="34" charset="0"/>
                  <a:buChar char="•"/>
                </a:pPr>
                <a:endParaRPr lang="en-IN" sz="2400" i="1" dirty="0">
                  <a:solidFill>
                    <a:srgbClr val="0070C0"/>
                  </a:solidFill>
                </a:endParaRPr>
              </a:p>
              <a:p>
                <a:pPr marL="447675" lvl="0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48312"/>
                  </a:buClr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&lt;−1</m:t>
                            </m:r>
                          </m:e>
                          <m:e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−1 ≤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3       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1 ≤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&lt;6</m:t>
                            </m:r>
                          </m:e>
                          <m:e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6≤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&lt;10</m:t>
                            </m:r>
                          </m:e>
                          <m:e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10 ≤</m:t>
                            </m:r>
                            <m: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206F-60D3-4348-A6E0-3E3B92F92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52C1-FE61-4D5F-9979-90AA46C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61905-B0C1-4B76-9677-FD98952B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AE658-A329-405C-8AE1-9E9F37D7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4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A19A-D60B-41CC-80BA-22AAFE06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Special cases of Discrete Random Variable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96FF-5A36-44D9-B998-83216E22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2415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IN" sz="2400" dirty="0">
                <a:solidFill>
                  <a:prstClr val="black"/>
                </a:solidFill>
              </a:rPr>
              <a:t>Bernoulli Trials and Bernoulli Distribution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IN" sz="2400" dirty="0">
                <a:solidFill>
                  <a:prstClr val="black"/>
                </a:solidFill>
              </a:rPr>
              <a:t>Binomial Distribution</a:t>
            </a:r>
          </a:p>
          <a:p>
            <a:pPr marL="457200" lvl="0" indent="-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IN" sz="2400" dirty="0">
                <a:solidFill>
                  <a:prstClr val="black"/>
                </a:solidFill>
              </a:rPr>
              <a:t>Poisson Distribution</a:t>
            </a:r>
          </a:p>
          <a:p>
            <a:pPr marL="457200" lvl="0" indent="-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H</a:t>
            </a:r>
            <a:r>
              <a:rPr lang="en-IN" sz="2400" dirty="0" err="1">
                <a:solidFill>
                  <a:prstClr val="black"/>
                </a:solidFill>
              </a:rPr>
              <a:t>ypergeometric</a:t>
            </a:r>
            <a:r>
              <a:rPr lang="en-IN" sz="2400" dirty="0">
                <a:solidFill>
                  <a:prstClr val="black"/>
                </a:solidFill>
              </a:rPr>
              <a:t>  Distribution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0B7-EAF5-4802-AAB5-AAC06727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August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13AF-B4B3-47A5-AF80-2EE712B1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F3C3-EC63-483F-8C8D-5A2F2623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7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EE0A-F5CB-4224-A95A-F5845D5B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1954"/>
          </a:xfrm>
          <a:noFill/>
        </p:spPr>
        <p:txBody>
          <a:bodyPr anchor="ctr"/>
          <a:lstStyle/>
          <a:p>
            <a:r>
              <a:rPr lang="en-IN" dirty="0">
                <a:solidFill>
                  <a:srgbClr val="0070C0"/>
                </a:solidFill>
              </a:rPr>
              <a:t>Bernoulli Trials: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FDCBF5-4FEA-4B84-B17D-85EA97C2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293220"/>
          </a:xfrm>
        </p:spPr>
        <p:txBody>
          <a:bodyPr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prstClr val="black"/>
                </a:solidFill>
              </a:rPr>
              <a:t>The case of only two possible outcomes : </a:t>
            </a:r>
          </a:p>
          <a:p>
            <a:pPr marL="685800" lvl="1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900" dirty="0">
                <a:solidFill>
                  <a:prstClr val="black"/>
                </a:solidFill>
              </a:rPr>
              <a:t>Success or Failure</a:t>
            </a:r>
          </a:p>
          <a:p>
            <a:pPr marL="685800" lvl="1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900" dirty="0">
                <a:solidFill>
                  <a:prstClr val="black"/>
                </a:solidFill>
              </a:rPr>
              <a:t>Defective or non-defective</a:t>
            </a:r>
          </a:p>
          <a:p>
            <a:pPr marL="685800" lvl="1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900" dirty="0">
                <a:solidFill>
                  <a:prstClr val="black"/>
                </a:solidFill>
              </a:rPr>
              <a:t>Yes or No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prstClr val="black"/>
                </a:solidFill>
              </a:rPr>
              <a:t>S = {Success, Failure}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00B7-3F9C-4030-9C30-FDEF9C57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August 2024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9CF4-F2F0-4BCB-A4C5-E2EAFB6A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  <a:endParaRPr kumimoji="0" lang="en-IN" sz="9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7BE54D-7B5E-46BB-B10C-A3FB91A6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F70D7-73A1-485A-8A47-1BD2D493F1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1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EE0A-F5CB-4224-A95A-F5845D5B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5361"/>
          </a:xfrm>
          <a:noFill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Bernoulli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BFDCBF5-4FEA-4B84-B17D-85EA97C25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26786"/>
                <a:ext cx="10058400" cy="4532244"/>
              </a:xfrm>
            </p:spPr>
            <p:txBody>
              <a:bodyPr>
                <a:normAutofit fontScale="62500" lnSpcReduction="20000"/>
              </a:bodyPr>
              <a:lstStyle/>
              <a:p>
                <a:pPr marL="228600" lvl="0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3400" dirty="0">
                    <a:solidFill>
                      <a:prstClr val="black"/>
                    </a:solidFill>
                  </a:rPr>
                  <a:t>The case of an experiment of a SINGLE Bernoulli trial with probability of success = p:</a:t>
                </a:r>
              </a:p>
              <a:p>
                <a:pPr marL="228600" lvl="0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3400" dirty="0">
                    <a:solidFill>
                      <a:prstClr val="black"/>
                    </a:solidFill>
                  </a:rPr>
                  <a:t>Let RV X = result of Bernoulli trial defined as follows:</a:t>
                </a:r>
              </a:p>
              <a:p>
                <a:pPr marL="521208" lvl="1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en-U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32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altLang="en-US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altLang="en-US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altLang="en-US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altLang="en-US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𝑠𝑢𝑐𝑐𝑒𝑠𝑠</m:t>
                            </m:r>
                          </m:e>
                          <m:e>
                            <m:r>
                              <a:rPr lang="en-IN" altLang="en-US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IN" altLang="en-US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altLang="en-US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altLang="en-US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𝑓𝑎𝑖𝑙𝑢𝑟𝑒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3200" dirty="0">
                  <a:solidFill>
                    <a:prstClr val="black"/>
                  </a:solidFill>
                </a:endParaRPr>
              </a:p>
              <a:p>
                <a:pPr marL="521208" lvl="1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</a:pPr>
                <a:r>
                  <a:rPr lang="en-US" altLang="en-US" sz="3200" dirty="0">
                    <a:solidFill>
                      <a:prstClr val="black"/>
                    </a:solidFill>
                  </a:rPr>
                  <a:t> Range of X= {0, 1}</a:t>
                </a:r>
              </a:p>
              <a:p>
                <a:pPr marL="228600" lvl="0" indent="-22860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3400" dirty="0">
                    <a:solidFill>
                      <a:prstClr val="black"/>
                    </a:solidFill>
                  </a:rPr>
                  <a:t>P(Success) = p, then P(Failure) = 1-p</a:t>
                </a:r>
              </a:p>
              <a:p>
                <a:pPr marL="228600" lvl="0" indent="-22860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3400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 P(X=0) = 1-p and P(X=1) = p</a:t>
                </a:r>
              </a:p>
              <a:p>
                <a:pPr marL="542925" lvl="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3400" dirty="0">
                    <a:solidFill>
                      <a:prstClr val="black"/>
                    </a:solidFill>
                  </a:rPr>
                  <a:t>Notation X ~ Bernoulli(p) : p is a Bernoulli parameter and is generally unknown</a:t>
                </a:r>
              </a:p>
              <a:p>
                <a:pPr marL="542925" lvl="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3400" dirty="0" err="1">
                    <a:solidFill>
                      <a:prstClr val="black"/>
                    </a:solidFill>
                  </a:rPr>
                  <a:t>pmf</a:t>
                </a:r>
                <a:r>
                  <a:rPr lang="en-US" altLang="en-US" sz="3400" dirty="0">
                    <a:solidFill>
                      <a:prstClr val="black"/>
                    </a:solidFill>
                  </a:rPr>
                  <a:t> is </a:t>
                </a:r>
              </a:p>
              <a:p>
                <a:pPr marL="521208" lvl="1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alt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alt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en-US" sz="3200" dirty="0">
                    <a:solidFill>
                      <a:prstClr val="black"/>
                    </a:solidFill>
                  </a:rPr>
                  <a:t>, </a:t>
                </a:r>
                <a:r>
                  <a:rPr lang="en-US" altLang="en-US" sz="3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x =0, 1</a:t>
                </a:r>
                <a:endParaRPr lang="en-US" altLang="en-US" sz="3400" dirty="0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2400" b="1" dirty="0">
                  <a:solidFill>
                    <a:srgbClr val="0070C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BFDCBF5-4FEA-4B84-B17D-85EA97C25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26786"/>
                <a:ext cx="10058400" cy="4532244"/>
              </a:xfrm>
              <a:blipFill>
                <a:blip r:embed="rId2"/>
                <a:stretch>
                  <a:fillRect l="-1515" t="-22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00B7-3F9C-4030-9C30-FDEF9C57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August 2024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9CF4-F2F0-4BCB-A4C5-E2EAFB6A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  <a:endParaRPr kumimoji="0" lang="en-IN" sz="9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2980F-E12A-4465-8772-1A25A4B3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F70D7-73A1-485A-8A47-1BD2D493F1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02AF-AC27-426F-9324-80FCCA13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6 August 2024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6B9B-E989-4238-9115-7BC09CAA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MM 225: AI and Data Science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067CB3-E75C-4BEA-9DC8-527A2D9A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F70D7-73A1-485A-8A47-1BD2D493F1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61176C-9448-4F12-B967-355ABB075B20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02303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/>
                <a:ea typeface="+mj-ea"/>
                <a:cs typeface="+mj-cs"/>
              </a:rPr>
              <a:t>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E8778AAF-9CC3-406A-816D-192E9750F1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084521"/>
                <a:ext cx="10058400" cy="50292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Random Experiment consists of n Bernoulli trials</a:t>
                </a:r>
              </a:p>
              <a:p>
                <a:pPr marL="835533" marR="0" lvl="1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4472C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The trials are independent</a:t>
                </a:r>
              </a:p>
              <a:p>
                <a:pPr marL="835533" marR="0" lvl="1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4472C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Each trial results in either success or Failure</a:t>
                </a:r>
              </a:p>
              <a:p>
                <a:pPr marL="835533" marR="0" lvl="1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4472C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P(Success) = p</a:t>
                </a:r>
              </a:p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X is RV defined as number of successes in these n trials then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Calibri" panose="020F050202020403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num>
                            <m:den>
                              <m: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  <m:sup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sup>
                      </m:sSup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…, </m:t>
                      </m:r>
                      <m:r>
                        <a:rPr kumimoji="0" lang="en-I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𝐧</m:t>
                      </m:r>
                    </m:oMath>
                  </m:oMathPara>
                </a14:m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Notation : X ~ Bin(</a:t>
                </a:r>
                <a:r>
                  <a:rPr kumimoji="0" lang="en-I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n,p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): n</a:t>
                </a:r>
                <a:r>
                  <a:rPr kumimoji="0" lang="en-I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and p are binomial parameters … </a:t>
                </a:r>
                <a:r>
                  <a:rPr kumimoji="0" lang="en-IN" sz="24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unkown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E(X) = ? </a:t>
                </a:r>
              </a:p>
              <a:p>
                <a:pPr marL="542925" marR="0" lvl="0" indent="-54292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4472C4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Var(X) = ? 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E8778AAF-9CC3-406A-816D-192E9750F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084521"/>
                <a:ext cx="10058400" cy="5029200"/>
              </a:xfrm>
              <a:prstGeom prst="rect">
                <a:avLst/>
              </a:prstGeom>
              <a:blipFill>
                <a:blip r:embed="rId2"/>
                <a:stretch>
                  <a:fillRect l="-788" t="-1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6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00653-6A82-42BB-9FB5-C9C9A742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81"/>
            <a:ext cx="10515600" cy="13369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 Binomial Distribution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D6CFAC-E9AC-467F-8D7B-326E3FA8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391"/>
            <a:ext cx="10515600" cy="4220572"/>
          </a:xfrm>
        </p:spPr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i="1" dirty="0"/>
              <a:t>Chemical Engineering Progress </a:t>
            </a:r>
            <a:r>
              <a:rPr lang="en-US" dirty="0"/>
              <a:t>(November 1990), approximately 30% of all pipework failures in chemical plants are caused by operator error.  What is the probability that out of the next 20 pipework failures at least 10 are due to operator </a:t>
            </a:r>
            <a:r>
              <a:rPr lang="en-IN" dirty="0"/>
              <a:t>error?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Solution:</a:t>
            </a:r>
          </a:p>
          <a:p>
            <a:r>
              <a:rPr lang="en-US" dirty="0">
                <a:solidFill>
                  <a:schemeClr val="tx1"/>
                </a:solidFill>
              </a:rPr>
              <a:t>Let X be failures due to operator error: X ~ Bin(20, 0.3)</a:t>
            </a:r>
          </a:p>
          <a:p>
            <a:r>
              <a:rPr lang="en-US" sz="2000" dirty="0">
                <a:solidFill>
                  <a:schemeClr val="tx1"/>
                </a:solidFill>
              </a:rPr>
              <a:t>Need to find P(X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≥ 10) = 1-P(X≤9)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76E53-BF04-4B5E-AFCF-AB6736F7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6 August 2024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3C09D-B73D-4A07-884C-D9B730E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MM 225: AI and Data Science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391D8-EA6A-4FAA-BF6C-9EECB0D0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F70D7-73A1-485A-8A47-1BD2D493F1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DABAC-5505-45EB-A074-DFBBE70F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F0672D8-2C23-4D5D-A838-5099150D3DE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097281" y="1846265"/>
                <a:ext cx="10362536" cy="4022725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IN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RV X is said to follow Poisson distribution with parameter </a:t>
                </a:r>
                <a:r>
                  <a:rPr lang="el-GR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λ</a:t>
                </a:r>
                <a:endParaRPr lang="en-IN" sz="28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N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then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func>
                        <m:func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=0,1, 2, 3, ….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N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Notation: X ~ Poisson(</a:t>
                </a:r>
                <a:r>
                  <a:rPr lang="el-GR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λ</a:t>
                </a:r>
                <a:r>
                  <a:rPr lang="en-IN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), for x = 0,1, 2, 3, …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E(X) = </a:t>
                </a:r>
                <a:r>
                  <a:rPr lang="el-GR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λ</a:t>
                </a:r>
                <a:r>
                  <a:rPr lang="en-IN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Var(X) = </a:t>
                </a:r>
                <a:r>
                  <a:rPr lang="el-GR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λ</a:t>
                </a:r>
                <a:endParaRPr lang="en-IN" sz="28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I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F0672D8-2C23-4D5D-A838-5099150D3DE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46265"/>
                <a:ext cx="10362536" cy="4022725"/>
              </a:xfrm>
              <a:prstGeom prst="rect">
                <a:avLst/>
              </a:prstGeom>
              <a:blipFill>
                <a:blip r:embed="rId2"/>
                <a:stretch>
                  <a:fillRect l="-1059" t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6BAF3-E3C9-45B5-B04F-A530BE17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49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August 2024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AE4DC-D7F8-4D92-8E41-B3B4EBD1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  <a:endParaRPr kumimoji="0" lang="en-IN" sz="9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4CACF-62D0-4D40-86E7-993DA00C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F70D7-73A1-485A-8A47-1BD2D493F1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2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ACEA-7B7C-4431-A68C-CBE479E1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August 2024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9EA5-5CD4-4DE3-9A90-FFB6B99C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  <a:endParaRPr kumimoji="0" lang="en-IN" sz="9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95468-EA76-4A56-8ADB-826E7FCD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F70D7-73A1-485A-8A47-1BD2D493F1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87BE995-7ED8-4862-84DA-C1CABCCE94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4526" y="1061738"/>
                <a:ext cx="10302948" cy="51186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number of customers arriving per hour at a certain automobile service facility is assumed to follow a Poisson distribution with mean </a:t>
                </a:r>
                <a:r>
                  <a:rPr lang="en-US" i="1" dirty="0"/>
                  <a:t>λ </a:t>
                </a:r>
                <a:r>
                  <a:rPr lang="en-US" dirty="0"/>
                  <a:t>= 7.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Compute the probability that more than 10 customers will arrive in a 2-hour period.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What is the mean number of arrivals during a </a:t>
                </a:r>
                <a:r>
                  <a:rPr lang="en-IN" dirty="0"/>
                  <a:t>2-hour period?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IN" dirty="0" err="1">
                    <a:solidFill>
                      <a:srgbClr val="FF0000"/>
                    </a:solidFill>
                  </a:rPr>
                  <a:t>olution</a:t>
                </a:r>
                <a:r>
                  <a:rPr lang="en-IN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Let X be number of customers arriving per hour : </a:t>
                </a:r>
                <a:r>
                  <a:rPr lang="en-US" dirty="0" err="1"/>
                  <a:t>X~Poisson</a:t>
                </a:r>
                <a:r>
                  <a:rPr lang="en-US" dirty="0"/>
                  <a:t>(7)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Y be number of customers arrive in 2-hour period then Y ~ Poisson(14) . Hence, </a:t>
                </a:r>
              </a:p>
              <a:p>
                <a:pPr marL="446088" indent="0">
                  <a:buNone/>
                </a:pPr>
                <a:r>
                  <a:rPr lang="en-US" dirty="0"/>
                  <a:t>P(Y&gt;10) = 1 – P(Y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 9)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 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−14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dirty="0"/>
                  <a:t>E</a:t>
                </a:r>
                <a:r>
                  <a:rPr lang="en-IN" dirty="0"/>
                  <a:t>(Y) = 14</a:t>
                </a:r>
              </a:p>
              <a:p>
                <a:pPr marL="0" indent="0">
                  <a:buNone/>
                </a:pP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87BE995-7ED8-4862-84DA-C1CABCCE9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26" y="1061738"/>
                <a:ext cx="10302948" cy="5118652"/>
              </a:xfrm>
              <a:prstGeom prst="rect">
                <a:avLst/>
              </a:prstGeom>
              <a:blipFill>
                <a:blip r:embed="rId2"/>
                <a:stretch>
                  <a:fillRect l="-651" t="-1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FB7C9EB9-A2A1-4F6F-84A8-CC5B1FE46E9B}"/>
              </a:ext>
            </a:extLst>
          </p:cNvPr>
          <p:cNvSpPr txBox="1">
            <a:spLocks/>
          </p:cNvSpPr>
          <p:nvPr/>
        </p:nvSpPr>
        <p:spPr>
          <a:xfrm>
            <a:off x="1097280" y="254709"/>
            <a:ext cx="7543800" cy="4638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Poisson Distribution: Example</a:t>
            </a:r>
          </a:p>
        </p:txBody>
      </p:sp>
    </p:spTree>
    <p:extLst>
      <p:ext uri="{BB962C8B-B14F-4D97-AF65-F5344CB8AC3E}">
        <p14:creationId xmlns:p14="http://schemas.microsoft.com/office/powerpoint/2010/main" val="8640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1004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Comic Sans MS</vt:lpstr>
      <vt:lpstr>Wingdings</vt:lpstr>
      <vt:lpstr>Retrospect</vt:lpstr>
      <vt:lpstr>MM 225 – AI and Data Science   Day 5: Random Variable : Discrete Special cases  </vt:lpstr>
      <vt:lpstr>Review – CDF and PMF</vt:lpstr>
      <vt:lpstr>Special cases of Discrete Random Variable</vt:lpstr>
      <vt:lpstr>Bernoulli Trials:</vt:lpstr>
      <vt:lpstr>Bernoulli Distribution</vt:lpstr>
      <vt:lpstr>PowerPoint Presentation</vt:lpstr>
      <vt:lpstr>Example: Binomial Distribution</vt:lpstr>
      <vt:lpstr>Poisson Distribution</vt:lpstr>
      <vt:lpstr>PowerPoint Presentation</vt:lpstr>
      <vt:lpstr>Hypergeometric Distribution</vt:lpstr>
      <vt:lpstr>Hypergeometric Distribution</vt:lpstr>
      <vt:lpstr>Hypergeometric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 225 – AI and Data Science   Day 4: Random Variable : Discrete Special cases</dc:title>
  <dc:creator>HINA</dc:creator>
  <cp:lastModifiedBy>HINA</cp:lastModifiedBy>
  <cp:revision>13</cp:revision>
  <dcterms:created xsi:type="dcterms:W3CDTF">2024-08-02T09:59:36Z</dcterms:created>
  <dcterms:modified xsi:type="dcterms:W3CDTF">2024-08-05T06:38:04Z</dcterms:modified>
</cp:coreProperties>
</file>