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80" r:id="rId3"/>
    <p:sldId id="365" r:id="rId4"/>
    <p:sldId id="281" r:id="rId5"/>
    <p:sldId id="282" r:id="rId6"/>
    <p:sldId id="283" r:id="rId7"/>
    <p:sldId id="299" r:id="rId8"/>
    <p:sldId id="284" r:id="rId9"/>
    <p:sldId id="285" r:id="rId10"/>
    <p:sldId id="286" r:id="rId11"/>
    <p:sldId id="288" r:id="rId12"/>
    <p:sldId id="295" r:id="rId13"/>
    <p:sldId id="290" r:id="rId14"/>
    <p:sldId id="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D45E9-D836-4CA3-8F8A-A0BCEA64C5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E611-2DE7-42C8-8C62-F6D78E98E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7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F88C4-E3F4-4D6F-B0FC-2237CF37930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3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8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6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8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9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7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13 August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4F70D7-73A1-485A-8A47-1BD2D493F13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0EFC-7964-4103-BFA2-6F2EE4CD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90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MM 225 – AI and Data Science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Day 8: Random Variable : Continuous</a:t>
            </a:r>
            <a:br>
              <a:rPr lang="en-US" sz="3600" dirty="0"/>
            </a:br>
            <a:br>
              <a:rPr lang="en-US" sz="36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5C01-1957-4CB4-AF2C-7B4C285D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200" cap="none" spc="-5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Instructors: Hina Gokhale, MP </a:t>
            </a:r>
            <a:r>
              <a:rPr lang="en-US" sz="3200" cap="none" spc="-50" dirty="0" err="1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Gururajan</a:t>
            </a:r>
            <a:r>
              <a:rPr lang="en-US" sz="3200" cap="none" spc="-5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, N. </a:t>
            </a:r>
            <a:r>
              <a:rPr lang="en-US" sz="3200" cap="none" spc="-50" dirty="0" err="1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Vishwanathan</a:t>
            </a:r>
            <a:endParaRPr lang="en-US" sz="3200" cap="none" spc="-50" dirty="0">
              <a:solidFill>
                <a:prstClr val="black">
                  <a:lumMod val="85000"/>
                  <a:lumOff val="15000"/>
                </a:prstClr>
              </a:solidFill>
              <a:ea typeface="+mj-ea"/>
              <a:cs typeface="+mj-cs"/>
            </a:endParaRPr>
          </a:p>
          <a:p>
            <a:endParaRPr lang="en-US" sz="3200" cap="none" spc="-50" dirty="0">
              <a:solidFill>
                <a:prstClr val="black">
                  <a:lumMod val="85000"/>
                  <a:lumOff val="15000"/>
                </a:prstClr>
              </a:solidFill>
              <a:ea typeface="+mj-ea"/>
              <a:cs typeface="+mj-cs"/>
            </a:endParaRPr>
          </a:p>
          <a:p>
            <a:pPr algn="ctr"/>
            <a:r>
              <a:rPr lang="en-US" sz="2800" dirty="0"/>
              <a:t>13 August 2024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04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2455-ADA4-4416-A964-C0266CCA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60" y="216492"/>
            <a:ext cx="8077200" cy="92398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Normal Distribution / 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E0378-EEFE-4151-99CE-5C6B6D0B6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2560" y="1332688"/>
                <a:ext cx="10306879" cy="4887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Random variable X is said to follow Normal distribution, if its pdf takes following form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−∞&lt;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Notation: X~N(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μ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r>
                  <a:rPr lang="en-IN" baseline="34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E(X)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μ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and Var(X) = σ</a:t>
                </a:r>
                <a:r>
                  <a:rPr lang="en-IN" baseline="38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𝑅𝑎𝑛𝑑𝑜𝑚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𝑉𝑎𝑟𝑖𝑎𝑏𝑙𝑒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𝑝𝑑𝑓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is called Standard Normal distribution and Z is called standard normal variate with mean 0 and standard deviation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Hence Z ~ N(0,1)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E0378-EEFE-4151-99CE-5C6B6D0B6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560" y="1332688"/>
                <a:ext cx="10306879" cy="4887360"/>
              </a:xfrm>
              <a:blipFill>
                <a:blip r:embed="rId3"/>
                <a:stretch>
                  <a:fillRect l="-1538" t="-749" r="-14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FAB5-16D1-4ECF-99FD-34CFCB75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0983-B4DF-4201-A2CB-3E1EDB4B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7AD3-752F-4A13-8152-A2BEA625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D96B-5F5D-4A74-953D-4BAAA39184A0}" type="slidenum">
              <a:rPr lang="en-IN" smtClean="0">
                <a:solidFill>
                  <a:schemeClr val="bg1"/>
                </a:solidFill>
              </a:rPr>
              <a:t>10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C73-F14D-4655-BAE3-C02A95DB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223168"/>
            <a:ext cx="9516140" cy="808190"/>
          </a:xfrm>
        </p:spPr>
        <p:txBody>
          <a:bodyPr>
            <a:noAutofit/>
          </a:bodyPr>
          <a:lstStyle/>
          <a:p>
            <a:r>
              <a:rPr lang="en-IN" sz="3600" dirty="0"/>
              <a:t>Error Function and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857F9-8AEE-4FFA-9DC5-EF67E5D34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6930" y="1574937"/>
                <a:ext cx="10473070" cy="456366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Error Function (Gauss error function) is defined as special function.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 occurs in partial differential equations describing diffusion, defined as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I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I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I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 can be seen that erf(x) describes probability of a normal random variable Y in the range [-x, x], where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f>
                      <m:fPr>
                        <m:type m:val="skw"/>
                        <m:ctrlP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857F9-8AEE-4FFA-9DC5-EF67E5D34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6930" y="1574937"/>
                <a:ext cx="10473070" cy="4563668"/>
              </a:xfrm>
              <a:blipFill>
                <a:blip r:embed="rId2"/>
                <a:stretch>
                  <a:fillRect l="-757" b="-11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9816-DBAD-40BB-9DE7-11A02FFA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9A2A-657A-425B-A945-8C870C8A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DE01-C398-492B-B56B-6E74564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D96B-5F5D-4A74-953D-4BAAA39184A0}" type="slidenum">
              <a:rPr lang="en-IN" smtClean="0">
                <a:solidFill>
                  <a:schemeClr val="bg1"/>
                </a:solidFill>
              </a:rPr>
              <a:t>11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CE2F-DE4D-4105-8F17-04C1AE2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IN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B261C-2763-4A04-958D-567AC8B5D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48316"/>
                <a:ext cx="10058400" cy="509299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random variable X is said to follow exponential distribution if its probability density function is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Notation: </a:t>
                </a:r>
                <a:r>
                  <a:rPr lang="en-IN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X~Exp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(λ)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IN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FB261C-2763-4A04-958D-567AC8B5D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48316"/>
                <a:ext cx="10058400" cy="5092996"/>
              </a:xfrm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E6C2-8CAC-403A-8447-93FF7DD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C087-CBAD-43F9-AA0E-19195D09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EB62-9F8A-4BB4-80D6-BFD0069B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D96B-5F5D-4A74-953D-4BAAA39184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C05-371F-4E9E-82D2-55978BBA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74634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Lack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8A16-17D9-4628-83BF-2EB217CE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671" y="2488942"/>
            <a:ext cx="10058400" cy="2147699"/>
          </a:xfrm>
        </p:spPr>
        <p:txBody>
          <a:bodyPr>
            <a:normAutofit/>
          </a:bodyPr>
          <a:lstStyle/>
          <a:p>
            <a:endParaRPr lang="en-IN" sz="24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P[X &gt; 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| X &gt; 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] = P[X &gt; 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]  or equivalently</a:t>
            </a:r>
          </a:p>
          <a:p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P[X &lt; 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+t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| X &gt; 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] = P[X &lt; t</a:t>
            </a:r>
            <a:r>
              <a:rPr lang="en-IN" sz="24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IN" sz="24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9EE7-BA1A-4314-A5C0-B06BE4AB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2455-0276-4C78-8D3D-A0642E59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DC828-9199-46B5-A382-8F90C3F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D96B-5F5D-4A74-953D-4BAAA39184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7FC1-62DA-42F4-8D31-FB3CE80D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1C2C-7F02-4D15-A7A3-D193C191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MM 225: AI and Data Science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1899-ADC0-4CCC-BC23-395D4AB6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0D7-73A1-485A-8A47-1BD2D493F13C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CCB11-D763-4A36-BCAB-AB189BBCED90}"/>
              </a:ext>
            </a:extLst>
          </p:cNvPr>
          <p:cNvSpPr txBox="1"/>
          <p:nvPr/>
        </p:nvSpPr>
        <p:spPr>
          <a:xfrm>
            <a:off x="1626781" y="2147777"/>
            <a:ext cx="948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you….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01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2414-C676-457B-A9B8-A4D673DD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2808"/>
            <a:ext cx="10058400" cy="1450757"/>
          </a:xfrm>
        </p:spPr>
        <p:txBody>
          <a:bodyPr anchor="ctr"/>
          <a:lstStyle/>
          <a:p>
            <a:r>
              <a:rPr lang="en-IN" dirty="0"/>
              <a:t>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B6FC19-3253-484F-BD86-C8EA01511E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4"/>
                <a:ext cx="10058399" cy="402336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cs typeface="Arial" panose="020B0604020202020204" pitchFamily="34" charset="0"/>
                  </a:rPr>
                  <a:t>Let X be a continuous random variable.  The Probability Density Function f(x) is defined such that</a:t>
                </a:r>
              </a:p>
              <a:p>
                <a:endParaRPr lang="en-IN" sz="2400" dirty="0">
                  <a:cs typeface="Arial" panose="020B0604020202020204" pitchFamily="34" charset="0"/>
                </a:endParaRPr>
              </a:p>
              <a:p>
                <a:pPr marL="1616075" indent="-457200">
                  <a:buFont typeface="+mj-lt"/>
                  <a:buAutoNum type="arabicPeriod"/>
                </a:pPr>
                <a:r>
                  <a:rPr lang="en-IN" sz="2400" dirty="0">
                    <a:cs typeface="Arial" panose="020B0604020202020204" pitchFamily="34" charset="0"/>
                  </a:rPr>
                  <a:t>f(x) ≥ 0 </a:t>
                </a:r>
              </a:p>
              <a:p>
                <a:pPr marL="1616075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1616075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B6FC19-3253-484F-BD86-C8EA01511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4"/>
                <a:ext cx="10058399" cy="4023360"/>
              </a:xfrm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3176-900B-4DAA-BFA0-2A53C59A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D5896-4312-4EC8-8AD3-520F886B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70E9-B867-4869-B02E-4D96C780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12F3-C57F-4C3D-A1C5-D2F0C1C6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A4C6048-92FE-43DC-A41A-1FA049126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pdf of RV X be given as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4.9≤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5.1</m:t>
                      </m:r>
                    </m:oMath>
                  </m:oMathPara>
                </a14:m>
                <a:endParaRPr lang="en-I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/>
                  <a:t>Plot pdf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/>
                  <a:t>P(X&lt;5) =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/>
                  <a:t>P(3 &lt; X &lt; 4.95) = 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A4C6048-92FE-43DC-A41A-1FA049126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9EA8-3177-4C38-A56F-83F463FB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DB216-2142-4229-90C4-2AC76E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AI and Data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E11EA-82A1-4245-A30D-3D4E4C82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E327-BBB2-49E7-B77B-488BF70B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Cumulative Distribution Function : </a:t>
            </a:r>
            <a:r>
              <a:rPr lang="en-IN" dirty="0" err="1"/>
              <a:t>cdf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836CEB-3417-45FA-9FB3-952BBDFDA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562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>
                    <a:cs typeface="Arial" panose="020B0604020202020204" pitchFamily="34" charset="0"/>
                  </a:rPr>
                  <a:t>X is a continuous RV with pdf f(x), then cumulative distribution function of X is defined as </a:t>
                </a:r>
              </a:p>
              <a:p>
                <a:pPr marL="0" indent="0">
                  <a:buNone/>
                </a:pPr>
                <a:endParaRPr lang="en-IN" sz="2400" i="1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−∞&lt;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&lt;∞</m:t>
                      </m:r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cs typeface="Arial" panose="020B0604020202020204" pitchFamily="34" charset="0"/>
                  </a:rPr>
                  <a:t>Hence, if F(x) is differentiable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𝑑𝐹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Arial" panose="020B0604020202020204" pitchFamily="34" charset="0"/>
                  </a:rPr>
                  <a:t>Also,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836CEB-3417-45FA-9FB3-952BBDFDA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56283"/>
              </a:xfrm>
              <a:blipFill>
                <a:blip r:embed="rId2"/>
                <a:stretch>
                  <a:fillRect l="-1818" t="-2801" r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2327-97E1-4D2B-8C93-5508B1EF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7508-394E-4D82-BCC9-BBAF74B9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  <a:endParaRPr kumimoji="0" lang="en-IN" sz="9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CDE86-2051-42E7-9A0A-8E3A08E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>
                <a:solidFill>
                  <a:schemeClr val="bg1"/>
                </a:solidFill>
              </a:rPr>
              <a:t>4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FE3B-DA4C-4CF4-96BC-CD9E8210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Mean and Variance of Continuous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B9DEF-F713-4BFE-8430-27CDCF0D0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sz="2400" dirty="0">
                    <a:cs typeface="Arial" panose="020B0604020202020204" pitchFamily="34" charset="0"/>
                  </a:rPr>
                  <a:t>X is continuous RV with pdf f(x), then</a:t>
                </a:r>
              </a:p>
              <a:p>
                <a:endParaRPr lang="en-IN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IN" sz="2400" dirty="0">
                    <a:cs typeface="Arial" panose="020B0604020202020204" pitchFamily="34" charset="0"/>
                  </a:rPr>
                  <a:t>Mean of X =E(X) =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IN" sz="2400" dirty="0">
                    <a:cs typeface="Arial" panose="020B0604020202020204" pitchFamily="34" charset="0"/>
                  </a:rPr>
                  <a:t>Variance of X = Var(X)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trl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IN" sz="2400" dirty="0">
                    <a:cs typeface="Arial" panose="020B0604020202020204" pitchFamily="34" charset="0"/>
                  </a:rPr>
                  <a:t>Standard Deviation of X =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𝑉𝑎𝑟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rad>
                  </m:oMath>
                </a14:m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B9DEF-F713-4BFE-8430-27CDCF0D0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3FFF-B7BE-4364-B607-9FAC7F07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9D2A-A3DF-4E1B-A43E-5C529506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  <a:endParaRPr kumimoji="0" lang="en-IN" sz="9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6E3F-07CA-4C74-B052-E5C82B6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>
                <a:solidFill>
                  <a:schemeClr val="bg1"/>
                </a:solidFill>
              </a:rPr>
              <a:t>5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2C51-27C4-463D-AB6C-68961E7A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Function of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FA832-EDB7-4DDD-B859-F510BF18E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sz="2400" dirty="0">
                    <a:cs typeface="Arial" panose="020B0604020202020204" pitchFamily="34" charset="0"/>
                  </a:rPr>
                  <a:t>Let X be a RV and let Y = g(X), then Y is also a random variable.</a:t>
                </a:r>
              </a:p>
              <a:p>
                <a:endParaRPr lang="en-IN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cs typeface="Arial" panose="020B0604020202020204" pitchFamily="34" charset="0"/>
                  </a:rPr>
                  <a:t>E(Y) = E(g(X))</a:t>
                </a:r>
              </a:p>
              <a:p>
                <a:r>
                  <a:rPr lang="en-US" sz="2400" dirty="0">
                    <a:cs typeface="Arial" panose="020B0604020202020204" pitchFamily="34" charset="0"/>
                  </a:rPr>
                  <a:t>If X is discrete random variable then,</a:t>
                </a: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cs typeface="Arial" panose="020B0604020202020204" pitchFamily="34" charset="0"/>
                  </a:rPr>
                  <a:t>If X is continuous random variable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FA832-EDB7-4DDD-B859-F510BF18E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3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C399-CCE2-4CE8-A6B7-DF5872E2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24CF-B045-4082-8FB0-A35BEFCB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2FA7-A7F7-4890-AEFD-D139B0B7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361E-B114-422D-BF09-19353604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useful continuous 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AF4-C1AD-4B78-8624-85C54661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387995"/>
            <a:ext cx="10058400" cy="2875122"/>
          </a:xfrm>
        </p:spPr>
        <p:txBody>
          <a:bodyPr>
            <a:normAutofit/>
          </a:bodyPr>
          <a:lstStyle/>
          <a:p>
            <a:pPr marL="712788" indent="-712788">
              <a:buFont typeface="Arial" panose="020B0604020202020204" pitchFamily="34" charset="0"/>
              <a:buChar char="•"/>
            </a:pPr>
            <a:r>
              <a:rPr lang="en-IN" sz="2800" dirty="0">
                <a:latin typeface="Comic Sans MS" panose="030F0702030302020204" pitchFamily="66" charset="0"/>
              </a:rPr>
              <a:t>Uniform distribution</a:t>
            </a:r>
          </a:p>
          <a:p>
            <a:pPr marL="712788" indent="-712788">
              <a:buFont typeface="Arial" panose="020B0604020202020204" pitchFamily="34" charset="0"/>
              <a:buChar char="•"/>
            </a:pPr>
            <a:r>
              <a:rPr lang="en-IN" sz="2800" dirty="0">
                <a:latin typeface="Comic Sans MS" panose="030F0702030302020204" pitchFamily="66" charset="0"/>
              </a:rPr>
              <a:t>Normal Distribution</a:t>
            </a:r>
          </a:p>
          <a:p>
            <a:pPr marL="712788" indent="-712788">
              <a:buFont typeface="Arial" panose="020B0604020202020204" pitchFamily="34" charset="0"/>
              <a:buChar char="•"/>
            </a:pPr>
            <a:r>
              <a:rPr lang="en-IN" sz="2800" dirty="0">
                <a:latin typeface="Comic Sans MS" panose="030F0702030302020204" pitchFamily="66" charset="0"/>
              </a:rPr>
              <a:t>Exponential Distribution : Poisson process</a:t>
            </a:r>
          </a:p>
          <a:p>
            <a:pPr marL="712788" indent="-712788">
              <a:buFont typeface="Arial" panose="020B0604020202020204" pitchFamily="34" charset="0"/>
              <a:buChar char="•"/>
            </a:pPr>
            <a:r>
              <a:rPr lang="en-IN" sz="2800" dirty="0">
                <a:latin typeface="Comic Sans MS" panose="030F0702030302020204" pitchFamily="66" charset="0"/>
              </a:rPr>
              <a:t>Distribution arising from 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C693-1F86-4AF2-8846-B7EBCD29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 August 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B859-8864-4AA8-8715-5939399C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F223-3ADE-4085-85DE-BC86A8A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3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9668-7C28-4D60-AEA9-5C7864A0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711"/>
            <a:ext cx="7886700" cy="1160660"/>
          </a:xfrm>
        </p:spPr>
        <p:txBody>
          <a:bodyPr>
            <a:normAutofit/>
          </a:bodyPr>
          <a:lstStyle/>
          <a:p>
            <a:r>
              <a:rPr lang="en-IN" dirty="0"/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15E19-1953-4E8A-BC8E-383E1CB72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1818861"/>
                <a:ext cx="10302949" cy="435810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400" dirty="0">
                    <a:cs typeface="Arial" panose="020B0604020202020204" pitchFamily="34" charset="0"/>
                  </a:rPr>
                  <a:t>A random variable X is said to follow Uniform distribution,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, if the pdf of X is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15E19-1953-4E8A-BC8E-383E1CB72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818861"/>
                <a:ext cx="10302949" cy="4358102"/>
              </a:xfrm>
              <a:blipFill>
                <a:blip r:embed="rId2"/>
                <a:stretch>
                  <a:fillRect l="-888" r="-8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37D9-C371-42FC-8B7C-ED49C14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9821-4868-459D-ABE5-173D13D3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C2F5-7AA8-48FA-8BB3-579C6326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>
                <a:solidFill>
                  <a:schemeClr val="bg1"/>
                </a:solidFill>
              </a:rPr>
              <a:t>8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EE1B-5E90-4613-9959-7558FF69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54" y="782572"/>
            <a:ext cx="9164893" cy="67256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Uniform Distribution and Random Number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85A5D-1C08-4FCE-B9E7-3F5B44136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22474"/>
                <a:ext cx="10283024" cy="460389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2200" dirty="0">
                    <a:cs typeface="Arial" panose="020B0604020202020204" pitchFamily="34" charset="0"/>
                  </a:rPr>
                  <a:t>X is a random Variable,  and let F(x) denote its CDF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2200" dirty="0">
                    <a:cs typeface="Arial" panose="020B0604020202020204" pitchFamily="34" charset="0"/>
                  </a:rPr>
                  <a:t>Then, Y = F(X) is also a random variable and is distributed as Uni(0,1)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2200" dirty="0">
                    <a:cs typeface="Arial" panose="020B0604020202020204" pitchFamily="34" charset="0"/>
                  </a:rPr>
                  <a:t>And we have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IN" sz="22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2200" dirty="0">
                    <a:cs typeface="Arial" panose="020B0604020202020204" pitchFamily="34" charset="0"/>
                  </a:rPr>
                  <a:t>If a random number is generated from  Uni(0,1) distribution then any random variable X can  be calculated once F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200" dirty="0">
                    <a:cs typeface="Arial" panose="020B0604020202020204" pitchFamily="34" charset="0"/>
                  </a:rPr>
                  <a:t>are known.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2200" dirty="0">
                    <a:cs typeface="Arial" panose="020B0604020202020204" pitchFamily="34" charset="0"/>
                  </a:rPr>
                  <a:t>There are pseudo random number generators available using mathematical algorithms.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2200" dirty="0">
                    <a:cs typeface="Arial" panose="020B0604020202020204" pitchFamily="34" charset="0"/>
                  </a:rPr>
                  <a:t>Example: rand() function in Excel generated pseudo Uni(0,1) random number.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85A5D-1C08-4FCE-B9E7-3F5B44136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22474"/>
                <a:ext cx="10283024" cy="4603898"/>
              </a:xfrm>
              <a:blipFill>
                <a:blip r:embed="rId2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2353-11A1-4E00-B6EF-089FE632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August 2024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3784-E7F1-4D68-A222-BB639D8C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MM 225: AI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3C97-5941-4636-96B2-BB7D01FD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7174-5C5A-4A0B-AEB9-4F984C68EA0B}" type="slidenum">
              <a:rPr lang="en-IN" smtClean="0">
                <a:solidFill>
                  <a:schemeClr val="bg1"/>
                </a:solidFill>
              </a:rPr>
              <a:t>9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862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Comic Sans MS</vt:lpstr>
      <vt:lpstr>Retrospect</vt:lpstr>
      <vt:lpstr>MM 225 – AI and Data Science   Day 8: Random Variable : Continuous  </vt:lpstr>
      <vt:lpstr>Continuous Random Variable</vt:lpstr>
      <vt:lpstr>Example: pdf</vt:lpstr>
      <vt:lpstr>Cumulative Distribution Function : cdf</vt:lpstr>
      <vt:lpstr>Mean and Variance of Continuous RV</vt:lpstr>
      <vt:lpstr>Function of random variable</vt:lpstr>
      <vt:lpstr>Examples of useful continuous RV</vt:lpstr>
      <vt:lpstr>Uniform Distribution</vt:lpstr>
      <vt:lpstr>Uniform Distribution and Random Number Generation</vt:lpstr>
      <vt:lpstr>Normal Distribution / Gaussian Distribution</vt:lpstr>
      <vt:lpstr>Error Function and Normal Distribution</vt:lpstr>
      <vt:lpstr>Exponential Distribution</vt:lpstr>
      <vt:lpstr>Lack of Memory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 225 – AI and Data Science   Day 8: Random Variable : Continuous  </dc:title>
  <dc:creator>HINA</dc:creator>
  <cp:lastModifiedBy>HINA</cp:lastModifiedBy>
  <cp:revision>7</cp:revision>
  <dcterms:created xsi:type="dcterms:W3CDTF">2024-08-09T04:40:28Z</dcterms:created>
  <dcterms:modified xsi:type="dcterms:W3CDTF">2024-08-13T05:44:12Z</dcterms:modified>
</cp:coreProperties>
</file>