
<file path=[Content_Types].xml><?xml version="1.0" encoding="utf-8"?>
<Types xmlns="http://schemas.openxmlformats.org/package/2006/content-types">
  <Override PartName="/_rels/.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_rels/presentation.xml.rels" ContentType="application/vnd.openxmlformats-package.relationships+xml"/>
  <Override PartName="/ppt/media/image3.png" ContentType="image/png"/>
  <Override PartName="/ppt/media/image1.png" ContentType="image/png"/>
  <Override PartName="/ppt/media/image2.png" ContentType="image/png"/>
  <Override PartName="/ppt/slideLayouts/slideLayout14.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21.xml.rels" ContentType="application/vnd.openxmlformats-package.relationships+xml"/>
  <Override PartName="/ppt/slideLayouts/_rels/slideLayout4.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18.xml.rels" ContentType="application/vnd.openxmlformats-package.relationships+xml"/>
  <Override PartName="/ppt/slideLayouts/_rels/slideLayout2.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12.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PlaceHolder 1"/>
          <p:cNvSpPr>
            <a:spLocks noGrp="1"/>
          </p:cNvSpPr>
          <p:nvPr>
            <p:ph type="body"/>
          </p:nvPr>
        </p:nvSpPr>
        <p:spPr>
          <a:xfrm>
            <a:off x="756000" y="5078520"/>
            <a:ext cx="6047640" cy="4811040"/>
          </a:xfrm>
          <a:prstGeom prst="rect">
            <a:avLst/>
          </a:prstGeom>
        </p:spPr>
        <p:txBody>
          <a:bodyPr bIns="0" lIns="0" rIns="0" tIns="0" wrap="none"/>
          <a:p>
            <a:r>
              <a:rPr lang="en-IN"/>
              <a:t>Click to edit the notes format</a:t>
            </a:r>
            <a:endParaRPr/>
          </a:p>
        </p:txBody>
      </p:sp>
      <p:sp>
        <p:nvSpPr>
          <p:cNvPr id="75" name="PlaceHolder 2"/>
          <p:cNvSpPr>
            <a:spLocks noGrp="1"/>
          </p:cNvSpPr>
          <p:nvPr>
            <p:ph type="hdr"/>
          </p:nvPr>
        </p:nvSpPr>
        <p:spPr>
          <a:xfrm>
            <a:off x="0" y="0"/>
            <a:ext cx="3280320" cy="534240"/>
          </a:xfrm>
          <a:prstGeom prst="rect">
            <a:avLst/>
          </a:prstGeom>
        </p:spPr>
        <p:txBody>
          <a:bodyPr bIns="0" lIns="0" rIns="0" tIns="0" wrap="none"/>
          <a:p>
            <a:r>
              <a:rPr lang="en-IN"/>
              <a:t>&lt;header&gt;</a:t>
            </a:r>
            <a:endParaRPr/>
          </a:p>
        </p:txBody>
      </p:sp>
      <p:sp>
        <p:nvSpPr>
          <p:cNvPr id="76" name="PlaceHolder 3"/>
          <p:cNvSpPr>
            <a:spLocks noGrp="1"/>
          </p:cNvSpPr>
          <p:nvPr>
            <p:ph type="dt"/>
          </p:nvPr>
        </p:nvSpPr>
        <p:spPr>
          <a:xfrm>
            <a:off x="4279320" y="0"/>
            <a:ext cx="3280320" cy="534240"/>
          </a:xfrm>
          <a:prstGeom prst="rect">
            <a:avLst/>
          </a:prstGeom>
        </p:spPr>
        <p:txBody>
          <a:bodyPr bIns="0" lIns="0" rIns="0" tIns="0" wrap="none"/>
          <a:p>
            <a:pPr algn="r"/>
            <a:r>
              <a:rPr lang="en-IN"/>
              <a:t>&lt;date/time&gt;</a:t>
            </a:r>
            <a:endParaRPr/>
          </a:p>
        </p:txBody>
      </p:sp>
      <p:sp>
        <p:nvSpPr>
          <p:cNvPr id="77" name="PlaceHolder 4"/>
          <p:cNvSpPr>
            <a:spLocks noGrp="1"/>
          </p:cNvSpPr>
          <p:nvPr>
            <p:ph type="ftr"/>
          </p:nvPr>
        </p:nvSpPr>
        <p:spPr>
          <a:xfrm>
            <a:off x="0" y="10157400"/>
            <a:ext cx="3280320" cy="534240"/>
          </a:xfrm>
          <a:prstGeom prst="rect">
            <a:avLst/>
          </a:prstGeom>
        </p:spPr>
        <p:txBody>
          <a:bodyPr anchor="b" bIns="0" lIns="0" rIns="0" tIns="0" wrap="none"/>
          <a:p>
            <a:r>
              <a:rPr lang="en-IN"/>
              <a:t>&lt;footer&gt;</a:t>
            </a:r>
            <a:endParaRPr/>
          </a:p>
        </p:txBody>
      </p:sp>
      <p:sp>
        <p:nvSpPr>
          <p:cNvPr id="78" name="PlaceHolder 5"/>
          <p:cNvSpPr>
            <a:spLocks noGrp="1"/>
          </p:cNvSpPr>
          <p:nvPr>
            <p:ph type="sldNum"/>
          </p:nvPr>
        </p:nvSpPr>
        <p:spPr>
          <a:xfrm>
            <a:off x="4279320" y="10157400"/>
            <a:ext cx="3280320" cy="534240"/>
          </a:xfrm>
          <a:prstGeom prst="rect">
            <a:avLst/>
          </a:prstGeom>
        </p:spPr>
        <p:txBody>
          <a:bodyPr anchor="b" bIns="0" lIns="0" rIns="0" tIns="0" wrap="none"/>
          <a:p>
            <a:pPr algn="r"/>
            <a:fld id="{8171C111-81C1-41A1-91B1-E151B1312191}" type="slidenum">
              <a:rPr lang="en-IN"/>
              <a:t>&lt;number&gt;</a:t>
            </a:fld>
            <a:endParaRPr/>
          </a:p>
        </p:txBody>
      </p:sp>
    </p:spTree>
  </p:cSld>
  <p:clrMap accent1="accent1" accent2="accent2" accent3="accent3" accent4="accent4" accent5="accent5" accent6="accent6" bg1="lt1" bg2="lt2" folHlink="folHlink" hlink="hlink" tx1="dk1" tx2="dk2"/>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1" name="PlaceHolder 1"/>
          <p:cNvSpPr>
            <a:spLocks noGrp="1"/>
          </p:cNvSpPr>
          <p:nvPr>
            <p:ph type="body"/>
          </p:nvPr>
        </p:nvSpPr>
        <p:spPr>
          <a:xfrm>
            <a:off x="0" y="0"/>
            <a:ext cx="-11796840" cy="-11796840"/>
          </a:xfrm>
          <a:prstGeom prst="rect">
            <a:avLst/>
          </a:prstGeom>
        </p:spPr>
        <p:txBody>
          <a:bodyPr bIns="45000" lIns="90000" rIns="90000" tIns="45000"/>
          <a:p>
            <a:endParaRPr/>
          </a:p>
        </p:txBody>
      </p:sp>
      <p:sp>
        <p:nvSpPr>
          <p:cNvPr id="142" name="TextShape 2"/>
          <p:cNvSpPr txBox="1"/>
          <p:nvPr/>
        </p:nvSpPr>
        <p:spPr>
          <a:xfrm>
            <a:off x="0" y="0"/>
            <a:ext cx="-11796840" cy="-11796840"/>
          </a:xfrm>
          <a:prstGeom prst="rect">
            <a:avLst/>
          </a:prstGeom>
        </p:spPr>
        <p:txBody>
          <a:bodyPr bIns="45000" lIns="90000" rIns="90000" tIns="45000"/>
          <a:p>
            <a:pPr>
              <a:lnSpc>
                <a:spcPct val="100000"/>
              </a:lnSpc>
            </a:pPr>
            <a:fld id="{2151C101-A121-4181-8111-E1B101A1F141}" type="slidenum">
              <a:rPr lang="en-IN">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7"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28"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32"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33"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3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36"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3"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5"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47"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48"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53"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54"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 name="PlaceHolder 2"/>
          <p:cNvSpPr>
            <a:spLocks noGrp="1"/>
          </p:cNvSpPr>
          <p:nvPr>
            <p:ph type="subTitle"/>
          </p:nvPr>
        </p:nvSpPr>
        <p:spPr>
          <a:xfrm>
            <a:off x="457200" y="1600200"/>
            <a:ext cx="8229240" cy="452592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57"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58"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0"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1"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2"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4" name="PlaceHolder 2"/>
          <p:cNvSpPr>
            <a:spLocks noGrp="1"/>
          </p:cNvSpPr>
          <p:nvPr>
            <p:ph type="body"/>
          </p:nvPr>
        </p:nvSpPr>
        <p:spPr>
          <a:xfrm>
            <a:off x="457200" y="1600200"/>
            <a:ext cx="8229240" cy="2158200"/>
          </a:xfrm>
          <a:prstGeom prst="rect">
            <a:avLst/>
          </a:prstGeom>
        </p:spPr>
        <p:txBody>
          <a:bodyPr bIns="0" lIns="0" rIns="0" tIns="0" wrap="none"/>
          <a:p>
            <a:endParaRPr/>
          </a:p>
        </p:txBody>
      </p:sp>
      <p:sp>
        <p:nvSpPr>
          <p:cNvPr id="65" name="PlaceHolder 3"/>
          <p:cNvSpPr>
            <a:spLocks noGrp="1"/>
          </p:cNvSpPr>
          <p:nvPr>
            <p:ph type="body"/>
          </p:nvPr>
        </p:nvSpPr>
        <p:spPr>
          <a:xfrm>
            <a:off x="457200" y="3963600"/>
            <a:ext cx="8229240" cy="215820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67"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68"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69" name="PlaceHolder 4"/>
          <p:cNvSpPr>
            <a:spLocks noGrp="1"/>
          </p:cNvSpPr>
          <p:nvPr>
            <p:ph type="body"/>
          </p:nvPr>
        </p:nvSpPr>
        <p:spPr>
          <a:xfrm>
            <a:off x="4673520" y="3963600"/>
            <a:ext cx="4015440" cy="2158200"/>
          </a:xfrm>
          <a:prstGeom prst="rect">
            <a:avLst/>
          </a:prstGeom>
        </p:spPr>
        <p:txBody>
          <a:bodyPr bIns="0" lIns="0" rIns="0" tIns="0" wrap="none"/>
          <a:p>
            <a:endParaRPr/>
          </a:p>
        </p:txBody>
      </p:sp>
      <p:sp>
        <p:nvSpPr>
          <p:cNvPr id="70" name="PlaceHolder 5"/>
          <p:cNvSpPr>
            <a:spLocks noGrp="1"/>
          </p:cNvSpPr>
          <p:nvPr>
            <p:ph type="body"/>
          </p:nvPr>
        </p:nvSpPr>
        <p:spPr>
          <a:xfrm>
            <a:off x="457200" y="3963600"/>
            <a:ext cx="4015440" cy="215820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72"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73" name="PlaceHolder 3"/>
          <p:cNvSpPr>
            <a:spLocks noGrp="1"/>
          </p:cNvSpPr>
          <p:nvPr>
            <p:ph type="body"/>
          </p:nvPr>
        </p:nvSpPr>
        <p:spPr>
          <a:xfrm>
            <a:off x="4673520" y="1600200"/>
            <a:ext cx="4015440" cy="2158200"/>
          </a:xfrm>
          <a:prstGeom prst="rect">
            <a:avLst/>
          </a:prstGeom>
        </p:spPr>
        <p:txBody>
          <a:bodyP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8" name="PlaceHolder 2"/>
          <p:cNvSpPr>
            <a:spLocks noGrp="1"/>
          </p:cNvSpPr>
          <p:nvPr>
            <p:ph type="body"/>
          </p:nvPr>
        </p:nvSpPr>
        <p:spPr>
          <a:xfrm>
            <a:off x="457200" y="1600200"/>
            <a:ext cx="8229240" cy="452556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0"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11" name="PlaceHolder 3"/>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5"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16" name="PlaceHolder 3"/>
          <p:cNvSpPr>
            <a:spLocks noGrp="1"/>
          </p:cNvSpPr>
          <p:nvPr>
            <p:ph type="body"/>
          </p:nvPr>
        </p:nvSpPr>
        <p:spPr>
          <a:xfrm>
            <a:off x="457200" y="3963600"/>
            <a:ext cx="4015440" cy="2158200"/>
          </a:xfrm>
          <a:prstGeom prst="rect">
            <a:avLst/>
          </a:prstGeom>
        </p:spPr>
        <p:txBody>
          <a:bodyPr bIns="0" lIns="0" rIns="0" tIns="0" wrap="none"/>
          <a:p>
            <a:endParaRPr/>
          </a:p>
        </p:txBody>
      </p:sp>
      <p:sp>
        <p:nvSpPr>
          <p:cNvPr id="17" name="PlaceHolder 4"/>
          <p:cNvSpPr>
            <a:spLocks noGrp="1"/>
          </p:cNvSpPr>
          <p:nvPr>
            <p:ph type="body"/>
          </p:nvPr>
        </p:nvSpPr>
        <p:spPr>
          <a:xfrm>
            <a:off x="4673520" y="1600200"/>
            <a:ext cx="4015440" cy="452556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19" name="PlaceHolder 2"/>
          <p:cNvSpPr>
            <a:spLocks noGrp="1"/>
          </p:cNvSpPr>
          <p:nvPr>
            <p:ph type="body"/>
          </p:nvPr>
        </p:nvSpPr>
        <p:spPr>
          <a:xfrm>
            <a:off x="457200" y="1600200"/>
            <a:ext cx="4015440" cy="4525560"/>
          </a:xfrm>
          <a:prstGeom prst="rect">
            <a:avLst/>
          </a:prstGeom>
        </p:spPr>
        <p:txBody>
          <a:bodyPr bIns="0" lIns="0" rIns="0" tIns="0" wrap="none"/>
          <a:p>
            <a:endParaRPr/>
          </a:p>
        </p:txBody>
      </p:sp>
      <p:sp>
        <p:nvSpPr>
          <p:cNvPr id="20"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1" name="PlaceHolder 4"/>
          <p:cNvSpPr>
            <a:spLocks noGrp="1"/>
          </p:cNvSpPr>
          <p:nvPr>
            <p:ph type="body"/>
          </p:nvPr>
        </p:nvSpPr>
        <p:spPr>
          <a:xfrm>
            <a:off x="4673520" y="3963600"/>
            <a:ext cx="4015440" cy="215820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anchor="ctr" bIns="0" lIns="0" rIns="0" tIns="0" wrap="none"/>
          <a:p>
            <a:endParaRPr/>
          </a:p>
        </p:txBody>
      </p:sp>
      <p:sp>
        <p:nvSpPr>
          <p:cNvPr id="23" name="PlaceHolder 2"/>
          <p:cNvSpPr>
            <a:spLocks noGrp="1"/>
          </p:cNvSpPr>
          <p:nvPr>
            <p:ph type="body"/>
          </p:nvPr>
        </p:nvSpPr>
        <p:spPr>
          <a:xfrm>
            <a:off x="457200" y="1600200"/>
            <a:ext cx="4015440" cy="2158200"/>
          </a:xfrm>
          <a:prstGeom prst="rect">
            <a:avLst/>
          </a:prstGeom>
        </p:spPr>
        <p:txBody>
          <a:bodyPr bIns="0" lIns="0" rIns="0" tIns="0" wrap="none"/>
          <a:p>
            <a:endParaRPr/>
          </a:p>
        </p:txBody>
      </p:sp>
      <p:sp>
        <p:nvSpPr>
          <p:cNvPr id="24" name="PlaceHolder 3"/>
          <p:cNvSpPr>
            <a:spLocks noGrp="1"/>
          </p:cNvSpPr>
          <p:nvPr>
            <p:ph type="body"/>
          </p:nvPr>
        </p:nvSpPr>
        <p:spPr>
          <a:xfrm>
            <a:off x="4673520" y="1600200"/>
            <a:ext cx="4015440" cy="2158200"/>
          </a:xfrm>
          <a:prstGeom prst="rect">
            <a:avLst/>
          </a:prstGeom>
        </p:spPr>
        <p:txBody>
          <a:bodyPr bIns="0" lIns="0" rIns="0" tIns="0" wrap="none"/>
          <a:p>
            <a:endParaRPr/>
          </a:p>
        </p:txBody>
      </p:sp>
      <p:sp>
        <p:nvSpPr>
          <p:cNvPr id="25" name="PlaceHolder 4"/>
          <p:cNvSpPr>
            <a:spLocks noGrp="1"/>
          </p:cNvSpPr>
          <p:nvPr>
            <p:ph type="body"/>
          </p:nvPr>
        </p:nvSpPr>
        <p:spPr>
          <a:xfrm>
            <a:off x="457200" y="3963600"/>
            <a:ext cx="8228520" cy="215820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1"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IN">
                <a:solidFill>
                  <a:srgbClr val="000000"/>
                </a:solidFill>
                <a:latin typeface="Calibri"/>
              </a:rPr>
              <a:t>30/04/14</a:t>
            </a:r>
            <a:endParaRPr/>
          </a:p>
        </p:txBody>
      </p:sp>
      <p:sp>
        <p:nvSpPr>
          <p:cNvPr id="2"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3"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21712181-D1A1-4191-B191-51A1417191B1}" type="slidenum">
              <a:rPr lang="en-IN">
                <a:solidFill>
                  <a:srgbClr val="000000"/>
                </a:solidFill>
                <a:latin typeface="Calibri"/>
              </a:rPr>
              <a:t>&lt;number&gt;</a:t>
            </a:fld>
            <a:endParaRPr/>
          </a:p>
        </p:txBody>
      </p:sp>
      <p:sp>
        <p:nvSpPr>
          <p:cNvPr id="4" name="PlaceHolder 5"/>
          <p:cNvSpPr>
            <a:spLocks noGrp="1"/>
          </p:cNvSpPr>
          <p:nvPr>
            <p:ph type="body"/>
          </p:nvPr>
        </p:nvSpPr>
        <p:spPr>
          <a:xfrm>
            <a:off x="457200" y="1604520"/>
            <a:ext cx="8046360" cy="397692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Click to edit the title text formatClick to edit Master title style</a:t>
            </a:r>
            <a:endParaRPr/>
          </a:p>
        </p:txBody>
      </p:sp>
      <p:sp>
        <p:nvSpPr>
          <p:cNvPr id="38"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en-US" sz="3200">
                <a:solidFill>
                  <a:srgbClr val="000000"/>
                </a:solidFill>
                <a:latin typeface="Calibri"/>
              </a:rPr>
              <a:t>Click to edit the outline text format</a:t>
            </a:r>
            <a:endParaRPr/>
          </a:p>
          <a:p>
            <a:pPr lvl="1">
              <a:buSzPct val="75000"/>
              <a:buFont typeface="StarSymbol"/>
              <a:buChar char=""/>
            </a:pPr>
            <a:r>
              <a:rPr lang="en-US" sz="3200">
                <a:solidFill>
                  <a:srgbClr val="000000"/>
                </a:solidFill>
                <a:latin typeface="Calibri"/>
              </a:rPr>
              <a:t>Second Outline Level</a:t>
            </a:r>
            <a:endParaRPr/>
          </a:p>
          <a:p>
            <a:pPr lvl="2">
              <a:buSzPct val="45000"/>
              <a:buFont typeface="StarSymbol"/>
              <a:buChar char=""/>
            </a:pPr>
            <a:r>
              <a:rPr lang="en-US" sz="3200">
                <a:solidFill>
                  <a:srgbClr val="000000"/>
                </a:solidFill>
                <a:latin typeface="Calibri"/>
              </a:rPr>
              <a:t>Third Outline Level</a:t>
            </a:r>
            <a:endParaRPr/>
          </a:p>
          <a:p>
            <a:pPr lvl="3">
              <a:buSzPct val="75000"/>
              <a:buFont typeface="StarSymbol"/>
              <a:buChar char=""/>
            </a:pPr>
            <a:r>
              <a:rPr lang="en-US" sz="3200">
                <a:solidFill>
                  <a:srgbClr val="000000"/>
                </a:solidFill>
                <a:latin typeface="Calibri"/>
              </a:rPr>
              <a:t>Fourth Outline Level</a:t>
            </a:r>
            <a:endParaRPr/>
          </a:p>
          <a:p>
            <a:pPr lvl="4">
              <a:buSzPct val="45000"/>
              <a:buFont typeface="StarSymbol"/>
              <a:buChar char=""/>
            </a:pPr>
            <a:r>
              <a:rPr lang="en-US" sz="3200">
                <a:solidFill>
                  <a:srgbClr val="000000"/>
                </a:solidFill>
                <a:latin typeface="Calibri"/>
              </a:rPr>
              <a:t>Fifth Outline Level</a:t>
            </a:r>
            <a:endParaRPr/>
          </a:p>
          <a:p>
            <a:pPr lvl="5">
              <a:buSzPct val="45000"/>
              <a:buFont typeface="StarSymbol"/>
              <a:buChar char=""/>
            </a:pPr>
            <a:r>
              <a:rPr lang="en-US" sz="3200">
                <a:solidFill>
                  <a:srgbClr val="000000"/>
                </a:solidFill>
                <a:latin typeface="Calibri"/>
              </a:rPr>
              <a:t>Sixth Outline Level</a:t>
            </a:r>
            <a:endParaRPr/>
          </a:p>
          <a:p>
            <a:pPr>
              <a:lnSpc>
                <a:spcPct val="100000"/>
              </a:lnSpc>
              <a:buFont typeface="Arial"/>
              <a:buChar char="•"/>
            </a:pPr>
            <a:r>
              <a:rPr lang="en-US" sz="3200">
                <a:solidFill>
                  <a:srgbClr val="000000"/>
                </a:solidFill>
                <a:latin typeface="Calibri"/>
              </a:rPr>
              <a:t>Seventh Outline LevelClick to edit Master text styles</a:t>
            </a:r>
            <a:endParaRPr/>
          </a:p>
          <a:p>
            <a:pPr lvl="1">
              <a:lnSpc>
                <a:spcPct val="100000"/>
              </a:lnSpc>
              <a:buFont typeface="Arial"/>
              <a:buChar char="–"/>
            </a:pPr>
            <a:r>
              <a:rPr lang="en-US" sz="2800">
                <a:solidFill>
                  <a:srgbClr val="000000"/>
                </a:solidFill>
                <a:latin typeface="Calibri"/>
              </a:rPr>
              <a:t>Second level</a:t>
            </a:r>
            <a:endParaRPr/>
          </a:p>
          <a:p>
            <a:pPr lvl="1">
              <a:buFont typeface="Arial"/>
              <a:buChar char="–"/>
            </a:pPr>
            <a:r>
              <a:rPr lang="en-US" sz="2400">
                <a:solidFill>
                  <a:srgbClr val="000000"/>
                </a:solidFill>
                <a:latin typeface="Calibri"/>
              </a:rPr>
              <a:t>Third level</a:t>
            </a:r>
            <a:endParaRPr/>
          </a:p>
          <a:p>
            <a:pPr lvl="2">
              <a:buFont typeface="Arial"/>
              <a:buChar char="•"/>
            </a:pPr>
            <a:r>
              <a:rPr lang="en-US" sz="2000">
                <a:solidFill>
                  <a:srgbClr val="000000"/>
                </a:solidFill>
                <a:latin typeface="Calibri"/>
              </a:rPr>
              <a:t>Fourth level</a:t>
            </a:r>
            <a:endParaRPr/>
          </a:p>
          <a:p>
            <a:pPr lvl="3">
              <a:buFont typeface="Arial"/>
              <a:buChar char="–"/>
            </a:pPr>
            <a:r>
              <a:rPr lang="en-US" sz="2000">
                <a:solidFill>
                  <a:srgbClr val="000000"/>
                </a:solidFill>
                <a:latin typeface="Calibri"/>
              </a:rPr>
              <a:t>Fifth level</a:t>
            </a:r>
            <a:endParaRPr/>
          </a:p>
        </p:txBody>
      </p:sp>
      <p:sp>
        <p:nvSpPr>
          <p:cNvPr id="39"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IN">
                <a:solidFill>
                  <a:srgbClr val="000000"/>
                </a:solidFill>
                <a:latin typeface="Calibri"/>
              </a:rPr>
              <a:t>30/04/14</a:t>
            </a:r>
            <a:endParaRPr/>
          </a:p>
        </p:txBody>
      </p:sp>
      <p:sp>
        <p:nvSpPr>
          <p:cNvPr id="40"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41"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E1511161-71D1-4171-81C1-41E1F16141D1}" type="slidenum">
              <a:rPr lang="en-IN">
                <a:solidFill>
                  <a:srgbClr val="000000"/>
                </a:solidFill>
                <a:latin typeface="Calibri"/>
              </a:rPr>
              <a:t>&lt;number&gt;</a:t>
            </a:fld>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p:spPr>
        <p:txBody>
          <a:bodyPr anchor="ctr"/>
          <a:p>
            <a:pPr algn="ctr">
              <a:lnSpc>
                <a:spcPct val="100000"/>
              </a:lnSpc>
            </a:pPr>
            <a:r>
              <a:rPr lang="en-US" sz="4400">
                <a:solidFill>
                  <a:srgbClr val="000000"/>
                </a:solidFill>
                <a:latin typeface="Calibri"/>
              </a:rPr>
              <a:t>Sensor Fusion for Tizen Sensor Framework – Orientation Estimation</a:t>
            </a:r>
            <a:endParaRPr/>
          </a:p>
        </p:txBody>
      </p:sp>
      <p:sp>
        <p:nvSpPr>
          <p:cNvPr id="80" name="TextShape 2"/>
          <p:cNvSpPr txBox="1"/>
          <p:nvPr/>
        </p:nvSpPr>
        <p:spPr>
          <a:xfrm>
            <a:off x="1371600" y="3886200"/>
            <a:ext cx="6400440" cy="1752120"/>
          </a:xfrm>
          <a:prstGeom prst="rect">
            <a:avLst/>
          </a:prstGeom>
        </p:spPr>
        <p:txBody>
          <a:bodyPr/>
          <a:p>
            <a:pPr algn="ctr">
              <a:lnSpc>
                <a:spcPct val="100000"/>
              </a:lnSpc>
            </a:pPr>
            <a:r>
              <a:rPr lang="en-IN" sz="3200">
                <a:solidFill>
                  <a:srgbClr val="8b8b8b"/>
                </a:solidFill>
                <a:latin typeface="Calibri"/>
              </a:rPr>
              <a:t>Ramasamy Kannan (ram.kannan@samsung.com)</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Kalman Filter Stages</a:t>
            </a:r>
            <a:endParaRPr/>
          </a:p>
        </p:txBody>
      </p:sp>
      <p:pic>
        <p:nvPicPr>
          <p:cNvPr descr="" id="136" name="Picture 2"/>
          <p:cNvPicPr/>
          <p:nvPr/>
        </p:nvPicPr>
        <p:blipFill>
          <a:blip r:embed="rId1"/>
          <a:stretch>
            <a:fillRect/>
          </a:stretch>
        </p:blipFill>
        <p:spPr>
          <a:xfrm>
            <a:off x="928800" y="1857240"/>
            <a:ext cx="7286400" cy="3142800"/>
          </a:xfrm>
          <a:prstGeom prst="rect">
            <a:avLst/>
          </a:prstGeom>
        </p:spPr>
      </p:pic>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TextShape 1"/>
          <p:cNvSpPr txBox="1"/>
          <p:nvPr/>
        </p:nvSpPr>
        <p:spPr>
          <a:xfrm>
            <a:off x="457200" y="274680"/>
            <a:ext cx="8229240" cy="944280"/>
          </a:xfrm>
          <a:prstGeom prst="rect">
            <a:avLst/>
          </a:prstGeom>
        </p:spPr>
        <p:txBody>
          <a:bodyPr anchor="ctr"/>
          <a:p>
            <a:pPr algn="ctr">
              <a:lnSpc>
                <a:spcPct val="100000"/>
              </a:lnSpc>
            </a:pPr>
            <a:r>
              <a:rPr lang="en-US" sz="4400">
                <a:solidFill>
                  <a:srgbClr val="000000"/>
                </a:solidFill>
                <a:latin typeface="Calibri"/>
              </a:rPr>
              <a:t>Kalman Filter Stages for Orientation Estimation</a:t>
            </a:r>
            <a:endParaRPr/>
          </a:p>
        </p:txBody>
      </p:sp>
      <p:pic>
        <p:nvPicPr>
          <p:cNvPr descr="" id="138" name="Picture 2"/>
          <p:cNvPicPr/>
          <p:nvPr/>
        </p:nvPicPr>
        <p:blipFill>
          <a:blip r:embed="rId1"/>
          <a:stretch>
            <a:fillRect/>
          </a:stretch>
        </p:blipFill>
        <p:spPr>
          <a:xfrm>
            <a:off x="995400" y="1600200"/>
            <a:ext cx="7171920" cy="480276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References</a:t>
            </a:r>
            <a:endParaRPr/>
          </a:p>
        </p:txBody>
      </p:sp>
      <p:sp>
        <p:nvSpPr>
          <p:cNvPr id="140" name="TextShape 2"/>
          <p:cNvSpPr txBox="1"/>
          <p:nvPr/>
        </p:nvSpPr>
        <p:spPr>
          <a:xfrm>
            <a:off x="457200" y="1600200"/>
            <a:ext cx="8229240" cy="4525560"/>
          </a:xfrm>
          <a:prstGeom prst="rect">
            <a:avLst/>
          </a:prstGeom>
        </p:spPr>
        <p:txBody>
          <a:bodyPr/>
          <a:p>
            <a:pPr>
              <a:lnSpc>
                <a:spcPct val="100000"/>
              </a:lnSpc>
              <a:buFont typeface="Arial"/>
              <a:buChar char="•"/>
            </a:pPr>
            <a:r>
              <a:rPr lang="en-US" sz="1400">
                <a:solidFill>
                  <a:srgbClr val="000000"/>
                </a:solidFill>
                <a:latin typeface="Calibri"/>
              </a:rPr>
              <a:t>Design of Multi-Sensor Attitude Determination Systems., DEMOZ GEBRE-EGZIABHER, ROGER C. HAYWARD, J. DAVID POWELL - IEEE TRANSACTIONS ON AEROSPACE AND ELECTRONIC SYSTEMS</a:t>
            </a:r>
            <a:endParaRPr/>
          </a:p>
          <a:p>
            <a:pPr>
              <a:lnSpc>
                <a:spcPct val="100000"/>
              </a:lnSpc>
              <a:buFont typeface="Arial"/>
              <a:buChar char="•"/>
            </a:pPr>
            <a:r>
              <a:rPr lang="en-US" sz="1400">
                <a:solidFill>
                  <a:srgbClr val="000000"/>
                </a:solidFill>
                <a:latin typeface="Calibri"/>
              </a:rPr>
              <a:t>Implementing a Sensor Fusion Algorithm for 3D Orientation Detection with Inertial/Magnetic Sensors., Fatemeh Abyarjoo, Armando Barreto, Jonathan Cofino, Francisco R. Ortega</a:t>
            </a:r>
            <a:endParaRPr/>
          </a:p>
          <a:p>
            <a:pPr>
              <a:lnSpc>
                <a:spcPct val="100000"/>
              </a:lnSpc>
              <a:buFont typeface="Arial"/>
              <a:buChar char="•"/>
            </a:pPr>
            <a:r>
              <a:rPr lang="en-US" sz="1400">
                <a:solidFill>
                  <a:srgbClr val="000000"/>
                </a:solidFill>
                <a:latin typeface="Calibri"/>
              </a:rPr>
              <a:t>Design and Implementation of an attitude estimation system to control orthopedic components., Timo Von Marcard, Master thesis, Chalmers University</a:t>
            </a:r>
            <a:endParaRPr/>
          </a:p>
          <a:p>
            <a:pPr>
              <a:lnSpc>
                <a:spcPct val="100000"/>
              </a:lnSpc>
              <a:buFont typeface="Arial"/>
              <a:buChar char="•"/>
            </a:pPr>
            <a:r>
              <a:rPr lang="en-US" sz="1400">
                <a:solidFill>
                  <a:srgbClr val="000000"/>
                </a:solidFill>
                <a:latin typeface="Calibri"/>
              </a:rPr>
              <a:t>An introduction to the Kalman Filter., Greg Welch and Gary Bishop</a:t>
            </a:r>
            <a:endParaRPr/>
          </a:p>
          <a:p>
            <a:pPr>
              <a:lnSpc>
                <a:spcPct val="100000"/>
              </a:lnSpc>
              <a:buFont typeface="Arial"/>
              <a:buChar char="•"/>
            </a:pPr>
            <a:r>
              <a:rPr lang="en-US" sz="1400">
                <a:solidFill>
                  <a:srgbClr val="000000"/>
                </a:solidFill>
                <a:latin typeface="Calibri"/>
              </a:rPr>
              <a:t>The Kalman Filter: Navigation's Integration Workhorse., Larry J. Levy</a:t>
            </a:r>
            <a:endParaRPr/>
          </a:p>
          <a:p>
            <a:pPr>
              <a:lnSpc>
                <a:spcPct val="100000"/>
              </a:lnSpc>
            </a:pP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Introduction</a:t>
            </a:r>
            <a:endParaRPr/>
          </a:p>
        </p:txBody>
      </p:sp>
      <p:sp>
        <p:nvSpPr>
          <p:cNvPr id="82"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Sensor Fusion is the process of combining the accelerometer, gyroscope, geo-magnetic sensor, GPS data and barometer in order to generate accurate virtual sensor outputs such as Orientation, Gravity, Linear Acceleration, Altitude, Pedometer ... </a:t>
            </a:r>
            <a:endParaRPr/>
          </a:p>
          <a:p>
            <a:pPr>
              <a:lnSpc>
                <a:spcPct val="100000"/>
              </a:lnSpc>
              <a:buFont typeface="Arial"/>
              <a:buChar char="•"/>
            </a:pPr>
            <a:r>
              <a:rPr lang="en-US" sz="3200">
                <a:solidFill>
                  <a:srgbClr val="000000"/>
                </a:solidFill>
                <a:latin typeface="Calibri"/>
              </a:rPr>
              <a:t>Sensor Fusion is used for extracting individual virtual sensor components from composite sensor data and/or combining multiple sensor data to create new sensor component data while compensating for individual sensor errors.</a:t>
            </a:r>
            <a:endParaRPr/>
          </a:p>
          <a:p>
            <a:pPr>
              <a:lnSpc>
                <a:spcPct val="100000"/>
              </a:lnSpc>
            </a:pP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Sensor Errors</a:t>
            </a:r>
            <a:endParaRPr/>
          </a:p>
        </p:txBody>
      </p:sp>
      <p:sp>
        <p:nvSpPr>
          <p:cNvPr id="84"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Ideally the following errors would have to be corrected during sensor fusion:-</a:t>
            </a:r>
            <a:endParaRPr/>
          </a:p>
          <a:p>
            <a:pPr lvl="1">
              <a:lnSpc>
                <a:spcPct val="100000"/>
              </a:lnSpc>
              <a:buFont typeface="Arial"/>
              <a:buChar char="–"/>
            </a:pPr>
            <a:r>
              <a:rPr lang="en-US" sz="2800">
                <a:solidFill>
                  <a:srgbClr val="000000"/>
                </a:solidFill>
                <a:latin typeface="Calibri"/>
              </a:rPr>
              <a:t>Bias: Any non-zero sensor output when the input is zero</a:t>
            </a:r>
            <a:endParaRPr/>
          </a:p>
          <a:p>
            <a:pPr lvl="1">
              <a:lnSpc>
                <a:spcPct val="100000"/>
              </a:lnSpc>
              <a:buFont typeface="Arial"/>
              <a:buChar char="–"/>
            </a:pPr>
            <a:r>
              <a:rPr lang="en-US" sz="2800">
                <a:solidFill>
                  <a:srgbClr val="000000"/>
                </a:solidFill>
                <a:latin typeface="Calibri"/>
              </a:rPr>
              <a:t>Scale factor error: error resulting from aging or manufacturing tolerances</a:t>
            </a:r>
            <a:endParaRPr/>
          </a:p>
          <a:p>
            <a:pPr lvl="1">
              <a:lnSpc>
                <a:spcPct val="100000"/>
              </a:lnSpc>
              <a:buFont typeface="Arial"/>
              <a:buChar char="–"/>
            </a:pPr>
            <a:r>
              <a:rPr lang="en-US" sz="2800">
                <a:solidFill>
                  <a:srgbClr val="000000"/>
                </a:solidFill>
                <a:latin typeface="Calibri"/>
              </a:rPr>
              <a:t>Nonlinearity: Present in most sensors to some degree</a:t>
            </a:r>
            <a:endParaRPr/>
          </a:p>
          <a:p>
            <a:pPr lvl="1">
              <a:lnSpc>
                <a:spcPct val="100000"/>
              </a:lnSpc>
              <a:buFont typeface="Arial"/>
              <a:buChar char="–"/>
            </a:pPr>
            <a:r>
              <a:rPr lang="en-US" sz="2800">
                <a:solidFill>
                  <a:srgbClr val="000000"/>
                </a:solidFill>
                <a:latin typeface="Calibri"/>
              </a:rPr>
              <a:t>Scale factor sign asymmetry: Often mismatched push-pull amplifiers</a:t>
            </a:r>
            <a:endParaRPr/>
          </a:p>
          <a:p>
            <a:pPr lvl="1">
              <a:lnSpc>
                <a:spcPct val="100000"/>
              </a:lnSpc>
              <a:buFont typeface="Arial"/>
              <a:buChar char="–"/>
            </a:pPr>
            <a:r>
              <a:rPr lang="en-US" sz="2800">
                <a:solidFill>
                  <a:srgbClr val="000000"/>
                </a:solidFill>
                <a:latin typeface="Calibri"/>
              </a:rPr>
              <a:t>Dead zone: usually due to mechanical lock-in</a:t>
            </a:r>
            <a:endParaRPr/>
          </a:p>
          <a:p>
            <a:pPr lvl="1">
              <a:lnSpc>
                <a:spcPct val="100000"/>
              </a:lnSpc>
              <a:buFont typeface="Arial"/>
              <a:buChar char="–"/>
            </a:pPr>
            <a:r>
              <a:rPr lang="en-US" sz="2800">
                <a:solidFill>
                  <a:srgbClr val="000000"/>
                </a:solidFill>
                <a:latin typeface="Calibri"/>
              </a:rPr>
              <a:t>Quantization error: inherent in all digitized systems</a:t>
            </a: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380880" y="152280"/>
            <a:ext cx="8229240" cy="867960"/>
          </a:xfrm>
          <a:prstGeom prst="rect">
            <a:avLst/>
          </a:prstGeom>
        </p:spPr>
        <p:txBody>
          <a:bodyPr anchor="ctr"/>
          <a:p>
            <a:pPr algn="ctr">
              <a:lnSpc>
                <a:spcPct val="100000"/>
              </a:lnSpc>
            </a:pPr>
            <a:r>
              <a:rPr lang="en-US" sz="4400">
                <a:solidFill>
                  <a:srgbClr val="000000"/>
                </a:solidFill>
                <a:latin typeface="Calibri"/>
              </a:rPr>
              <a:t>Sensors</a:t>
            </a:r>
            <a:endParaRPr/>
          </a:p>
        </p:txBody>
      </p:sp>
      <p:sp>
        <p:nvSpPr>
          <p:cNvPr id="86" name="TextShape 2"/>
          <p:cNvSpPr txBox="1"/>
          <p:nvPr/>
        </p:nvSpPr>
        <p:spPr>
          <a:xfrm>
            <a:off x="152280" y="1219320"/>
            <a:ext cx="8838720" cy="5638320"/>
          </a:xfrm>
          <a:prstGeom prst="rect">
            <a:avLst/>
          </a:prstGeom>
        </p:spPr>
        <p:txBody>
          <a:bodyPr/>
          <a:p>
            <a:pPr>
              <a:lnSpc>
                <a:spcPct val="100000"/>
              </a:lnSpc>
              <a:buFont typeface="Arial"/>
              <a:buChar char="•"/>
            </a:pPr>
            <a:r>
              <a:rPr lang="en-US" sz="3200">
                <a:solidFill>
                  <a:srgbClr val="000000"/>
                </a:solidFill>
                <a:latin typeface="Calibri"/>
              </a:rPr>
              <a:t>Accelerometer Sensor – It is combination of linear acceleration and gravity components. Applications would more be interested in using linear acceleration and gravity sensor data separately. Accelerometer is used for correcting the roll and pitch orientation measurements generated from the gyroscope. Using the same corrected tilt measurement (roll and pitch) sensor fusion could be used to separate linear acceleration and gravity components.  </a:t>
            </a:r>
            <a:endParaRPr/>
          </a:p>
          <a:p>
            <a:pPr>
              <a:lnSpc>
                <a:spcPct val="100000"/>
              </a:lnSpc>
              <a:buFont typeface="Arial"/>
              <a:buChar char="•"/>
            </a:pPr>
            <a:r>
              <a:rPr lang="en-US" sz="3200">
                <a:solidFill>
                  <a:srgbClr val="000000"/>
                </a:solidFill>
                <a:latin typeface="Calibri"/>
              </a:rPr>
              <a:t>Gyroscope Sensor – It is ideal to determine the orientation of the device, but has the problem of long term drift in the measured sensor values. Sensor fusion could be used to use combine Accelerometer, Gyroscope and Geomagnetic (Compass) sensor data to produce corrected orientation data without drift.</a:t>
            </a:r>
            <a:endParaRPr/>
          </a:p>
          <a:p>
            <a:pPr>
              <a:lnSpc>
                <a:spcPct val="100000"/>
              </a:lnSpc>
              <a:buFont typeface="Arial"/>
              <a:buChar char="•"/>
            </a:pPr>
            <a:r>
              <a:rPr lang="en-US" sz="3200">
                <a:solidFill>
                  <a:srgbClr val="000000"/>
                </a:solidFill>
                <a:latin typeface="Calibri"/>
              </a:rPr>
              <a:t>Barometer – Measures atmospheric pressure. Height of the device from sea level could be measured based on change in atmospheric pressure at that height. Sensor Fusion could also be used to combine the altitude from the GPS data with height measured from the Barometer measurements and produce corrected altitude measurements. </a:t>
            </a:r>
            <a:endParaRPr/>
          </a:p>
          <a:p>
            <a:pPr>
              <a:lnSpc>
                <a:spcPct val="100000"/>
              </a:lnSpc>
              <a:buFont typeface="Arial"/>
              <a:buChar char="•"/>
            </a:pPr>
            <a:r>
              <a:rPr lang="en-US" sz="3200">
                <a:solidFill>
                  <a:srgbClr val="000000"/>
                </a:solidFill>
                <a:latin typeface="Calibri"/>
              </a:rPr>
              <a:t>Geo-Magnetic Sensor – Provides the direction the device is pointed in relation to the earth’s magnetic field. Could be used along with gyroscope angular rotation along Z axis to produce correct yaw measurement. Geo-Magnetic sensor along with GPS latitude-longitude measurements could be used to accurately estimate heading of the device.</a:t>
            </a:r>
            <a:endParaRPr/>
          </a:p>
          <a:p>
            <a:pPr>
              <a:lnSpc>
                <a:spcPct val="100000"/>
              </a:lnSpc>
              <a:buFont typeface="Arial"/>
              <a:buChar char="•"/>
            </a:pPr>
            <a:r>
              <a:rPr lang="en-US" sz="3200">
                <a:solidFill>
                  <a:srgbClr val="000000"/>
                </a:solidFill>
                <a:latin typeface="Calibri"/>
              </a:rPr>
              <a:t>GPS Data – Provides exact position in terms of latitude, longitude coordinates and altitude for the phone. Can be used along with Barometer for producing corrected altitude measurements. Could be used along with Geo-magnetic sensor to determine the heading of a device.</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41720" y="0"/>
            <a:ext cx="8229240" cy="1142640"/>
          </a:xfrm>
          <a:prstGeom prst="rect">
            <a:avLst/>
          </a:prstGeom>
        </p:spPr>
        <p:txBody>
          <a:bodyPr anchor="ctr"/>
          <a:p>
            <a:pPr algn="ctr">
              <a:lnSpc>
                <a:spcPct val="100000"/>
              </a:lnSpc>
            </a:pPr>
            <a:r>
              <a:rPr lang="en-US" sz="4400">
                <a:solidFill>
                  <a:srgbClr val="000000"/>
                </a:solidFill>
                <a:latin typeface="Calibri"/>
              </a:rPr>
              <a:t>Orientation Estimation</a:t>
            </a:r>
            <a:endParaRPr/>
          </a:p>
        </p:txBody>
      </p:sp>
      <p:sp>
        <p:nvSpPr>
          <p:cNvPr id="88" name="CustomShape 2"/>
          <p:cNvSpPr/>
          <p:nvPr/>
        </p:nvSpPr>
        <p:spPr>
          <a:xfrm>
            <a:off x="692640" y="1208880"/>
            <a:ext cx="159984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400">
                <a:solidFill>
                  <a:srgbClr val="000000"/>
                </a:solidFill>
                <a:latin typeface="Calibri"/>
              </a:rPr>
              <a:t>Accelerometer</a:t>
            </a:r>
            <a:endParaRPr/>
          </a:p>
        </p:txBody>
      </p:sp>
      <p:sp>
        <p:nvSpPr>
          <p:cNvPr id="89" name="CustomShape 3"/>
          <p:cNvSpPr/>
          <p:nvPr/>
        </p:nvSpPr>
        <p:spPr>
          <a:xfrm>
            <a:off x="3131280" y="1208880"/>
            <a:ext cx="159984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400">
                <a:solidFill>
                  <a:srgbClr val="000000"/>
                </a:solidFill>
                <a:latin typeface="Calibri"/>
              </a:rPr>
              <a:t>Geo-magnetic</a:t>
            </a:r>
            <a:endParaRPr/>
          </a:p>
        </p:txBody>
      </p:sp>
      <p:sp>
        <p:nvSpPr>
          <p:cNvPr id="90" name="CustomShape 4"/>
          <p:cNvSpPr/>
          <p:nvPr/>
        </p:nvSpPr>
        <p:spPr>
          <a:xfrm>
            <a:off x="6400800" y="1205280"/>
            <a:ext cx="159984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400">
                <a:solidFill>
                  <a:srgbClr val="000000"/>
                </a:solidFill>
                <a:latin typeface="Calibri"/>
              </a:rPr>
              <a:t>Gyroscope</a:t>
            </a:r>
            <a:endParaRPr/>
          </a:p>
        </p:txBody>
      </p:sp>
      <p:sp>
        <p:nvSpPr>
          <p:cNvPr id="91" name="CustomShape 5"/>
          <p:cNvSpPr/>
          <p:nvPr/>
        </p:nvSpPr>
        <p:spPr>
          <a:xfrm>
            <a:off x="692640" y="1742040"/>
            <a:ext cx="1599840" cy="54360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Bias Compensation + Noise Filtering</a:t>
            </a:r>
            <a:endParaRPr/>
          </a:p>
        </p:txBody>
      </p:sp>
      <p:sp>
        <p:nvSpPr>
          <p:cNvPr id="92" name="CustomShape 6"/>
          <p:cNvSpPr/>
          <p:nvPr/>
        </p:nvSpPr>
        <p:spPr>
          <a:xfrm>
            <a:off x="3131280" y="1742040"/>
            <a:ext cx="1599840" cy="54360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Bias Compensation + Noise Filtering</a:t>
            </a:r>
            <a:endParaRPr/>
          </a:p>
        </p:txBody>
      </p:sp>
      <p:sp>
        <p:nvSpPr>
          <p:cNvPr id="93" name="CustomShape 7"/>
          <p:cNvSpPr/>
          <p:nvPr/>
        </p:nvSpPr>
        <p:spPr>
          <a:xfrm>
            <a:off x="6400800" y="1742040"/>
            <a:ext cx="1599840" cy="54360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Bias Compensation + Noise Filtering + Scaling</a:t>
            </a:r>
            <a:endParaRPr/>
          </a:p>
        </p:txBody>
      </p:sp>
      <p:sp>
        <p:nvSpPr>
          <p:cNvPr id="94" name="CustomShape 8"/>
          <p:cNvSpPr/>
          <p:nvPr/>
        </p:nvSpPr>
        <p:spPr>
          <a:xfrm>
            <a:off x="609480" y="2511000"/>
            <a:ext cx="175212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Compute Pitch(θ) and Roll (Φ)</a:t>
            </a:r>
            <a:endParaRPr/>
          </a:p>
        </p:txBody>
      </p:sp>
      <p:sp>
        <p:nvSpPr>
          <p:cNvPr id="95" name="CustomShape 9"/>
          <p:cNvSpPr/>
          <p:nvPr/>
        </p:nvSpPr>
        <p:spPr>
          <a:xfrm>
            <a:off x="3131280" y="2511000"/>
            <a:ext cx="159984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Compute Yaw </a:t>
            </a:r>
            <a:r>
              <a:rPr lang="en-IN" sz="1000">
                <a:solidFill>
                  <a:srgbClr val="000000"/>
                </a:solidFill>
                <a:latin typeface="Calibri"/>
                <a:ea typeface="Calibri"/>
              </a:rPr>
              <a:t>(Ψ)</a:t>
            </a:r>
            <a:endParaRPr/>
          </a:p>
        </p:txBody>
      </p:sp>
      <p:sp>
        <p:nvSpPr>
          <p:cNvPr id="96" name="CustomShape 10"/>
          <p:cNvSpPr/>
          <p:nvPr/>
        </p:nvSpPr>
        <p:spPr>
          <a:xfrm>
            <a:off x="1219320" y="2968200"/>
            <a:ext cx="319500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Convert Euler Angles(Pitch, Roll and Yaw) to Quaternions</a:t>
            </a:r>
            <a:endParaRPr/>
          </a:p>
        </p:txBody>
      </p:sp>
      <p:sp>
        <p:nvSpPr>
          <p:cNvPr id="97" name="CustomShape 11"/>
          <p:cNvSpPr/>
          <p:nvPr/>
        </p:nvSpPr>
        <p:spPr>
          <a:xfrm>
            <a:off x="4876920" y="2975400"/>
            <a:ext cx="274284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Convert Gyroscope Angular rates to Quaternions</a:t>
            </a:r>
            <a:endParaRPr/>
          </a:p>
        </p:txBody>
      </p:sp>
      <p:sp>
        <p:nvSpPr>
          <p:cNvPr id="98" name="CustomShape 12"/>
          <p:cNvSpPr/>
          <p:nvPr/>
        </p:nvSpPr>
        <p:spPr>
          <a:xfrm>
            <a:off x="2057400" y="3494880"/>
            <a:ext cx="4997520" cy="30456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State Vector Generation  [Euler errors in form of Quaternions and gyroscope bias errors]</a:t>
            </a:r>
            <a:endParaRPr/>
          </a:p>
        </p:txBody>
      </p:sp>
      <p:sp>
        <p:nvSpPr>
          <p:cNvPr id="99" name="CustomShape 13"/>
          <p:cNvSpPr/>
          <p:nvPr/>
        </p:nvSpPr>
        <p:spPr>
          <a:xfrm>
            <a:off x="6059880" y="2304000"/>
            <a:ext cx="1284120" cy="599760"/>
          </a:xfrm>
          <a:prstGeom prst="rect">
            <a:avLst/>
          </a:prstGeom>
        </p:spPr>
        <p:txBody>
          <a:bodyPr/>
          <a:p>
            <a:pPr>
              <a:lnSpc>
                <a:spcPct val="115000"/>
              </a:lnSpc>
            </a:pPr>
            <a:r>
              <a:rPr lang="en-IN" sz="1100">
                <a:solidFill>
                  <a:srgbClr val="000000"/>
                </a:solidFill>
                <a:latin typeface="Calibri"/>
                <a:ea typeface="Calibri"/>
              </a:rPr>
              <a:t>Angular Rotation Rates (δΦ, δθ, δΨ)</a:t>
            </a:r>
            <a:endParaRPr/>
          </a:p>
        </p:txBody>
      </p:sp>
      <p:sp>
        <p:nvSpPr>
          <p:cNvPr id="100" name="CustomShape 14"/>
          <p:cNvSpPr/>
          <p:nvPr/>
        </p:nvSpPr>
        <p:spPr>
          <a:xfrm>
            <a:off x="1492920" y="1513440"/>
            <a:ext cx="360" cy="228240"/>
          </a:xfrm>
          <a:prstGeom prst="straightConnector1">
            <a:avLst/>
          </a:prstGeom>
          <a:ln w="9360">
            <a:solidFill>
              <a:srgbClr val="4a7ebb"/>
            </a:solidFill>
            <a:round/>
            <a:tailEnd len="med" type="triangle" w="med"/>
          </a:ln>
        </p:spPr>
      </p:sp>
      <p:sp>
        <p:nvSpPr>
          <p:cNvPr id="101" name="CustomShape 15"/>
          <p:cNvSpPr/>
          <p:nvPr/>
        </p:nvSpPr>
        <p:spPr>
          <a:xfrm>
            <a:off x="1486080" y="2286000"/>
            <a:ext cx="6480" cy="224640"/>
          </a:xfrm>
          <a:prstGeom prst="straightConnector1">
            <a:avLst/>
          </a:prstGeom>
          <a:ln w="9360">
            <a:solidFill>
              <a:srgbClr val="4a7ebb"/>
            </a:solidFill>
            <a:round/>
            <a:tailEnd len="med" type="triangle" w="med"/>
          </a:ln>
        </p:spPr>
      </p:sp>
      <p:sp>
        <p:nvSpPr>
          <p:cNvPr id="102" name="CustomShape 16"/>
          <p:cNvSpPr/>
          <p:nvPr/>
        </p:nvSpPr>
        <p:spPr>
          <a:xfrm>
            <a:off x="1486080" y="2815920"/>
            <a:ext cx="360" cy="176400"/>
          </a:xfrm>
          <a:prstGeom prst="straightConnector1">
            <a:avLst/>
          </a:prstGeom>
          <a:ln w="9360">
            <a:solidFill>
              <a:srgbClr val="4a7ebb"/>
            </a:solidFill>
            <a:round/>
            <a:tailEnd len="med" type="triangle" w="med"/>
          </a:ln>
        </p:spPr>
      </p:sp>
      <p:sp>
        <p:nvSpPr>
          <p:cNvPr id="103" name="CustomShape 17"/>
          <p:cNvSpPr/>
          <p:nvPr/>
        </p:nvSpPr>
        <p:spPr>
          <a:xfrm>
            <a:off x="3931200" y="1513440"/>
            <a:ext cx="360" cy="228240"/>
          </a:xfrm>
          <a:prstGeom prst="straightConnector1">
            <a:avLst/>
          </a:prstGeom>
          <a:ln w="9360">
            <a:solidFill>
              <a:srgbClr val="4a7ebb"/>
            </a:solidFill>
            <a:round/>
            <a:tailEnd len="med" type="triangle" w="med"/>
          </a:ln>
        </p:spPr>
      </p:sp>
      <p:sp>
        <p:nvSpPr>
          <p:cNvPr id="104" name="CustomShape 18"/>
          <p:cNvSpPr/>
          <p:nvPr/>
        </p:nvSpPr>
        <p:spPr>
          <a:xfrm>
            <a:off x="3931200" y="2286000"/>
            <a:ext cx="360" cy="224640"/>
          </a:xfrm>
          <a:prstGeom prst="straightConnector1">
            <a:avLst/>
          </a:prstGeom>
          <a:ln w="9360">
            <a:solidFill>
              <a:srgbClr val="4a7ebb"/>
            </a:solidFill>
            <a:round/>
            <a:tailEnd len="med" type="triangle" w="med"/>
          </a:ln>
        </p:spPr>
      </p:sp>
      <p:sp>
        <p:nvSpPr>
          <p:cNvPr id="105" name="CustomShape 19"/>
          <p:cNvSpPr/>
          <p:nvPr/>
        </p:nvSpPr>
        <p:spPr>
          <a:xfrm>
            <a:off x="3931200" y="2815920"/>
            <a:ext cx="360" cy="151920"/>
          </a:xfrm>
          <a:prstGeom prst="straightConnector1">
            <a:avLst/>
          </a:prstGeom>
          <a:ln w="9360">
            <a:solidFill>
              <a:srgbClr val="4a7ebb"/>
            </a:solidFill>
            <a:round/>
            <a:tailEnd len="med" type="triangle" w="med"/>
          </a:ln>
        </p:spPr>
      </p:sp>
      <p:sp>
        <p:nvSpPr>
          <p:cNvPr id="106" name="CustomShape 20"/>
          <p:cNvSpPr/>
          <p:nvPr/>
        </p:nvSpPr>
        <p:spPr>
          <a:xfrm>
            <a:off x="7201080" y="1510200"/>
            <a:ext cx="360" cy="231840"/>
          </a:xfrm>
          <a:prstGeom prst="straightConnector1">
            <a:avLst/>
          </a:prstGeom>
          <a:ln w="9360">
            <a:solidFill>
              <a:srgbClr val="4a7ebb"/>
            </a:solidFill>
            <a:round/>
            <a:tailEnd len="med" type="triangle" w="med"/>
          </a:ln>
        </p:spPr>
      </p:sp>
      <p:sp>
        <p:nvSpPr>
          <p:cNvPr id="107" name="CustomShape 21"/>
          <p:cNvSpPr/>
          <p:nvPr/>
        </p:nvSpPr>
        <p:spPr>
          <a:xfrm>
            <a:off x="7201080" y="2286000"/>
            <a:ext cx="360" cy="706320"/>
          </a:xfrm>
          <a:prstGeom prst="straightConnector1">
            <a:avLst/>
          </a:prstGeom>
          <a:ln w="9360">
            <a:solidFill>
              <a:srgbClr val="4a7ebb"/>
            </a:solidFill>
            <a:round/>
            <a:tailEnd len="med" type="triangle" w="med"/>
          </a:ln>
        </p:spPr>
      </p:sp>
      <p:sp>
        <p:nvSpPr>
          <p:cNvPr id="108" name="CustomShape 22"/>
          <p:cNvSpPr/>
          <p:nvPr/>
        </p:nvSpPr>
        <p:spPr>
          <a:xfrm>
            <a:off x="6629400" y="3273120"/>
            <a:ext cx="360" cy="221400"/>
          </a:xfrm>
          <a:prstGeom prst="straightConnector1">
            <a:avLst/>
          </a:prstGeom>
          <a:ln w="9360">
            <a:solidFill>
              <a:srgbClr val="4a7ebb"/>
            </a:solidFill>
            <a:round/>
            <a:tailEnd len="med" type="triangle" w="med"/>
          </a:ln>
        </p:spPr>
      </p:sp>
      <p:sp>
        <p:nvSpPr>
          <p:cNvPr id="109" name="CustomShape 23"/>
          <p:cNvSpPr/>
          <p:nvPr/>
        </p:nvSpPr>
        <p:spPr>
          <a:xfrm>
            <a:off x="2816640" y="3273120"/>
            <a:ext cx="360" cy="221400"/>
          </a:xfrm>
          <a:prstGeom prst="straightConnector1">
            <a:avLst/>
          </a:prstGeom>
          <a:ln w="9360">
            <a:solidFill>
              <a:srgbClr val="4a7ebb"/>
            </a:solidFill>
            <a:round/>
            <a:tailEnd len="med" type="triangle" w="med"/>
          </a:ln>
        </p:spPr>
      </p:sp>
      <p:sp>
        <p:nvSpPr>
          <p:cNvPr id="110" name="CustomShape 24"/>
          <p:cNvSpPr/>
          <p:nvPr/>
        </p:nvSpPr>
        <p:spPr>
          <a:xfrm>
            <a:off x="692640" y="4038480"/>
            <a:ext cx="1523520" cy="60912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Measurement Noise Covariance Calculation</a:t>
            </a:r>
            <a:endParaRPr/>
          </a:p>
        </p:txBody>
      </p:sp>
      <p:sp>
        <p:nvSpPr>
          <p:cNvPr id="111" name="CustomShape 25"/>
          <p:cNvSpPr/>
          <p:nvPr/>
        </p:nvSpPr>
        <p:spPr>
          <a:xfrm>
            <a:off x="6858000" y="4038480"/>
            <a:ext cx="1523520" cy="60912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Driving Process  Noise Covariance Calculation</a:t>
            </a:r>
            <a:endParaRPr/>
          </a:p>
        </p:txBody>
      </p:sp>
      <p:sp>
        <p:nvSpPr>
          <p:cNvPr id="112" name="CustomShape 26"/>
          <p:cNvSpPr/>
          <p:nvPr/>
        </p:nvSpPr>
        <p:spPr>
          <a:xfrm>
            <a:off x="2320560" y="4966920"/>
            <a:ext cx="1294920" cy="60912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Kalman Gain Computation</a:t>
            </a:r>
            <a:endParaRPr/>
          </a:p>
        </p:txBody>
      </p:sp>
      <p:sp>
        <p:nvSpPr>
          <p:cNvPr id="113" name="CustomShape 27"/>
          <p:cNvSpPr/>
          <p:nvPr/>
        </p:nvSpPr>
        <p:spPr>
          <a:xfrm>
            <a:off x="4556520" y="4966920"/>
            <a:ext cx="1294920" cy="60912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Time Upate Kalman Equations</a:t>
            </a:r>
            <a:endParaRPr/>
          </a:p>
        </p:txBody>
      </p:sp>
      <p:sp>
        <p:nvSpPr>
          <p:cNvPr id="114" name="CustomShape 28"/>
          <p:cNvSpPr/>
          <p:nvPr/>
        </p:nvSpPr>
        <p:spPr>
          <a:xfrm>
            <a:off x="4556520" y="5867280"/>
            <a:ext cx="1294920" cy="609120"/>
          </a:xfrm>
          <a:prstGeom prst="rect">
            <a:avLst/>
          </a:prstGeom>
          <a:solidFill>
            <a:srgbClr val="ffffff"/>
          </a:solidFill>
          <a:ln w="25560">
            <a:solidFill>
              <a:srgbClr val="000000"/>
            </a:solidFill>
            <a:round/>
          </a:ln>
        </p:spPr>
        <p:txBody>
          <a:bodyPr anchor="ctr" bIns="45000" lIns="90000" rIns="90000" tIns="45000"/>
          <a:p>
            <a:pPr algn="ctr">
              <a:lnSpc>
                <a:spcPct val="100000"/>
              </a:lnSpc>
            </a:pPr>
            <a:r>
              <a:rPr lang="en-IN" sz="1000">
                <a:solidFill>
                  <a:srgbClr val="000000"/>
                </a:solidFill>
                <a:latin typeface="Calibri"/>
              </a:rPr>
              <a:t>Measurement Upate Kalman Equations</a:t>
            </a:r>
            <a:endParaRPr/>
          </a:p>
        </p:txBody>
      </p:sp>
      <p:sp>
        <p:nvSpPr>
          <p:cNvPr id="115" name="CustomShape 29"/>
          <p:cNvSpPr/>
          <p:nvPr/>
        </p:nvSpPr>
        <p:spPr>
          <a:xfrm>
            <a:off x="838080" y="2815920"/>
            <a:ext cx="360" cy="1222200"/>
          </a:xfrm>
          <a:prstGeom prst="straightConnector1">
            <a:avLst/>
          </a:prstGeom>
          <a:ln w="9360">
            <a:solidFill>
              <a:srgbClr val="4a7ebb"/>
            </a:solidFill>
            <a:round/>
            <a:tailEnd len="med" type="triangle" w="med"/>
          </a:ln>
        </p:spPr>
      </p:sp>
      <p:sp>
        <p:nvSpPr>
          <p:cNvPr id="116" name="CustomShape 30"/>
          <p:cNvSpPr/>
          <p:nvPr/>
        </p:nvSpPr>
        <p:spPr>
          <a:xfrm>
            <a:off x="3200400" y="3799440"/>
            <a:ext cx="360" cy="1166760"/>
          </a:xfrm>
          <a:prstGeom prst="straightConnector1">
            <a:avLst/>
          </a:prstGeom>
          <a:ln w="9360">
            <a:solidFill>
              <a:srgbClr val="4a7ebb"/>
            </a:solidFill>
            <a:round/>
            <a:tailEnd len="med" type="triangle" w="med"/>
          </a:ln>
        </p:spPr>
      </p:sp>
      <p:sp>
        <p:nvSpPr>
          <p:cNvPr id="117" name="CustomShape 31"/>
          <p:cNvSpPr/>
          <p:nvPr/>
        </p:nvSpPr>
        <p:spPr>
          <a:xfrm>
            <a:off x="2216880" y="4343400"/>
            <a:ext cx="450000" cy="623160"/>
          </a:xfrm>
          <a:prstGeom prst="rect">
            <a:avLst/>
          </a:prstGeom>
          <a:ln w="9360">
            <a:solidFill>
              <a:srgbClr val="4a7ebb"/>
            </a:solidFill>
            <a:round/>
            <a:tailEnd len="med" type="triangle" w="med"/>
          </a:ln>
        </p:spPr>
      </p:sp>
      <p:sp>
        <p:nvSpPr>
          <p:cNvPr id="118" name="CustomShape 32"/>
          <p:cNvSpPr/>
          <p:nvPr/>
        </p:nvSpPr>
        <p:spPr>
          <a:xfrm>
            <a:off x="4876920" y="3799440"/>
            <a:ext cx="360" cy="1166760"/>
          </a:xfrm>
          <a:prstGeom prst="straightConnector1">
            <a:avLst/>
          </a:prstGeom>
          <a:ln w="9360">
            <a:solidFill>
              <a:srgbClr val="4a7ebb"/>
            </a:solidFill>
            <a:round/>
            <a:tailEnd len="med" type="triangle" w="med"/>
          </a:ln>
        </p:spPr>
      </p:sp>
      <p:sp>
        <p:nvSpPr>
          <p:cNvPr id="119" name="CustomShape 33"/>
          <p:cNvSpPr/>
          <p:nvPr/>
        </p:nvSpPr>
        <p:spPr>
          <a:xfrm>
            <a:off x="6858000" y="4966200"/>
            <a:ext cx="1371240" cy="623160"/>
          </a:xfrm>
          <a:prstGeom prst="rect">
            <a:avLst>
              <a:gd fmla="val 100000" name="adj"/>
            </a:avLst>
          </a:prstGeom>
          <a:ln w="9360">
            <a:solidFill>
              <a:srgbClr val="4a7ebb"/>
            </a:solidFill>
            <a:round/>
            <a:tailEnd len="med" type="triangle" w="med"/>
          </a:ln>
        </p:spPr>
      </p:sp>
      <p:sp>
        <p:nvSpPr>
          <p:cNvPr id="120" name="CustomShape 34"/>
          <p:cNvSpPr/>
          <p:nvPr/>
        </p:nvSpPr>
        <p:spPr>
          <a:xfrm>
            <a:off x="7772400" y="2286000"/>
            <a:ext cx="360" cy="1752120"/>
          </a:xfrm>
          <a:prstGeom prst="straightConnector1">
            <a:avLst/>
          </a:prstGeom>
          <a:ln w="9360">
            <a:solidFill>
              <a:srgbClr val="4a7ebb"/>
            </a:solidFill>
            <a:round/>
            <a:tailEnd len="med" type="triangle" w="med"/>
          </a:ln>
        </p:spPr>
      </p:sp>
      <p:sp>
        <p:nvSpPr>
          <p:cNvPr id="121" name="CustomShape 35"/>
          <p:cNvSpPr/>
          <p:nvPr/>
        </p:nvSpPr>
        <p:spPr>
          <a:xfrm>
            <a:off x="5204160" y="5575680"/>
            <a:ext cx="360" cy="290520"/>
          </a:xfrm>
          <a:prstGeom prst="straightConnector1">
            <a:avLst/>
          </a:prstGeom>
          <a:ln w="9360">
            <a:solidFill>
              <a:srgbClr val="4a7ebb"/>
            </a:solidFill>
            <a:round/>
            <a:tailEnd len="med" type="triangle" w="med"/>
          </a:ln>
        </p:spPr>
      </p:sp>
      <p:sp>
        <p:nvSpPr>
          <p:cNvPr id="122" name="CustomShape 36"/>
          <p:cNvSpPr/>
          <p:nvPr/>
        </p:nvSpPr>
        <p:spPr>
          <a:xfrm>
            <a:off x="2968200" y="6172200"/>
            <a:ext cx="595440" cy="1587600"/>
          </a:xfrm>
          <a:prstGeom prst="rect">
            <a:avLst/>
          </a:prstGeom>
          <a:ln w="9360">
            <a:solidFill>
              <a:srgbClr val="4a7ebb"/>
            </a:solidFill>
            <a:round/>
            <a:tailEnd len="med" type="triangle" w="med"/>
          </a:ln>
        </p:spPr>
      </p:sp>
      <p:sp>
        <p:nvSpPr>
          <p:cNvPr id="123" name="CustomShape 37"/>
          <p:cNvSpPr/>
          <p:nvPr/>
        </p:nvSpPr>
        <p:spPr>
          <a:xfrm>
            <a:off x="3615480" y="5271480"/>
            <a:ext cx="939960" cy="360"/>
          </a:xfrm>
          <a:prstGeom prst="straightConnector1">
            <a:avLst/>
          </a:prstGeom>
          <a:ln w="9360">
            <a:solidFill>
              <a:srgbClr val="4a7ebb"/>
            </a:solidFill>
            <a:round/>
            <a:tailEnd len="med" type="triangle" w="med"/>
          </a:ln>
        </p:spPr>
      </p:sp>
      <p:sp>
        <p:nvSpPr>
          <p:cNvPr id="124" name="CustomShape 38"/>
          <p:cNvSpPr/>
          <p:nvPr/>
        </p:nvSpPr>
        <p:spPr>
          <a:xfrm>
            <a:off x="5851800" y="6171480"/>
            <a:ext cx="777240" cy="360"/>
          </a:xfrm>
          <a:prstGeom prst="straightConnector1">
            <a:avLst/>
          </a:prstGeom>
          <a:ln w="9360">
            <a:solidFill>
              <a:srgbClr val="4a7ebb"/>
            </a:solidFill>
            <a:round/>
            <a:tailEnd len="med" type="triangle" w="med"/>
          </a:ln>
        </p:spPr>
      </p:sp>
      <p:sp>
        <p:nvSpPr>
          <p:cNvPr id="125" name="CustomShape 39"/>
          <p:cNvSpPr/>
          <p:nvPr/>
        </p:nvSpPr>
        <p:spPr>
          <a:xfrm>
            <a:off x="6390000" y="6237000"/>
            <a:ext cx="935640" cy="303480"/>
          </a:xfrm>
          <a:prstGeom prst="rect">
            <a:avLst/>
          </a:prstGeom>
        </p:spPr>
        <p:txBody>
          <a:bodyPr bIns="45000" lIns="90000" rIns="90000" tIns="45000" wrap="none"/>
          <a:p>
            <a:pPr>
              <a:lnSpc>
                <a:spcPct val="100000"/>
              </a:lnSpc>
            </a:pPr>
            <a:r>
              <a:rPr lang="en-IN" sz="1400">
                <a:solidFill>
                  <a:srgbClr val="000000"/>
                </a:solidFill>
                <a:latin typeface="Calibri"/>
              </a:rPr>
              <a:t>(Φ, θ, Ψ)</a:t>
            </a:r>
            <a:endParaRPr/>
          </a:p>
        </p:txBody>
      </p:sp>
    </p:spTree>
  </p:cSld>
  <p:timing>
    <p:tnLst>
      <p:par>
        <p:cTn dur="indefinite" id="1" nodeType="tmRoot" restart="never">
          <p:childTnLst>
            <p:seq>
              <p:cTn id="2"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Orientation Estimation</a:t>
            </a:r>
            <a:endParaRPr/>
          </a:p>
        </p:txBody>
      </p:sp>
      <p:sp>
        <p:nvSpPr>
          <p:cNvPr id="127"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Driving System:- (Gyroscope)</a:t>
            </a:r>
            <a:endParaRPr/>
          </a:p>
          <a:p>
            <a:pPr lvl="1">
              <a:lnSpc>
                <a:spcPct val="100000"/>
              </a:lnSpc>
              <a:buFont typeface="Arial"/>
              <a:buChar char="–"/>
            </a:pPr>
            <a:r>
              <a:rPr lang="en-US" sz="2800">
                <a:solidFill>
                  <a:srgbClr val="000000"/>
                </a:solidFill>
                <a:latin typeface="Calibri"/>
              </a:rPr>
              <a:t>Gyroscope output consists for angular rates for pitch, roll and yaw</a:t>
            </a:r>
            <a:endParaRPr/>
          </a:p>
          <a:p>
            <a:pPr lvl="1">
              <a:lnSpc>
                <a:spcPct val="100000"/>
              </a:lnSpc>
              <a:buFont typeface="Arial"/>
              <a:buChar char="–"/>
            </a:pPr>
            <a:r>
              <a:rPr lang="en-US" sz="2800">
                <a:solidFill>
                  <a:srgbClr val="000000"/>
                </a:solidFill>
                <a:latin typeface="Calibri"/>
              </a:rPr>
              <a:t>Gyroscope angular rates are corrected for bias (both static bias and bias correction from kalman filter) and noise (low pass filter).</a:t>
            </a:r>
            <a:endParaRPr/>
          </a:p>
          <a:p>
            <a:pPr lvl="1">
              <a:lnSpc>
                <a:spcPct val="100000"/>
              </a:lnSpc>
              <a:buFont typeface="Arial"/>
              <a:buChar char="–"/>
            </a:pPr>
            <a:r>
              <a:rPr lang="en-US" sz="2800">
                <a:solidFill>
                  <a:srgbClr val="000000"/>
                </a:solidFill>
                <a:latin typeface="Calibri"/>
              </a:rPr>
              <a:t>Convert Gyroscope angular rates to Quaternions after scaling.</a:t>
            </a:r>
            <a:endParaRPr/>
          </a:p>
          <a:p>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Orientation Estimation</a:t>
            </a:r>
            <a:endParaRPr/>
          </a:p>
        </p:txBody>
      </p:sp>
      <p:sp>
        <p:nvSpPr>
          <p:cNvPr id="129"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Aiding System:- (Accelerometer and Geo-magnetic sensor)</a:t>
            </a:r>
            <a:endParaRPr/>
          </a:p>
          <a:p>
            <a:pPr lvl="1">
              <a:lnSpc>
                <a:spcPct val="100000"/>
              </a:lnSpc>
              <a:buFont typeface="Arial"/>
              <a:buChar char="–"/>
            </a:pPr>
            <a:r>
              <a:rPr lang="en-US" sz="2800">
                <a:solidFill>
                  <a:srgbClr val="000000"/>
                </a:solidFill>
                <a:latin typeface="Calibri"/>
              </a:rPr>
              <a:t>Accelerometer and Geomagnetic sensor data is corrected for noise and compensated for static bias.</a:t>
            </a:r>
            <a:endParaRPr/>
          </a:p>
          <a:p>
            <a:pPr lvl="1">
              <a:lnSpc>
                <a:spcPct val="100000"/>
              </a:lnSpc>
              <a:buFont typeface="Arial"/>
              <a:buChar char="–"/>
            </a:pPr>
            <a:r>
              <a:rPr lang="en-US" sz="2800">
                <a:solidFill>
                  <a:srgbClr val="000000"/>
                </a:solidFill>
                <a:latin typeface="Calibri"/>
              </a:rPr>
              <a:t>Accelerometer to compute tilt (pitch and roll)</a:t>
            </a:r>
            <a:endParaRPr/>
          </a:p>
          <a:p>
            <a:pPr lvl="1">
              <a:lnSpc>
                <a:spcPct val="100000"/>
              </a:lnSpc>
              <a:buFont typeface="Arial"/>
              <a:buChar char="–"/>
            </a:pPr>
            <a:r>
              <a:rPr lang="en-US" sz="2800">
                <a:solidFill>
                  <a:srgbClr val="000000"/>
                </a:solidFill>
                <a:latin typeface="Calibri"/>
              </a:rPr>
              <a:t>Geomagnetic sensor is used compute yaw.</a:t>
            </a:r>
            <a:endParaRPr/>
          </a:p>
          <a:p>
            <a:pPr lvl="1">
              <a:lnSpc>
                <a:spcPct val="100000"/>
              </a:lnSpc>
              <a:buFont typeface="Arial"/>
              <a:buChar char="–"/>
            </a:pPr>
            <a:r>
              <a:rPr lang="en-US" sz="2800">
                <a:solidFill>
                  <a:srgbClr val="000000"/>
                </a:solidFill>
                <a:latin typeface="Calibri"/>
              </a:rPr>
              <a:t>Convert computed euler angles (pitch, roll and yaw) to quaternions.</a:t>
            </a:r>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Orientation Estimate</a:t>
            </a:r>
            <a:endParaRPr/>
          </a:p>
        </p:txBody>
      </p:sp>
      <p:sp>
        <p:nvSpPr>
          <p:cNvPr id="131"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Noise Covariance Calculation</a:t>
            </a:r>
            <a:endParaRPr/>
          </a:p>
          <a:p>
            <a:pPr lvl="1">
              <a:lnSpc>
                <a:spcPct val="100000"/>
              </a:lnSpc>
              <a:buFont typeface="Arial"/>
              <a:buChar char="–"/>
            </a:pPr>
            <a:r>
              <a:rPr lang="en-US" sz="2800">
                <a:solidFill>
                  <a:srgbClr val="000000"/>
                </a:solidFill>
                <a:latin typeface="Calibri"/>
              </a:rPr>
              <a:t>Process noise covariance (Q) is calculated by computing covariance of windowed block of Driving system data.</a:t>
            </a:r>
            <a:endParaRPr/>
          </a:p>
          <a:p>
            <a:pPr lvl="1">
              <a:lnSpc>
                <a:spcPct val="100000"/>
              </a:lnSpc>
              <a:buFont typeface="Arial"/>
              <a:buChar char="–"/>
            </a:pPr>
            <a:r>
              <a:rPr lang="en-US" sz="2800">
                <a:solidFill>
                  <a:srgbClr val="000000"/>
                </a:solidFill>
                <a:latin typeface="Calibri"/>
              </a:rPr>
              <a:t>Measurement noise covariance (R) is calculated by computing covariance of windowed block of Aiding system data.</a:t>
            </a:r>
            <a:endParaRPr/>
          </a:p>
          <a:p>
            <a:pPr lvl="1">
              <a:lnSpc>
                <a:spcPct val="100000"/>
              </a:lnSpc>
              <a:buFont typeface="Arial"/>
              <a:buChar char="–"/>
            </a:pPr>
            <a:r>
              <a:rPr lang="en-US" sz="2800">
                <a:solidFill>
                  <a:srgbClr val="000000"/>
                </a:solidFill>
                <a:latin typeface="Calibri"/>
              </a:rPr>
              <a:t>Process and measurement covariance computed to be used in Kalman filtering.</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TextShape 1"/>
          <p:cNvSpPr txBox="1"/>
          <p:nvPr/>
        </p:nvSpPr>
        <p:spPr>
          <a:xfrm>
            <a:off x="457200" y="274680"/>
            <a:ext cx="8229240" cy="1142640"/>
          </a:xfrm>
          <a:prstGeom prst="rect">
            <a:avLst/>
          </a:prstGeom>
        </p:spPr>
        <p:txBody>
          <a:bodyPr anchor="ctr"/>
          <a:p>
            <a:pPr algn="ctr">
              <a:lnSpc>
                <a:spcPct val="100000"/>
              </a:lnSpc>
            </a:pPr>
            <a:r>
              <a:rPr lang="en-US" sz="4400">
                <a:solidFill>
                  <a:srgbClr val="000000"/>
                </a:solidFill>
                <a:latin typeface="Calibri"/>
              </a:rPr>
              <a:t>Orientation estimate</a:t>
            </a:r>
            <a:endParaRPr/>
          </a:p>
        </p:txBody>
      </p:sp>
      <p:sp>
        <p:nvSpPr>
          <p:cNvPr id="133" name="TextShape 2"/>
          <p:cNvSpPr txBox="1"/>
          <p:nvPr/>
        </p:nvSpPr>
        <p:spPr>
          <a:xfrm>
            <a:off x="457200" y="1600200"/>
            <a:ext cx="8229240" cy="4525560"/>
          </a:xfrm>
          <a:prstGeom prst="rect">
            <a:avLst/>
          </a:prstGeom>
        </p:spPr>
        <p:txBody>
          <a:bodyPr/>
          <a:p>
            <a:pPr>
              <a:lnSpc>
                <a:spcPct val="100000"/>
              </a:lnSpc>
              <a:buFont typeface="Arial"/>
              <a:buChar char="•"/>
            </a:pPr>
            <a:r>
              <a:rPr lang="en-US" sz="3200">
                <a:solidFill>
                  <a:srgbClr val="000000"/>
                </a:solidFill>
                <a:latin typeface="Calibri"/>
              </a:rPr>
              <a:t>Kalman Filtering</a:t>
            </a:r>
            <a:endParaRPr/>
          </a:p>
          <a:p>
            <a:pPr lvl="1">
              <a:lnSpc>
                <a:spcPct val="100000"/>
              </a:lnSpc>
              <a:buFont typeface="Arial"/>
              <a:buChar char="–"/>
            </a:pPr>
            <a:r>
              <a:rPr lang="en-US" sz="2800">
                <a:solidFill>
                  <a:srgbClr val="000000"/>
                </a:solidFill>
                <a:latin typeface="Calibri"/>
              </a:rPr>
              <a:t>To ensure linear kalman filtering the following error state equation is used:</a:t>
            </a:r>
            <a:endParaRPr/>
          </a:p>
          <a:p>
            <a:endParaRPr/>
          </a:p>
          <a:p>
            <a:r>
              <a:rPr lang="en-US" sz="2800">
                <a:solidFill>
                  <a:srgbClr val="000000"/>
                </a:solidFill>
                <a:latin typeface="Calibri"/>
              </a:rPr>
              <a:t>	</a:t>
            </a:r>
            <a:r>
              <a:rPr lang="en-US" sz="2800">
                <a:solidFill>
                  <a:srgbClr val="000000"/>
                </a:solidFill>
                <a:latin typeface="Calibri"/>
              </a:rPr>
              <a:t>	</a:t>
            </a:r>
            <a:r>
              <a:rPr lang="en-US" sz="2800">
                <a:solidFill>
                  <a:srgbClr val="000000"/>
                </a:solidFill>
                <a:latin typeface="Calibri"/>
              </a:rPr>
              <a:t>,where first term is the quaternion representation of the euler angles error and the next three terms are the error in knowledge of bias errors.</a:t>
            </a:r>
            <a:endParaRPr/>
          </a:p>
          <a:p>
            <a:pPr lvl="1">
              <a:lnSpc>
                <a:spcPct val="100000"/>
              </a:lnSpc>
              <a:buFont typeface="Arial"/>
              <a:buChar char="–"/>
            </a:pPr>
            <a:r>
              <a:rPr lang="en-US" sz="2800">
                <a:solidFill>
                  <a:srgbClr val="000000"/>
                </a:solidFill>
                <a:latin typeface="Calibri"/>
              </a:rPr>
              <a:t>For the above state equations a linear kalman filter is considered.</a:t>
            </a:r>
            <a:endParaRPr/>
          </a:p>
          <a:p>
            <a:pPr lvl="1">
              <a:lnSpc>
                <a:spcPct val="100000"/>
              </a:lnSpc>
              <a:buFont typeface="Arial"/>
              <a:buChar char="–"/>
            </a:pPr>
            <a:r>
              <a:rPr lang="en-US" sz="2800">
                <a:solidFill>
                  <a:srgbClr val="000000"/>
                </a:solidFill>
                <a:latin typeface="Calibri"/>
              </a:rPr>
              <a:t>If stability issues are seen with linear kalman filter (with above state equation), then an extended kalman filter (with different state equation) (or) thorntan-bierman kalman filter variants could be tried out.</a:t>
            </a:r>
            <a:endParaRPr/>
          </a:p>
        </p:txBody>
      </p:sp>
      <p:pic>
        <p:nvPicPr>
          <p:cNvPr descr="" id="134" name="Picture 3"/>
          <p:cNvPicPr/>
          <p:nvPr/>
        </p:nvPicPr>
        <p:blipFill>
          <a:blip r:embed="rId1"/>
          <a:stretch>
            <a:fillRect/>
          </a:stretch>
        </p:blipFill>
        <p:spPr>
          <a:xfrm>
            <a:off x="2895480" y="2667600"/>
            <a:ext cx="2666520" cy="4284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