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4"/>
  </p:sldMasterIdLst>
  <p:notesMasterIdLst>
    <p:notesMasterId r:id="rId35"/>
  </p:notesMasterIdLst>
  <p:handoutMasterIdLst>
    <p:handoutMasterId r:id="rId36"/>
  </p:handoutMasterIdLst>
  <p:sldIdLst>
    <p:sldId id="2399" r:id="rId5"/>
    <p:sldId id="3081" r:id="rId6"/>
    <p:sldId id="3088" r:id="rId7"/>
    <p:sldId id="3108" r:id="rId8"/>
    <p:sldId id="3121" r:id="rId9"/>
    <p:sldId id="3082" r:id="rId10"/>
    <p:sldId id="3141" r:id="rId11"/>
    <p:sldId id="3142" r:id="rId12"/>
    <p:sldId id="3118" r:id="rId13"/>
    <p:sldId id="3035" r:id="rId14"/>
    <p:sldId id="3096" r:id="rId15"/>
    <p:sldId id="3098" r:id="rId16"/>
    <p:sldId id="3138" r:id="rId17"/>
    <p:sldId id="3139" r:id="rId18"/>
    <p:sldId id="3140" r:id="rId19"/>
    <p:sldId id="3097" r:id="rId20"/>
    <p:sldId id="3133" r:id="rId21"/>
    <p:sldId id="3124" r:id="rId22"/>
    <p:sldId id="3128" r:id="rId23"/>
    <p:sldId id="3122" r:id="rId24"/>
    <p:sldId id="3106" r:id="rId25"/>
    <p:sldId id="3114" r:id="rId26"/>
    <p:sldId id="3099" r:id="rId27"/>
    <p:sldId id="3100" r:id="rId28"/>
    <p:sldId id="3134" r:id="rId29"/>
    <p:sldId id="3095" r:id="rId30"/>
    <p:sldId id="3102" r:id="rId31"/>
    <p:sldId id="3117" r:id="rId32"/>
    <p:sldId id="3120" r:id="rId33"/>
    <p:sldId id="3104" r:id="rId34"/>
  </p:sldIdLst>
  <p:sldSz cx="9144000" cy="6858000" type="screen4x3"/>
  <p:notesSz cx="9926638" cy="6797675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최혜은" initials="" lastIdx="1" clrIdx="0"/>
  <p:cmAuthor id="1" name="jaehwa.shin" initials="j" lastIdx="2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00CC00"/>
    <a:srgbClr val="0000FF"/>
    <a:srgbClr val="0070C0"/>
    <a:srgbClr val="2F7069"/>
    <a:srgbClr val="000099"/>
    <a:srgbClr val="009900"/>
    <a:srgbClr val="68AC24"/>
    <a:srgbClr val="86A14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3" autoAdjust="0"/>
    <p:restoredTop sz="82449" autoAdjust="0"/>
  </p:normalViewPr>
  <p:slideViewPr>
    <p:cSldViewPr>
      <p:cViewPr>
        <p:scale>
          <a:sx n="100" d="100"/>
          <a:sy n="100" d="100"/>
        </p:scale>
        <p:origin x="-252" y="498"/>
      </p:cViewPr>
      <p:guideLst>
        <p:guide orient="horz" pos="2160"/>
        <p:guide orient="horz" pos="144"/>
        <p:guide orient="horz" pos="912"/>
        <p:guide orient="horz" pos="1200"/>
        <p:guide orient="horz" pos="2840"/>
        <p:guide pos="2880"/>
        <p:guide pos="240"/>
      </p:guideLst>
    </p:cSldViewPr>
  </p:slideViewPr>
  <p:outlineViewPr>
    <p:cViewPr>
      <p:scale>
        <a:sx n="33" d="100"/>
        <a:sy n="33" d="100"/>
      </p:scale>
      <p:origin x="48" y="18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618"/>
    </p:cViewPr>
  </p:sorterViewPr>
  <p:notesViewPr>
    <p:cSldViewPr>
      <p:cViewPr varScale="1">
        <p:scale>
          <a:sx n="99" d="100"/>
          <a:sy n="99" d="100"/>
        </p:scale>
        <p:origin x="-102" y="-762"/>
      </p:cViewPr>
      <p:guideLst>
        <p:guide orient="horz" pos="2140"/>
        <p:guide pos="312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0519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25" tIns="47312" rIns="94625" bIns="47312" numCol="1" anchor="t" anchorCtr="0" compatLnSpc="1">
            <a:prstTxWarp prst="textNoShape">
              <a:avLst/>
            </a:prstTxWarp>
          </a:bodyPr>
          <a:lstStyle>
            <a:lvl1pPr algn="l" defTabSz="945666" eaLnBrk="0" latinLnBrk="0" hangingPunct="0">
              <a:defRPr kumimoji="0" sz="1100" b="1"/>
            </a:lvl1pPr>
          </a:lstStyle>
          <a:p>
            <a:endParaRPr lang="en-US" altLang="ko-KR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19" y="1"/>
            <a:ext cx="4300519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25" tIns="47312" rIns="94625" bIns="47312" numCol="1" anchor="t" anchorCtr="0" compatLnSpc="1">
            <a:prstTxWarp prst="textNoShape">
              <a:avLst/>
            </a:prstTxWarp>
          </a:bodyPr>
          <a:lstStyle>
            <a:lvl1pPr algn="r" defTabSz="945666" eaLnBrk="0" latinLnBrk="0" hangingPunct="0">
              <a:defRPr kumimoji="0" sz="1100" b="1"/>
            </a:lvl1pPr>
          </a:lstStyle>
          <a:p>
            <a:endParaRPr lang="en-US" altLang="ko-KR" dirty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907"/>
            <a:ext cx="4300519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25" tIns="47312" rIns="94625" bIns="47312" numCol="1" anchor="b" anchorCtr="0" compatLnSpc="1">
            <a:prstTxWarp prst="textNoShape">
              <a:avLst/>
            </a:prstTxWarp>
          </a:bodyPr>
          <a:lstStyle>
            <a:lvl1pPr algn="l" defTabSz="945666" eaLnBrk="0" latinLnBrk="0" hangingPunct="0">
              <a:defRPr kumimoji="0" sz="1100" b="1"/>
            </a:lvl1pPr>
          </a:lstStyle>
          <a:p>
            <a:endParaRPr lang="en-US" altLang="ko-KR" dirty="0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19" y="6456907"/>
            <a:ext cx="4300519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25" tIns="47312" rIns="94625" bIns="47312" numCol="1" anchor="b" anchorCtr="0" compatLnSpc="1">
            <a:prstTxWarp prst="textNoShape">
              <a:avLst/>
            </a:prstTxWarp>
          </a:bodyPr>
          <a:lstStyle>
            <a:lvl1pPr algn="r" defTabSz="945666" eaLnBrk="0" latinLnBrk="0" hangingPunct="0">
              <a:defRPr kumimoji="0" sz="1100" b="1"/>
            </a:lvl1pPr>
          </a:lstStyle>
          <a:p>
            <a:fld id="{39A5BB94-98DB-4481-8E81-6A27DFD252E8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646171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0519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25" tIns="47312" rIns="94625" bIns="47312" numCol="1" anchor="t" anchorCtr="0" compatLnSpc="1">
            <a:prstTxWarp prst="textNoShape">
              <a:avLst/>
            </a:prstTxWarp>
          </a:bodyPr>
          <a:lstStyle>
            <a:lvl1pPr algn="l" defTabSz="945666" latinLnBrk="0">
              <a:defRPr kumimoji="0" sz="900">
                <a:latin typeface="Times New Roman" pitchFamily="18" charset="0"/>
              </a:defRPr>
            </a:lvl1pPr>
          </a:lstStyle>
          <a:p>
            <a:endParaRPr lang="en-US" altLang="ko-KR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119" y="1"/>
            <a:ext cx="4300519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25" tIns="47312" rIns="94625" bIns="47312" numCol="1" anchor="t" anchorCtr="0" compatLnSpc="1">
            <a:prstTxWarp prst="textNoShape">
              <a:avLst/>
            </a:prstTxWarp>
          </a:bodyPr>
          <a:lstStyle>
            <a:lvl1pPr algn="r" defTabSz="945666" latinLnBrk="0">
              <a:defRPr kumimoji="0" sz="900">
                <a:latin typeface="Times New Roman" pitchFamily="18" charset="0"/>
              </a:defRPr>
            </a:lvl1pPr>
          </a:lstStyle>
          <a:p>
            <a:endParaRPr lang="en-US" altLang="ko-KR" dirty="0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39725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0876" y="3228455"/>
            <a:ext cx="7284888" cy="30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25" tIns="47312" rIns="94625" bIns="473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907"/>
            <a:ext cx="4300519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25" tIns="47312" rIns="94625" bIns="47312" numCol="1" anchor="b" anchorCtr="0" compatLnSpc="1">
            <a:prstTxWarp prst="textNoShape">
              <a:avLst/>
            </a:prstTxWarp>
          </a:bodyPr>
          <a:lstStyle>
            <a:lvl1pPr algn="l" defTabSz="945666" latinLnBrk="0">
              <a:defRPr kumimoji="0" sz="900">
                <a:latin typeface="Times New Roman" pitchFamily="18" charset="0"/>
              </a:defRPr>
            </a:lvl1pPr>
          </a:lstStyle>
          <a:p>
            <a:endParaRPr lang="en-US" altLang="ko-KR" dirty="0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19" y="6456907"/>
            <a:ext cx="4300519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25" tIns="47312" rIns="94625" bIns="47312" numCol="1" anchor="b" anchorCtr="0" compatLnSpc="1">
            <a:prstTxWarp prst="textNoShape">
              <a:avLst/>
            </a:prstTxWarp>
          </a:bodyPr>
          <a:lstStyle>
            <a:lvl1pPr algn="r" defTabSz="945666" latinLnBrk="0">
              <a:defRPr kumimoji="0" sz="900">
                <a:latin typeface="Times New Roman" pitchFamily="18" charset="0"/>
              </a:defRPr>
            </a:lvl1pPr>
          </a:lstStyle>
          <a:p>
            <a:fld id="{BA803C04-3F1F-40BD-BB05-883ECD972AD5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826375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05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C29477-9A4E-4B60-9C92-DA2634D7F449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03C04-3F1F-40BD-BB05-883ECD972AD5}" type="slidenum">
              <a:rPr lang="ko-KR" altLang="en-US" smtClean="0"/>
              <a:pPr/>
              <a:t>22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>
              <a:buFontTx/>
              <a:buNone/>
            </a:pPr>
            <a:r>
              <a:rPr kumimoji="1" lang="en-GB" altLang="ko-KR" sz="900" kern="1200" baseline="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  <a:sym typeface="Wingdings"/>
              </a:rPr>
              <a:t>dlopen</a:t>
            </a:r>
            <a:r>
              <a:rPr kumimoji="1" lang="en-GB" altLang="ko-KR" sz="900" kern="1200" baseline="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  <a:sym typeface="Wingdings"/>
              </a:rPr>
              <a:t>() : Open the shared object File and map it in “libdali-script-plugin-v8.so”</a:t>
            </a:r>
            <a:endParaRPr kumimoji="1" lang="ko-KR" altLang="en-US" sz="900" kern="1200" baseline="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+mn-cs"/>
              <a:sym typeface="Wingdings"/>
            </a:endParaRPr>
          </a:p>
          <a:p>
            <a:pPr rtl="0"/>
            <a:r>
              <a:rPr kumimoji="1" lang="en-GB" altLang="ko-KR" sz="900" kern="1200" baseline="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dlsym</a:t>
            </a:r>
            <a:r>
              <a:rPr kumimoji="1" lang="en-GB" altLang="ko-KR" sz="900" kern="1200" baseline="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() : Find the run-time address in the shared object HANDLE </a:t>
            </a:r>
            <a:r>
              <a:rPr kumimoji="1" lang="ko-KR" altLang="en-US" sz="900" kern="1200" baseline="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“</a:t>
            </a:r>
            <a:r>
              <a:rPr kumimoji="1" lang="en-US" altLang="ko-KR" sz="900" kern="1200" baseline="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CreateScriptPlugin</a:t>
            </a:r>
            <a:r>
              <a:rPr kumimoji="1" lang="en-US" altLang="ko-KR" sz="900" kern="1200" baseline="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en-US" altLang="ko-KR" sz="900" kern="1200" baseline="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DestroyScriptPlugin</a:t>
            </a:r>
            <a:r>
              <a:rPr kumimoji="1" lang="en-US" altLang="ko-KR" sz="900" kern="1200" baseline="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”</a:t>
            </a:r>
            <a:endParaRPr kumimoji="1" lang="ko-KR" altLang="en-US" sz="900" kern="1200" baseline="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03C04-3F1F-40BD-BB05-883ECD972AD5}" type="slidenum">
              <a:rPr lang="ko-KR" altLang="en-US" smtClean="0"/>
              <a:pPr/>
              <a:t>23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03C04-3F1F-40BD-BB05-883ECD972AD5}" type="slidenum">
              <a:rPr lang="ko-KR" altLang="en-US" smtClean="0"/>
              <a:pPr/>
              <a:t>24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03C04-3F1F-40BD-BB05-883ECD972AD5}" type="slidenum">
              <a:rPr lang="ko-KR" altLang="en-US" smtClean="0"/>
              <a:pPr/>
              <a:t>25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kumimoji="1" lang="en-GB" sz="900" kern="1200" baseline="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JSON is built on two structures:</a:t>
            </a:r>
          </a:p>
          <a:p>
            <a:pPr rtl="0"/>
            <a:endParaRPr kumimoji="1" lang="en-GB" sz="900" kern="1200" baseline="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+mn-cs"/>
            </a:endParaRPr>
          </a:p>
          <a:p>
            <a:pPr rtl="0"/>
            <a:r>
              <a:rPr kumimoji="1" lang="en-GB" sz="900" kern="1200" baseline="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A collection of name/value pairs.</a:t>
            </a:r>
          </a:p>
          <a:p>
            <a:pPr rtl="0"/>
            <a:r>
              <a:rPr kumimoji="1" lang="en-GB" sz="900" kern="1200" baseline="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An ordered list of values.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03C04-3F1F-40BD-BB05-883ECD972AD5}" type="slidenum">
              <a:rPr lang="ko-KR" altLang="en-US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DALi</a:t>
            </a:r>
            <a:r>
              <a:rPr lang="en-GB" dirty="0" smtClean="0"/>
              <a:t> is an OpenGL ES based 3D UI Toolkit to create rich and high-performance </a:t>
            </a:r>
            <a:r>
              <a:rPr lang="en-GB" dirty="0" err="1" smtClean="0"/>
              <a:t>Tizen</a:t>
            </a:r>
            <a:r>
              <a:rPr lang="en-GB" dirty="0" smtClean="0"/>
              <a:t> UI applications. </a:t>
            </a:r>
            <a:r>
              <a:rPr lang="en-GB" dirty="0" err="1" smtClean="0"/>
              <a:t>DALi</a:t>
            </a:r>
            <a:r>
              <a:rPr lang="en-GB" dirty="0" smtClean="0"/>
              <a:t> provides APIs in C++ and is included in </a:t>
            </a:r>
            <a:r>
              <a:rPr lang="en-GB" dirty="0" err="1" smtClean="0"/>
              <a:t>Tizen</a:t>
            </a:r>
            <a:r>
              <a:rPr lang="en-GB" dirty="0" smtClean="0"/>
              <a:t> 2.4 release. JavaScript binding development for </a:t>
            </a:r>
            <a:r>
              <a:rPr lang="en-GB" dirty="0" err="1" smtClean="0"/>
              <a:t>Tizen</a:t>
            </a:r>
            <a:r>
              <a:rPr lang="en-GB" dirty="0" smtClean="0"/>
              <a:t> native APIs is in progress and scheduled for next version of </a:t>
            </a:r>
            <a:r>
              <a:rPr lang="en-GB" dirty="0" err="1" smtClean="0"/>
              <a:t>Tizen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Node.js can be used as JavaScript runtime, which replaces browser based runtime for </a:t>
            </a:r>
            <a:r>
              <a:rPr lang="en-GB" dirty="0" err="1" smtClean="0"/>
              <a:t>DALi</a:t>
            </a:r>
            <a:r>
              <a:rPr lang="en-GB" dirty="0" smtClean="0"/>
              <a:t> application. In this case, </a:t>
            </a:r>
            <a:r>
              <a:rPr lang="en-GB" dirty="0" err="1" smtClean="0"/>
              <a:t>DALi</a:t>
            </a:r>
            <a:r>
              <a:rPr lang="en-GB" dirty="0" smtClean="0"/>
              <a:t> is provided as pure node add on, and any third party node add-on can be used for Rapid application development.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03C04-3F1F-40BD-BB05-883ECD972AD5}" type="slidenum">
              <a:rPr lang="ko-KR" altLang="en-US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03C04-3F1F-40BD-BB05-883ECD972AD5}" type="slidenum">
              <a:rPr lang="ko-KR" altLang="en-US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03C04-3F1F-40BD-BB05-883ECD972AD5}" type="slidenum">
              <a:rPr lang="ko-KR" altLang="en-US" smtClean="0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03C04-3F1F-40BD-BB05-883ECD972AD5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03C04-3F1F-40BD-BB05-883ECD972AD5}" type="slidenum">
              <a:rPr lang="ko-KR" altLang="en-US" smtClean="0"/>
              <a:pPr/>
              <a:t>15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To create a new type of object in C++ you would typically define a new class. In JavaScript you create a new function instead, and create instances using the function as a constructor. The functionality of a JavaScript object is closely tied to the function that constructed it. This is reflected in the way V8 templates work.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Template is used to wrap C++ functions and data structures within JavaScript objects so that they can be manipulated by JavaScript scripts.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Wrap the C++ function with</a:t>
            </a:r>
            <a:r>
              <a:rPr lang="en-GB" dirty="0" smtClean="0"/>
              <a:t> a function template.</a:t>
            </a:r>
          </a:p>
          <a:p>
            <a:pPr marL="228600" indent="-228600">
              <a:buNone/>
            </a:pPr>
            <a:endParaRPr lang="en-GB" dirty="0" smtClean="0"/>
          </a:p>
          <a:p>
            <a:r>
              <a:rPr lang="en-GB" dirty="0" smtClean="0"/>
              <a:t>S</a:t>
            </a:r>
            <a:r>
              <a:rPr lang="en-GB" baseline="0" dirty="0" smtClean="0"/>
              <a:t>hare the data between </a:t>
            </a:r>
            <a:r>
              <a:rPr lang="en-GB" dirty="0" smtClean="0"/>
              <a:t>JavaScript</a:t>
            </a:r>
            <a:r>
              <a:rPr lang="en-GB" baseline="0" dirty="0" smtClean="0"/>
              <a:t> and V8:</a:t>
            </a:r>
          </a:p>
          <a:p>
            <a:endParaRPr lang="en-GB" baseline="0" dirty="0" smtClean="0"/>
          </a:p>
          <a:p>
            <a:pPr marL="228600" indent="-228600">
              <a:buAutoNum type="arabicPeriod"/>
            </a:pPr>
            <a:r>
              <a:rPr lang="en-GB" baseline="0" dirty="0" smtClean="0"/>
              <a:t>Create an object template for the global object.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Define the data in C++ and provide the Setter and Getter functions.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Two types of C++ </a:t>
            </a:r>
            <a:r>
              <a:rPr lang="en-GB" baseline="0" dirty="0" err="1" smtClean="0"/>
              <a:t>callbacks</a:t>
            </a:r>
            <a:r>
              <a:rPr lang="en-GB" baseline="0" dirty="0" smtClean="0"/>
              <a:t> can be associated with object template: </a:t>
            </a:r>
            <a:r>
              <a:rPr lang="en-GB" baseline="0" dirty="0" err="1" smtClean="0"/>
              <a:t>Accessor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callbacks</a:t>
            </a:r>
            <a:r>
              <a:rPr lang="en-GB" baseline="0" dirty="0" smtClean="0"/>
              <a:t> are invoked when a specific object property is accessed by a script. Interceptor </a:t>
            </a:r>
            <a:r>
              <a:rPr lang="en-GB" baseline="0" dirty="0" err="1" smtClean="0"/>
              <a:t>callbacks</a:t>
            </a:r>
            <a:r>
              <a:rPr lang="en-GB" baseline="0" dirty="0" smtClean="0"/>
              <a:t> are invoked when any object property is accessed by a script.</a:t>
            </a:r>
          </a:p>
          <a:p>
            <a:pPr marL="228600" indent="-228600">
              <a:buNone/>
            </a:pPr>
            <a:endParaRPr lang="en-GB" baseline="0" dirty="0" smtClean="0"/>
          </a:p>
          <a:p>
            <a:pPr marL="228600" indent="-228600"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03C04-3F1F-40BD-BB05-883ECD972AD5}" type="slidenum">
              <a:rPr lang="ko-KR" altLang="en-US" smtClean="0"/>
              <a:pPr/>
              <a:t>17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03C04-3F1F-40BD-BB05-883ECD972AD5}" type="slidenum">
              <a:rPr lang="ko-KR" altLang="en-US" smtClean="0"/>
              <a:pPr/>
              <a:t>19</a:t>
            </a:fld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224644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latinLnBrk="0">
              <a:defRPr lang="ko-KR" altLang="en-US" sz="4000" b="0" baseline="0" dirty="0" smtClean="0">
                <a:solidFill>
                  <a:srgbClr val="0070C0"/>
                </a:solidFill>
                <a:ea typeface="굴림" pitchFamily="50" charset="-127"/>
                <a:cs typeface="+mn-cs"/>
              </a:defRPr>
            </a:lvl1pPr>
          </a:lstStyle>
          <a:p>
            <a:pPr marL="0" lvl="0">
              <a:lnSpc>
                <a:spcPts val="5100"/>
              </a:lnSpc>
            </a:pPr>
            <a:r>
              <a:rPr lang="en-US" altLang="ko-KR" dirty="0" smtClean="0"/>
              <a:t>Title (1 lines)</a:t>
            </a:r>
            <a:endParaRPr lang="ko-KR" altLang="en-US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7023" y="1304764"/>
            <a:ext cx="2558577" cy="1265730"/>
          </a:xfrm>
          <a:prstGeom prst="rect">
            <a:avLst/>
          </a:prstGeom>
          <a:noFill/>
          <a:effectLst/>
        </p:spPr>
        <p:txBody>
          <a:bodyPr anchor="t" anchorCtr="0"/>
          <a:lstStyle>
            <a:lvl1pPr marL="342900" indent="-342900" algn="l" latinLnBrk="0">
              <a:buNone/>
              <a:defRPr lang="ko-KR" altLang="en-US" sz="1000" b="1" baseline="0" dirty="0" smtClean="0">
                <a:solidFill>
                  <a:srgbClr val="0070C0"/>
                </a:solidFill>
                <a:effectLst/>
                <a:ea typeface="굴림" pitchFamily="50" charset="-127"/>
              </a:defRPr>
            </a:lvl1pPr>
          </a:lstStyle>
          <a:p>
            <a:pPr marL="0" marR="0" lvl="0" indent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/>
              <a:t>&lt;&lt;SEC xxx ADS-xxx&gt;&gt;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/>
              <a:t>&lt;&lt;Ver. </a:t>
            </a:r>
            <a:r>
              <a:rPr lang="en-US" altLang="ko-KR" dirty="0" err="1" smtClean="0"/>
              <a:t>a.b</a:t>
            </a:r>
            <a:r>
              <a:rPr lang="en-US" altLang="ko-KR" dirty="0" smtClean="0"/>
              <a:t>&gt;&gt;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/>
              <a:t>&lt;&lt;2012-MM-DD&gt;&gt;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/>
              <a:t>&lt;&lt;Author&gt;&gt;</a:t>
            </a:r>
            <a:endParaRPr lang="ko-KR" altLang="en-US" dirty="0" smtClean="0"/>
          </a:p>
        </p:txBody>
      </p:sp>
      <p:cxnSp>
        <p:nvCxnSpPr>
          <p:cNvPr id="12" name="직선 연결선 11"/>
          <p:cNvCxnSpPr/>
          <p:nvPr userDrawn="1"/>
        </p:nvCxnSpPr>
        <p:spPr>
          <a:xfrm rot="10800000">
            <a:off x="431800" y="1160748"/>
            <a:ext cx="132111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18" y="2780928"/>
            <a:ext cx="4174990" cy="40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59" y="6597352"/>
            <a:ext cx="792825" cy="17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472358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5193686" y="6625541"/>
            <a:ext cx="3429391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Copyright © 2012 Samsung Electronics, Co., Ltd. All rights reserved.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694736" y="6597352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kumimoji="1" lang="ko-KR" altLang="en-US" sz="1000" b="1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lvl="0" algn="r"/>
              <a:t>‹#›</a:t>
            </a:fld>
            <a:endParaRPr kumimoji="1" lang="ko-KR" altLang="en-US" sz="1000" b="1" kern="1200" baseline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18" y="2780928"/>
            <a:ext cx="4174990" cy="40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59" y="6597352"/>
            <a:ext cx="792825" cy="17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8447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2840" y="658429"/>
            <a:ext cx="7772400" cy="792000"/>
          </a:xfrm>
          <a:prstGeom prst="rect">
            <a:avLst/>
          </a:prstGeom>
          <a:ln>
            <a:noFill/>
          </a:ln>
          <a:effectLst/>
        </p:spPr>
        <p:txBody>
          <a:bodyPr anchor="ctr" anchorCtr="0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4000" b="0" baseline="0" dirty="0" smtClean="0">
                <a:solidFill>
                  <a:srgbClr val="0070C0"/>
                </a:solidFill>
                <a:latin typeface="Tahoma" pitchFamily="34" charset="0"/>
                <a:ea typeface="굴림" pitchFamily="50" charset="-127"/>
                <a:cs typeface="Verdana" pitchFamily="34" charset="0"/>
              </a:defRPr>
            </a:lvl1pPr>
          </a:lstStyle>
          <a:p>
            <a:r>
              <a:rPr lang="en-US" altLang="ko-KR" dirty="0" smtClean="0"/>
              <a:t>Thank You!</a:t>
            </a:r>
            <a:endParaRPr lang="ko-KR" alt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18" y="2780928"/>
            <a:ext cx="4174990" cy="40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 userDrawn="1"/>
        </p:nvCxnSpPr>
        <p:spPr>
          <a:xfrm rot="10800000">
            <a:off x="431800" y="1628800"/>
            <a:ext cx="132111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59" y="6597352"/>
            <a:ext cx="792825" cy="17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105755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B269E9-22E7-45B2-A1D7-2231A0BF4EBF}" type="datetimeFigureOut">
              <a:rPr lang="en-GB" smtClean="0"/>
              <a:pPr/>
              <a:t>15/09/2015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D81A6D-1BE5-429F-919B-436463C31D0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algn="l" defTabSz="914400" rtl="0" eaLnBrk="1" latinLnBrk="0" hangingPunct="1">
              <a:defRPr kumimoji="0" lang="en-US" altLang="en-US" sz="3200" b="1" kern="1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512" y="6525344"/>
            <a:ext cx="2133600" cy="268139"/>
          </a:xfrm>
          <a:prstGeom prst="rect">
            <a:avLst/>
          </a:prstGeom>
        </p:spPr>
        <p:txBody>
          <a:bodyPr/>
          <a:lstStyle/>
          <a:p>
            <a:fld id="{90E522FD-25D0-44EA-9888-E7495F7B22CC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26813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2354" y="6534965"/>
            <a:ext cx="2160240" cy="268139"/>
          </a:xfrm>
          <a:prstGeom prst="rect">
            <a:avLst/>
          </a:prstGeom>
        </p:spPr>
        <p:txBody>
          <a:bodyPr/>
          <a:lstStyle/>
          <a:p>
            <a:fld id="{7914C697-4E4E-4CCE-9D44-AFCC1EB915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내용 개체 틀 2" descr="마스터 텍스트 스타일을 편집합니다&#10;"/>
          <p:cNvSpPr>
            <a:spLocks noGrp="1"/>
          </p:cNvSpPr>
          <p:nvPr>
            <p:ph idx="13"/>
          </p:nvPr>
        </p:nvSpPr>
        <p:spPr>
          <a:xfrm>
            <a:off x="78901" y="725834"/>
            <a:ext cx="8858312" cy="1723718"/>
          </a:xfrm>
          <a:prstGeom prst="rect">
            <a:avLst/>
          </a:prstGeom>
          <a:noFill/>
          <a:ln w="3175" cap="sq">
            <a:noFill/>
            <a:miter lim="800000"/>
          </a:ln>
        </p:spPr>
        <p:txBody>
          <a:bodyPr wrap="square" lIns="90000" tIns="90000" rIns="90000" bIns="90000">
            <a:spAutoFit/>
          </a:bodyPr>
          <a:lstStyle>
            <a:lvl1pPr marL="360000" indent="-30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tabLst/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630000" indent="-173038">
              <a:lnSpc>
                <a:spcPct val="120000"/>
              </a:lnSpc>
              <a:spcBef>
                <a:spcPts val="40"/>
              </a:spcBef>
              <a:buSzPct val="110000"/>
              <a:buFont typeface="맑은 고딕" pitchFamily="50" charset="-127"/>
              <a:buChar char="-"/>
              <a:tabLst/>
              <a:defRPr sz="1800" b="0">
                <a:solidFill>
                  <a:schemeClr val="tx1"/>
                </a:solidFill>
                <a:latin typeface="+mn-ea"/>
                <a:ea typeface="+mn-ea"/>
              </a:defRPr>
            </a:lvl2pPr>
            <a:lvl3pPr marL="828000">
              <a:lnSpc>
                <a:spcPct val="120000"/>
              </a:lnSpc>
              <a:spcBef>
                <a:spcPts val="300"/>
              </a:spcBef>
              <a:buSzPct val="110000"/>
              <a:buFont typeface="Arial" pitchFamily="34" charset="0"/>
              <a:buChar char="•"/>
              <a:defRPr sz="1400" b="0">
                <a:solidFill>
                  <a:schemeClr val="tx1"/>
                </a:solidFill>
                <a:latin typeface="+mn-ea"/>
                <a:ea typeface="+mn-ea"/>
              </a:defRPr>
            </a:lvl3pPr>
            <a:lvl4pPr marL="1152000">
              <a:lnSpc>
                <a:spcPct val="120000"/>
              </a:lnSpc>
              <a:spcBef>
                <a:spcPts val="300"/>
              </a:spcBef>
              <a:buSzPct val="110000"/>
              <a:buFont typeface="맑은 고딕" pitchFamily="50" charset="-127"/>
              <a:buChar char="-"/>
              <a:defRPr sz="1200" b="0">
                <a:solidFill>
                  <a:schemeClr val="tx1"/>
                </a:solidFill>
                <a:latin typeface="+mn-ea"/>
                <a:ea typeface="+mn-ea"/>
              </a:defRPr>
            </a:lvl4pPr>
            <a:lvl5pPr marL="1548000">
              <a:lnSpc>
                <a:spcPct val="120000"/>
              </a:lnSpc>
              <a:spcBef>
                <a:spcPts val="25"/>
              </a:spcBef>
              <a:buSzPct val="110000"/>
              <a:buFont typeface="맑은 고딕" pitchFamily="50" charset="-127"/>
              <a:buChar char="-"/>
              <a:defRPr sz="1200" b="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758825"/>
            <a:ext cx="9144000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224644"/>
            <a:ext cx="8280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latinLnBrk="0">
              <a:defRPr lang="ko-KR" altLang="en-US" sz="4000" b="0" baseline="0" dirty="0" smtClean="0">
                <a:solidFill>
                  <a:srgbClr val="0070C0"/>
                </a:solidFill>
                <a:ea typeface="굴림" pitchFamily="50" charset="-127"/>
                <a:cs typeface="+mn-cs"/>
              </a:defRPr>
            </a:lvl1pPr>
          </a:lstStyle>
          <a:p>
            <a:pPr marL="0" lvl="0">
              <a:lnSpc>
                <a:spcPts val="5100"/>
              </a:lnSpc>
            </a:pPr>
            <a:r>
              <a:rPr lang="en-US" altLang="ko-KR" dirty="0" smtClean="0"/>
              <a:t>Title</a:t>
            </a:r>
            <a:br>
              <a:rPr lang="en-US" altLang="ko-KR" dirty="0" smtClean="0"/>
            </a:br>
            <a:r>
              <a:rPr lang="en-US" altLang="ko-KR" dirty="0" smtClean="0"/>
              <a:t>(2 lines)</a:t>
            </a:r>
            <a:endParaRPr lang="ko-KR" altLang="en-US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7023" y="1988840"/>
            <a:ext cx="2558577" cy="1265730"/>
          </a:xfrm>
          <a:prstGeom prst="rect">
            <a:avLst/>
          </a:prstGeom>
          <a:noFill/>
          <a:effectLst/>
        </p:spPr>
        <p:txBody>
          <a:bodyPr anchor="t" anchorCtr="0"/>
          <a:lstStyle>
            <a:lvl1pPr marL="342900" indent="-342900" algn="l" latinLnBrk="0">
              <a:buNone/>
              <a:defRPr lang="ko-KR" altLang="en-US" sz="1000" b="1" baseline="0" dirty="0" smtClean="0">
                <a:solidFill>
                  <a:srgbClr val="0070C0"/>
                </a:solidFill>
                <a:effectLst/>
                <a:ea typeface="굴림" pitchFamily="50" charset="-127"/>
              </a:defRPr>
            </a:lvl1pPr>
          </a:lstStyle>
          <a:p>
            <a:pPr marL="0" marR="0" lvl="0" indent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/>
              <a:t>&lt;&lt;SEC xxx ADS-xxx&gt;&gt;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/>
              <a:t>&lt;&lt;Ver. </a:t>
            </a:r>
            <a:r>
              <a:rPr lang="en-US" altLang="ko-KR" dirty="0" err="1" smtClean="0"/>
              <a:t>a.b</a:t>
            </a:r>
            <a:r>
              <a:rPr lang="en-US" altLang="ko-KR" dirty="0" smtClean="0"/>
              <a:t>&gt;&gt;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/>
              <a:t>&lt;&lt;2012-MM-DD&gt;&gt;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/>
              <a:t>&lt;&lt;Author&gt;&gt;</a:t>
            </a:r>
            <a:endParaRPr lang="ko-KR" altLang="en-US" dirty="0" smtClean="0"/>
          </a:p>
        </p:txBody>
      </p:sp>
      <p:cxnSp>
        <p:nvCxnSpPr>
          <p:cNvPr id="12" name="직선 연결선 11"/>
          <p:cNvCxnSpPr/>
          <p:nvPr userDrawn="1"/>
        </p:nvCxnSpPr>
        <p:spPr>
          <a:xfrm rot="10800000">
            <a:off x="431800" y="1844824"/>
            <a:ext cx="132111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18" y="2780928"/>
            <a:ext cx="4174990" cy="40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59" y="6597352"/>
            <a:ext cx="792825" cy="17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787650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87525" y="1412776"/>
            <a:ext cx="8407212" cy="48342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2000" b="0" kern="1200" baseline="0" dirty="0" smtClean="0">
                <a:solidFill>
                  <a:srgbClr val="0070C0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kumimoji="0" lang="ko-KR" altLang="en-US" sz="1800" b="0" kern="1200" baseline="0" dirty="0" smtClean="0">
                <a:solidFill>
                  <a:srgbClr val="0070C0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kumimoji="0" lang="ko-KR" altLang="en-US" sz="1600" b="0" kern="1200" baseline="0" dirty="0" smtClean="0">
                <a:solidFill>
                  <a:srgbClr val="0070C0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eaLnBrk="1" latinLnBrk="0" hangingPunct="1">
              <a:defRPr kumimoji="0" lang="ko-KR" sz="1400" b="0" baseline="0">
                <a:solidFill>
                  <a:srgbClr val="0070C0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 eaLnBrk="1" latinLnBrk="0" hangingPunct="1">
              <a:defRPr kumimoji="0" lang="ko-KR" sz="1200" b="0" baseline="0">
                <a:solidFill>
                  <a:srgbClr val="0070C0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 rot="10800000">
            <a:off x="431800" y="1160748"/>
            <a:ext cx="132111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 userDrawn="1"/>
        </p:nvSpPr>
        <p:spPr>
          <a:xfrm>
            <a:off x="215516" y="248858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lnSpc>
                <a:spcPts val="5100"/>
              </a:lnSpc>
              <a:spcBef>
                <a:spcPct val="0"/>
              </a:spcBef>
              <a:buNone/>
              <a:defRPr lang="ko-KR" altLang="en-US" sz="4000" b="0" kern="1200" baseline="0" dirty="0" smtClean="0">
                <a:solidFill>
                  <a:srgbClr val="0070C0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</a:lstStyle>
          <a:p>
            <a:r>
              <a:rPr lang="en-US" altLang="ko-KR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09972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18" y="2780928"/>
            <a:ext cx="4174990" cy="40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223806" y="243819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lnSpc>
                <a:spcPts val="5100"/>
              </a:lnSpc>
              <a:defRPr lang="ko-KR" altLang="en-US" sz="4000" b="0" kern="1200" baseline="0" dirty="0" smtClean="0">
                <a:solidFill>
                  <a:srgbClr val="0070C0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</a:lstStyle>
          <a:p>
            <a:r>
              <a:rPr lang="en-US" altLang="ko-KR" dirty="0" smtClean="0"/>
              <a:t>Chapter Title (1 line)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 rot="10800000">
            <a:off x="431800" y="1160748"/>
            <a:ext cx="132111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59" y="6597352"/>
            <a:ext cx="792825" cy="17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418781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18" y="2780928"/>
            <a:ext cx="4174990" cy="40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224644"/>
            <a:ext cx="8280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latinLnBrk="0">
              <a:defRPr lang="ko-KR" altLang="en-US" sz="4000" b="0" baseline="0" dirty="0" smtClean="0">
                <a:solidFill>
                  <a:srgbClr val="0070C0"/>
                </a:solidFill>
                <a:ea typeface="굴림" pitchFamily="50" charset="-127"/>
                <a:cs typeface="+mn-cs"/>
              </a:defRPr>
            </a:lvl1pPr>
          </a:lstStyle>
          <a:p>
            <a:pPr marL="0" lvl="0">
              <a:lnSpc>
                <a:spcPts val="5100"/>
              </a:lnSpc>
            </a:pPr>
            <a:r>
              <a:rPr lang="en-US" altLang="ko-KR" dirty="0" smtClean="0"/>
              <a:t>Chapter Title</a:t>
            </a:r>
            <a:br>
              <a:rPr lang="en-US" altLang="ko-KR" dirty="0" smtClean="0"/>
            </a:br>
            <a:r>
              <a:rPr lang="en-US" altLang="ko-KR" dirty="0" smtClean="0"/>
              <a:t>(2 lines)</a:t>
            </a:r>
            <a:endParaRPr lang="ko-KR" altLang="en-US" dirty="0" smtClean="0"/>
          </a:p>
        </p:txBody>
      </p:sp>
      <p:cxnSp>
        <p:nvCxnSpPr>
          <p:cNvPr id="6" name="직선 연결선 5"/>
          <p:cNvCxnSpPr/>
          <p:nvPr userDrawn="1"/>
        </p:nvCxnSpPr>
        <p:spPr>
          <a:xfrm rot="10800000">
            <a:off x="431800" y="1844824"/>
            <a:ext cx="132111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59" y="6597352"/>
            <a:ext cx="792825" cy="17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825397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87524" y="346646"/>
            <a:ext cx="8407212" cy="706090"/>
          </a:xfrm>
          <a:prstGeom prst="rect">
            <a:avLst/>
          </a:prstGeom>
          <a:ln>
            <a:noFill/>
          </a:ln>
          <a:effectLst/>
        </p:spPr>
        <p:txBody>
          <a:bodyPr anchor="ctr" anchorCtr="0">
            <a:noAutofit/>
          </a:bodyPr>
          <a:lstStyle>
            <a:lvl1pPr latinLnBrk="0">
              <a:defRPr lang="ko-KR" altLang="en-US" b="0" baseline="0" dirty="0">
                <a:solidFill>
                  <a:srgbClr val="0070C0"/>
                </a:solidFill>
                <a:ea typeface="굴림" pitchFamily="50" charset="-127"/>
                <a:cs typeface="Verdana" pitchFamily="34" charset="0"/>
              </a:defRPr>
            </a:lvl1pPr>
          </a:lstStyle>
          <a:p>
            <a:pPr lvl="0" eaLnBrk="0" fontAlgn="base" hangingPunct="0">
              <a:spcAft>
                <a:spcPct val="0"/>
              </a:spcAft>
            </a:pPr>
            <a:r>
              <a:rPr lang="en-US" altLang="ko-KR" dirty="0" smtClean="0"/>
              <a:t>Slide Title (1 line)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7525" y="1196752"/>
            <a:ext cx="8407212" cy="505022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20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kumimoji="0" lang="ko-KR" altLang="en-US" sz="18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kumimoji="0" lang="ko-KR" altLang="en-US" sz="16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eaLnBrk="1" latinLnBrk="0" hangingPunct="1">
              <a:defRPr kumimoji="0" lang="ko-KR"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 eaLnBrk="1" latinLnBrk="0" hangingPunct="1">
              <a:defRPr kumimoji="0" lang="ko-KR"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5418106" y="6625541"/>
            <a:ext cx="3204971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Copyright © 2012 Samsung Electronics, Co., Ltd. All rights reserved.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694736" y="6597352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kumimoji="1" lang="ko-KR" altLang="en-US" sz="1000" b="0" kern="1200" baseline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lvl="0" algn="r"/>
              <a:t>‹#›</a:t>
            </a:fld>
            <a:endParaRPr kumimoji="1" lang="ko-KR" altLang="en-US" sz="1000" b="0" kern="1200" baseline="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344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5418106" y="6625541"/>
            <a:ext cx="3204971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Copyright © 2012 Samsung Electronics, Co., Ltd. All rights reserved.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694736" y="6597352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kumimoji="1" lang="ko-KR" altLang="en-US" sz="1000" b="0" kern="1200" baseline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lvl="0" algn="r"/>
              <a:t>‹#›</a:t>
            </a:fld>
            <a:endParaRPr kumimoji="1" lang="ko-KR" altLang="en-US" sz="1000" b="0" kern="1200" baseline="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7524" y="346646"/>
            <a:ext cx="8399276" cy="706090"/>
          </a:xfrm>
          <a:prstGeom prst="rect">
            <a:avLst/>
          </a:prstGeom>
          <a:ln>
            <a:noFill/>
          </a:ln>
          <a:effectLst/>
        </p:spPr>
        <p:txBody>
          <a:bodyPr anchor="ctr" anchorCtr="0">
            <a:noAutofit/>
          </a:bodyPr>
          <a:lstStyle>
            <a:lvl1pPr latinLnBrk="0">
              <a:defRPr lang="ko-KR" altLang="en-US" b="0" baseline="0" dirty="0">
                <a:solidFill>
                  <a:srgbClr val="0070C0"/>
                </a:solidFill>
                <a:ea typeface="굴림" pitchFamily="50" charset="-127"/>
                <a:cs typeface="Verdana" pitchFamily="34" charset="0"/>
              </a:defRPr>
            </a:lvl1pPr>
          </a:lstStyle>
          <a:p>
            <a:pPr lvl="0" eaLnBrk="0" fontAlgn="base" hangingPunct="0">
              <a:spcAft>
                <a:spcPct val="0"/>
              </a:spcAft>
            </a:pPr>
            <a:r>
              <a:rPr lang="en-US" altLang="ko-KR" dirty="0" smtClean="0"/>
              <a:t>Slide Title (1 line)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5418106" y="6625541"/>
            <a:ext cx="3204971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Copyright © 2012 Samsung Electronics, Co., Ltd. All rights reserved.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694736" y="6597352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kumimoji="1" lang="ko-KR" altLang="en-US" sz="1000" b="0" kern="1200" baseline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lvl="0" algn="r"/>
              <a:t>‹#›</a:t>
            </a:fld>
            <a:endParaRPr kumimoji="1" lang="ko-KR" altLang="en-US" sz="1000" b="0" kern="1200" baseline="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524" y="346646"/>
            <a:ext cx="8407212" cy="1030126"/>
          </a:xfrm>
          <a:prstGeom prst="rect">
            <a:avLst/>
          </a:prstGeom>
          <a:ln>
            <a:noFill/>
          </a:ln>
          <a:effectLst/>
        </p:spPr>
        <p:txBody>
          <a:bodyPr anchor="ctr" anchorCtr="0">
            <a:noAutofit/>
          </a:bodyPr>
          <a:lstStyle>
            <a:lvl1pPr latinLnBrk="0">
              <a:defRPr lang="ko-KR" altLang="en-US" b="0" baseline="0" dirty="0">
                <a:solidFill>
                  <a:srgbClr val="0070C0"/>
                </a:solidFill>
                <a:ea typeface="굴림" pitchFamily="50" charset="-127"/>
                <a:cs typeface="Verdana" pitchFamily="34" charset="0"/>
              </a:defRPr>
            </a:lvl1pPr>
          </a:lstStyle>
          <a:p>
            <a:pPr lvl="0" eaLnBrk="0" fontAlgn="base" hangingPunct="0">
              <a:spcAft>
                <a:spcPct val="0"/>
              </a:spcAft>
            </a:pPr>
            <a:r>
              <a:rPr lang="en-US" altLang="ko-KR" dirty="0" smtClean="0"/>
              <a:t>Slide Title</a:t>
            </a:r>
            <a:br>
              <a:rPr lang="en-US" altLang="ko-KR" dirty="0" smtClean="0"/>
            </a:br>
            <a:r>
              <a:rPr lang="en-US" altLang="ko-KR" dirty="0" smtClean="0"/>
              <a:t>(2 lines)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094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5418106" y="6625541"/>
            <a:ext cx="3204971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Copyright © 2012 Samsung Electronics, Co., Ltd. All rights reserved.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694736" y="6597352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kumimoji="1" lang="ko-KR" altLang="en-US" sz="1000" b="0" kern="1200" baseline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lvl="0" algn="r"/>
              <a:t>‹#›</a:t>
            </a:fld>
            <a:endParaRPr kumimoji="1" lang="ko-KR" altLang="en-US" sz="1000" b="0" kern="1200" baseline="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6" r:id="rId2"/>
    <p:sldLayoutId id="2147483735" r:id="rId3"/>
    <p:sldLayoutId id="2147483729" r:id="rId4"/>
    <p:sldLayoutId id="2147483730" r:id="rId5"/>
    <p:sldLayoutId id="2147483732" r:id="rId6"/>
    <p:sldLayoutId id="2147483720" r:id="rId7"/>
    <p:sldLayoutId id="2147483733" r:id="rId8"/>
    <p:sldLayoutId id="2147483719" r:id="rId9"/>
    <p:sldLayoutId id="2147483734" r:id="rId10"/>
    <p:sldLayoutId id="2147483728" r:id="rId11"/>
    <p:sldLayoutId id="2147483737" r:id="rId12"/>
    <p:sldLayoutId id="2147483738" r:id="rId13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200" kern="1200" baseline="0">
          <a:solidFill>
            <a:schemeClr val="tx1"/>
          </a:solidFill>
          <a:latin typeface="Tahom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ctrTitle"/>
          </p:nvPr>
        </p:nvSpPr>
        <p:spPr>
          <a:xfrm>
            <a:off x="251520" y="224644"/>
            <a:ext cx="8280000" cy="6340197"/>
          </a:xfrm>
        </p:spPr>
        <p:txBody>
          <a:bodyPr/>
          <a:lstStyle/>
          <a:p>
            <a:r>
              <a:rPr lang="en-US" altLang="ko-KR" dirty="0" smtClean="0"/>
              <a:t>Tizen 3D UI Framework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tx2"/>
                </a:solidFill>
              </a:rPr>
              <a:t>DALi JavaScript support</a:t>
            </a:r>
            <a:br>
              <a:rPr lang="en-US" altLang="ko-KR" dirty="0" smtClean="0">
                <a:solidFill>
                  <a:schemeClr val="tx2"/>
                </a:solidFill>
              </a:rPr>
            </a:br>
            <a:r>
              <a:rPr lang="en-US" altLang="ko-KR" dirty="0">
                <a:solidFill>
                  <a:schemeClr val="tx2"/>
                </a:solidFill>
              </a:rPr>
              <a:t/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 smtClean="0">
                <a:solidFill>
                  <a:schemeClr val="tx2"/>
                </a:solidFill>
              </a:rPr>
              <a:t/>
            </a:r>
            <a:br>
              <a:rPr lang="en-US" altLang="ko-KR" dirty="0" smtClean="0">
                <a:solidFill>
                  <a:schemeClr val="tx2"/>
                </a:solidFill>
              </a:rPr>
            </a:br>
            <a:r>
              <a:rPr lang="en-US" altLang="ko-KR" sz="2000" dirty="0" smtClean="0">
                <a:solidFill>
                  <a:schemeClr val="tx2"/>
                </a:solidFill>
              </a:rPr>
              <a:t>Richard Huang</a:t>
            </a:r>
            <a:br>
              <a:rPr lang="en-US" altLang="ko-KR" sz="2000" dirty="0" smtClean="0">
                <a:solidFill>
                  <a:schemeClr val="tx2"/>
                </a:solidFill>
              </a:rPr>
            </a:br>
            <a:r>
              <a:rPr lang="en-US" altLang="ko-KR" sz="2000" dirty="0" smtClean="0">
                <a:solidFill>
                  <a:schemeClr val="tx2"/>
                </a:solidFill>
              </a:rPr>
              <a:t/>
            </a:r>
            <a:br>
              <a:rPr lang="en-US" altLang="ko-KR" sz="2000" dirty="0" smtClean="0">
                <a:solidFill>
                  <a:schemeClr val="tx2"/>
                </a:solidFill>
              </a:rPr>
            </a:br>
            <a:r>
              <a:rPr lang="en-US" altLang="ko-KR" sz="1400" dirty="0" smtClean="0">
                <a:solidFill>
                  <a:schemeClr val="tx2"/>
                </a:solidFill>
              </a:rPr>
              <a:t>2015.09</a:t>
            </a:r>
            <a:r>
              <a:rPr lang="en-US" altLang="ko-KR" sz="2400" dirty="0" smtClean="0">
                <a:solidFill>
                  <a:schemeClr val="tx2"/>
                </a:solidFill>
              </a:rPr>
              <a:t/>
            </a:r>
            <a:br>
              <a:rPr lang="en-US" altLang="ko-KR" sz="2400" dirty="0" smtClean="0">
                <a:solidFill>
                  <a:schemeClr val="tx2"/>
                </a:solidFill>
              </a:rPr>
            </a:br>
            <a:r>
              <a:rPr lang="en-US" altLang="ko-KR" sz="2400" dirty="0">
                <a:solidFill>
                  <a:schemeClr val="tx2"/>
                </a:solidFill>
              </a:rPr>
              <a:t/>
            </a:r>
            <a:br>
              <a:rPr lang="en-US" altLang="ko-KR" sz="2400" dirty="0">
                <a:solidFill>
                  <a:schemeClr val="tx2"/>
                </a:solidFill>
              </a:rPr>
            </a:br>
            <a:r>
              <a:rPr lang="en-US" altLang="ko-KR" sz="2400" dirty="0">
                <a:solidFill>
                  <a:schemeClr val="tx2"/>
                </a:solidFill>
              </a:rPr>
              <a:t/>
            </a:r>
            <a:br>
              <a:rPr lang="en-US" altLang="ko-KR" sz="2400" dirty="0">
                <a:solidFill>
                  <a:schemeClr val="tx2"/>
                </a:solidFill>
              </a:rPr>
            </a:br>
            <a:r>
              <a:rPr lang="en-US" altLang="ko-KR" sz="2400" dirty="0" smtClean="0">
                <a:solidFill>
                  <a:schemeClr val="tx2"/>
                </a:solidFill>
              </a:rPr>
              <a:t/>
            </a:r>
            <a:br>
              <a:rPr lang="en-US" altLang="ko-KR" sz="2400" dirty="0" smtClean="0">
                <a:solidFill>
                  <a:schemeClr val="tx2"/>
                </a:solidFill>
              </a:rPr>
            </a:br>
            <a:r>
              <a:rPr lang="en-US" altLang="ko-KR" sz="2400" dirty="0">
                <a:solidFill>
                  <a:schemeClr val="tx2"/>
                </a:solidFill>
              </a:rPr>
              <a:t/>
            </a:r>
            <a:br>
              <a:rPr lang="en-US" altLang="ko-KR" sz="2400" dirty="0">
                <a:solidFill>
                  <a:schemeClr val="tx2"/>
                </a:solidFill>
              </a:rPr>
            </a:br>
            <a:r>
              <a:rPr lang="en-US" altLang="ko-KR" sz="2400" dirty="0" smtClean="0">
                <a:solidFill>
                  <a:schemeClr val="tx2"/>
                </a:solidFill>
              </a:rPr>
              <a:t/>
            </a:r>
            <a:br>
              <a:rPr lang="en-US" altLang="ko-KR" sz="2400" dirty="0" smtClean="0">
                <a:solidFill>
                  <a:schemeClr val="tx2"/>
                </a:solidFill>
              </a:rPr>
            </a:br>
            <a:r>
              <a:rPr lang="en-US" altLang="ko-KR" sz="2400" dirty="0">
                <a:solidFill>
                  <a:schemeClr val="tx2"/>
                </a:solidFill>
              </a:rPr>
              <a:t/>
            </a:r>
            <a:br>
              <a:rPr lang="en-US" altLang="ko-KR" sz="2400" dirty="0">
                <a:solidFill>
                  <a:schemeClr val="tx2"/>
                </a:solidFill>
              </a:rPr>
            </a:br>
            <a:r>
              <a:rPr lang="en-US" altLang="ko-KR" sz="2400" dirty="0" smtClean="0">
                <a:solidFill>
                  <a:schemeClr val="tx2"/>
                </a:solidFill>
              </a:rPr>
              <a:t>SWC</a:t>
            </a:r>
            <a:br>
              <a:rPr lang="en-US" altLang="ko-KR" sz="2400" dirty="0" smtClean="0">
                <a:solidFill>
                  <a:schemeClr val="tx2"/>
                </a:solidFill>
              </a:rPr>
            </a:br>
            <a:r>
              <a:rPr lang="en-US" altLang="ko-KR" sz="2400" dirty="0" smtClean="0">
                <a:solidFill>
                  <a:schemeClr val="tx2"/>
                </a:solidFill>
              </a:rPr>
              <a:t>Samsung Research UK</a:t>
            </a:r>
            <a:endParaRPr lang="ko-KR" alt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9441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dirty="0" smtClean="0"/>
              <a:t>JavaScript Support -</a:t>
            </a:r>
            <a:r>
              <a:rPr lang="en-US" altLang="ko-KR" sz="2500" dirty="0" smtClean="0"/>
              <a:t> </a:t>
            </a:r>
            <a:r>
              <a:rPr lang="en-US" sz="2800" dirty="0" smtClean="0"/>
              <a:t>High Level Architecture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7572971" y="6326186"/>
            <a:ext cx="431800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8"/>
          <p:cNvSpPr txBox="1">
            <a:spLocks noChangeArrowheads="1"/>
          </p:cNvSpPr>
          <p:nvPr/>
        </p:nvSpPr>
        <p:spPr bwMode="auto">
          <a:xfrm>
            <a:off x="8009534" y="6202361"/>
            <a:ext cx="476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/>
              <a:t>Uses</a:t>
            </a:r>
            <a:endParaRPr lang="ko-KR" altLang="en-US" dirty="0"/>
          </a:p>
        </p:txBody>
      </p:sp>
      <p:sp>
        <p:nvSpPr>
          <p:cNvPr id="9" name="Rectangle 137"/>
          <p:cNvSpPr>
            <a:spLocks noChangeArrowheads="1"/>
          </p:cNvSpPr>
          <p:nvPr/>
        </p:nvSpPr>
        <p:spPr bwMode="gray">
          <a:xfrm>
            <a:off x="7538046" y="4615121"/>
            <a:ext cx="468313" cy="290513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/>
          <a:lstStyle/>
          <a:p>
            <a:pPr algn="ctr">
              <a:defRPr/>
            </a:pPr>
            <a:endParaRPr lang="ko-KR" altLang="ko-KR" b="1" dirty="0"/>
          </a:p>
        </p:txBody>
      </p:sp>
      <p:sp>
        <p:nvSpPr>
          <p:cNvPr id="10" name="TextBox 60"/>
          <p:cNvSpPr txBox="1">
            <a:spLocks noChangeArrowheads="1"/>
          </p:cNvSpPr>
          <p:nvPr/>
        </p:nvSpPr>
        <p:spPr bwMode="auto">
          <a:xfrm>
            <a:off x="8003184" y="4615121"/>
            <a:ext cx="865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Namespace</a:t>
            </a:r>
          </a:p>
          <a:p>
            <a:pPr eaLnBrk="1" hangingPunct="1"/>
            <a:endParaRPr lang="ko-KR" altLang="en-US"/>
          </a:p>
        </p:txBody>
      </p:sp>
      <p:sp>
        <p:nvSpPr>
          <p:cNvPr id="11" name="Rectangle 137"/>
          <p:cNvSpPr>
            <a:spLocks noChangeArrowheads="1"/>
          </p:cNvSpPr>
          <p:nvPr/>
        </p:nvSpPr>
        <p:spPr bwMode="gray">
          <a:xfrm>
            <a:off x="7535956" y="5467074"/>
            <a:ext cx="468313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2" name="TextBox 62"/>
          <p:cNvSpPr txBox="1">
            <a:spLocks noChangeArrowheads="1"/>
          </p:cNvSpPr>
          <p:nvPr/>
        </p:nvSpPr>
        <p:spPr bwMode="auto">
          <a:xfrm>
            <a:off x="7978869" y="5503328"/>
            <a:ext cx="5052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13" name="직사각형 53"/>
          <p:cNvSpPr/>
          <p:nvPr/>
        </p:nvSpPr>
        <p:spPr>
          <a:xfrm>
            <a:off x="7452320" y="4509120"/>
            <a:ext cx="1501609" cy="2233301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SzPct val="100000"/>
              <a:buFont typeface="Wingdings" pitchFamily="2" charset="2"/>
              <a:buNone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14" name="Rectangle 137"/>
          <p:cNvSpPr>
            <a:spLocks noChangeArrowheads="1"/>
          </p:cNvSpPr>
          <p:nvPr/>
        </p:nvSpPr>
        <p:spPr bwMode="gray">
          <a:xfrm>
            <a:off x="7550746" y="5064389"/>
            <a:ext cx="468313" cy="27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/>
          <a:lstStyle/>
          <a:p>
            <a:pPr algn="ctr">
              <a:defRPr/>
            </a:pPr>
            <a:endParaRPr lang="ko-KR" altLang="ko-KR" b="1" dirty="0"/>
          </a:p>
        </p:txBody>
      </p:sp>
      <p:sp>
        <p:nvSpPr>
          <p:cNvPr id="15" name="TextBox 67"/>
          <p:cNvSpPr txBox="1">
            <a:spLocks noChangeArrowheads="1"/>
          </p:cNvSpPr>
          <p:nvPr/>
        </p:nvSpPr>
        <p:spPr bwMode="auto">
          <a:xfrm>
            <a:off x="8000009" y="5068062"/>
            <a:ext cx="9156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dirty="0" err="1" smtClean="0"/>
              <a:t>DALi</a:t>
            </a:r>
            <a:r>
              <a:rPr lang="en-US" altLang="ko-KR" dirty="0" smtClean="0"/>
              <a:t> Module</a:t>
            </a:r>
            <a:endParaRPr lang="en-US" altLang="ko-KR" dirty="0"/>
          </a:p>
        </p:txBody>
      </p:sp>
      <p:sp>
        <p:nvSpPr>
          <p:cNvPr id="16" name="Rectangle 137"/>
          <p:cNvSpPr>
            <a:spLocks noChangeArrowheads="1"/>
          </p:cNvSpPr>
          <p:nvPr/>
        </p:nvSpPr>
        <p:spPr bwMode="gray">
          <a:xfrm>
            <a:off x="7534871" y="5841032"/>
            <a:ext cx="468313" cy="279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7" name="TextBox 69"/>
          <p:cNvSpPr txBox="1">
            <a:spLocks noChangeArrowheads="1"/>
          </p:cNvSpPr>
          <p:nvPr/>
        </p:nvSpPr>
        <p:spPr bwMode="auto">
          <a:xfrm>
            <a:off x="7977784" y="5787057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/>
              <a:t>Required</a:t>
            </a:r>
          </a:p>
          <a:p>
            <a:pPr algn="l" eaLnBrk="1" hangingPunct="1"/>
            <a:r>
              <a:rPr lang="en-US" altLang="ko-KR"/>
              <a:t>Module</a:t>
            </a:r>
            <a:endParaRPr lang="ko-KR" altLang="en-US"/>
          </a:p>
        </p:txBody>
      </p:sp>
      <p:sp>
        <p:nvSpPr>
          <p:cNvPr id="23" name="직사각형 44"/>
          <p:cNvSpPr>
            <a:spLocks noChangeArrowheads="1"/>
          </p:cNvSpPr>
          <p:nvPr/>
        </p:nvSpPr>
        <p:spPr bwMode="gray">
          <a:xfrm>
            <a:off x="179512" y="1916832"/>
            <a:ext cx="4968552" cy="2844316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 anchorCtr="0"/>
          <a:lstStyle/>
          <a:p>
            <a:pPr algn="l">
              <a:defRPr/>
            </a:pPr>
            <a:r>
              <a:rPr lang="en-US" altLang="ko-KR" b="1" dirty="0" smtClean="0"/>
              <a:t>Dali</a:t>
            </a:r>
            <a:endParaRPr lang="en-US" altLang="ko-KR" b="1" dirty="0"/>
          </a:p>
        </p:txBody>
      </p:sp>
      <p:sp>
        <p:nvSpPr>
          <p:cNvPr id="26" name="직사각형 44"/>
          <p:cNvSpPr>
            <a:spLocks noChangeArrowheads="1"/>
          </p:cNvSpPr>
          <p:nvPr/>
        </p:nvSpPr>
        <p:spPr bwMode="gray">
          <a:xfrm>
            <a:off x="5364088" y="1916832"/>
            <a:ext cx="2448272" cy="2016224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 anchorCtr="0"/>
          <a:lstStyle/>
          <a:p>
            <a:pPr algn="l">
              <a:defRPr/>
            </a:pPr>
            <a:r>
              <a:rPr lang="en-US" altLang="ko-KR" b="1" dirty="0" smtClean="0"/>
              <a:t>Dali::Toolkit</a:t>
            </a:r>
          </a:p>
        </p:txBody>
      </p:sp>
      <p:sp>
        <p:nvSpPr>
          <p:cNvPr id="27" name="직사각형 44"/>
          <p:cNvSpPr>
            <a:spLocks noChangeArrowheads="1"/>
          </p:cNvSpPr>
          <p:nvPr/>
        </p:nvSpPr>
        <p:spPr bwMode="gray">
          <a:xfrm>
            <a:off x="5580112" y="2780976"/>
            <a:ext cx="97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dirty="0" smtClean="0"/>
              <a:t>UI Controls</a:t>
            </a:r>
            <a:endParaRPr lang="en-US" altLang="ko-KR" b="1" dirty="0"/>
          </a:p>
        </p:txBody>
      </p:sp>
      <p:sp>
        <p:nvSpPr>
          <p:cNvPr id="28" name="직사각형 44"/>
          <p:cNvSpPr>
            <a:spLocks noChangeArrowheads="1"/>
          </p:cNvSpPr>
          <p:nvPr/>
        </p:nvSpPr>
        <p:spPr bwMode="gray">
          <a:xfrm>
            <a:off x="395536" y="2204864"/>
            <a:ext cx="2772308" cy="1872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smtClean="0"/>
              <a:t>Core</a:t>
            </a:r>
            <a:endParaRPr lang="en-US" altLang="ko-KR" b="1" dirty="0"/>
          </a:p>
        </p:txBody>
      </p:sp>
      <p:sp>
        <p:nvSpPr>
          <p:cNvPr id="29" name="Rectangle 137"/>
          <p:cNvSpPr>
            <a:spLocks noChangeArrowheads="1"/>
          </p:cNvSpPr>
          <p:nvPr/>
        </p:nvSpPr>
        <p:spPr bwMode="gray">
          <a:xfrm>
            <a:off x="467544" y="2420888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Actors</a:t>
            </a:r>
            <a:endParaRPr lang="ko-KR" altLang="ko-KR" sz="900" dirty="0"/>
          </a:p>
        </p:txBody>
      </p:sp>
      <p:sp>
        <p:nvSpPr>
          <p:cNvPr id="30" name="직사각형 44"/>
          <p:cNvSpPr>
            <a:spLocks noChangeArrowheads="1"/>
          </p:cNvSpPr>
          <p:nvPr/>
        </p:nvSpPr>
        <p:spPr bwMode="gray">
          <a:xfrm>
            <a:off x="971600" y="4293096"/>
            <a:ext cx="241226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smtClean="0"/>
              <a:t>Platform Abstraction</a:t>
            </a:r>
            <a:endParaRPr lang="en-US" altLang="ko-KR" b="1" dirty="0"/>
          </a:p>
        </p:txBody>
      </p:sp>
      <p:sp>
        <p:nvSpPr>
          <p:cNvPr id="31" name="직사각형 44"/>
          <p:cNvSpPr>
            <a:spLocks noChangeArrowheads="1"/>
          </p:cNvSpPr>
          <p:nvPr/>
        </p:nvSpPr>
        <p:spPr bwMode="gray">
          <a:xfrm>
            <a:off x="3275856" y="2204864"/>
            <a:ext cx="1620180" cy="1872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smtClean="0"/>
              <a:t>Adaptor</a:t>
            </a:r>
            <a:endParaRPr lang="en-US" altLang="ko-KR" b="1" dirty="0"/>
          </a:p>
        </p:txBody>
      </p:sp>
      <p:cxnSp>
        <p:nvCxnSpPr>
          <p:cNvPr id="32" name="구부러진 연결선 51"/>
          <p:cNvCxnSpPr>
            <a:stCxn id="28" idx="2"/>
            <a:endCxn id="30" idx="0"/>
          </p:cNvCxnSpPr>
          <p:nvPr/>
        </p:nvCxnSpPr>
        <p:spPr>
          <a:xfrm rot="16200000" flipH="1">
            <a:off x="1871700" y="3987062"/>
            <a:ext cx="216024" cy="3960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37"/>
          <p:cNvSpPr>
            <a:spLocks noChangeArrowheads="1"/>
          </p:cNvSpPr>
          <p:nvPr/>
        </p:nvSpPr>
        <p:spPr bwMode="gray">
          <a:xfrm>
            <a:off x="4139952" y="2492896"/>
            <a:ext cx="576064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Window</a:t>
            </a:r>
            <a:endParaRPr lang="ko-KR" altLang="ko-KR" sz="900" dirty="0"/>
          </a:p>
        </p:txBody>
      </p:sp>
      <p:sp>
        <p:nvSpPr>
          <p:cNvPr id="34" name="Rectangle 137"/>
          <p:cNvSpPr>
            <a:spLocks noChangeArrowheads="1"/>
          </p:cNvSpPr>
          <p:nvPr/>
        </p:nvSpPr>
        <p:spPr bwMode="gray">
          <a:xfrm>
            <a:off x="3419872" y="2492896"/>
            <a:ext cx="612068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Event</a:t>
            </a:r>
          </a:p>
          <a:p>
            <a:pPr algn="ctr"/>
            <a:r>
              <a:rPr lang="en-US" altLang="ko-KR" sz="900" dirty="0" smtClean="0"/>
              <a:t>Loop</a:t>
            </a:r>
            <a:endParaRPr lang="ko-KR" altLang="ko-KR" sz="900" dirty="0"/>
          </a:p>
        </p:txBody>
      </p:sp>
      <p:sp>
        <p:nvSpPr>
          <p:cNvPr id="35" name="직사각형 44"/>
          <p:cNvSpPr>
            <a:spLocks noChangeArrowheads="1"/>
          </p:cNvSpPr>
          <p:nvPr/>
        </p:nvSpPr>
        <p:spPr bwMode="gray">
          <a:xfrm>
            <a:off x="179512" y="5013176"/>
            <a:ext cx="4968552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altLang="ko-KR" b="1" smtClean="0"/>
              <a:t>Platform</a:t>
            </a:r>
            <a:endParaRPr lang="en-US" altLang="ko-KR" b="1" dirty="0"/>
          </a:p>
        </p:txBody>
      </p:sp>
      <p:sp>
        <p:nvSpPr>
          <p:cNvPr id="36" name="Rectangle 137"/>
          <p:cNvSpPr>
            <a:spLocks noChangeArrowheads="1"/>
          </p:cNvSpPr>
          <p:nvPr/>
        </p:nvSpPr>
        <p:spPr bwMode="gray">
          <a:xfrm>
            <a:off x="3335862" y="5121188"/>
            <a:ext cx="684076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Threading</a:t>
            </a:r>
            <a:endParaRPr lang="ko-KR" altLang="ko-KR" sz="900" dirty="0"/>
          </a:p>
        </p:txBody>
      </p:sp>
      <p:sp>
        <p:nvSpPr>
          <p:cNvPr id="37" name="Rectangle 137"/>
          <p:cNvSpPr>
            <a:spLocks noChangeArrowheads="1"/>
          </p:cNvSpPr>
          <p:nvPr/>
        </p:nvSpPr>
        <p:spPr bwMode="gray">
          <a:xfrm>
            <a:off x="863588" y="5121188"/>
            <a:ext cx="972108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OpenGL ES 2.0</a:t>
            </a:r>
            <a:endParaRPr lang="ko-KR" altLang="ko-KR" sz="900" dirty="0"/>
          </a:p>
        </p:txBody>
      </p:sp>
      <p:sp>
        <p:nvSpPr>
          <p:cNvPr id="38" name="Rectangle 137"/>
          <p:cNvSpPr>
            <a:spLocks noChangeArrowheads="1"/>
          </p:cNvSpPr>
          <p:nvPr/>
        </p:nvSpPr>
        <p:spPr bwMode="gray">
          <a:xfrm>
            <a:off x="1991713" y="5121188"/>
            <a:ext cx="1188132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Native Windowing</a:t>
            </a:r>
          </a:p>
          <a:p>
            <a:pPr algn="ctr"/>
            <a:r>
              <a:rPr lang="en-US" altLang="ko-KR" sz="900" dirty="0" smtClean="0"/>
              <a:t>/ EGL</a:t>
            </a:r>
            <a:endParaRPr lang="ko-KR" altLang="ko-KR" sz="900" dirty="0"/>
          </a:p>
        </p:txBody>
      </p:sp>
      <p:cxnSp>
        <p:nvCxnSpPr>
          <p:cNvPr id="39" name="구부러진 연결선 51"/>
          <p:cNvCxnSpPr>
            <a:stCxn id="30" idx="2"/>
            <a:endCxn id="35" idx="0"/>
          </p:cNvCxnSpPr>
          <p:nvPr/>
        </p:nvCxnSpPr>
        <p:spPr>
          <a:xfrm rot="16200000" flipH="1">
            <a:off x="2204737" y="4554125"/>
            <a:ext cx="432048" cy="4860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46"/>
          <p:cNvCxnSpPr>
            <a:stCxn id="31" idx="2"/>
          </p:cNvCxnSpPr>
          <p:nvPr/>
        </p:nvCxnSpPr>
        <p:spPr>
          <a:xfrm>
            <a:off x="4085946" y="4077072"/>
            <a:ext cx="126014" cy="936104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7"/>
          <p:cNvSpPr>
            <a:spLocks noChangeArrowheads="1"/>
          </p:cNvSpPr>
          <p:nvPr/>
        </p:nvSpPr>
        <p:spPr bwMode="gray">
          <a:xfrm>
            <a:off x="4175956" y="5121188"/>
            <a:ext cx="900100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Resouce </a:t>
            </a:r>
          </a:p>
          <a:p>
            <a:pPr algn="ctr"/>
            <a:r>
              <a:rPr lang="en-US" altLang="ko-KR" sz="900" smtClean="0"/>
              <a:t>Loading</a:t>
            </a:r>
            <a:endParaRPr lang="ko-KR" altLang="ko-KR" sz="900" dirty="0"/>
          </a:p>
        </p:txBody>
      </p:sp>
      <p:sp>
        <p:nvSpPr>
          <p:cNvPr id="42" name="Rectangle 137"/>
          <p:cNvSpPr>
            <a:spLocks noChangeArrowheads="1"/>
          </p:cNvSpPr>
          <p:nvPr/>
        </p:nvSpPr>
        <p:spPr bwMode="gray">
          <a:xfrm>
            <a:off x="1151620" y="2420888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Animation</a:t>
            </a:r>
            <a:endParaRPr lang="ko-KR" altLang="ko-KR" sz="900" dirty="0"/>
          </a:p>
        </p:txBody>
      </p:sp>
      <p:sp>
        <p:nvSpPr>
          <p:cNvPr id="43" name="Rectangle 137"/>
          <p:cNvSpPr>
            <a:spLocks noChangeArrowheads="1"/>
          </p:cNvSpPr>
          <p:nvPr/>
        </p:nvSpPr>
        <p:spPr bwMode="gray">
          <a:xfrm>
            <a:off x="467544" y="3104964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Dynamics</a:t>
            </a:r>
            <a:endParaRPr lang="ko-KR" altLang="ko-KR" sz="900" dirty="0"/>
          </a:p>
        </p:txBody>
      </p:sp>
      <p:sp>
        <p:nvSpPr>
          <p:cNvPr id="44" name="Rectangle 137"/>
          <p:cNvSpPr>
            <a:spLocks noChangeArrowheads="1"/>
          </p:cNvSpPr>
          <p:nvPr/>
        </p:nvSpPr>
        <p:spPr bwMode="gray">
          <a:xfrm>
            <a:off x="1799692" y="2420888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Effects</a:t>
            </a:r>
            <a:endParaRPr lang="ko-KR" altLang="ko-KR" sz="900" dirty="0"/>
          </a:p>
        </p:txBody>
      </p:sp>
      <p:sp>
        <p:nvSpPr>
          <p:cNvPr id="45" name="Rectangle 137"/>
          <p:cNvSpPr>
            <a:spLocks noChangeArrowheads="1"/>
          </p:cNvSpPr>
          <p:nvPr/>
        </p:nvSpPr>
        <p:spPr bwMode="gray">
          <a:xfrm>
            <a:off x="1151620" y="3104964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Math</a:t>
            </a:r>
            <a:endParaRPr lang="ko-KR" altLang="ko-KR" sz="900" dirty="0"/>
          </a:p>
        </p:txBody>
      </p:sp>
      <p:sp>
        <p:nvSpPr>
          <p:cNvPr id="46" name="Rectangle 137"/>
          <p:cNvSpPr>
            <a:spLocks noChangeArrowheads="1"/>
          </p:cNvSpPr>
          <p:nvPr/>
        </p:nvSpPr>
        <p:spPr bwMode="gray">
          <a:xfrm>
            <a:off x="2447764" y="3104964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Rendering</a:t>
            </a:r>
            <a:endParaRPr lang="ko-KR" altLang="ko-KR" sz="900" dirty="0"/>
          </a:p>
        </p:txBody>
      </p:sp>
      <p:sp>
        <p:nvSpPr>
          <p:cNvPr id="47" name="Rectangle 137"/>
          <p:cNvSpPr>
            <a:spLocks noChangeArrowheads="1"/>
          </p:cNvSpPr>
          <p:nvPr/>
        </p:nvSpPr>
        <p:spPr bwMode="gray">
          <a:xfrm>
            <a:off x="2447764" y="2420888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Events</a:t>
            </a:r>
            <a:endParaRPr lang="ko-KR" altLang="ko-KR" sz="900" dirty="0"/>
          </a:p>
        </p:txBody>
      </p:sp>
      <p:sp>
        <p:nvSpPr>
          <p:cNvPr id="48" name="Rectangle 137"/>
          <p:cNvSpPr>
            <a:spLocks noChangeArrowheads="1"/>
          </p:cNvSpPr>
          <p:nvPr/>
        </p:nvSpPr>
        <p:spPr bwMode="gray">
          <a:xfrm>
            <a:off x="4139952" y="3104964"/>
            <a:ext cx="576064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Sound /</a:t>
            </a:r>
          </a:p>
          <a:p>
            <a:pPr algn="ctr"/>
            <a:r>
              <a:rPr lang="en-US" altLang="ko-KR" sz="900" smtClean="0"/>
              <a:t>Haptic</a:t>
            </a:r>
            <a:endParaRPr lang="ko-KR" altLang="ko-KR" sz="900" dirty="0"/>
          </a:p>
        </p:txBody>
      </p:sp>
      <p:sp>
        <p:nvSpPr>
          <p:cNvPr id="49" name="Rectangle 137"/>
          <p:cNvSpPr>
            <a:spLocks noChangeArrowheads="1"/>
          </p:cNvSpPr>
          <p:nvPr/>
        </p:nvSpPr>
        <p:spPr bwMode="gray">
          <a:xfrm>
            <a:off x="3455876" y="3104964"/>
            <a:ext cx="576064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Sensors</a:t>
            </a:r>
            <a:endParaRPr lang="ko-KR" altLang="ko-KR" sz="900" dirty="0"/>
          </a:p>
        </p:txBody>
      </p:sp>
      <p:sp>
        <p:nvSpPr>
          <p:cNvPr id="50" name="직사각형 44"/>
          <p:cNvSpPr>
            <a:spLocks noChangeArrowheads="1"/>
          </p:cNvSpPr>
          <p:nvPr/>
        </p:nvSpPr>
        <p:spPr bwMode="gray">
          <a:xfrm>
            <a:off x="5580112" y="2204864"/>
            <a:ext cx="97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dirty="0" err="1" smtClean="0"/>
              <a:t>Shader</a:t>
            </a:r>
            <a:endParaRPr lang="en-US" altLang="ko-KR" b="1" dirty="0" smtClean="0"/>
          </a:p>
          <a:p>
            <a:pPr algn="l">
              <a:defRPr/>
            </a:pPr>
            <a:r>
              <a:rPr lang="en-US" altLang="ko-KR" b="1" dirty="0" smtClean="0"/>
              <a:t>Effects</a:t>
            </a:r>
            <a:endParaRPr lang="en-US" altLang="ko-KR" b="1" dirty="0"/>
          </a:p>
        </p:txBody>
      </p:sp>
      <p:sp>
        <p:nvSpPr>
          <p:cNvPr id="51" name="직사각형 44"/>
          <p:cNvSpPr>
            <a:spLocks noChangeArrowheads="1"/>
          </p:cNvSpPr>
          <p:nvPr/>
        </p:nvSpPr>
        <p:spPr bwMode="gray">
          <a:xfrm>
            <a:off x="6732240" y="2204864"/>
            <a:ext cx="864096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dirty="0" smtClean="0"/>
              <a:t>Builder</a:t>
            </a:r>
            <a:endParaRPr lang="en-US" altLang="ko-KR" b="1" dirty="0"/>
          </a:p>
        </p:txBody>
      </p:sp>
      <p:sp>
        <p:nvSpPr>
          <p:cNvPr id="53" name="Rectangle 137"/>
          <p:cNvSpPr>
            <a:spLocks noChangeArrowheads="1"/>
          </p:cNvSpPr>
          <p:nvPr/>
        </p:nvSpPr>
        <p:spPr bwMode="gray">
          <a:xfrm>
            <a:off x="1799692" y="3104964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Scene</a:t>
            </a:r>
          </a:p>
          <a:p>
            <a:pPr algn="ctr"/>
            <a:r>
              <a:rPr lang="en-US" altLang="ko-KR" sz="900" smtClean="0"/>
              <a:t>Graph</a:t>
            </a:r>
            <a:endParaRPr lang="ko-KR" altLang="ko-KR" sz="900" dirty="0"/>
          </a:p>
        </p:txBody>
      </p:sp>
      <p:cxnSp>
        <p:nvCxnSpPr>
          <p:cNvPr id="54" name="구부러진 연결선 51"/>
          <p:cNvCxnSpPr>
            <a:stCxn id="26" idx="1"/>
            <a:endCxn id="23" idx="3"/>
          </p:cNvCxnSpPr>
          <p:nvPr/>
        </p:nvCxnSpPr>
        <p:spPr>
          <a:xfrm rot="10800000" flipV="1">
            <a:off x="5148064" y="2924944"/>
            <a:ext cx="216024" cy="4140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46"/>
          <p:cNvCxnSpPr>
            <a:stCxn id="31" idx="1"/>
            <a:endCxn id="28" idx="3"/>
          </p:cNvCxnSpPr>
          <p:nvPr/>
        </p:nvCxnSpPr>
        <p:spPr>
          <a:xfrm flipH="1">
            <a:off x="3167844" y="3140968"/>
            <a:ext cx="108012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44"/>
          <p:cNvSpPr>
            <a:spLocks noChangeArrowheads="1"/>
          </p:cNvSpPr>
          <p:nvPr/>
        </p:nvSpPr>
        <p:spPr bwMode="gray">
          <a:xfrm>
            <a:off x="179512" y="1412776"/>
            <a:ext cx="7560840" cy="360040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 anchorCtr="0"/>
          <a:lstStyle/>
          <a:p>
            <a:pPr>
              <a:defRPr/>
            </a:pPr>
            <a:r>
              <a:rPr lang="en-US" altLang="ko-KR" b="1" dirty="0" err="1" smtClean="0"/>
              <a:t>DALi</a:t>
            </a:r>
            <a:r>
              <a:rPr lang="en-US" altLang="ko-KR" b="1" dirty="0" smtClean="0"/>
              <a:t> C++ Public API</a:t>
            </a:r>
          </a:p>
        </p:txBody>
      </p:sp>
      <p:cxnSp>
        <p:nvCxnSpPr>
          <p:cNvPr id="57" name="구부러진 연결선 51"/>
          <p:cNvCxnSpPr>
            <a:stCxn id="31" idx="2"/>
            <a:endCxn id="30" idx="3"/>
          </p:cNvCxnSpPr>
          <p:nvPr/>
        </p:nvCxnSpPr>
        <p:spPr>
          <a:xfrm rot="5400000">
            <a:off x="3554887" y="3906053"/>
            <a:ext cx="360040" cy="702078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44"/>
          <p:cNvSpPr>
            <a:spLocks noChangeArrowheads="1"/>
          </p:cNvSpPr>
          <p:nvPr/>
        </p:nvSpPr>
        <p:spPr bwMode="gray">
          <a:xfrm>
            <a:off x="7092280" y="3068960"/>
            <a:ext cx="1656184" cy="648072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 anchorCtr="0"/>
          <a:lstStyle/>
          <a:p>
            <a:pPr algn="l">
              <a:defRPr/>
            </a:pPr>
            <a:r>
              <a:rPr lang="en-US" altLang="ko-KR" b="1" dirty="0" smtClean="0"/>
              <a:t>Dali::V8Plugin</a:t>
            </a:r>
          </a:p>
        </p:txBody>
      </p:sp>
      <p:sp>
        <p:nvSpPr>
          <p:cNvPr id="83" name="직사각형 44"/>
          <p:cNvSpPr>
            <a:spLocks noChangeArrowheads="1"/>
          </p:cNvSpPr>
          <p:nvPr/>
        </p:nvSpPr>
        <p:spPr bwMode="gray">
          <a:xfrm>
            <a:off x="7164288" y="3356992"/>
            <a:ext cx="1476164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dirty="0" smtClean="0"/>
              <a:t>JavaScript API -&gt; C++ </a:t>
            </a:r>
            <a:endParaRPr lang="en-US" altLang="ko-KR" b="1" dirty="0"/>
          </a:p>
        </p:txBody>
      </p:sp>
      <p:sp>
        <p:nvSpPr>
          <p:cNvPr id="93" name="직사각형 44"/>
          <p:cNvSpPr>
            <a:spLocks noChangeArrowheads="1"/>
          </p:cNvSpPr>
          <p:nvPr/>
        </p:nvSpPr>
        <p:spPr bwMode="gray">
          <a:xfrm>
            <a:off x="7884368" y="1412776"/>
            <a:ext cx="1152128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V8 engine</a:t>
            </a:r>
          </a:p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Runs JavaScript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1" name="Rectangle 137"/>
          <p:cNvSpPr>
            <a:spLocks noChangeArrowheads="1"/>
          </p:cNvSpPr>
          <p:nvPr/>
        </p:nvSpPr>
        <p:spPr bwMode="gray">
          <a:xfrm>
            <a:off x="6876256" y="2492896"/>
            <a:ext cx="576064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Script</a:t>
            </a:r>
          </a:p>
          <a:p>
            <a:pPr algn="ctr"/>
            <a:r>
              <a:rPr lang="en-US" altLang="ko-KR" sz="900" dirty="0" err="1" smtClean="0"/>
              <a:t>Plugin</a:t>
            </a:r>
            <a:endParaRPr lang="ko-KR" altLang="ko-KR" sz="900" dirty="0"/>
          </a:p>
        </p:txBody>
      </p:sp>
      <p:cxnSp>
        <p:nvCxnSpPr>
          <p:cNvPr id="66" name="꺾인 연결선 65"/>
          <p:cNvCxnSpPr>
            <a:stCxn id="61" idx="3"/>
            <a:endCxn id="82" idx="0"/>
          </p:cNvCxnSpPr>
          <p:nvPr/>
        </p:nvCxnSpPr>
        <p:spPr>
          <a:xfrm>
            <a:off x="7452320" y="2744896"/>
            <a:ext cx="468052" cy="324064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82" idx="3"/>
            <a:endCxn id="93" idx="2"/>
          </p:cNvCxnSpPr>
          <p:nvPr/>
        </p:nvCxnSpPr>
        <p:spPr>
          <a:xfrm flipH="1" flipV="1">
            <a:off x="8460432" y="1772816"/>
            <a:ext cx="288032" cy="1620180"/>
          </a:xfrm>
          <a:prstGeom prst="bentConnector4">
            <a:avLst>
              <a:gd name="adj1" fmla="val -79366"/>
              <a:gd name="adj2" fmla="val 60000"/>
            </a:avLst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44"/>
          <p:cNvSpPr>
            <a:spLocks noChangeArrowheads="1"/>
          </p:cNvSpPr>
          <p:nvPr/>
        </p:nvSpPr>
        <p:spPr bwMode="gray">
          <a:xfrm>
            <a:off x="2632690" y="908720"/>
            <a:ext cx="2664296" cy="360040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 anchorCtr="0"/>
          <a:lstStyle/>
          <a:p>
            <a:pPr>
              <a:defRPr/>
            </a:pPr>
            <a:r>
              <a:rPr lang="en-US" altLang="ko-KR" b="1" dirty="0" smtClean="0"/>
              <a:t>JavaScript Launcher or App</a:t>
            </a:r>
          </a:p>
        </p:txBody>
      </p:sp>
      <p:cxnSp>
        <p:nvCxnSpPr>
          <p:cNvPr id="71" name="꺾인 연결선 70"/>
          <p:cNvCxnSpPr>
            <a:stCxn id="69" idx="2"/>
            <a:endCxn id="56" idx="0"/>
          </p:cNvCxnSpPr>
          <p:nvPr/>
        </p:nvCxnSpPr>
        <p:spPr>
          <a:xfrm rot="5400000">
            <a:off x="3890377" y="1338315"/>
            <a:ext cx="144016" cy="49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292080" y="764704"/>
            <a:ext cx="288032" cy="28803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8676456" y="1150144"/>
            <a:ext cx="288032" cy="28803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7308304" y="2276872"/>
            <a:ext cx="288032" cy="28803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8460432" y="2852936"/>
            <a:ext cx="288032" cy="28803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5148064" y="4509120"/>
            <a:ext cx="288032" cy="28803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14392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smtClean="0"/>
              <a:t>JavaScript Support - </a:t>
            </a:r>
            <a:r>
              <a:rPr lang="en-US" altLang="ko-KR" sz="2800" dirty="0" smtClean="0"/>
              <a:t>Architecture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6" name="내용 개체 틀 5"/>
          <p:cNvSpPr>
            <a:spLocks noGrp="1"/>
          </p:cNvSpPr>
          <p:nvPr>
            <p:ph idx="13"/>
          </p:nvPr>
        </p:nvSpPr>
        <p:spPr>
          <a:xfrm>
            <a:off x="78901" y="725834"/>
            <a:ext cx="8858312" cy="4576807"/>
          </a:xfrm>
        </p:spPr>
        <p:txBody>
          <a:bodyPr/>
          <a:lstStyle/>
          <a:p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sz="1800" dirty="0" err="1" smtClean="0">
                <a:solidFill>
                  <a:srgbClr val="0070C0"/>
                </a:solidFill>
              </a:rPr>
              <a:t>DALi</a:t>
            </a:r>
            <a:r>
              <a:rPr lang="en-US" altLang="ko-KR" sz="1800" dirty="0" smtClean="0">
                <a:solidFill>
                  <a:srgbClr val="0070C0"/>
                </a:solidFill>
              </a:rPr>
              <a:t> provides JavaScript launcher app. (A)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Pass JavaScript via command line: launcher hello-screen.js home-screen-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ui.json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sz="1800" dirty="0" err="1" smtClean="0">
                <a:solidFill>
                  <a:srgbClr val="0070C0"/>
                </a:solidFill>
              </a:rPr>
              <a:t>DALi</a:t>
            </a:r>
            <a:r>
              <a:rPr lang="en-US" altLang="ko-KR" sz="1800" dirty="0" smtClean="0">
                <a:solidFill>
                  <a:srgbClr val="0070C0"/>
                </a:solidFill>
              </a:rPr>
              <a:t> toolkit provides :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ExecuteFile</a:t>
            </a:r>
            <a:r>
              <a:rPr lang="en-US" altLang="ko-KR" sz="1800" dirty="0" smtClean="0">
                <a:solidFill>
                  <a:srgbClr val="0070C0"/>
                </a:solidFill>
              </a:rPr>
              <a:t>() API (B)</a:t>
            </a:r>
          </a:p>
          <a:p>
            <a:pPr lvl="1"/>
            <a:r>
              <a:rPr lang="en-US" altLang="ko-KR" sz="1600" dirty="0" smtClean="0">
                <a:solidFill>
                  <a:srgbClr val="0070C0"/>
                </a:solidFill>
              </a:rPr>
              <a:t>L</a:t>
            </a:r>
            <a:r>
              <a:rPr lang="en-US" altLang="ko-KR" sz="1600" dirty="0" smtClean="0">
                <a:solidFill>
                  <a:schemeClr val="tx2"/>
                </a:solidFill>
              </a:rPr>
              <a:t>oads and runs JavaScript file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JavaScript bindings (C)</a:t>
            </a:r>
          </a:p>
          <a:p>
            <a:pPr lvl="1"/>
            <a:r>
              <a:rPr lang="en-US" altLang="ko-KR" sz="1600" dirty="0" err="1" smtClean="0">
                <a:solidFill>
                  <a:schemeClr val="tx2"/>
                </a:solidFill>
              </a:rPr>
              <a:t>DALi</a:t>
            </a:r>
            <a:r>
              <a:rPr lang="en-US" altLang="ko-KR" sz="1600" dirty="0" smtClean="0">
                <a:solidFill>
                  <a:schemeClr val="tx2"/>
                </a:solidFill>
              </a:rPr>
              <a:t> API wrapper to V8.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These combine to create a natural syntax for the JavaScript developer.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No web browser required. (D)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JavaScript is executed by V8 engine.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Dali always maintains 60 FPS, regardless of JavaScript / V8 speed. (E)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All animations / rendering are on dedicated threads.</a:t>
            </a:r>
          </a:p>
          <a:p>
            <a:pPr lvl="1"/>
            <a:endParaRPr lang="en-US" altLang="ko-KR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smtClean="0"/>
              <a:t>JavaScript Support - </a:t>
            </a:r>
            <a:r>
              <a:rPr lang="en-US" altLang="ko-KR" sz="2800" dirty="0" smtClean="0"/>
              <a:t>Simple Code Example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285688" y="1412776"/>
            <a:ext cx="8858312" cy="359346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Hello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world.js</a:t>
            </a:r>
          </a:p>
        </p:txBody>
      </p:sp>
      <p:sp>
        <p:nvSpPr>
          <p:cNvPr id="8" name="Content Placeholder 18"/>
          <p:cNvSpPr txBox="1">
            <a:spLocks/>
          </p:cNvSpPr>
          <p:nvPr/>
        </p:nvSpPr>
        <p:spPr>
          <a:xfrm>
            <a:off x="323528" y="2060848"/>
            <a:ext cx="8424936" cy="3168352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button = new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dali.Control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 “</a:t>
            </a:r>
            <a:r>
              <a:rPr kumimoji="0" lang="en-GB" sz="1200" kern="0" dirty="0" err="1" smtClean="0">
                <a:latin typeface="Courier New" pitchFamily="49" charset="0"/>
                <a:cs typeface="Courier New" pitchFamily="49" charset="0"/>
              </a:rPr>
              <a:t>PushButton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 );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20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button.label</a:t>
            </a:r>
            <a:r>
              <a:rPr kumimoji="0" lang="en-GB" sz="1200" kern="0" dirty="0" smtClean="0">
                <a:latin typeface="Courier New" pitchFamily="49" charset="0"/>
                <a:ea typeface="+mn-ea"/>
                <a:cs typeface="Courier New" pitchFamily="49" charset="0"/>
              </a:rPr>
              <a:t> = “Hello world”;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function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OnClick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button.label</a:t>
            </a:r>
            <a:r>
              <a:rPr kumimoji="0" lang="en-GB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“Button clicked”;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dali.stage.add</a:t>
            </a:r>
            <a:r>
              <a:rPr kumimoji="0" lang="en-GB" sz="1200" kern="0" dirty="0" smtClean="0">
                <a:latin typeface="Courier New" pitchFamily="49" charset="0"/>
                <a:ea typeface="+mn-ea"/>
                <a:cs typeface="Courier New" pitchFamily="49" charset="0"/>
              </a:rPr>
              <a:t>( button 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button.signals.click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OnClick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; // scripted signal event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callback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err="1" smtClean="0"/>
              <a:t>DALi</a:t>
            </a:r>
            <a:r>
              <a:rPr lang="en-US" altLang="ko-KR" sz="3500" b="0" dirty="0" smtClean="0"/>
              <a:t> Node.JS </a:t>
            </a:r>
            <a:r>
              <a:rPr lang="en-US" altLang="ko-KR" sz="3500" dirty="0" smtClean="0"/>
              <a:t>-</a:t>
            </a:r>
            <a:r>
              <a:rPr lang="en-US" altLang="ko-KR" sz="2500" dirty="0" smtClean="0"/>
              <a:t>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225" name="직사각형 44"/>
          <p:cNvSpPr>
            <a:spLocks noChangeArrowheads="1"/>
          </p:cNvSpPr>
          <p:nvPr/>
        </p:nvSpPr>
        <p:spPr bwMode="gray">
          <a:xfrm>
            <a:off x="251520" y="1628800"/>
            <a:ext cx="4968552" cy="3960440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 anchorCtr="0"/>
          <a:lstStyle/>
          <a:p>
            <a:pPr algn="l">
              <a:defRPr/>
            </a:pPr>
            <a:r>
              <a:rPr lang="en-US" altLang="ko-KR" b="1" dirty="0" smtClean="0"/>
              <a:t>Dali</a:t>
            </a:r>
            <a:endParaRPr lang="en-US" altLang="ko-KR" b="1" dirty="0"/>
          </a:p>
        </p:txBody>
      </p:sp>
      <p:sp>
        <p:nvSpPr>
          <p:cNvPr id="226" name="직사각형 44"/>
          <p:cNvSpPr>
            <a:spLocks noChangeArrowheads="1"/>
          </p:cNvSpPr>
          <p:nvPr/>
        </p:nvSpPr>
        <p:spPr bwMode="gray">
          <a:xfrm>
            <a:off x="5508104" y="1988840"/>
            <a:ext cx="1512168" cy="1368152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 anchorCtr="0"/>
          <a:lstStyle/>
          <a:p>
            <a:pPr algn="l">
              <a:defRPr/>
            </a:pPr>
            <a:r>
              <a:rPr lang="en-US" altLang="ko-KR" b="1" dirty="0" err="1" smtClean="0"/>
              <a:t>DaliNodeAddon</a:t>
            </a:r>
            <a:endParaRPr lang="en-US" altLang="ko-KR" b="1" dirty="0" smtClean="0"/>
          </a:p>
        </p:txBody>
      </p:sp>
      <p:sp>
        <p:nvSpPr>
          <p:cNvPr id="228" name="직사각형 44"/>
          <p:cNvSpPr>
            <a:spLocks noChangeArrowheads="1"/>
          </p:cNvSpPr>
          <p:nvPr/>
        </p:nvSpPr>
        <p:spPr bwMode="gray">
          <a:xfrm>
            <a:off x="539552" y="1988840"/>
            <a:ext cx="2736304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smtClean="0"/>
              <a:t>Core</a:t>
            </a:r>
            <a:endParaRPr lang="en-US" altLang="ko-KR" b="1" dirty="0"/>
          </a:p>
        </p:txBody>
      </p:sp>
      <p:sp>
        <p:nvSpPr>
          <p:cNvPr id="229" name="Rectangle 137"/>
          <p:cNvSpPr>
            <a:spLocks noChangeArrowheads="1"/>
          </p:cNvSpPr>
          <p:nvPr/>
        </p:nvSpPr>
        <p:spPr bwMode="gray">
          <a:xfrm>
            <a:off x="611560" y="2312876"/>
            <a:ext cx="576000" cy="3960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Actors</a:t>
            </a:r>
            <a:endParaRPr lang="ko-KR" altLang="ko-KR" sz="900" dirty="0"/>
          </a:p>
        </p:txBody>
      </p:sp>
      <p:sp>
        <p:nvSpPr>
          <p:cNvPr id="230" name="직사각형 44"/>
          <p:cNvSpPr>
            <a:spLocks noChangeArrowheads="1"/>
          </p:cNvSpPr>
          <p:nvPr/>
        </p:nvSpPr>
        <p:spPr bwMode="gray">
          <a:xfrm>
            <a:off x="611560" y="4365104"/>
            <a:ext cx="936104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dirty="0" smtClean="0"/>
              <a:t>Platform </a:t>
            </a:r>
          </a:p>
          <a:p>
            <a:pPr algn="l">
              <a:defRPr/>
            </a:pPr>
            <a:r>
              <a:rPr lang="en-US" altLang="ko-KR" b="1" dirty="0" smtClean="0"/>
              <a:t>Abstraction</a:t>
            </a:r>
            <a:endParaRPr lang="en-US" altLang="ko-KR" b="1" dirty="0"/>
          </a:p>
        </p:txBody>
      </p:sp>
      <p:sp>
        <p:nvSpPr>
          <p:cNvPr id="231" name="직사각형 44"/>
          <p:cNvSpPr>
            <a:spLocks noChangeArrowheads="1"/>
          </p:cNvSpPr>
          <p:nvPr/>
        </p:nvSpPr>
        <p:spPr bwMode="gray">
          <a:xfrm>
            <a:off x="2051720" y="4077072"/>
            <a:ext cx="2952328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smtClean="0"/>
              <a:t>Adaptor</a:t>
            </a:r>
            <a:endParaRPr lang="en-US" altLang="ko-KR" b="1" dirty="0"/>
          </a:p>
        </p:txBody>
      </p:sp>
      <p:cxnSp>
        <p:nvCxnSpPr>
          <p:cNvPr id="232" name="구부러진 연결선 51"/>
          <p:cNvCxnSpPr>
            <a:stCxn id="228" idx="1"/>
            <a:endCxn id="230" idx="0"/>
          </p:cNvCxnSpPr>
          <p:nvPr/>
        </p:nvCxnSpPr>
        <p:spPr>
          <a:xfrm rot="10800000" flipH="1" flipV="1">
            <a:off x="539552" y="2816932"/>
            <a:ext cx="540060" cy="1548172"/>
          </a:xfrm>
          <a:prstGeom prst="curvedConnector4">
            <a:avLst>
              <a:gd name="adj1" fmla="val -42329"/>
              <a:gd name="adj2" fmla="val 7674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137"/>
          <p:cNvSpPr>
            <a:spLocks noChangeArrowheads="1"/>
          </p:cNvSpPr>
          <p:nvPr/>
        </p:nvSpPr>
        <p:spPr bwMode="gray">
          <a:xfrm>
            <a:off x="2915816" y="4437112"/>
            <a:ext cx="576064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Window</a:t>
            </a:r>
            <a:endParaRPr lang="ko-KR" altLang="ko-KR" sz="900" dirty="0"/>
          </a:p>
        </p:txBody>
      </p:sp>
      <p:sp>
        <p:nvSpPr>
          <p:cNvPr id="234" name="Rectangle 137"/>
          <p:cNvSpPr>
            <a:spLocks noChangeArrowheads="1"/>
          </p:cNvSpPr>
          <p:nvPr/>
        </p:nvSpPr>
        <p:spPr bwMode="gray">
          <a:xfrm>
            <a:off x="2195736" y="4437112"/>
            <a:ext cx="612068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Event</a:t>
            </a:r>
          </a:p>
          <a:p>
            <a:pPr algn="ctr"/>
            <a:r>
              <a:rPr lang="en-US" altLang="ko-KR" sz="900" dirty="0" smtClean="0"/>
              <a:t>Loop</a:t>
            </a:r>
            <a:endParaRPr lang="ko-KR" altLang="ko-KR" sz="900" dirty="0"/>
          </a:p>
        </p:txBody>
      </p:sp>
      <p:sp>
        <p:nvSpPr>
          <p:cNvPr id="235" name="직사각형 44"/>
          <p:cNvSpPr>
            <a:spLocks noChangeArrowheads="1"/>
          </p:cNvSpPr>
          <p:nvPr/>
        </p:nvSpPr>
        <p:spPr bwMode="gray">
          <a:xfrm>
            <a:off x="251520" y="5877272"/>
            <a:ext cx="7056784" cy="720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altLang="ko-KR" b="1" dirty="0" smtClean="0"/>
              <a:t>Platform</a:t>
            </a:r>
            <a:endParaRPr lang="en-US" altLang="ko-KR" b="1" dirty="0"/>
          </a:p>
        </p:txBody>
      </p:sp>
      <p:sp>
        <p:nvSpPr>
          <p:cNvPr id="236" name="Rectangle 137"/>
          <p:cNvSpPr>
            <a:spLocks noChangeArrowheads="1"/>
          </p:cNvSpPr>
          <p:nvPr/>
        </p:nvSpPr>
        <p:spPr bwMode="gray">
          <a:xfrm>
            <a:off x="3275856" y="6021288"/>
            <a:ext cx="684076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Threading</a:t>
            </a:r>
            <a:endParaRPr lang="ko-KR" altLang="ko-KR" sz="900" dirty="0"/>
          </a:p>
        </p:txBody>
      </p:sp>
      <p:sp>
        <p:nvSpPr>
          <p:cNvPr id="237" name="Rectangle 137"/>
          <p:cNvSpPr>
            <a:spLocks noChangeArrowheads="1"/>
          </p:cNvSpPr>
          <p:nvPr/>
        </p:nvSpPr>
        <p:spPr bwMode="gray">
          <a:xfrm>
            <a:off x="971600" y="6021288"/>
            <a:ext cx="936104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OpenGL ES 2.0</a:t>
            </a:r>
            <a:endParaRPr lang="ko-KR" altLang="ko-KR" sz="900" dirty="0"/>
          </a:p>
        </p:txBody>
      </p:sp>
      <p:sp>
        <p:nvSpPr>
          <p:cNvPr id="238" name="Rectangle 137"/>
          <p:cNvSpPr>
            <a:spLocks noChangeArrowheads="1"/>
          </p:cNvSpPr>
          <p:nvPr/>
        </p:nvSpPr>
        <p:spPr bwMode="gray">
          <a:xfrm>
            <a:off x="2051720" y="6021288"/>
            <a:ext cx="1068119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Native Windowing</a:t>
            </a:r>
          </a:p>
          <a:p>
            <a:pPr algn="ctr"/>
            <a:r>
              <a:rPr lang="en-US" altLang="ko-KR" sz="900" dirty="0" smtClean="0"/>
              <a:t>/ EGL</a:t>
            </a:r>
            <a:endParaRPr lang="ko-KR" altLang="ko-KR" sz="900" dirty="0"/>
          </a:p>
        </p:txBody>
      </p:sp>
      <p:cxnSp>
        <p:nvCxnSpPr>
          <p:cNvPr id="240" name="직선 연결선 46"/>
          <p:cNvCxnSpPr>
            <a:stCxn id="231" idx="2"/>
            <a:endCxn id="235" idx="0"/>
          </p:cNvCxnSpPr>
          <p:nvPr/>
        </p:nvCxnSpPr>
        <p:spPr>
          <a:xfrm>
            <a:off x="3527884" y="5373216"/>
            <a:ext cx="252028" cy="504056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137"/>
          <p:cNvSpPr>
            <a:spLocks noChangeArrowheads="1"/>
          </p:cNvSpPr>
          <p:nvPr/>
        </p:nvSpPr>
        <p:spPr bwMode="gray">
          <a:xfrm>
            <a:off x="4067944" y="6021288"/>
            <a:ext cx="828092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err="1" smtClean="0"/>
              <a:t>Resouce</a:t>
            </a:r>
            <a:r>
              <a:rPr lang="en-US" altLang="ko-KR" sz="900" dirty="0" smtClean="0"/>
              <a:t> </a:t>
            </a:r>
          </a:p>
          <a:p>
            <a:pPr algn="ctr"/>
            <a:r>
              <a:rPr lang="en-US" altLang="ko-KR" sz="900" dirty="0" smtClean="0"/>
              <a:t>Loading</a:t>
            </a:r>
            <a:endParaRPr lang="ko-KR" altLang="ko-KR" sz="900" dirty="0"/>
          </a:p>
        </p:txBody>
      </p:sp>
      <p:sp>
        <p:nvSpPr>
          <p:cNvPr id="242" name="Rectangle 137"/>
          <p:cNvSpPr>
            <a:spLocks noChangeArrowheads="1"/>
          </p:cNvSpPr>
          <p:nvPr/>
        </p:nvSpPr>
        <p:spPr bwMode="gray">
          <a:xfrm>
            <a:off x="1295636" y="2312876"/>
            <a:ext cx="576000" cy="3960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Animation</a:t>
            </a:r>
            <a:endParaRPr lang="ko-KR" altLang="ko-KR" sz="900" dirty="0"/>
          </a:p>
        </p:txBody>
      </p:sp>
      <p:sp>
        <p:nvSpPr>
          <p:cNvPr id="243" name="Rectangle 137"/>
          <p:cNvSpPr>
            <a:spLocks noChangeArrowheads="1"/>
          </p:cNvSpPr>
          <p:nvPr/>
        </p:nvSpPr>
        <p:spPr bwMode="gray">
          <a:xfrm>
            <a:off x="611560" y="2996952"/>
            <a:ext cx="576000" cy="3960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Dynamics</a:t>
            </a:r>
            <a:endParaRPr lang="ko-KR" altLang="ko-KR" sz="900" dirty="0"/>
          </a:p>
        </p:txBody>
      </p:sp>
      <p:sp>
        <p:nvSpPr>
          <p:cNvPr id="244" name="Rectangle 137"/>
          <p:cNvSpPr>
            <a:spLocks noChangeArrowheads="1"/>
          </p:cNvSpPr>
          <p:nvPr/>
        </p:nvSpPr>
        <p:spPr bwMode="gray">
          <a:xfrm>
            <a:off x="1943708" y="2312876"/>
            <a:ext cx="576000" cy="3960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Effects</a:t>
            </a:r>
            <a:endParaRPr lang="ko-KR" altLang="ko-KR" sz="900" dirty="0"/>
          </a:p>
        </p:txBody>
      </p:sp>
      <p:sp>
        <p:nvSpPr>
          <p:cNvPr id="245" name="Rectangle 137"/>
          <p:cNvSpPr>
            <a:spLocks noChangeArrowheads="1"/>
          </p:cNvSpPr>
          <p:nvPr/>
        </p:nvSpPr>
        <p:spPr bwMode="gray">
          <a:xfrm>
            <a:off x="1295636" y="2996952"/>
            <a:ext cx="576000" cy="3960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Math</a:t>
            </a:r>
            <a:endParaRPr lang="ko-KR" altLang="ko-KR" sz="900" dirty="0"/>
          </a:p>
        </p:txBody>
      </p:sp>
      <p:sp>
        <p:nvSpPr>
          <p:cNvPr id="246" name="Rectangle 137"/>
          <p:cNvSpPr>
            <a:spLocks noChangeArrowheads="1"/>
          </p:cNvSpPr>
          <p:nvPr/>
        </p:nvSpPr>
        <p:spPr bwMode="gray">
          <a:xfrm>
            <a:off x="2591780" y="2996952"/>
            <a:ext cx="576000" cy="3960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Rendering</a:t>
            </a:r>
            <a:endParaRPr lang="ko-KR" altLang="ko-KR" sz="900" dirty="0"/>
          </a:p>
        </p:txBody>
      </p:sp>
      <p:sp>
        <p:nvSpPr>
          <p:cNvPr id="247" name="Rectangle 137"/>
          <p:cNvSpPr>
            <a:spLocks noChangeArrowheads="1"/>
          </p:cNvSpPr>
          <p:nvPr/>
        </p:nvSpPr>
        <p:spPr bwMode="gray">
          <a:xfrm>
            <a:off x="2591780" y="2312876"/>
            <a:ext cx="576000" cy="3960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Events</a:t>
            </a:r>
            <a:endParaRPr lang="ko-KR" altLang="ko-KR" sz="900" dirty="0"/>
          </a:p>
        </p:txBody>
      </p:sp>
      <p:sp>
        <p:nvSpPr>
          <p:cNvPr id="248" name="Rectangle 137"/>
          <p:cNvSpPr>
            <a:spLocks noChangeArrowheads="1"/>
          </p:cNvSpPr>
          <p:nvPr/>
        </p:nvSpPr>
        <p:spPr bwMode="gray">
          <a:xfrm>
            <a:off x="3563888" y="4437112"/>
            <a:ext cx="576064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Sound /</a:t>
            </a:r>
          </a:p>
          <a:p>
            <a:pPr algn="ctr"/>
            <a:r>
              <a:rPr lang="en-US" altLang="ko-KR" sz="900" dirty="0" err="1" smtClean="0"/>
              <a:t>Haptic</a:t>
            </a:r>
            <a:endParaRPr lang="ko-KR" altLang="ko-KR" sz="900" dirty="0"/>
          </a:p>
        </p:txBody>
      </p:sp>
      <p:sp>
        <p:nvSpPr>
          <p:cNvPr id="249" name="Rectangle 137"/>
          <p:cNvSpPr>
            <a:spLocks noChangeArrowheads="1"/>
          </p:cNvSpPr>
          <p:nvPr/>
        </p:nvSpPr>
        <p:spPr bwMode="gray">
          <a:xfrm>
            <a:off x="4283968" y="4437112"/>
            <a:ext cx="576064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Sensors</a:t>
            </a:r>
            <a:endParaRPr lang="ko-KR" altLang="ko-KR" sz="900" dirty="0"/>
          </a:p>
        </p:txBody>
      </p:sp>
      <p:sp>
        <p:nvSpPr>
          <p:cNvPr id="252" name="Rectangle 137"/>
          <p:cNvSpPr>
            <a:spLocks noChangeArrowheads="1"/>
          </p:cNvSpPr>
          <p:nvPr/>
        </p:nvSpPr>
        <p:spPr bwMode="gray">
          <a:xfrm>
            <a:off x="1943708" y="2996952"/>
            <a:ext cx="576000" cy="3960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Scene</a:t>
            </a:r>
          </a:p>
          <a:p>
            <a:pPr algn="ctr"/>
            <a:r>
              <a:rPr lang="en-US" altLang="ko-KR" sz="900" smtClean="0"/>
              <a:t>Graph</a:t>
            </a:r>
            <a:endParaRPr lang="ko-KR" altLang="ko-KR" sz="900" dirty="0"/>
          </a:p>
        </p:txBody>
      </p:sp>
      <p:cxnSp>
        <p:nvCxnSpPr>
          <p:cNvPr id="253" name="구부러진 연결선 51"/>
          <p:cNvCxnSpPr>
            <a:stCxn id="226" idx="1"/>
            <a:endCxn id="255" idx="3"/>
          </p:cNvCxnSpPr>
          <p:nvPr/>
        </p:nvCxnSpPr>
        <p:spPr>
          <a:xfrm rot="10800000">
            <a:off x="5220072" y="1160748"/>
            <a:ext cx="288032" cy="15121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직사각형 44"/>
          <p:cNvSpPr>
            <a:spLocks noChangeArrowheads="1"/>
          </p:cNvSpPr>
          <p:nvPr/>
        </p:nvSpPr>
        <p:spPr bwMode="gray">
          <a:xfrm>
            <a:off x="251520" y="980728"/>
            <a:ext cx="4968552" cy="360040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 anchorCtr="0"/>
          <a:lstStyle/>
          <a:p>
            <a:pPr>
              <a:defRPr/>
            </a:pPr>
            <a:r>
              <a:rPr lang="en-US" altLang="ko-KR" b="1" dirty="0" err="1" smtClean="0"/>
              <a:t>DALi</a:t>
            </a:r>
            <a:r>
              <a:rPr lang="en-US" altLang="ko-KR" b="1" dirty="0" smtClean="0"/>
              <a:t> C++ Public API</a:t>
            </a:r>
          </a:p>
        </p:txBody>
      </p:sp>
      <p:cxnSp>
        <p:nvCxnSpPr>
          <p:cNvPr id="256" name="구부러진 연결선 51"/>
          <p:cNvCxnSpPr>
            <a:stCxn id="231" idx="1"/>
            <a:endCxn id="230" idx="3"/>
          </p:cNvCxnSpPr>
          <p:nvPr/>
        </p:nvCxnSpPr>
        <p:spPr>
          <a:xfrm rot="10800000">
            <a:off x="1547664" y="4725144"/>
            <a:ext cx="504056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44"/>
          <p:cNvSpPr>
            <a:spLocks noChangeArrowheads="1"/>
          </p:cNvSpPr>
          <p:nvPr/>
        </p:nvSpPr>
        <p:spPr bwMode="gray">
          <a:xfrm>
            <a:off x="5004048" y="6021288"/>
            <a:ext cx="1008112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900" dirty="0" smtClean="0"/>
              <a:t>V8 engine</a:t>
            </a:r>
          </a:p>
          <a:p>
            <a:pPr>
              <a:defRPr/>
            </a:pPr>
            <a:r>
              <a:rPr lang="en-US" altLang="ko-KR" sz="900" dirty="0" smtClean="0"/>
              <a:t>Runs JavaScript</a:t>
            </a:r>
            <a:endParaRPr lang="en-US" altLang="ko-KR" sz="900" dirty="0"/>
          </a:p>
        </p:txBody>
      </p:sp>
      <p:sp>
        <p:nvSpPr>
          <p:cNvPr id="263" name="직사각형 44"/>
          <p:cNvSpPr>
            <a:spLocks noChangeArrowheads="1"/>
          </p:cNvSpPr>
          <p:nvPr/>
        </p:nvSpPr>
        <p:spPr bwMode="gray">
          <a:xfrm>
            <a:off x="7596336" y="1628800"/>
            <a:ext cx="864096" cy="648072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 anchorCtr="0"/>
          <a:lstStyle/>
          <a:p>
            <a:pPr>
              <a:defRPr/>
            </a:pPr>
            <a:r>
              <a:rPr lang="en-US" altLang="ko-KR" b="1" dirty="0" smtClean="0"/>
              <a:t>JavaScript </a:t>
            </a:r>
          </a:p>
          <a:p>
            <a:pPr>
              <a:defRPr/>
            </a:pPr>
            <a:r>
              <a:rPr lang="en-US" altLang="ko-KR" b="1" dirty="0" smtClean="0"/>
              <a:t>App</a:t>
            </a:r>
          </a:p>
        </p:txBody>
      </p:sp>
      <p:cxnSp>
        <p:nvCxnSpPr>
          <p:cNvPr id="364" name="구부러진 연결선 51"/>
          <p:cNvCxnSpPr>
            <a:stCxn id="231" idx="1"/>
            <a:endCxn id="228" idx="2"/>
          </p:cNvCxnSpPr>
          <p:nvPr/>
        </p:nvCxnSpPr>
        <p:spPr>
          <a:xfrm rot="10800000">
            <a:off x="1907704" y="3645024"/>
            <a:ext cx="144016" cy="1080120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직사각형 44"/>
          <p:cNvSpPr>
            <a:spLocks noChangeArrowheads="1"/>
          </p:cNvSpPr>
          <p:nvPr/>
        </p:nvSpPr>
        <p:spPr bwMode="gray">
          <a:xfrm>
            <a:off x="3635896" y="1988840"/>
            <a:ext cx="1368152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dirty="0" smtClean="0"/>
              <a:t>Toolkit</a:t>
            </a:r>
            <a:endParaRPr lang="en-US" altLang="ko-KR" b="1" dirty="0"/>
          </a:p>
        </p:txBody>
      </p:sp>
      <p:sp>
        <p:nvSpPr>
          <p:cNvPr id="395" name="Rectangle 137"/>
          <p:cNvSpPr>
            <a:spLocks noChangeArrowheads="1"/>
          </p:cNvSpPr>
          <p:nvPr/>
        </p:nvSpPr>
        <p:spPr bwMode="gray">
          <a:xfrm>
            <a:off x="3779912" y="2348880"/>
            <a:ext cx="936104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err="1" smtClean="0"/>
              <a:t>Shader</a:t>
            </a:r>
            <a:r>
              <a:rPr lang="en-US" altLang="ko-KR" sz="900" dirty="0" smtClean="0"/>
              <a:t> Effects</a:t>
            </a:r>
            <a:endParaRPr lang="ko-KR" altLang="ko-KR" sz="900" dirty="0"/>
          </a:p>
        </p:txBody>
      </p:sp>
      <p:sp>
        <p:nvSpPr>
          <p:cNvPr id="396" name="Rectangle 137"/>
          <p:cNvSpPr>
            <a:spLocks noChangeArrowheads="1"/>
          </p:cNvSpPr>
          <p:nvPr/>
        </p:nvSpPr>
        <p:spPr bwMode="gray">
          <a:xfrm>
            <a:off x="3779912" y="2996952"/>
            <a:ext cx="936104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UI Controls</a:t>
            </a:r>
            <a:endParaRPr lang="ko-KR" altLang="ko-KR" sz="900" dirty="0"/>
          </a:p>
        </p:txBody>
      </p:sp>
      <p:cxnSp>
        <p:nvCxnSpPr>
          <p:cNvPr id="397" name="구부러진 연결선 51"/>
          <p:cNvCxnSpPr>
            <a:endCxn id="228" idx="3"/>
          </p:cNvCxnSpPr>
          <p:nvPr/>
        </p:nvCxnSpPr>
        <p:spPr>
          <a:xfrm rot="10800000" flipV="1">
            <a:off x="3275856" y="2780928"/>
            <a:ext cx="360040" cy="360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구부러진 연결선 51"/>
          <p:cNvCxnSpPr>
            <a:stCxn id="394" idx="2"/>
            <a:endCxn id="231" idx="0"/>
          </p:cNvCxnSpPr>
          <p:nvPr/>
        </p:nvCxnSpPr>
        <p:spPr>
          <a:xfrm rot="5400000">
            <a:off x="3707904" y="3465004"/>
            <a:ext cx="432048" cy="7920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직사각형 44"/>
          <p:cNvSpPr>
            <a:spLocks noChangeArrowheads="1"/>
          </p:cNvSpPr>
          <p:nvPr/>
        </p:nvSpPr>
        <p:spPr bwMode="gray">
          <a:xfrm>
            <a:off x="6156176" y="6021288"/>
            <a:ext cx="1008112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900" dirty="0" err="1" smtClean="0"/>
              <a:t>LibUV</a:t>
            </a:r>
            <a:endParaRPr lang="en-US" altLang="ko-KR" sz="900" dirty="0" smtClean="0"/>
          </a:p>
          <a:p>
            <a:pPr>
              <a:defRPr/>
            </a:pPr>
            <a:r>
              <a:rPr lang="en-US" altLang="ko-KR" sz="900" dirty="0" smtClean="0"/>
              <a:t>IO &amp; Event Loop</a:t>
            </a:r>
            <a:endParaRPr lang="en-US" altLang="ko-KR" sz="900" dirty="0"/>
          </a:p>
        </p:txBody>
      </p:sp>
      <p:cxnSp>
        <p:nvCxnSpPr>
          <p:cNvPr id="431" name="구부러진 연결선 51"/>
          <p:cNvCxnSpPr>
            <a:stCxn id="52" idx="3"/>
            <a:endCxn id="263" idx="2"/>
          </p:cNvCxnSpPr>
          <p:nvPr/>
        </p:nvCxnSpPr>
        <p:spPr>
          <a:xfrm flipV="1">
            <a:off x="6948264" y="2276872"/>
            <a:ext cx="1080120" cy="2268252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구부러진 연결선 51"/>
          <p:cNvCxnSpPr>
            <a:stCxn id="52" idx="2"/>
            <a:endCxn id="422" idx="0"/>
          </p:cNvCxnSpPr>
          <p:nvPr/>
        </p:nvCxnSpPr>
        <p:spPr>
          <a:xfrm rot="16200000" flipH="1">
            <a:off x="5886146" y="5247202"/>
            <a:ext cx="1152128" cy="3960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7380312" y="980728"/>
            <a:ext cx="0" cy="57160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직사각형 58"/>
          <p:cNvSpPr/>
          <p:nvPr/>
        </p:nvSpPr>
        <p:spPr>
          <a:xfrm>
            <a:off x="6804248" y="980728"/>
            <a:ext cx="576064" cy="28803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C++</a:t>
            </a:r>
            <a:endParaRPr lang="ko-KR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4" name="직사각형 58"/>
          <p:cNvSpPr/>
          <p:nvPr/>
        </p:nvSpPr>
        <p:spPr>
          <a:xfrm>
            <a:off x="7380312" y="980728"/>
            <a:ext cx="864096" cy="28803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JavaScript</a:t>
            </a:r>
            <a:endParaRPr lang="ko-KR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12354" y="6534965"/>
            <a:ext cx="2160240" cy="268139"/>
          </a:xfrm>
        </p:spPr>
        <p:txBody>
          <a:bodyPr/>
          <a:lstStyle/>
          <a:p>
            <a:fld id="{7914C697-4E4E-4CCE-9D44-AFCC1EB915E4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537" name="구부러진 연결선 51"/>
          <p:cNvCxnSpPr>
            <a:stCxn id="52" idx="2"/>
            <a:endCxn id="259" idx="0"/>
          </p:cNvCxnSpPr>
          <p:nvPr/>
        </p:nvCxnSpPr>
        <p:spPr>
          <a:xfrm rot="5400000">
            <a:off x="5310082" y="5067182"/>
            <a:ext cx="1152128" cy="7560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44"/>
          <p:cNvSpPr>
            <a:spLocks noChangeArrowheads="1"/>
          </p:cNvSpPr>
          <p:nvPr/>
        </p:nvSpPr>
        <p:spPr bwMode="gray">
          <a:xfrm>
            <a:off x="5580112" y="4221088"/>
            <a:ext cx="1368152" cy="648072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 anchorCtr="0"/>
          <a:lstStyle/>
          <a:p>
            <a:pPr>
              <a:defRPr/>
            </a:pPr>
            <a:r>
              <a:rPr lang="en-US" altLang="ko-KR" b="1" dirty="0" smtClean="0"/>
              <a:t>Node.JS</a:t>
            </a:r>
          </a:p>
        </p:txBody>
      </p:sp>
      <p:cxnSp>
        <p:nvCxnSpPr>
          <p:cNvPr id="58" name="구부러진 연결선 51"/>
          <p:cNvCxnSpPr>
            <a:stCxn id="52" idx="0"/>
            <a:endCxn id="226" idx="2"/>
          </p:cNvCxnSpPr>
          <p:nvPr/>
        </p:nvCxnSpPr>
        <p:spPr>
          <a:xfrm rot="5400000" flipH="1" flipV="1">
            <a:off x="5832140" y="3789040"/>
            <a:ext cx="864096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44"/>
          <p:cNvSpPr>
            <a:spLocks noChangeArrowheads="1"/>
          </p:cNvSpPr>
          <p:nvPr/>
        </p:nvSpPr>
        <p:spPr bwMode="gray">
          <a:xfrm>
            <a:off x="5652120" y="2420888"/>
            <a:ext cx="1584176" cy="648072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 anchorCtr="0"/>
          <a:lstStyle/>
          <a:p>
            <a:pPr algn="l">
              <a:defRPr/>
            </a:pPr>
            <a:r>
              <a:rPr lang="en-US" altLang="ko-KR" b="1" dirty="0" err="1" smtClean="0"/>
              <a:t>DaliWrapper</a:t>
            </a:r>
            <a:endParaRPr lang="en-US" altLang="ko-KR" b="1" dirty="0" smtClean="0"/>
          </a:p>
        </p:txBody>
      </p:sp>
      <p:sp>
        <p:nvSpPr>
          <p:cNvPr id="75" name="직사각형 44"/>
          <p:cNvSpPr>
            <a:spLocks noChangeArrowheads="1"/>
          </p:cNvSpPr>
          <p:nvPr/>
        </p:nvSpPr>
        <p:spPr bwMode="gray">
          <a:xfrm>
            <a:off x="5724128" y="2708920"/>
            <a:ext cx="144016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dirty="0" smtClean="0"/>
              <a:t>JavaScript API -&gt; C++ </a:t>
            </a:r>
            <a:endParaRPr lang="en-US" altLang="ko-K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293096"/>
            <a:ext cx="15335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직사각형 58"/>
          <p:cNvSpPr/>
          <p:nvPr/>
        </p:nvSpPr>
        <p:spPr>
          <a:xfrm>
            <a:off x="2051720" y="3789040"/>
            <a:ext cx="288032" cy="28803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 smtClean="0"/>
          </a:p>
        </p:txBody>
      </p:sp>
      <p:sp>
        <p:nvSpPr>
          <p:cNvPr id="53" name="직사각형 58"/>
          <p:cNvSpPr/>
          <p:nvPr/>
        </p:nvSpPr>
        <p:spPr>
          <a:xfrm>
            <a:off x="6876256" y="4005064"/>
            <a:ext cx="288032" cy="28803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 smtClean="0"/>
          </a:p>
        </p:txBody>
      </p:sp>
      <p:sp>
        <p:nvSpPr>
          <p:cNvPr id="54" name="직사각형 58"/>
          <p:cNvSpPr/>
          <p:nvPr/>
        </p:nvSpPr>
        <p:spPr>
          <a:xfrm>
            <a:off x="6948264" y="1772816"/>
            <a:ext cx="288032" cy="28803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 smtClean="0"/>
          </a:p>
        </p:txBody>
      </p:sp>
      <p:sp>
        <p:nvSpPr>
          <p:cNvPr id="55" name="직사각형 58"/>
          <p:cNvSpPr/>
          <p:nvPr/>
        </p:nvSpPr>
        <p:spPr>
          <a:xfrm>
            <a:off x="5580112" y="5589240"/>
            <a:ext cx="288032" cy="28803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 smtClean="0"/>
          </a:p>
        </p:txBody>
      </p:sp>
      <p:sp>
        <p:nvSpPr>
          <p:cNvPr id="56" name="직사각형 58"/>
          <p:cNvSpPr/>
          <p:nvPr/>
        </p:nvSpPr>
        <p:spPr>
          <a:xfrm>
            <a:off x="5220072" y="3645024"/>
            <a:ext cx="288032" cy="28803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14392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err="1" smtClean="0"/>
              <a:t>DALi</a:t>
            </a:r>
            <a:r>
              <a:rPr lang="en-US" altLang="ko-KR" sz="3500" b="0" dirty="0" smtClean="0"/>
              <a:t> </a:t>
            </a:r>
            <a:r>
              <a:rPr lang="en-US" altLang="ko-KR" sz="3500" b="0" dirty="0" err="1" smtClean="0"/>
              <a:t>Node.JS</a:t>
            </a:r>
            <a:r>
              <a:rPr lang="en-US" altLang="ko-KR" sz="3500" b="0" dirty="0" smtClean="0"/>
              <a:t>- </a:t>
            </a:r>
            <a:r>
              <a:rPr lang="en-US" altLang="ko-KR" sz="2800" dirty="0" smtClean="0"/>
              <a:t>Architecture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" name="내용 개체 틀 5"/>
          <p:cNvSpPr>
            <a:spLocks noGrp="1"/>
          </p:cNvSpPr>
          <p:nvPr>
            <p:ph idx="13"/>
          </p:nvPr>
        </p:nvSpPr>
        <p:spPr>
          <a:xfrm>
            <a:off x="78901" y="725834"/>
            <a:ext cx="8858312" cy="5906402"/>
          </a:xfrm>
        </p:spPr>
        <p:txBody>
          <a:bodyPr/>
          <a:lstStyle/>
          <a:p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GB" altLang="ko-KR" sz="1800" dirty="0" err="1" smtClean="0">
                <a:solidFill>
                  <a:srgbClr val="0070C0"/>
                </a:solidFill>
              </a:rPr>
              <a:t>DALi</a:t>
            </a:r>
            <a:r>
              <a:rPr lang="en-GB" altLang="ko-KR" sz="1800" dirty="0" smtClean="0">
                <a:solidFill>
                  <a:srgbClr val="0070C0"/>
                </a:solidFill>
              </a:rPr>
              <a:t> has an adaptor which interfaces with OpenGL and </a:t>
            </a:r>
            <a:r>
              <a:rPr lang="en-GB" altLang="ko-KR" sz="1800" dirty="0" err="1" smtClean="0">
                <a:solidFill>
                  <a:srgbClr val="0070C0"/>
                </a:solidFill>
              </a:rPr>
              <a:t>Tizen</a:t>
            </a:r>
            <a:r>
              <a:rPr lang="en-GB" altLang="ko-KR" sz="1800" dirty="0" smtClean="0">
                <a:solidFill>
                  <a:srgbClr val="0070C0"/>
                </a:solidFill>
              </a:rPr>
              <a:t> Window System. (A)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/>
            <a:r>
              <a:rPr lang="en-GB" altLang="ko-KR" sz="1600" dirty="0" smtClean="0">
                <a:solidFill>
                  <a:schemeClr val="tx2"/>
                </a:solidFill>
              </a:rPr>
              <a:t>X11 for </a:t>
            </a:r>
            <a:r>
              <a:rPr lang="en-GB" altLang="ko-KR" sz="1600" dirty="0" err="1" smtClean="0">
                <a:solidFill>
                  <a:schemeClr val="tx2"/>
                </a:solidFill>
              </a:rPr>
              <a:t>Tizen</a:t>
            </a:r>
            <a:r>
              <a:rPr lang="en-GB" altLang="ko-KR" sz="1600" dirty="0" smtClean="0">
                <a:solidFill>
                  <a:schemeClr val="tx2"/>
                </a:solidFill>
              </a:rPr>
              <a:t> 2.4 and Wayland for </a:t>
            </a:r>
            <a:r>
              <a:rPr lang="en-GB" altLang="ko-KR" sz="1600" dirty="0" err="1" smtClean="0">
                <a:solidFill>
                  <a:schemeClr val="tx2"/>
                </a:solidFill>
              </a:rPr>
              <a:t>Tizen</a:t>
            </a:r>
            <a:r>
              <a:rPr lang="en-GB" altLang="ko-KR" sz="1600" dirty="0" smtClean="0">
                <a:solidFill>
                  <a:schemeClr val="tx2"/>
                </a:solidFill>
              </a:rPr>
              <a:t> 3</a:t>
            </a:r>
          </a:p>
          <a:p>
            <a:pPr lvl="1"/>
            <a:r>
              <a:rPr lang="en-GB" altLang="ko-KR" sz="1600" dirty="0" smtClean="0">
                <a:solidFill>
                  <a:schemeClr val="tx2"/>
                </a:solidFill>
              </a:rPr>
              <a:t>Integrate with </a:t>
            </a:r>
            <a:r>
              <a:rPr lang="en-GB" altLang="ko-KR" sz="1600" dirty="0" err="1" smtClean="0">
                <a:solidFill>
                  <a:schemeClr val="tx2"/>
                </a:solidFill>
              </a:rPr>
              <a:t>LibUV</a:t>
            </a:r>
            <a:r>
              <a:rPr lang="en-GB" altLang="ko-KR" sz="1600" dirty="0" smtClean="0">
                <a:solidFill>
                  <a:schemeClr val="tx2"/>
                </a:solidFill>
              </a:rPr>
              <a:t> event loop which is used by Node.JS</a:t>
            </a:r>
          </a:p>
          <a:p>
            <a:r>
              <a:rPr lang="en-GB" altLang="ko-KR" sz="1600" dirty="0" smtClean="0">
                <a:solidFill>
                  <a:srgbClr val="0070C0"/>
                </a:solidFill>
              </a:rPr>
              <a:t>Node.JS launches the JavaScript application (B)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Execute JavaScript via command line: </a:t>
            </a:r>
            <a:r>
              <a:rPr lang="en-GB" altLang="ko-KR" sz="1600" dirty="0" smtClean="0">
                <a:solidFill>
                  <a:schemeClr val="tx2"/>
                </a:solidFill>
              </a:rPr>
              <a:t>node my-dali-app.js</a:t>
            </a:r>
          </a:p>
          <a:p>
            <a:r>
              <a:rPr lang="en-GB" altLang="ko-KR" sz="1600" dirty="0" smtClean="0">
                <a:solidFill>
                  <a:srgbClr val="0070C0"/>
                </a:solidFill>
              </a:rPr>
              <a:t>Node.JS looks up </a:t>
            </a:r>
            <a:r>
              <a:rPr lang="en-GB" altLang="ko-KR" sz="1600" dirty="0" err="1" smtClean="0">
                <a:solidFill>
                  <a:srgbClr val="0070C0"/>
                </a:solidFill>
              </a:rPr>
              <a:t>DALi</a:t>
            </a:r>
            <a:r>
              <a:rPr lang="en-GB" altLang="ko-KR" sz="1600" dirty="0" smtClean="0">
                <a:solidFill>
                  <a:srgbClr val="0070C0"/>
                </a:solidFill>
              </a:rPr>
              <a:t> node </a:t>
            </a:r>
            <a:r>
              <a:rPr lang="en-GB" altLang="ko-KR" sz="1600" dirty="0" err="1" smtClean="0">
                <a:solidFill>
                  <a:srgbClr val="0070C0"/>
                </a:solidFill>
              </a:rPr>
              <a:t>addon</a:t>
            </a:r>
            <a:r>
              <a:rPr lang="en-GB" altLang="ko-KR" sz="1600" dirty="0" smtClean="0">
                <a:solidFill>
                  <a:srgbClr val="0070C0"/>
                </a:solidFill>
              </a:rPr>
              <a:t> which creates the window and the adaptor and also creates the </a:t>
            </a:r>
            <a:r>
              <a:rPr lang="en-GB" altLang="ko-KR" sz="1600" dirty="0" err="1" smtClean="0">
                <a:solidFill>
                  <a:srgbClr val="0070C0"/>
                </a:solidFill>
              </a:rPr>
              <a:t>DALi</a:t>
            </a:r>
            <a:r>
              <a:rPr lang="en-GB" altLang="ko-KR" sz="1600" dirty="0" smtClean="0">
                <a:solidFill>
                  <a:srgbClr val="0070C0"/>
                </a:solidFill>
              </a:rPr>
              <a:t> API wrapper (C)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/>
            <a:r>
              <a:rPr lang="en-GB" altLang="ko-KR" sz="1600" dirty="0" smtClean="0">
                <a:solidFill>
                  <a:schemeClr val="tx2"/>
                </a:solidFill>
              </a:rPr>
              <a:t>Load </a:t>
            </a:r>
            <a:r>
              <a:rPr lang="en-GB" altLang="ko-KR" sz="1600" dirty="0" err="1" smtClean="0">
                <a:solidFill>
                  <a:schemeClr val="tx2"/>
                </a:solidFill>
              </a:rPr>
              <a:t>DALi</a:t>
            </a:r>
            <a:r>
              <a:rPr lang="en-GB" altLang="ko-KR" sz="1600" dirty="0" smtClean="0">
                <a:solidFill>
                  <a:schemeClr val="tx2"/>
                </a:solidFill>
              </a:rPr>
              <a:t> via: </a:t>
            </a:r>
            <a:r>
              <a:rPr lang="en-GB" altLang="ko-KR" sz="1600" dirty="0" err="1" smtClean="0">
                <a:solidFill>
                  <a:schemeClr val="tx2"/>
                </a:solidFill>
              </a:rPr>
              <a:t>var</a:t>
            </a:r>
            <a:r>
              <a:rPr lang="en-GB" altLang="ko-KR" sz="1600" dirty="0" smtClean="0">
                <a:solidFill>
                  <a:schemeClr val="tx2"/>
                </a:solidFill>
              </a:rPr>
              <a:t> </a:t>
            </a:r>
            <a:r>
              <a:rPr lang="en-GB" altLang="ko-KR" sz="1600" dirty="0" err="1" smtClean="0">
                <a:solidFill>
                  <a:schemeClr val="tx2"/>
                </a:solidFill>
              </a:rPr>
              <a:t>dali</a:t>
            </a:r>
            <a:r>
              <a:rPr lang="en-GB" altLang="ko-KR" sz="1600" dirty="0" smtClean="0">
                <a:solidFill>
                  <a:schemeClr val="tx2"/>
                </a:solidFill>
              </a:rPr>
              <a:t> = require(‘</a:t>
            </a:r>
            <a:r>
              <a:rPr lang="en-GB" altLang="ko-KR" sz="1600" dirty="0" err="1" smtClean="0">
                <a:solidFill>
                  <a:schemeClr val="tx2"/>
                </a:solidFill>
              </a:rPr>
              <a:t>dali</a:t>
            </a:r>
            <a:r>
              <a:rPr lang="en-GB" altLang="ko-KR" sz="1600" dirty="0" smtClean="0">
                <a:solidFill>
                  <a:schemeClr val="tx2"/>
                </a:solidFill>
              </a:rPr>
              <a:t>')( options );</a:t>
            </a:r>
          </a:p>
          <a:p>
            <a:pPr lvl="1"/>
            <a:r>
              <a:rPr lang="en-GB" altLang="ko-KR" sz="1600" dirty="0" smtClean="0">
                <a:solidFill>
                  <a:schemeClr val="tx2"/>
                </a:solidFill>
              </a:rPr>
              <a:t>Create </a:t>
            </a:r>
            <a:r>
              <a:rPr lang="en-GB" altLang="ko-KR" sz="1600" dirty="0" err="1" smtClean="0">
                <a:solidFill>
                  <a:schemeClr val="tx2"/>
                </a:solidFill>
              </a:rPr>
              <a:t>DALi</a:t>
            </a:r>
            <a:r>
              <a:rPr lang="en-GB" altLang="ko-KR" sz="1600" dirty="0" smtClean="0">
                <a:solidFill>
                  <a:schemeClr val="tx2"/>
                </a:solidFill>
              </a:rPr>
              <a:t> API wrapper via: V8Plugin::</a:t>
            </a:r>
            <a:r>
              <a:rPr lang="en-GB" altLang="ko-KR" sz="1600" dirty="0" err="1" smtClean="0">
                <a:solidFill>
                  <a:schemeClr val="tx2"/>
                </a:solidFill>
              </a:rPr>
              <a:t>DaliWrapper</a:t>
            </a:r>
            <a:r>
              <a:rPr lang="en-GB" altLang="ko-KR" sz="1600" dirty="0" smtClean="0">
                <a:solidFill>
                  <a:schemeClr val="tx2"/>
                </a:solidFill>
              </a:rPr>
              <a:t>::</a:t>
            </a:r>
            <a:r>
              <a:rPr lang="en-GB" altLang="ko-KR" sz="1600" dirty="0" err="1" smtClean="0">
                <a:solidFill>
                  <a:schemeClr val="tx2"/>
                </a:solidFill>
              </a:rPr>
              <a:t>CreateWrapperForNodeJS</a:t>
            </a:r>
            <a:endParaRPr lang="en-US" altLang="ko-KR" sz="1600" dirty="0" smtClean="0">
              <a:solidFill>
                <a:schemeClr val="tx2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JavaScript bindings via </a:t>
            </a:r>
            <a:r>
              <a:rPr lang="en-GB" altLang="ko-KR" sz="1800" dirty="0" err="1" smtClean="0">
                <a:solidFill>
                  <a:srgbClr val="0070C0"/>
                </a:solidFill>
              </a:rPr>
              <a:t>DALi</a:t>
            </a:r>
            <a:r>
              <a:rPr lang="en-GB" altLang="ko-KR" sz="1800" dirty="0" smtClean="0">
                <a:solidFill>
                  <a:srgbClr val="0070C0"/>
                </a:solidFill>
              </a:rPr>
              <a:t> API wrapper (D)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Reuses the same wrapper as the JavaScript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plugin</a:t>
            </a:r>
            <a:endParaRPr lang="en-US" altLang="ko-KR" sz="1600" dirty="0" smtClean="0">
              <a:solidFill>
                <a:schemeClr val="tx2"/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JavaScript is executed by V8 engine</a:t>
            </a:r>
          </a:p>
          <a:p>
            <a:r>
              <a:rPr lang="en-GB" altLang="ko-KR" sz="1800" dirty="0" err="1" smtClean="0">
                <a:solidFill>
                  <a:srgbClr val="0070C0"/>
                </a:solidFill>
              </a:rPr>
              <a:t>DALi</a:t>
            </a:r>
            <a:r>
              <a:rPr lang="en-GB" altLang="ko-KR" sz="1800" dirty="0" smtClean="0">
                <a:solidFill>
                  <a:srgbClr val="0070C0"/>
                </a:solidFill>
              </a:rPr>
              <a:t> uses a dedicated render thread, so slow JavaScript functions will not stop or jerk animations. (E)</a:t>
            </a:r>
            <a:endParaRPr lang="en-US" altLang="ko-KR" sz="1600" dirty="0" smtClean="0">
              <a:solidFill>
                <a:schemeClr val="tx2"/>
              </a:solidFill>
            </a:endParaRPr>
          </a:p>
          <a:p>
            <a:pPr lvl="1"/>
            <a:endParaRPr lang="en-US" altLang="ko-KR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err="1" smtClean="0"/>
              <a:t>DALi</a:t>
            </a:r>
            <a:r>
              <a:rPr lang="en-US" altLang="ko-KR" sz="3500" b="0" dirty="0" smtClean="0"/>
              <a:t> Node.JS - </a:t>
            </a:r>
            <a:r>
              <a:rPr lang="en-US" altLang="ko-KR" sz="2800" dirty="0" smtClean="0"/>
              <a:t>Simple Code Example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285688" y="836712"/>
            <a:ext cx="8858312" cy="366546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Hello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world.js</a:t>
            </a:r>
          </a:p>
        </p:txBody>
      </p:sp>
      <p:sp>
        <p:nvSpPr>
          <p:cNvPr id="8" name="Content Placeholder 18"/>
          <p:cNvSpPr txBox="1">
            <a:spLocks/>
          </p:cNvSpPr>
          <p:nvPr/>
        </p:nvSpPr>
        <p:spPr>
          <a:xfrm>
            <a:off x="251520" y="1124744"/>
            <a:ext cx="8424936" cy="5328592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window = {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       x:10,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       y:10,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       width:1920,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       height: 1080,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       transparent: false,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name:'my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dali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-app'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};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en-GB" sz="1150" kern="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viewMode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      'stereoscopic-</a:t>
            </a: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mode':‘mono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‘,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      'stereo-base': 65 // Distance in </a:t>
            </a: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millimeters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between left/right cameras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en-GB" sz="1150" kern="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options = {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   'window': window,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   'view-mode': </a:t>
            </a: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viewMode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   'style-sheet': 'my-</a:t>
            </a: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theme.json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'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en-GB" sz="1150" kern="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dali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= require('</a:t>
            </a: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dali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')( options );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en-GB" sz="1150" kern="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 actor = new </a:t>
            </a: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dali.Actor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en-GB" sz="1150" kern="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1150" kern="0" dirty="0" err="1" smtClean="0">
                <a:latin typeface="Courier New" pitchFamily="49" charset="0"/>
                <a:ea typeface="+mn-ea"/>
                <a:cs typeface="Courier New" pitchFamily="49" charset="0"/>
              </a:rPr>
              <a:t>dali.stage.add</a:t>
            </a:r>
            <a:r>
              <a:rPr kumimoji="0" lang="en-GB" sz="1150" kern="0" dirty="0" smtClean="0">
                <a:latin typeface="Courier New" pitchFamily="49" charset="0"/>
                <a:ea typeface="+mn-ea"/>
                <a:cs typeface="Courier New" pitchFamily="49" charset="0"/>
              </a:rPr>
              <a:t>( actor 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smtClean="0"/>
              <a:t>JavaScript Support - </a:t>
            </a:r>
            <a:r>
              <a:rPr lang="en-US" altLang="ko-KR" sz="2800" dirty="0" smtClean="0"/>
              <a:t>Detailed Architecture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285688" y="1412776"/>
            <a:ext cx="8858312" cy="359346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직사각형 44"/>
          <p:cNvSpPr>
            <a:spLocks noChangeArrowheads="1"/>
          </p:cNvSpPr>
          <p:nvPr/>
        </p:nvSpPr>
        <p:spPr bwMode="gray">
          <a:xfrm>
            <a:off x="323528" y="1052736"/>
            <a:ext cx="6120680" cy="3744416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 anchorCtr="0"/>
          <a:lstStyle/>
          <a:p>
            <a:pPr algn="l">
              <a:defRPr/>
            </a:pPr>
            <a:r>
              <a:rPr lang="en-US" altLang="ko-KR" b="1" dirty="0" smtClean="0"/>
              <a:t>Dali::V8Plugin</a:t>
            </a:r>
          </a:p>
        </p:txBody>
      </p:sp>
      <p:sp>
        <p:nvSpPr>
          <p:cNvPr id="9" name="직사각형 44"/>
          <p:cNvSpPr>
            <a:spLocks noChangeArrowheads="1"/>
          </p:cNvSpPr>
          <p:nvPr/>
        </p:nvSpPr>
        <p:spPr bwMode="gray">
          <a:xfrm>
            <a:off x="611560" y="1412776"/>
            <a:ext cx="5400600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dirty="0" smtClean="0"/>
              <a:t>Core Objects:</a:t>
            </a:r>
          </a:p>
          <a:p>
            <a:pPr algn="l">
              <a:defRPr/>
            </a:pPr>
            <a:endParaRPr lang="en-US" altLang="ko-KR" b="1" dirty="0" smtClean="0"/>
          </a:p>
          <a:p>
            <a:pPr algn="l">
              <a:defRPr/>
            </a:pPr>
            <a:endParaRPr lang="en-US" altLang="ko-KR" b="1" dirty="0" smtClean="0"/>
          </a:p>
          <a:p>
            <a:pPr algn="l">
              <a:defRPr/>
            </a:pPr>
            <a:endParaRPr lang="en-US" altLang="ko-KR" b="1" dirty="0" smtClean="0"/>
          </a:p>
          <a:p>
            <a:pPr algn="l">
              <a:defRPr/>
            </a:pPr>
            <a:endParaRPr lang="en-US" altLang="ko-KR" b="1" dirty="0" smtClean="0"/>
          </a:p>
          <a:p>
            <a:pPr algn="l">
              <a:defRPr/>
            </a:pPr>
            <a:endParaRPr lang="en-US" altLang="ko-KR" b="1" dirty="0" smtClean="0"/>
          </a:p>
          <a:p>
            <a:pPr algn="l">
              <a:defRPr/>
            </a:pPr>
            <a:endParaRPr lang="en-US" altLang="ko-KR" b="1" dirty="0" smtClean="0"/>
          </a:p>
          <a:p>
            <a:pPr algn="l">
              <a:defRPr/>
            </a:pPr>
            <a:endParaRPr lang="en-US" altLang="ko-KR" b="1" dirty="0" smtClean="0"/>
          </a:p>
          <a:p>
            <a:pPr algn="l">
              <a:defRPr/>
            </a:pPr>
            <a:endParaRPr lang="en-US" altLang="ko-KR" b="1" dirty="0" smtClean="0"/>
          </a:p>
          <a:p>
            <a:pPr algn="l">
              <a:defRPr/>
            </a:pPr>
            <a:endParaRPr lang="en-US" altLang="ko-KR" b="1" dirty="0" smtClean="0"/>
          </a:p>
          <a:p>
            <a:pPr algn="l">
              <a:defRPr/>
            </a:pPr>
            <a:endParaRPr lang="en-US" altLang="ko-KR" b="1" dirty="0" smtClean="0"/>
          </a:p>
          <a:p>
            <a:pPr algn="l">
              <a:defRPr/>
            </a:pPr>
            <a:r>
              <a:rPr lang="en-US" altLang="ko-KR" b="1" dirty="0" smtClean="0"/>
              <a:t>Toolkit Objects ( to be decided) </a:t>
            </a:r>
          </a:p>
          <a:p>
            <a:pPr algn="l">
              <a:defRPr/>
            </a:pPr>
            <a:endParaRPr lang="en-US" altLang="ko-KR" b="1" dirty="0" smtClean="0"/>
          </a:p>
          <a:p>
            <a:pPr algn="l">
              <a:defRPr/>
            </a:pPr>
            <a:endParaRPr lang="en-US" altLang="ko-KR" b="1" dirty="0" smtClean="0"/>
          </a:p>
          <a:p>
            <a:pPr algn="l">
              <a:defRPr/>
            </a:pPr>
            <a:endParaRPr lang="en-US" altLang="ko-KR" b="1" dirty="0" smtClean="0"/>
          </a:p>
          <a:p>
            <a:pPr algn="l">
              <a:defRPr/>
            </a:pPr>
            <a:endParaRPr lang="en-US" altLang="ko-KR" b="1" dirty="0" smtClean="0"/>
          </a:p>
          <a:p>
            <a:pPr algn="l">
              <a:defRPr/>
            </a:pPr>
            <a:r>
              <a:rPr lang="en-US" altLang="ko-KR" b="1" dirty="0" smtClean="0"/>
              <a:t>Dali Global Objects / Functions. E.g. </a:t>
            </a:r>
            <a:r>
              <a:rPr lang="en-US" altLang="ko-KR" b="1" dirty="0" err="1" smtClean="0"/>
              <a:t>Dali.Log</a:t>
            </a:r>
            <a:r>
              <a:rPr lang="en-US" altLang="ko-KR" b="1" dirty="0" smtClean="0"/>
              <a:t>(“test”), new </a:t>
            </a:r>
            <a:r>
              <a:rPr lang="en-US" altLang="ko-KR" b="1" dirty="0" err="1" smtClean="0"/>
              <a:t>Dali.PushButton</a:t>
            </a:r>
            <a:r>
              <a:rPr lang="en-US" altLang="ko-KR" b="1" dirty="0" smtClean="0"/>
              <a:t>()</a:t>
            </a:r>
            <a:endParaRPr lang="en-US" altLang="ko-KR" b="1" dirty="0"/>
          </a:p>
        </p:txBody>
      </p:sp>
      <p:sp>
        <p:nvSpPr>
          <p:cNvPr id="10" name="직사각형 44"/>
          <p:cNvSpPr>
            <a:spLocks noChangeArrowheads="1"/>
          </p:cNvSpPr>
          <p:nvPr/>
        </p:nvSpPr>
        <p:spPr bwMode="gray">
          <a:xfrm>
            <a:off x="7380312" y="1556792"/>
            <a:ext cx="1152128" cy="13951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V8 engine</a:t>
            </a:r>
          </a:p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Runs JavaScript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6"/>
          <p:cNvCxnSpPr/>
          <p:nvPr/>
        </p:nvCxnSpPr>
        <p:spPr>
          <a:xfrm>
            <a:off x="7572971" y="6254178"/>
            <a:ext cx="431800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8009534" y="6130353"/>
            <a:ext cx="476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/>
              <a:t>Uses</a:t>
            </a:r>
            <a:endParaRPr lang="ko-KR" altLang="en-US" dirty="0"/>
          </a:p>
        </p:txBody>
      </p:sp>
      <p:sp>
        <p:nvSpPr>
          <p:cNvPr id="13" name="Rectangle 137"/>
          <p:cNvSpPr>
            <a:spLocks noChangeArrowheads="1"/>
          </p:cNvSpPr>
          <p:nvPr/>
        </p:nvSpPr>
        <p:spPr bwMode="gray">
          <a:xfrm>
            <a:off x="7538046" y="4543113"/>
            <a:ext cx="468313" cy="290513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/>
          <a:lstStyle/>
          <a:p>
            <a:pPr algn="ctr">
              <a:defRPr/>
            </a:pPr>
            <a:endParaRPr lang="ko-KR" altLang="ko-KR" b="1" dirty="0"/>
          </a:p>
        </p:txBody>
      </p:sp>
      <p:sp>
        <p:nvSpPr>
          <p:cNvPr id="14" name="TextBox 60"/>
          <p:cNvSpPr txBox="1">
            <a:spLocks noChangeArrowheads="1"/>
          </p:cNvSpPr>
          <p:nvPr/>
        </p:nvSpPr>
        <p:spPr bwMode="auto">
          <a:xfrm>
            <a:off x="8003184" y="4543113"/>
            <a:ext cx="865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Namespace</a:t>
            </a:r>
          </a:p>
          <a:p>
            <a:pPr eaLnBrk="1" hangingPunct="1"/>
            <a:endParaRPr lang="ko-KR" altLang="en-US"/>
          </a:p>
        </p:txBody>
      </p:sp>
      <p:sp>
        <p:nvSpPr>
          <p:cNvPr id="15" name="Rectangle 137"/>
          <p:cNvSpPr>
            <a:spLocks noChangeArrowheads="1"/>
          </p:cNvSpPr>
          <p:nvPr/>
        </p:nvSpPr>
        <p:spPr bwMode="gray">
          <a:xfrm>
            <a:off x="7535956" y="5395066"/>
            <a:ext cx="468313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6" name="TextBox 62"/>
          <p:cNvSpPr txBox="1">
            <a:spLocks noChangeArrowheads="1"/>
          </p:cNvSpPr>
          <p:nvPr/>
        </p:nvSpPr>
        <p:spPr bwMode="auto">
          <a:xfrm>
            <a:off x="7978869" y="5431320"/>
            <a:ext cx="5052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17" name="직사각형 53"/>
          <p:cNvSpPr/>
          <p:nvPr/>
        </p:nvSpPr>
        <p:spPr>
          <a:xfrm>
            <a:off x="7452320" y="4437112"/>
            <a:ext cx="1501609" cy="2233301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SzPct val="100000"/>
              <a:buFont typeface="Wingdings" pitchFamily="2" charset="2"/>
              <a:buNone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18" name="Rectangle 137"/>
          <p:cNvSpPr>
            <a:spLocks noChangeArrowheads="1"/>
          </p:cNvSpPr>
          <p:nvPr/>
        </p:nvSpPr>
        <p:spPr bwMode="gray">
          <a:xfrm>
            <a:off x="7550746" y="4992381"/>
            <a:ext cx="468313" cy="27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/>
          <a:lstStyle/>
          <a:p>
            <a:pPr algn="ctr">
              <a:defRPr/>
            </a:pPr>
            <a:endParaRPr lang="ko-KR" altLang="ko-KR" b="1" dirty="0"/>
          </a:p>
        </p:txBody>
      </p:sp>
      <p:sp>
        <p:nvSpPr>
          <p:cNvPr id="19" name="TextBox 67"/>
          <p:cNvSpPr txBox="1">
            <a:spLocks noChangeArrowheads="1"/>
          </p:cNvSpPr>
          <p:nvPr/>
        </p:nvSpPr>
        <p:spPr bwMode="auto">
          <a:xfrm>
            <a:off x="8000009" y="4996054"/>
            <a:ext cx="9156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dirty="0" err="1" smtClean="0"/>
              <a:t>DALi</a:t>
            </a:r>
            <a:r>
              <a:rPr lang="en-US" altLang="ko-KR" dirty="0" smtClean="0"/>
              <a:t> Module</a:t>
            </a:r>
            <a:endParaRPr lang="en-US" altLang="ko-KR" dirty="0"/>
          </a:p>
        </p:txBody>
      </p:sp>
      <p:sp>
        <p:nvSpPr>
          <p:cNvPr id="20" name="Rectangle 137"/>
          <p:cNvSpPr>
            <a:spLocks noChangeArrowheads="1"/>
          </p:cNvSpPr>
          <p:nvPr/>
        </p:nvSpPr>
        <p:spPr bwMode="gray">
          <a:xfrm>
            <a:off x="7534871" y="5769024"/>
            <a:ext cx="468313" cy="279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21" name="TextBox 69"/>
          <p:cNvSpPr txBox="1">
            <a:spLocks noChangeArrowheads="1"/>
          </p:cNvSpPr>
          <p:nvPr/>
        </p:nvSpPr>
        <p:spPr bwMode="auto">
          <a:xfrm>
            <a:off x="7977784" y="5715049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/>
              <a:t>Required</a:t>
            </a:r>
          </a:p>
          <a:p>
            <a:pPr algn="l" eaLnBrk="1" hangingPunct="1"/>
            <a:r>
              <a:rPr lang="en-US" altLang="ko-KR"/>
              <a:t>Module</a:t>
            </a:r>
            <a:endParaRPr lang="ko-KR" altLang="en-US"/>
          </a:p>
        </p:txBody>
      </p:sp>
      <p:cxnSp>
        <p:nvCxnSpPr>
          <p:cNvPr id="22" name="직선 연결선 6"/>
          <p:cNvCxnSpPr/>
          <p:nvPr/>
        </p:nvCxnSpPr>
        <p:spPr>
          <a:xfrm>
            <a:off x="6084168" y="2204864"/>
            <a:ext cx="1224136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37"/>
          <p:cNvSpPr>
            <a:spLocks noChangeArrowheads="1"/>
          </p:cNvSpPr>
          <p:nvPr/>
        </p:nvSpPr>
        <p:spPr bwMode="gray">
          <a:xfrm>
            <a:off x="827584" y="1628800"/>
            <a:ext cx="1080120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ko-KR" sz="900" dirty="0" smtClean="0"/>
              <a:t>Handle-Wrapper</a:t>
            </a:r>
            <a:endParaRPr lang="ko-KR" altLang="ko-KR" sz="900" dirty="0"/>
          </a:p>
        </p:txBody>
      </p:sp>
      <p:sp>
        <p:nvSpPr>
          <p:cNvPr id="24" name="Rectangle 137"/>
          <p:cNvSpPr>
            <a:spLocks noChangeArrowheads="1"/>
          </p:cNvSpPr>
          <p:nvPr/>
        </p:nvSpPr>
        <p:spPr bwMode="gray">
          <a:xfrm>
            <a:off x="827584" y="1988840"/>
            <a:ext cx="1080120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ko-KR" sz="900" dirty="0" smtClean="0"/>
              <a:t>Actor-Wrapper</a:t>
            </a:r>
            <a:endParaRPr lang="ko-KR" altLang="ko-KR" sz="900" dirty="0"/>
          </a:p>
        </p:txBody>
      </p:sp>
      <p:sp>
        <p:nvSpPr>
          <p:cNvPr id="25" name="Rectangle 137"/>
          <p:cNvSpPr>
            <a:spLocks noChangeArrowheads="1"/>
          </p:cNvSpPr>
          <p:nvPr/>
        </p:nvSpPr>
        <p:spPr bwMode="gray">
          <a:xfrm>
            <a:off x="2051720" y="2708920"/>
            <a:ext cx="1584176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ko-KR" sz="900" dirty="0" err="1" smtClean="0"/>
              <a:t>RenderTask</a:t>
            </a:r>
            <a:r>
              <a:rPr lang="en-GB" altLang="ko-KR" sz="900" dirty="0" smtClean="0"/>
              <a:t>-Wrapper</a:t>
            </a:r>
            <a:endParaRPr lang="ko-KR" altLang="ko-KR" sz="900" dirty="0"/>
          </a:p>
        </p:txBody>
      </p:sp>
      <p:sp>
        <p:nvSpPr>
          <p:cNvPr id="27" name="Rectangle 137"/>
          <p:cNvSpPr>
            <a:spLocks noChangeArrowheads="1"/>
          </p:cNvSpPr>
          <p:nvPr/>
        </p:nvSpPr>
        <p:spPr bwMode="gray">
          <a:xfrm>
            <a:off x="827584" y="2348880"/>
            <a:ext cx="1080120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ko-KR" sz="900" dirty="0" smtClean="0"/>
              <a:t>Vector-Wrapper</a:t>
            </a:r>
            <a:endParaRPr lang="ko-KR" altLang="ko-KR" sz="900" dirty="0"/>
          </a:p>
        </p:txBody>
      </p:sp>
      <p:sp>
        <p:nvSpPr>
          <p:cNvPr id="28" name="Rectangle 137"/>
          <p:cNvSpPr>
            <a:spLocks noChangeArrowheads="1"/>
          </p:cNvSpPr>
          <p:nvPr/>
        </p:nvSpPr>
        <p:spPr bwMode="gray">
          <a:xfrm>
            <a:off x="2051720" y="2348880"/>
            <a:ext cx="1584176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ko-KR" sz="900" dirty="0" smtClean="0"/>
              <a:t>Actor-Property- Wrapper</a:t>
            </a:r>
            <a:endParaRPr lang="ko-KR" altLang="ko-KR" sz="900" dirty="0"/>
          </a:p>
        </p:txBody>
      </p:sp>
      <p:sp>
        <p:nvSpPr>
          <p:cNvPr id="29" name="Rectangle 137"/>
          <p:cNvSpPr>
            <a:spLocks noChangeArrowheads="1"/>
          </p:cNvSpPr>
          <p:nvPr/>
        </p:nvSpPr>
        <p:spPr bwMode="gray">
          <a:xfrm>
            <a:off x="827584" y="2708920"/>
            <a:ext cx="1080120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ko-KR" sz="900" dirty="0" smtClean="0"/>
              <a:t>Stage- Wrapper</a:t>
            </a:r>
            <a:endParaRPr lang="ko-KR" altLang="ko-KR" sz="900" dirty="0"/>
          </a:p>
        </p:txBody>
      </p:sp>
      <p:sp>
        <p:nvSpPr>
          <p:cNvPr id="30" name="Rectangle 137"/>
          <p:cNvSpPr>
            <a:spLocks noChangeArrowheads="1"/>
          </p:cNvSpPr>
          <p:nvPr/>
        </p:nvSpPr>
        <p:spPr bwMode="gray">
          <a:xfrm>
            <a:off x="2051720" y="1988840"/>
            <a:ext cx="1584176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ko-KR" sz="900" dirty="0" smtClean="0"/>
              <a:t>Timer- Wrapper</a:t>
            </a:r>
            <a:endParaRPr lang="ko-KR" altLang="ko-KR" sz="900" dirty="0"/>
          </a:p>
        </p:txBody>
      </p:sp>
      <p:sp>
        <p:nvSpPr>
          <p:cNvPr id="31" name="Rectangle 137"/>
          <p:cNvSpPr>
            <a:spLocks noChangeArrowheads="1"/>
          </p:cNvSpPr>
          <p:nvPr/>
        </p:nvSpPr>
        <p:spPr bwMode="gray">
          <a:xfrm>
            <a:off x="2051720" y="1628800"/>
            <a:ext cx="1584176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ko-KR" sz="900" dirty="0" smtClean="0"/>
              <a:t>Animation- Wrapper</a:t>
            </a:r>
            <a:endParaRPr lang="ko-KR" altLang="ko-KR" sz="900" dirty="0"/>
          </a:p>
        </p:txBody>
      </p:sp>
      <p:sp>
        <p:nvSpPr>
          <p:cNvPr id="32" name="Rectangle 137"/>
          <p:cNvSpPr>
            <a:spLocks noChangeArrowheads="1"/>
          </p:cNvSpPr>
          <p:nvPr/>
        </p:nvSpPr>
        <p:spPr bwMode="gray">
          <a:xfrm>
            <a:off x="3851920" y="1988840"/>
            <a:ext cx="1584176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ko-KR" sz="900" dirty="0" smtClean="0"/>
              <a:t>Signal-Connection- Wrapper</a:t>
            </a:r>
            <a:endParaRPr lang="ko-KR" altLang="ko-KR" sz="900" dirty="0"/>
          </a:p>
        </p:txBody>
      </p:sp>
      <p:sp>
        <p:nvSpPr>
          <p:cNvPr id="33" name="Rectangle 137"/>
          <p:cNvSpPr>
            <a:spLocks noChangeArrowheads="1"/>
          </p:cNvSpPr>
          <p:nvPr/>
        </p:nvSpPr>
        <p:spPr bwMode="gray">
          <a:xfrm>
            <a:off x="3851920" y="1628800"/>
            <a:ext cx="1584176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ko-KR" sz="900" dirty="0" smtClean="0"/>
              <a:t>Gesture-Wrapper(s)</a:t>
            </a:r>
            <a:endParaRPr lang="ko-KR" altLang="ko-KR" sz="900" dirty="0"/>
          </a:p>
        </p:txBody>
      </p:sp>
      <p:sp>
        <p:nvSpPr>
          <p:cNvPr id="34" name="Rectangle 137"/>
          <p:cNvSpPr>
            <a:spLocks noChangeArrowheads="1"/>
          </p:cNvSpPr>
          <p:nvPr/>
        </p:nvSpPr>
        <p:spPr bwMode="gray">
          <a:xfrm>
            <a:off x="827584" y="3356992"/>
            <a:ext cx="1080120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ko-KR" sz="900" dirty="0" err="1" smtClean="0"/>
              <a:t>TextView</a:t>
            </a:r>
            <a:r>
              <a:rPr lang="en-GB" altLang="ko-KR" sz="900" dirty="0" smtClean="0"/>
              <a:t>-Wrapper</a:t>
            </a:r>
            <a:endParaRPr lang="ko-KR" altLang="ko-KR" sz="900" dirty="0"/>
          </a:p>
        </p:txBody>
      </p:sp>
      <p:sp>
        <p:nvSpPr>
          <p:cNvPr id="35" name="Rectangle 137"/>
          <p:cNvSpPr>
            <a:spLocks noChangeArrowheads="1"/>
          </p:cNvSpPr>
          <p:nvPr/>
        </p:nvSpPr>
        <p:spPr bwMode="gray">
          <a:xfrm>
            <a:off x="2051720" y="3356992"/>
            <a:ext cx="1080120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ko-KR" sz="900" dirty="0" err="1" smtClean="0"/>
              <a:t>ItemView</a:t>
            </a:r>
            <a:r>
              <a:rPr lang="en-GB" altLang="ko-KR" sz="900" dirty="0" smtClean="0"/>
              <a:t>-Wrapper</a:t>
            </a:r>
            <a:endParaRPr lang="ko-KR" altLang="ko-KR" sz="900" dirty="0"/>
          </a:p>
        </p:txBody>
      </p:sp>
      <p:sp>
        <p:nvSpPr>
          <p:cNvPr id="36" name="Rectangle 137"/>
          <p:cNvSpPr>
            <a:spLocks noChangeArrowheads="1"/>
          </p:cNvSpPr>
          <p:nvPr/>
        </p:nvSpPr>
        <p:spPr bwMode="gray">
          <a:xfrm>
            <a:off x="3347864" y="3356992"/>
            <a:ext cx="1080120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ko-KR" sz="900" dirty="0" err="1" smtClean="0"/>
              <a:t>ScrollView</a:t>
            </a:r>
            <a:r>
              <a:rPr lang="en-GB" altLang="ko-KR" sz="900" dirty="0" smtClean="0"/>
              <a:t>-Wrapper</a:t>
            </a:r>
            <a:endParaRPr lang="ko-KR" altLang="ko-KR" sz="900" dirty="0"/>
          </a:p>
        </p:txBody>
      </p:sp>
      <p:sp>
        <p:nvSpPr>
          <p:cNvPr id="37" name="Rectangle 137"/>
          <p:cNvSpPr>
            <a:spLocks noChangeArrowheads="1"/>
          </p:cNvSpPr>
          <p:nvPr/>
        </p:nvSpPr>
        <p:spPr bwMode="gray">
          <a:xfrm>
            <a:off x="827584" y="4149080"/>
            <a:ext cx="1080120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ko-KR" sz="900" dirty="0" smtClean="0"/>
              <a:t>Dali</a:t>
            </a:r>
            <a:endParaRPr lang="ko-KR" altLang="ko-KR" sz="900" dirty="0"/>
          </a:p>
        </p:txBody>
      </p:sp>
      <p:sp>
        <p:nvSpPr>
          <p:cNvPr id="38" name="직사각형 44"/>
          <p:cNvSpPr>
            <a:spLocks noChangeArrowheads="1"/>
          </p:cNvSpPr>
          <p:nvPr/>
        </p:nvSpPr>
        <p:spPr bwMode="gray">
          <a:xfrm>
            <a:off x="217336" y="5373216"/>
            <a:ext cx="6336704" cy="360040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 anchorCtr="0"/>
          <a:lstStyle/>
          <a:p>
            <a:pPr>
              <a:defRPr/>
            </a:pPr>
            <a:r>
              <a:rPr lang="en-US" altLang="ko-KR" b="1" dirty="0" err="1" smtClean="0"/>
              <a:t>DALi</a:t>
            </a:r>
            <a:r>
              <a:rPr lang="en-US" altLang="ko-KR" b="1" dirty="0" smtClean="0"/>
              <a:t> C++ Public API</a:t>
            </a:r>
          </a:p>
        </p:txBody>
      </p:sp>
      <p:cxnSp>
        <p:nvCxnSpPr>
          <p:cNvPr id="39" name="Straight Arrow Connector 40"/>
          <p:cNvCxnSpPr>
            <a:stCxn id="8" idx="2"/>
            <a:endCxn id="38" idx="0"/>
          </p:cNvCxnSpPr>
          <p:nvPr/>
        </p:nvCxnSpPr>
        <p:spPr>
          <a:xfrm>
            <a:off x="3383868" y="4797152"/>
            <a:ext cx="1820" cy="5760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37"/>
          <p:cNvSpPr>
            <a:spLocks noChangeArrowheads="1"/>
          </p:cNvSpPr>
          <p:nvPr/>
        </p:nvSpPr>
        <p:spPr bwMode="gray">
          <a:xfrm>
            <a:off x="4572000" y="3356992"/>
            <a:ext cx="1080120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ko-KR" sz="900" dirty="0" smtClean="0"/>
              <a:t>…</a:t>
            </a:r>
            <a:endParaRPr lang="ko-KR" altLang="ko-KR" sz="900" dirty="0"/>
          </a:p>
        </p:txBody>
      </p:sp>
      <p:sp>
        <p:nvSpPr>
          <p:cNvPr id="43" name="내용 개체 틀 5"/>
          <p:cNvSpPr>
            <a:spLocks noGrp="1"/>
          </p:cNvSpPr>
          <p:nvPr>
            <p:ph idx="13"/>
          </p:nvPr>
        </p:nvSpPr>
        <p:spPr>
          <a:xfrm>
            <a:off x="106176" y="5301208"/>
            <a:ext cx="8858312" cy="1252820"/>
          </a:xfrm>
        </p:spPr>
        <p:txBody>
          <a:bodyPr/>
          <a:lstStyle/>
          <a:p>
            <a:pPr>
              <a:buNone/>
            </a:pPr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Wrapper</a:t>
            </a:r>
          </a:p>
          <a:p>
            <a:pPr lvl="1"/>
            <a:r>
              <a:rPr lang="en-US" altLang="ko-KR" sz="1600" dirty="0" smtClean="0">
                <a:solidFill>
                  <a:srgbClr val="0070C0"/>
                </a:solidFill>
              </a:rPr>
              <a:t>Provides access to specific functionality and v8 memory handling</a:t>
            </a:r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895208" cy="630942"/>
          </a:xfrm>
        </p:spPr>
        <p:txBody>
          <a:bodyPr/>
          <a:lstStyle/>
          <a:p>
            <a:r>
              <a:rPr lang="en-US" altLang="ko-KR" sz="3500" b="0" dirty="0" smtClean="0"/>
              <a:t>JavaScript Support – </a:t>
            </a:r>
            <a:r>
              <a:rPr lang="en-US" altLang="ko-KR" sz="2800" dirty="0" smtClean="0"/>
              <a:t>C++ object binding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6" name="내용 개체 틀 5"/>
          <p:cNvSpPr>
            <a:spLocks noGrp="1"/>
          </p:cNvSpPr>
          <p:nvPr>
            <p:ph idx="13"/>
          </p:nvPr>
        </p:nvSpPr>
        <p:spPr>
          <a:xfrm>
            <a:off x="78900" y="725834"/>
            <a:ext cx="9065099" cy="5524759"/>
          </a:xfrm>
        </p:spPr>
        <p:txBody>
          <a:bodyPr/>
          <a:lstStyle/>
          <a:p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V8 provides Templates to bind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c++</a:t>
            </a:r>
            <a:r>
              <a:rPr lang="en-US" altLang="ko-KR" sz="1800" dirty="0" smtClean="0">
                <a:solidFill>
                  <a:srgbClr val="0070C0"/>
                </a:solidFill>
              </a:rPr>
              <a:t> objects/function and JS object</a:t>
            </a:r>
          </a:p>
          <a:p>
            <a:pPr lvl="1"/>
            <a:r>
              <a:rPr lang="en-US" altLang="ko-KR" sz="1600" dirty="0" err="1" smtClean="0">
                <a:solidFill>
                  <a:srgbClr val="0070C0"/>
                </a:solidFill>
              </a:rPr>
              <a:t>FunctionTemplate</a:t>
            </a:r>
            <a:r>
              <a:rPr lang="en-US" altLang="ko-KR" sz="1600" dirty="0" smtClean="0">
                <a:solidFill>
                  <a:srgbClr val="0070C0"/>
                </a:solidFill>
              </a:rPr>
              <a:t> for single function.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1600" dirty="0" err="1" smtClean="0">
                <a:solidFill>
                  <a:srgbClr val="0070C0"/>
                </a:solidFill>
              </a:rPr>
              <a:t>ObjectTemplate</a:t>
            </a:r>
            <a:r>
              <a:rPr lang="en-US" altLang="ko-KR" sz="1600" dirty="0" smtClean="0">
                <a:solidFill>
                  <a:srgbClr val="0070C0"/>
                </a:solidFill>
              </a:rPr>
              <a:t> for configuration of objects created with function, their constructor.</a:t>
            </a:r>
          </a:p>
          <a:p>
            <a:r>
              <a:rPr lang="en-US" altLang="ko-KR" sz="1800" dirty="0" err="1" smtClean="0">
                <a:solidFill>
                  <a:srgbClr val="0070C0"/>
                </a:solidFill>
              </a:rPr>
              <a:t>FunctionTemplate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Associates C++ callback with a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FunctionTemplate</a:t>
            </a:r>
            <a:r>
              <a:rPr lang="en-US" altLang="ko-KR" sz="1600" dirty="0" smtClean="0">
                <a:solidFill>
                  <a:schemeClr val="tx2"/>
                </a:solidFill>
              </a:rPr>
              <a:t>, called when the JS function is invoked.</a:t>
            </a:r>
          </a:p>
          <a:p>
            <a:pPr lvl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</a:p>
          <a:p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sz="1800" dirty="0" err="1" smtClean="0">
                <a:solidFill>
                  <a:srgbClr val="0070C0"/>
                </a:solidFill>
              </a:rPr>
              <a:t>ObjectTemplate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Associates two types of C++ callbacks with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ObjectTemplate</a:t>
            </a:r>
            <a:r>
              <a:rPr lang="en-US" altLang="ko-KR" sz="1600" dirty="0" smtClean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Each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FunctionTemplate</a:t>
            </a:r>
            <a:r>
              <a:rPr lang="en-US" altLang="ko-KR" sz="1600" dirty="0" smtClean="0">
                <a:solidFill>
                  <a:schemeClr val="tx2"/>
                </a:solidFill>
              </a:rPr>
              <a:t> has an associated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ObjectTemplate</a:t>
            </a:r>
            <a:r>
              <a:rPr lang="en-US" altLang="ko-KR" sz="1600" dirty="0" smtClean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altLang="ko-KR" sz="1600" dirty="0" err="1" smtClean="0">
                <a:solidFill>
                  <a:schemeClr val="tx2"/>
                </a:solidFill>
              </a:rPr>
              <a:t>Accessors</a:t>
            </a:r>
            <a:endParaRPr lang="en-US" altLang="ko-KR" sz="1600" dirty="0" smtClean="0">
              <a:solidFill>
                <a:schemeClr val="tx2"/>
              </a:solidFill>
            </a:endParaRPr>
          </a:p>
          <a:p>
            <a:pPr lvl="2"/>
            <a:r>
              <a:rPr lang="en-US" altLang="ko-KR" sz="1200" dirty="0" smtClean="0">
                <a:solidFill>
                  <a:schemeClr val="tx2"/>
                </a:solidFill>
              </a:rPr>
              <a:t>C++ callback that calculates and returns a value when object property is accessed by JS.</a:t>
            </a:r>
          </a:p>
          <a:p>
            <a:pPr lvl="2"/>
            <a:endParaRPr lang="en-US" altLang="ko-KR" sz="1200" dirty="0" smtClean="0">
              <a:solidFill>
                <a:schemeClr val="tx2"/>
              </a:solidFill>
            </a:endParaRPr>
          </a:p>
          <a:p>
            <a:pPr lvl="2"/>
            <a:endParaRPr lang="en-US" altLang="ko-KR" sz="1200" dirty="0" smtClean="0">
              <a:solidFill>
                <a:schemeClr val="tx2"/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Interceptors</a:t>
            </a:r>
          </a:p>
          <a:p>
            <a:pPr lvl="2"/>
            <a:r>
              <a:rPr lang="en-US" altLang="ko-KR" sz="1200" dirty="0" smtClean="0">
                <a:solidFill>
                  <a:schemeClr val="tx2"/>
                </a:solidFill>
              </a:rPr>
              <a:t>Specify a C++ callback for whenever script accesses any object property.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5536" y="2924944"/>
            <a:ext cx="194421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Dali.Stage.Add</a:t>
            </a:r>
            <a:r>
              <a:rPr lang="en-US" altLang="ko-KR" dirty="0" smtClean="0"/>
              <a:t>(button)</a:t>
            </a:r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843808" y="2924944"/>
            <a:ext cx="6048672" cy="3600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/>
            <a:r>
              <a:rPr lang="en-US" altLang="ko-KR" sz="1200" dirty="0" smtClean="0">
                <a:solidFill>
                  <a:schemeClr val="tx2"/>
                </a:solidFill>
              </a:rPr>
              <a:t>Set( v8::String::New(“Add”), v8::</a:t>
            </a:r>
            <a:r>
              <a:rPr lang="en-US" altLang="ko-KR" sz="1200" dirty="0" err="1" smtClean="0">
                <a:solidFill>
                  <a:schemeClr val="tx2"/>
                </a:solidFill>
              </a:rPr>
              <a:t>FunctionTemplate</a:t>
            </a:r>
            <a:r>
              <a:rPr lang="en-US" altLang="ko-KR" sz="1200" dirty="0" smtClean="0">
                <a:solidFill>
                  <a:schemeClr val="tx2"/>
                </a:solidFill>
              </a:rPr>
              <a:t>::New( </a:t>
            </a:r>
            <a:r>
              <a:rPr lang="en-US" altLang="ko-KR" sz="1200" dirty="0" err="1" smtClean="0">
                <a:solidFill>
                  <a:schemeClr val="tx2"/>
                </a:solidFill>
              </a:rPr>
              <a:t>DaliWrapper</a:t>
            </a:r>
            <a:r>
              <a:rPr lang="en-US" altLang="ko-KR" sz="1200" dirty="0" smtClean="0">
                <a:solidFill>
                  <a:schemeClr val="tx2"/>
                </a:solidFill>
              </a:rPr>
              <a:t>::</a:t>
            </a:r>
            <a:r>
              <a:rPr lang="en-US" altLang="ko-KR" sz="1200" dirty="0" err="1" smtClean="0">
                <a:solidFill>
                  <a:schemeClr val="tx2"/>
                </a:solidFill>
              </a:rPr>
              <a:t>AddToStage</a:t>
            </a:r>
            <a:r>
              <a:rPr lang="en-US" altLang="ko-KR" sz="1200" dirty="0" smtClean="0">
                <a:solidFill>
                  <a:schemeClr val="tx2"/>
                </a:solidFill>
              </a:rPr>
              <a:t> ) );</a:t>
            </a:r>
            <a:endParaRPr lang="ko-KR" altLang="en-US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95536" y="5085184"/>
            <a:ext cx="194421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vector.x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Vector.x</a:t>
            </a:r>
            <a:r>
              <a:rPr lang="en-US" altLang="ko-KR" dirty="0" smtClean="0"/>
              <a:t> = 10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843808" y="5085184"/>
            <a:ext cx="6048672" cy="3600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/>
            <a:r>
              <a:rPr lang="en-US" altLang="ko-KR" sz="1200" dirty="0" err="1" smtClean="0">
                <a:solidFill>
                  <a:schemeClr val="tx2"/>
                </a:solidFill>
              </a:rPr>
              <a:t>SetAccessor</a:t>
            </a:r>
            <a:r>
              <a:rPr lang="en-US" altLang="ko-KR" sz="1200" dirty="0" smtClean="0">
                <a:solidFill>
                  <a:schemeClr val="tx2"/>
                </a:solidFill>
              </a:rPr>
              <a:t>(v8::String::New(“x”), </a:t>
            </a:r>
            <a:r>
              <a:rPr lang="en-US" altLang="ko-KR" sz="1200" dirty="0" err="1" smtClean="0">
                <a:solidFill>
                  <a:schemeClr val="tx2"/>
                </a:solidFill>
              </a:rPr>
              <a:t>GetX</a:t>
            </a:r>
            <a:r>
              <a:rPr lang="en-US" altLang="ko-KR" sz="1200" dirty="0" smtClean="0">
                <a:solidFill>
                  <a:schemeClr val="tx2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2"/>
                </a:solidFill>
              </a:rPr>
              <a:t>SetX</a:t>
            </a:r>
            <a:r>
              <a:rPr lang="en-US" altLang="ko-KR" sz="1200" dirty="0" smtClean="0">
                <a:solidFill>
                  <a:schemeClr val="tx2"/>
                </a:solidFill>
              </a:rPr>
              <a:t>);</a:t>
            </a:r>
            <a:endParaRPr lang="ko-KR" altLang="en-US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395536" y="6165304"/>
            <a:ext cx="194421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 = B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843808" y="6165304"/>
            <a:ext cx="6048672" cy="3600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2"/>
            <a:r>
              <a:rPr lang="en-US" altLang="ko-KR" sz="1200" dirty="0" err="1" smtClean="0">
                <a:solidFill>
                  <a:schemeClr val="tx2"/>
                </a:solidFill>
              </a:rPr>
              <a:t>SetNamedPropertyHandler</a:t>
            </a:r>
            <a:r>
              <a:rPr lang="en-US" altLang="ko-KR" sz="1200" dirty="0" smtClean="0">
                <a:solidFill>
                  <a:schemeClr val="tx2"/>
                </a:solidFill>
              </a:rPr>
              <a:t>(Get, Set);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755" y="2884473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254" y="503443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3528" y="6104285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71800" y="2873484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71800" y="5034439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610428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C++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9" idx="3"/>
            <a:endCxn id="10" idx="1"/>
          </p:cNvCxnSpPr>
          <p:nvPr/>
        </p:nvCxnSpPr>
        <p:spPr>
          <a:xfrm>
            <a:off x="2339752" y="310496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3"/>
            <a:endCxn id="16" idx="1"/>
          </p:cNvCxnSpPr>
          <p:nvPr/>
        </p:nvCxnSpPr>
        <p:spPr>
          <a:xfrm>
            <a:off x="2339752" y="526520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3"/>
            <a:endCxn id="18" idx="1"/>
          </p:cNvCxnSpPr>
          <p:nvPr/>
        </p:nvCxnSpPr>
        <p:spPr>
          <a:xfrm>
            <a:off x="2339752" y="634532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smtClean="0"/>
              <a:t>JavaScript Support – </a:t>
            </a:r>
            <a:r>
              <a:rPr lang="en-US" altLang="ko-KR" sz="2800" dirty="0" smtClean="0"/>
              <a:t>Type Info Handling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6" name="내용 개체 틀 5"/>
          <p:cNvSpPr>
            <a:spLocks noGrp="1"/>
          </p:cNvSpPr>
          <p:nvPr>
            <p:ph idx="13"/>
          </p:nvPr>
        </p:nvSpPr>
        <p:spPr>
          <a:xfrm>
            <a:off x="0" y="332656"/>
            <a:ext cx="8858312" cy="3690411"/>
          </a:xfrm>
        </p:spPr>
        <p:txBody>
          <a:bodyPr/>
          <a:lstStyle/>
          <a:p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sz="1800" dirty="0" err="1" smtClean="0">
                <a:solidFill>
                  <a:srgbClr val="0070C0"/>
                </a:solidFill>
              </a:rPr>
              <a:t>DALi</a:t>
            </a:r>
            <a:r>
              <a:rPr lang="en-US" altLang="ko-KR" sz="1800" dirty="0" smtClean="0">
                <a:solidFill>
                  <a:srgbClr val="0070C0"/>
                </a:solidFill>
              </a:rPr>
              <a:t> provides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TypeRegistry</a:t>
            </a:r>
            <a:r>
              <a:rPr lang="en-US" altLang="ko-KR" sz="1800" dirty="0" smtClean="0">
                <a:solidFill>
                  <a:srgbClr val="0070C0"/>
                </a:solidFill>
              </a:rPr>
              <a:t>/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TypeInfo</a:t>
            </a:r>
            <a:r>
              <a:rPr lang="en-US" altLang="ko-KR" sz="1800" dirty="0" smtClean="0">
                <a:solidFill>
                  <a:srgbClr val="0070C0"/>
                </a:solidFill>
              </a:rPr>
              <a:t> for handling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DALi</a:t>
            </a:r>
            <a:r>
              <a:rPr lang="en-US" altLang="ko-KR" sz="1800" dirty="0" smtClean="0">
                <a:solidFill>
                  <a:srgbClr val="0070C0"/>
                </a:solidFill>
              </a:rPr>
              <a:t> object by type/name.</a:t>
            </a:r>
          </a:p>
          <a:p>
            <a:pPr lvl="1"/>
            <a:r>
              <a:rPr lang="en-US" altLang="ko-KR" sz="1600" dirty="0" err="1" smtClean="0">
                <a:solidFill>
                  <a:schemeClr val="tx2"/>
                </a:solidFill>
              </a:rPr>
              <a:t>TypeRegistry</a:t>
            </a:r>
            <a:r>
              <a:rPr lang="en-US" altLang="ko-KR" sz="1600" dirty="0" smtClean="0">
                <a:solidFill>
                  <a:schemeClr val="tx2"/>
                </a:solidFill>
              </a:rPr>
              <a:t>/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TypeInfo</a:t>
            </a:r>
            <a:r>
              <a:rPr lang="en-US" altLang="ko-KR" sz="1600" dirty="0" smtClean="0">
                <a:solidFill>
                  <a:schemeClr val="tx2"/>
                </a:solidFill>
              </a:rPr>
              <a:t> connects type, action, and signal names in JavaScript with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DALi</a:t>
            </a:r>
            <a:r>
              <a:rPr lang="en-US" altLang="ko-KR" sz="16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800" dirty="0" err="1" smtClean="0">
                <a:solidFill>
                  <a:srgbClr val="0070C0"/>
                </a:solidFill>
              </a:rPr>
              <a:t>TypeRegistry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Registers a creation function under a name, signal connector, and action function.</a:t>
            </a:r>
          </a:p>
          <a:p>
            <a:r>
              <a:rPr lang="en-US" altLang="ko-KR" sz="1800" dirty="0" err="1" smtClean="0">
                <a:solidFill>
                  <a:srgbClr val="0070C0"/>
                </a:solidFill>
              </a:rPr>
              <a:t>TypeInfo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Supports registered type creation, and introspection of action and signal connection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Supports doing actions and connecting signal handlers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  <a:endParaRPr lang="en-US" altLang="ko-KR" sz="1600" dirty="0" smtClean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3573016"/>
            <a:ext cx="145584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TypeRegistry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5559043"/>
            <a:ext cx="1197765" cy="246221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TypeInfo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71600" y="3819237"/>
            <a:ext cx="7056784" cy="16259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400" dirty="0" smtClean="0"/>
              <a:t>namespace</a:t>
            </a:r>
          </a:p>
          <a:p>
            <a:pPr algn="l"/>
            <a:r>
              <a:rPr lang="en-US" altLang="ko-KR" sz="1400" dirty="0" smtClean="0"/>
              <a:t>{</a:t>
            </a:r>
          </a:p>
          <a:p>
            <a:pPr algn="l"/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TypeRegistration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myActorType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typeid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MyActor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typeid</a:t>
            </a:r>
            <a:r>
              <a:rPr lang="en-US" altLang="ko-KR" sz="1400" dirty="0" smtClean="0"/>
              <a:t>(Actor), </a:t>
            </a:r>
            <a:r>
              <a:rPr lang="en-US" altLang="ko-KR" sz="1400" dirty="0" err="1" smtClean="0"/>
              <a:t>CreateMyActor</a:t>
            </a:r>
            <a:r>
              <a:rPr lang="en-US" altLang="ko-KR" sz="1400" dirty="0" smtClean="0"/>
              <a:t> );</a:t>
            </a:r>
          </a:p>
          <a:p>
            <a:pPr algn="l"/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SignalConnectorType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myActorType</a:t>
            </a:r>
            <a:r>
              <a:rPr lang="en-US" altLang="ko-KR" sz="1400" dirty="0" smtClean="0"/>
              <a:t>, "highlighted", </a:t>
            </a:r>
            <a:r>
              <a:rPr lang="en-US" altLang="ko-KR" sz="1400" dirty="0" err="1" smtClean="0"/>
              <a:t>ConnectSignalForMyActor</a:t>
            </a:r>
            <a:r>
              <a:rPr lang="en-US" altLang="ko-KR" sz="1400" dirty="0" smtClean="0"/>
              <a:t> );</a:t>
            </a:r>
          </a:p>
          <a:p>
            <a:pPr algn="l"/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TypeAction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myActorType</a:t>
            </a:r>
            <a:r>
              <a:rPr lang="en-US" altLang="ko-KR" sz="1400" dirty="0" smtClean="0"/>
              <a:t>, "open", </a:t>
            </a:r>
            <a:r>
              <a:rPr lang="en-US" altLang="ko-KR" sz="1400" dirty="0" err="1" smtClean="0"/>
              <a:t>DoMyActorAction</a:t>
            </a:r>
            <a:r>
              <a:rPr lang="en-US" altLang="ko-KR" sz="1400" dirty="0" smtClean="0"/>
              <a:t> );</a:t>
            </a:r>
          </a:p>
          <a:p>
            <a:pPr algn="l"/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TypeAction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myActorType</a:t>
            </a:r>
            <a:r>
              <a:rPr lang="en-US" altLang="ko-KR" sz="1400" dirty="0" smtClean="0"/>
              <a:t>, "close", </a:t>
            </a:r>
            <a:r>
              <a:rPr lang="en-US" altLang="ko-KR" sz="1400" dirty="0" err="1" smtClean="0"/>
              <a:t>DoMyActorAction</a:t>
            </a:r>
            <a:r>
              <a:rPr lang="en-US" altLang="ko-KR" sz="1400" dirty="0" smtClean="0"/>
              <a:t> );</a:t>
            </a:r>
          </a:p>
          <a:p>
            <a:pPr algn="l"/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pPr algn="ctr"/>
            <a:endParaRPr lang="ko-KR" altLang="en-US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971600" y="5805264"/>
            <a:ext cx="705678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400" dirty="0" err="1" smtClean="0"/>
              <a:t>TypeRegistry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TypeInfo</a:t>
            </a:r>
            <a:r>
              <a:rPr lang="en-US" altLang="ko-KR" sz="1400" dirty="0" smtClean="0"/>
              <a:t> type = </a:t>
            </a:r>
            <a:r>
              <a:rPr lang="en-US" altLang="ko-KR" sz="1400" dirty="0" err="1" smtClean="0"/>
              <a:t>TypeRegistry</a:t>
            </a:r>
            <a:r>
              <a:rPr lang="en-US" altLang="ko-KR" sz="1400" dirty="0" smtClean="0"/>
              <a:t>::Get().</a:t>
            </a:r>
            <a:r>
              <a:rPr lang="en-US" altLang="ko-KR" sz="1400" dirty="0" err="1" smtClean="0"/>
              <a:t>GetTypeInfo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MyActor</a:t>
            </a:r>
            <a:r>
              <a:rPr lang="en-US" altLang="ko-KR" sz="1400" dirty="0" smtClean="0"/>
              <a:t>");</a:t>
            </a:r>
          </a:p>
          <a:p>
            <a:pPr algn="l"/>
            <a:r>
              <a:rPr lang="en-US" altLang="ko-KR" sz="1400" dirty="0" err="1" smtClean="0"/>
              <a:t>MyActor</a:t>
            </a:r>
            <a:r>
              <a:rPr lang="en-US" altLang="ko-KR" sz="1400" dirty="0" smtClean="0"/>
              <a:t> a = </a:t>
            </a:r>
            <a:r>
              <a:rPr lang="en-US" altLang="ko-KR" sz="1400" dirty="0" err="1" smtClean="0"/>
              <a:t>MyActor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DownCast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type.CreateInstance</a:t>
            </a:r>
            <a:r>
              <a:rPr lang="en-US" altLang="ko-KR" sz="1400" dirty="0" smtClean="0"/>
              <a:t>());</a:t>
            </a:r>
            <a:endParaRPr lang="ko-KR" altLang="en-US" sz="1400" dirty="0" smtClean="0"/>
          </a:p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smtClean="0"/>
              <a:t>JavaScript Support – </a:t>
            </a:r>
            <a:r>
              <a:rPr lang="en-US" altLang="ko-KR" sz="2800" dirty="0" smtClean="0"/>
              <a:t>Binding using </a:t>
            </a:r>
            <a:r>
              <a:rPr lang="en-US" altLang="ko-KR" sz="2800" dirty="0" err="1" smtClean="0"/>
              <a:t>TypeInfo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6" name="내용 개체 틀 5"/>
          <p:cNvSpPr>
            <a:spLocks noGrp="1"/>
          </p:cNvSpPr>
          <p:nvPr>
            <p:ph idx="13"/>
          </p:nvPr>
        </p:nvSpPr>
        <p:spPr>
          <a:xfrm>
            <a:off x="78900" y="725834"/>
            <a:ext cx="9065099" cy="1936084"/>
          </a:xfrm>
        </p:spPr>
        <p:txBody>
          <a:bodyPr/>
          <a:lstStyle/>
          <a:p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JavaScript binding :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NewControl</a:t>
            </a:r>
            <a:r>
              <a:rPr lang="en-US" altLang="ko-KR" sz="1800" dirty="0" smtClean="0">
                <a:solidFill>
                  <a:srgbClr val="0070C0"/>
                </a:solidFill>
              </a:rPr>
              <a:t>() example</a:t>
            </a:r>
          </a:p>
          <a:p>
            <a:pPr lvl="1"/>
            <a:r>
              <a:rPr lang="en-US" altLang="ko-KR" sz="1600" dirty="0" smtClean="0">
                <a:solidFill>
                  <a:srgbClr val="0070C0"/>
                </a:solidFill>
              </a:rPr>
              <a:t>V8 calls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ObjectTemplate</a:t>
            </a:r>
            <a:r>
              <a:rPr lang="en-US" altLang="ko-KR" sz="1600" dirty="0" smtClean="0">
                <a:solidFill>
                  <a:srgbClr val="0070C0"/>
                </a:solidFill>
              </a:rPr>
              <a:t>::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NewInstance</a:t>
            </a:r>
            <a:r>
              <a:rPr lang="en-US" altLang="ko-KR" sz="1600" dirty="0" smtClean="0">
                <a:solidFill>
                  <a:srgbClr val="0070C0"/>
                </a:solidFill>
              </a:rPr>
              <a:t> if input string (JavaScript) means “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var</a:t>
            </a:r>
            <a:r>
              <a:rPr lang="en-US" altLang="ko-KR" sz="1600" dirty="0" smtClean="0">
                <a:solidFill>
                  <a:srgbClr val="0070C0"/>
                </a:solidFill>
              </a:rPr>
              <a:t> button = new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dali.Control</a:t>
            </a:r>
            <a:r>
              <a:rPr lang="en-US" altLang="ko-KR" sz="1600" dirty="0" smtClean="0">
                <a:solidFill>
                  <a:srgbClr val="0070C0"/>
                </a:solidFill>
              </a:rPr>
              <a:t>(“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PushButton</a:t>
            </a:r>
            <a:r>
              <a:rPr lang="en-US" altLang="ko-KR" sz="1600" dirty="0" smtClean="0">
                <a:solidFill>
                  <a:srgbClr val="0070C0"/>
                </a:solidFill>
              </a:rPr>
              <a:t>”)”.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  <a:endParaRPr lang="en-US" altLang="ko-KR" sz="1600" dirty="0" smtClean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2647945"/>
            <a:ext cx="2088232" cy="4320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DaliWrapper</a:t>
            </a:r>
            <a:endParaRPr lang="ko-KR" alt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068960"/>
            <a:ext cx="1922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NewDaliObjectTemplate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3645024"/>
            <a:ext cx="2088232" cy="4320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TypeRegistry</a:t>
            </a:r>
            <a:endParaRPr lang="ko-KR" altLang="en-US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077072"/>
            <a:ext cx="1519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Get().</a:t>
            </a:r>
            <a:r>
              <a:rPr lang="en-US" altLang="ko-KR" sz="1200" dirty="0" err="1" smtClean="0"/>
              <a:t>GetTypeInfo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2627784" y="3068960"/>
            <a:ext cx="2088232" cy="4320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ActorWrapper</a:t>
            </a:r>
            <a:endParaRPr lang="ko-KR" altLang="en-US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483768" y="357301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NewControl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>
                <a:sym typeface="Wingdings" pitchFamily="2" charset="2"/>
              </a:rPr>
              <a:t></a:t>
            </a:r>
            <a:r>
              <a:rPr lang="en-US" altLang="ko-KR" sz="1200" dirty="0" err="1" smtClean="0">
                <a:sym typeface="Wingdings" pitchFamily="2" charset="2"/>
              </a:rPr>
              <a:t>GetActorTemplate</a:t>
            </a:r>
            <a:endParaRPr lang="en-US" altLang="ko-KR" sz="1200" dirty="0" smtClean="0">
              <a:sym typeface="Wingdings" pitchFamily="2" charset="2"/>
            </a:endParaRPr>
          </a:p>
          <a:p>
            <a:r>
              <a:rPr lang="en-US" altLang="ko-KR" sz="1200" dirty="0" smtClean="0">
                <a:sym typeface="Wingdings" pitchFamily="2" charset="2"/>
              </a:rPr>
              <a:t></a:t>
            </a:r>
            <a:r>
              <a:rPr lang="en-US" altLang="ko-KR" sz="1200" dirty="0" err="1" smtClean="0">
                <a:sym typeface="Wingdings" pitchFamily="2" charset="2"/>
              </a:rPr>
              <a:t>NewInstance</a:t>
            </a:r>
            <a:endParaRPr lang="en-US" altLang="ko-KR" sz="1200" dirty="0" smtClean="0"/>
          </a:p>
          <a:p>
            <a:pPr algn="l"/>
            <a:r>
              <a:rPr lang="en-US" altLang="ko-KR" sz="1200" dirty="0" smtClean="0"/>
              <a:t>      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6660232" y="4293096"/>
            <a:ext cx="2088232" cy="4320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TypeInfo</a:t>
            </a:r>
            <a:endParaRPr lang="ko-KR" altLang="en-US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4797152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CreateInstance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30" name="꺾인 연결선 29"/>
          <p:cNvCxnSpPr>
            <a:endCxn id="14" idx="1"/>
          </p:cNvCxnSpPr>
          <p:nvPr/>
        </p:nvCxnSpPr>
        <p:spPr>
          <a:xfrm>
            <a:off x="3851920" y="3717032"/>
            <a:ext cx="1008112" cy="4985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2" idx="3"/>
          </p:cNvCxnSpPr>
          <p:nvPr/>
        </p:nvCxnSpPr>
        <p:spPr>
          <a:xfrm>
            <a:off x="2246427" y="3207460"/>
            <a:ext cx="525373" cy="5095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4" idx="3"/>
            <a:endCxn id="23" idx="1"/>
          </p:cNvCxnSpPr>
          <p:nvPr/>
        </p:nvCxnSpPr>
        <p:spPr>
          <a:xfrm>
            <a:off x="6379551" y="4215572"/>
            <a:ext cx="424697" cy="720080"/>
          </a:xfrm>
          <a:prstGeom prst="bentConnector3">
            <a:avLst>
              <a:gd name="adj1" fmla="val 32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020272" y="5229200"/>
            <a:ext cx="91440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PushButton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smtClean="0"/>
              <a:t>JavaScript Support – </a:t>
            </a:r>
            <a:r>
              <a:rPr lang="en-US" altLang="ko-KR" sz="2800" dirty="0" smtClean="0"/>
              <a:t>Execution Flow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순서도: 데이터 5"/>
          <p:cNvSpPr/>
          <p:nvPr/>
        </p:nvSpPr>
        <p:spPr>
          <a:xfrm>
            <a:off x="-36512" y="1628800"/>
            <a:ext cx="2088232" cy="432048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Script file</a:t>
            </a:r>
            <a:endParaRPr lang="ko-KR" altLang="en-US" sz="15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88224" y="1988840"/>
            <a:ext cx="2088232" cy="4320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V8 engine</a:t>
            </a:r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1" name="순서도: 데이터 10"/>
          <p:cNvSpPr/>
          <p:nvPr/>
        </p:nvSpPr>
        <p:spPr>
          <a:xfrm>
            <a:off x="6732240" y="3717032"/>
            <a:ext cx="2088232" cy="432048"/>
          </a:xfrm>
          <a:prstGeom prst="flowChartInputOutpu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Machine code</a:t>
            </a:r>
            <a:endParaRPr lang="ko-KR" altLang="en-US" sz="15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27784" y="2924944"/>
            <a:ext cx="208823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Dali::V8Pugin</a:t>
            </a:r>
            <a:endParaRPr lang="ko-KR" altLang="en-US" sz="15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27784" y="1628800"/>
            <a:ext cx="208823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Dali::Toolkit::Script</a:t>
            </a:r>
            <a:endParaRPr lang="ko-KR" altLang="en-US" sz="1500" dirty="0" smtClean="0"/>
          </a:p>
        </p:txBody>
      </p:sp>
      <p:sp>
        <p:nvSpPr>
          <p:cNvPr id="16" name="직사각형 44"/>
          <p:cNvSpPr>
            <a:spLocks noChangeArrowheads="1"/>
          </p:cNvSpPr>
          <p:nvPr/>
        </p:nvSpPr>
        <p:spPr bwMode="gray">
          <a:xfrm>
            <a:off x="1331640" y="4905164"/>
            <a:ext cx="4968552" cy="468052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 anchorCtr="0"/>
          <a:lstStyle/>
          <a:p>
            <a:pPr algn="l">
              <a:defRPr/>
            </a:pPr>
            <a:r>
              <a:rPr lang="en-US" altLang="ko-KR" sz="1200" b="1" dirty="0" smtClean="0"/>
              <a:t>Dali</a:t>
            </a:r>
            <a:endParaRPr lang="en-US" altLang="ko-KR" sz="1200" b="1" dirty="0"/>
          </a:p>
        </p:txBody>
      </p:sp>
      <p:sp>
        <p:nvSpPr>
          <p:cNvPr id="17" name="직사각형 44"/>
          <p:cNvSpPr>
            <a:spLocks noChangeArrowheads="1"/>
          </p:cNvSpPr>
          <p:nvPr/>
        </p:nvSpPr>
        <p:spPr bwMode="gray">
          <a:xfrm>
            <a:off x="1331640" y="5517232"/>
            <a:ext cx="4968552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b="1" dirty="0" smtClean="0"/>
              <a:t>Platform</a:t>
            </a:r>
            <a:endParaRPr lang="en-US" altLang="ko-KR" sz="1200" b="1" dirty="0"/>
          </a:p>
        </p:txBody>
      </p:sp>
      <p:cxnSp>
        <p:nvCxnSpPr>
          <p:cNvPr id="19" name="꺾인 연결선 18"/>
          <p:cNvCxnSpPr>
            <a:endCxn id="13" idx="1"/>
          </p:cNvCxnSpPr>
          <p:nvPr/>
        </p:nvCxnSpPr>
        <p:spPr>
          <a:xfrm>
            <a:off x="1842897" y="1844824"/>
            <a:ext cx="78488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13" idx="3"/>
            <a:endCxn id="12" idx="0"/>
          </p:cNvCxnSpPr>
          <p:nvPr/>
        </p:nvCxnSpPr>
        <p:spPr>
          <a:xfrm flipH="1">
            <a:off x="3671900" y="1844824"/>
            <a:ext cx="1044116" cy="1080120"/>
          </a:xfrm>
          <a:prstGeom prst="bentConnector4">
            <a:avLst>
              <a:gd name="adj1" fmla="val -21894"/>
              <a:gd name="adj2" fmla="val 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2" idx="3"/>
            <a:endCxn id="9" idx="1"/>
          </p:cNvCxnSpPr>
          <p:nvPr/>
        </p:nvCxnSpPr>
        <p:spPr>
          <a:xfrm flipV="1">
            <a:off x="4716016" y="2204864"/>
            <a:ext cx="1872208" cy="936104"/>
          </a:xfrm>
          <a:prstGeom prst="bentConnector3">
            <a:avLst>
              <a:gd name="adj1" fmla="val 628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2"/>
          </p:cNvCxnSpPr>
          <p:nvPr/>
        </p:nvCxnSpPr>
        <p:spPr>
          <a:xfrm rot="16200000" flipH="1">
            <a:off x="7056276" y="2996952"/>
            <a:ext cx="1296144" cy="1440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9" idx="2"/>
            <a:endCxn id="12" idx="2"/>
          </p:cNvCxnSpPr>
          <p:nvPr/>
        </p:nvCxnSpPr>
        <p:spPr>
          <a:xfrm rot="5400000">
            <a:off x="5184068" y="908720"/>
            <a:ext cx="936104" cy="3960440"/>
          </a:xfrm>
          <a:prstGeom prst="curvedConnector3">
            <a:avLst>
              <a:gd name="adj1" fmla="val 124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2" idx="2"/>
            <a:endCxn id="16" idx="0"/>
          </p:cNvCxnSpPr>
          <p:nvPr/>
        </p:nvCxnSpPr>
        <p:spPr>
          <a:xfrm rot="16200000" flipH="1">
            <a:off x="2969822" y="4059070"/>
            <a:ext cx="1548172" cy="144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68344" y="2420888"/>
            <a:ext cx="848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Compile()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937308" y="242088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Run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11" idx="5"/>
            <a:endCxn id="9" idx="3"/>
          </p:cNvCxnSpPr>
          <p:nvPr/>
        </p:nvCxnSpPr>
        <p:spPr>
          <a:xfrm flipV="1">
            <a:off x="8611649" y="2204864"/>
            <a:ext cx="64807" cy="1728192"/>
          </a:xfrm>
          <a:prstGeom prst="curvedConnector3">
            <a:avLst>
              <a:gd name="adj1" fmla="val 674963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37"/>
          <p:cNvSpPr>
            <a:spLocks noChangeArrowheads="1"/>
          </p:cNvSpPr>
          <p:nvPr/>
        </p:nvSpPr>
        <p:spPr bwMode="gray">
          <a:xfrm>
            <a:off x="2073312" y="1710010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Arial" charset="0"/>
                <a:ea typeface="굴림" charset="-127"/>
              </a:rPr>
              <a:t>1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8" name="Rectangle 137"/>
          <p:cNvSpPr>
            <a:spLocks noChangeArrowheads="1"/>
          </p:cNvSpPr>
          <p:nvPr/>
        </p:nvSpPr>
        <p:spPr bwMode="gray">
          <a:xfrm>
            <a:off x="4788024" y="1700808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latin typeface="Arial" charset="0"/>
                <a:ea typeface="굴림" charset="-127"/>
              </a:rPr>
              <a:t>2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Rectangle 137"/>
          <p:cNvSpPr>
            <a:spLocks noChangeArrowheads="1"/>
          </p:cNvSpPr>
          <p:nvPr/>
        </p:nvSpPr>
        <p:spPr bwMode="gray">
          <a:xfrm>
            <a:off x="5745720" y="2503929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latin typeface="Arial" charset="0"/>
                <a:ea typeface="굴림" charset="-127"/>
              </a:rPr>
              <a:t>3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Rectangle 137"/>
          <p:cNvSpPr>
            <a:spLocks noChangeArrowheads="1"/>
          </p:cNvSpPr>
          <p:nvPr/>
        </p:nvSpPr>
        <p:spPr bwMode="gray">
          <a:xfrm>
            <a:off x="7545920" y="2996952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4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Rectangle 137"/>
          <p:cNvSpPr>
            <a:spLocks noChangeArrowheads="1"/>
          </p:cNvSpPr>
          <p:nvPr/>
        </p:nvSpPr>
        <p:spPr bwMode="gray">
          <a:xfrm>
            <a:off x="6012160" y="3284984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latin typeface="Arial" charset="0"/>
                <a:ea typeface="굴림" charset="-127"/>
              </a:rPr>
              <a:t>5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Rectangle 137"/>
          <p:cNvSpPr>
            <a:spLocks noChangeArrowheads="1"/>
          </p:cNvSpPr>
          <p:nvPr/>
        </p:nvSpPr>
        <p:spPr bwMode="gray">
          <a:xfrm>
            <a:off x="3419872" y="3645024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latin typeface="Arial" charset="0"/>
                <a:ea typeface="굴림" charset="-127"/>
              </a:rPr>
              <a:t>6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1196752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smtClean="0"/>
              <a:t>New() </a:t>
            </a:r>
          </a:p>
          <a:p>
            <a:r>
              <a:rPr lang="en-US" altLang="ko-KR" sz="1200" dirty="0" err="1" smtClean="0"/>
              <a:t>ExecuteFile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27784" y="2636912"/>
            <a:ext cx="1643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Get().</a:t>
            </a:r>
            <a:r>
              <a:rPr lang="en-US" altLang="ko-KR" sz="1200" dirty="0" err="1" smtClean="0"/>
              <a:t>ExecuteBuffer</a:t>
            </a:r>
            <a:r>
              <a:rPr lang="en-US" altLang="ko-KR" sz="1200" dirty="0" smtClean="0"/>
              <a:t>()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30646" y="2804661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Definition of binding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88479" y="207188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JS input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66932" y="195493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Init binding &amp;</a:t>
            </a:r>
          </a:p>
          <a:p>
            <a:pPr algn="l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Executing v8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81723" y="3950047"/>
            <a:ext cx="2334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Create instance &amp; call functions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8144" y="357301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Run JS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04248" y="3284984"/>
            <a:ext cx="2113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Convert JS to Machine code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smtClean="0"/>
              <a:t>JavaScript Support – </a:t>
            </a:r>
            <a:r>
              <a:rPr lang="en-US" altLang="ko-KR" sz="2800" dirty="0" smtClean="0"/>
              <a:t>Interactive View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99"/>
          <p:cNvSpPr>
            <a:spLocks noChangeArrowheads="1"/>
          </p:cNvSpPr>
          <p:nvPr/>
        </p:nvSpPr>
        <p:spPr bwMode="gray">
          <a:xfrm>
            <a:off x="899592" y="1484784"/>
            <a:ext cx="7416824" cy="3672409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/>
          <a:lstStyle/>
          <a:p>
            <a:pPr algn="l">
              <a:defRPr/>
            </a:pPr>
            <a:r>
              <a:rPr lang="en-US" altLang="ko-KR" sz="1200" b="1" dirty="0" smtClean="0"/>
              <a:t>Dali Toolkit</a:t>
            </a:r>
            <a:endParaRPr lang="en-US" altLang="ko-KR" sz="1200" b="1" dirty="0"/>
          </a:p>
        </p:txBody>
      </p:sp>
      <p:sp>
        <p:nvSpPr>
          <p:cNvPr id="9" name="Rectangle 137"/>
          <p:cNvSpPr>
            <a:spLocks noChangeArrowheads="1"/>
          </p:cNvSpPr>
          <p:nvPr/>
        </p:nvSpPr>
        <p:spPr bwMode="gray">
          <a:xfrm>
            <a:off x="1043608" y="1921699"/>
            <a:ext cx="1198562" cy="35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Arial" charset="0"/>
                <a:ea typeface="굴림" charset="-127"/>
              </a:rPr>
              <a:t>Script</a:t>
            </a:r>
            <a:endParaRPr lang="ko-KR" altLang="ko-KR" sz="10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" name="TextBox 34"/>
          <p:cNvSpPr txBox="1">
            <a:spLocks noChangeArrowheads="1"/>
          </p:cNvSpPr>
          <p:nvPr/>
        </p:nvSpPr>
        <p:spPr bwMode="auto">
          <a:xfrm>
            <a:off x="971600" y="2550096"/>
            <a:ext cx="8643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ExecuteFile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12" name="TextBox 34"/>
          <p:cNvSpPr txBox="1">
            <a:spLocks noChangeArrowheads="1"/>
          </p:cNvSpPr>
          <p:nvPr/>
        </p:nvSpPr>
        <p:spPr bwMode="auto">
          <a:xfrm>
            <a:off x="971600" y="2334072"/>
            <a:ext cx="27815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ScriptPluginProxy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(“libdali-script-plugin-v8.so”)</a:t>
            </a:r>
          </a:p>
        </p:txBody>
      </p:sp>
      <p:sp>
        <p:nvSpPr>
          <p:cNvPr id="13" name="Rectangle 137"/>
          <p:cNvSpPr>
            <a:spLocks noChangeArrowheads="1"/>
          </p:cNvSpPr>
          <p:nvPr/>
        </p:nvSpPr>
        <p:spPr bwMode="gray">
          <a:xfrm>
            <a:off x="3828218" y="1700808"/>
            <a:ext cx="1198562" cy="35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Arial" charset="0"/>
                <a:ea typeface="굴림" charset="-127"/>
              </a:rPr>
              <a:t>ScriptPluginProxy</a:t>
            </a:r>
            <a:endParaRPr lang="ko-KR" altLang="ko-KR" sz="10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3828218" y="2060848"/>
            <a:ext cx="1463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Intialize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CreateScriptPlugin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16" name="TextBox 34"/>
          <p:cNvSpPr txBox="1">
            <a:spLocks noChangeArrowheads="1"/>
          </p:cNvSpPr>
          <p:nvPr/>
        </p:nvSpPr>
        <p:spPr bwMode="auto">
          <a:xfrm>
            <a:off x="6101635" y="2348880"/>
            <a:ext cx="17107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new Dali::</a:t>
            </a: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Plugin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::DaliScriptV8</a:t>
            </a:r>
          </a:p>
        </p:txBody>
      </p:sp>
      <p:cxnSp>
        <p:nvCxnSpPr>
          <p:cNvPr id="23" name="꺾인 연결선 22"/>
          <p:cNvCxnSpPr>
            <a:stCxn id="12" idx="0"/>
            <a:endCxn id="13" idx="1"/>
          </p:cNvCxnSpPr>
          <p:nvPr/>
        </p:nvCxnSpPr>
        <p:spPr>
          <a:xfrm rot="5400000" flipH="1" flipV="1">
            <a:off x="2866370" y="1372224"/>
            <a:ext cx="457845" cy="1465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44"/>
          <p:cNvSpPr>
            <a:spLocks noChangeArrowheads="1"/>
          </p:cNvSpPr>
          <p:nvPr/>
        </p:nvSpPr>
        <p:spPr bwMode="gray">
          <a:xfrm>
            <a:off x="899592" y="5301208"/>
            <a:ext cx="5400600" cy="468052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 anchorCtr="0"/>
          <a:lstStyle/>
          <a:p>
            <a:pPr algn="l">
              <a:defRPr/>
            </a:pPr>
            <a:r>
              <a:rPr lang="en-US" altLang="ko-KR" sz="1200" b="1" dirty="0" smtClean="0"/>
              <a:t>Dali</a:t>
            </a:r>
            <a:endParaRPr lang="en-US" altLang="ko-KR" sz="1200" b="1" dirty="0"/>
          </a:p>
        </p:txBody>
      </p:sp>
      <p:sp>
        <p:nvSpPr>
          <p:cNvPr id="19" name="직사각형 44"/>
          <p:cNvSpPr>
            <a:spLocks noChangeArrowheads="1"/>
          </p:cNvSpPr>
          <p:nvPr/>
        </p:nvSpPr>
        <p:spPr bwMode="gray">
          <a:xfrm>
            <a:off x="899592" y="5949280"/>
            <a:ext cx="5400600" cy="4320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b="1" dirty="0" smtClean="0"/>
              <a:t>Platform</a:t>
            </a:r>
            <a:endParaRPr lang="en-US" altLang="ko-KR" sz="1200" b="1" dirty="0"/>
          </a:p>
        </p:txBody>
      </p:sp>
      <p:sp>
        <p:nvSpPr>
          <p:cNvPr id="20" name="Rectangle 137"/>
          <p:cNvSpPr>
            <a:spLocks noChangeArrowheads="1"/>
          </p:cNvSpPr>
          <p:nvPr/>
        </p:nvSpPr>
        <p:spPr bwMode="gray">
          <a:xfrm>
            <a:off x="6732240" y="5301208"/>
            <a:ext cx="15841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Arial" charset="0"/>
                <a:ea typeface="굴림" charset="-127"/>
              </a:rPr>
              <a:t>V8 engine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직사각형 44"/>
          <p:cNvSpPr>
            <a:spLocks noChangeArrowheads="1"/>
          </p:cNvSpPr>
          <p:nvPr/>
        </p:nvSpPr>
        <p:spPr bwMode="gray">
          <a:xfrm>
            <a:off x="899592" y="836712"/>
            <a:ext cx="5400600" cy="468052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 anchorCtr="0"/>
          <a:lstStyle/>
          <a:p>
            <a:pPr algn="l">
              <a:defRPr/>
            </a:pPr>
            <a:r>
              <a:rPr lang="en-US" altLang="ko-KR" sz="1200" b="1" dirty="0" smtClean="0"/>
              <a:t>JavaScript  Launcher</a:t>
            </a:r>
            <a:endParaRPr lang="en-US" altLang="ko-KR" sz="1200" b="1" dirty="0"/>
          </a:p>
        </p:txBody>
      </p:sp>
      <p:sp>
        <p:nvSpPr>
          <p:cNvPr id="26" name="TextBox 34"/>
          <p:cNvSpPr txBox="1">
            <a:spLocks noChangeArrowheads="1"/>
          </p:cNvSpPr>
          <p:nvPr/>
        </p:nvSpPr>
        <p:spPr bwMode="auto">
          <a:xfrm>
            <a:off x="3851920" y="2492896"/>
            <a:ext cx="8643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ExecuteFile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Rectangle 137"/>
          <p:cNvSpPr>
            <a:spLocks noChangeArrowheads="1"/>
          </p:cNvSpPr>
          <p:nvPr/>
        </p:nvSpPr>
        <p:spPr bwMode="gray">
          <a:xfrm>
            <a:off x="6101635" y="1988840"/>
            <a:ext cx="1198562" cy="35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Arial" charset="0"/>
                <a:ea typeface="굴림" charset="-127"/>
              </a:rPr>
              <a:t>DaliScriptV8</a:t>
            </a:r>
            <a:endParaRPr lang="ko-KR" altLang="ko-KR" sz="10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TextBox 34"/>
          <p:cNvSpPr txBox="1">
            <a:spLocks noChangeArrowheads="1"/>
          </p:cNvSpPr>
          <p:nvPr/>
        </p:nvSpPr>
        <p:spPr bwMode="auto">
          <a:xfrm>
            <a:off x="6101635" y="2622104"/>
            <a:ext cx="8643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ExecuteFile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1" name="Rectangle 137"/>
          <p:cNvSpPr>
            <a:spLocks noChangeArrowheads="1"/>
          </p:cNvSpPr>
          <p:nvPr/>
        </p:nvSpPr>
        <p:spPr bwMode="gray">
          <a:xfrm>
            <a:off x="5220072" y="3140968"/>
            <a:ext cx="1198562" cy="35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Arial" charset="0"/>
                <a:ea typeface="굴림" charset="-127"/>
              </a:rPr>
              <a:t>DaliWrapper</a:t>
            </a:r>
            <a:endParaRPr lang="ko-KR" altLang="ko-KR" sz="10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5292080" y="3501008"/>
            <a:ext cx="133562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Get()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static </a:t>
            </a: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DaliWrapper</a:t>
            </a:r>
            <a:endParaRPr lang="en-US" altLang="ko-KR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Initialize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ExecuteBuffer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ExecuteString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4"/>
          <p:cNvSpPr txBox="1">
            <a:spLocks noChangeArrowheads="1"/>
          </p:cNvSpPr>
          <p:nvPr/>
        </p:nvSpPr>
        <p:spPr bwMode="auto">
          <a:xfrm>
            <a:off x="5364088" y="4365104"/>
            <a:ext cx="1136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GetDali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GetTemplate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4" name="Rectangle 137"/>
          <p:cNvSpPr>
            <a:spLocks noChangeArrowheads="1"/>
          </p:cNvSpPr>
          <p:nvPr/>
        </p:nvSpPr>
        <p:spPr bwMode="gray">
          <a:xfrm>
            <a:off x="2555776" y="3297758"/>
            <a:ext cx="1440160" cy="35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Arial" charset="0"/>
                <a:ea typeface="굴림" charset="-127"/>
              </a:rPr>
              <a:t>PropertyValueWrapper</a:t>
            </a:r>
            <a:endParaRPr lang="ko-KR" altLang="ko-KR" sz="10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555776" y="3657798"/>
            <a:ext cx="169629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SetNamedPropertyHandler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NewVector2()</a:t>
            </a:r>
          </a:p>
          <a:p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WrapVector2()</a:t>
            </a:r>
          </a:p>
          <a:p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    MakeTemplateVector2()</a:t>
            </a:r>
          </a:p>
          <a:p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NewVector3()</a:t>
            </a:r>
          </a:p>
          <a:p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38" name="TextBox 34"/>
          <p:cNvSpPr txBox="1">
            <a:spLocks noChangeArrowheads="1"/>
          </p:cNvSpPr>
          <p:nvPr/>
        </p:nvSpPr>
        <p:spPr bwMode="auto">
          <a:xfrm>
            <a:off x="6732240" y="5733256"/>
            <a:ext cx="684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Compile()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Run()</a:t>
            </a:r>
          </a:p>
        </p:txBody>
      </p:sp>
      <p:cxnSp>
        <p:nvCxnSpPr>
          <p:cNvPr id="42" name="꺾인 연결선 41"/>
          <p:cNvCxnSpPr>
            <a:stCxn id="14" idx="3"/>
            <a:endCxn id="16" idx="1"/>
          </p:cNvCxnSpPr>
          <p:nvPr/>
        </p:nvCxnSpPr>
        <p:spPr>
          <a:xfrm>
            <a:off x="5292080" y="2245514"/>
            <a:ext cx="809555" cy="2187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6" idx="3"/>
            <a:endCxn id="30" idx="1"/>
          </p:cNvCxnSpPr>
          <p:nvPr/>
        </p:nvCxnSpPr>
        <p:spPr>
          <a:xfrm>
            <a:off x="4716259" y="2608312"/>
            <a:ext cx="1385376" cy="1292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0" idx="3"/>
            <a:endCxn id="26" idx="1"/>
          </p:cNvCxnSpPr>
          <p:nvPr/>
        </p:nvCxnSpPr>
        <p:spPr>
          <a:xfrm flipV="1">
            <a:off x="1835939" y="2608312"/>
            <a:ext cx="2015981" cy="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0" idx="3"/>
            <a:endCxn id="32" idx="3"/>
          </p:cNvCxnSpPr>
          <p:nvPr/>
        </p:nvCxnSpPr>
        <p:spPr>
          <a:xfrm flipH="1">
            <a:off x="6627702" y="2737520"/>
            <a:ext cx="338272" cy="1225153"/>
          </a:xfrm>
          <a:prstGeom prst="bentConnector3">
            <a:avLst>
              <a:gd name="adj1" fmla="val -675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3" idx="1"/>
            <a:endCxn id="35" idx="3"/>
          </p:cNvCxnSpPr>
          <p:nvPr/>
        </p:nvCxnSpPr>
        <p:spPr>
          <a:xfrm rot="10800000">
            <a:off x="4252074" y="4119464"/>
            <a:ext cx="1112014" cy="4303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endCxn id="20" idx="0"/>
          </p:cNvCxnSpPr>
          <p:nvPr/>
        </p:nvCxnSpPr>
        <p:spPr>
          <a:xfrm>
            <a:off x="6516216" y="4437112"/>
            <a:ext cx="1008112" cy="864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34"/>
          <p:cNvSpPr txBox="1">
            <a:spLocks noChangeArrowheads="1"/>
          </p:cNvSpPr>
          <p:nvPr/>
        </p:nvSpPr>
        <p:spPr bwMode="auto">
          <a:xfrm>
            <a:off x="5364088" y="4787860"/>
            <a:ext cx="1088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PropertyGet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/Set()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Assesor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58" name="구부러진 연결선 57"/>
          <p:cNvCxnSpPr>
            <a:stCxn id="38" idx="2"/>
            <a:endCxn id="56" idx="3"/>
          </p:cNvCxnSpPr>
          <p:nvPr/>
        </p:nvCxnSpPr>
        <p:spPr>
          <a:xfrm rot="5400000" flipH="1">
            <a:off x="6198714" y="5226660"/>
            <a:ext cx="1130062" cy="621794"/>
          </a:xfrm>
          <a:prstGeom prst="curvedConnector4">
            <a:avLst>
              <a:gd name="adj1" fmla="val -20229"/>
              <a:gd name="adj2" fmla="val 775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56" idx="1"/>
            <a:endCxn id="18" idx="0"/>
          </p:cNvCxnSpPr>
          <p:nvPr/>
        </p:nvCxnSpPr>
        <p:spPr>
          <a:xfrm rot="10800000" flipV="1">
            <a:off x="3599892" y="4972526"/>
            <a:ext cx="1764196" cy="32868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35" idx="2"/>
            <a:endCxn id="18" idx="0"/>
          </p:cNvCxnSpPr>
          <p:nvPr/>
        </p:nvCxnSpPr>
        <p:spPr>
          <a:xfrm rot="16200000" flipH="1">
            <a:off x="3141868" y="4843184"/>
            <a:ext cx="720080" cy="19596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137"/>
          <p:cNvSpPr>
            <a:spLocks noChangeArrowheads="1"/>
          </p:cNvSpPr>
          <p:nvPr/>
        </p:nvSpPr>
        <p:spPr bwMode="gray">
          <a:xfrm>
            <a:off x="2627784" y="1628800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Arial" charset="0"/>
                <a:ea typeface="굴림" charset="-127"/>
              </a:rPr>
              <a:t>1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6" name="Rectangle 137"/>
          <p:cNvSpPr>
            <a:spLocks noChangeArrowheads="1"/>
          </p:cNvSpPr>
          <p:nvPr/>
        </p:nvSpPr>
        <p:spPr bwMode="gray">
          <a:xfrm>
            <a:off x="5436096" y="1988840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latin typeface="Arial" charset="0"/>
                <a:ea typeface="굴림" charset="-127"/>
              </a:rPr>
              <a:t>2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7" name="Rectangle 137"/>
          <p:cNvSpPr>
            <a:spLocks noChangeArrowheads="1"/>
          </p:cNvSpPr>
          <p:nvPr/>
        </p:nvSpPr>
        <p:spPr bwMode="gray">
          <a:xfrm>
            <a:off x="2339752" y="2564904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latin typeface="Arial" charset="0"/>
                <a:ea typeface="굴림" charset="-127"/>
              </a:rPr>
              <a:t>3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Rectangle 137"/>
          <p:cNvSpPr>
            <a:spLocks noChangeArrowheads="1"/>
          </p:cNvSpPr>
          <p:nvPr/>
        </p:nvSpPr>
        <p:spPr bwMode="gray">
          <a:xfrm>
            <a:off x="5076056" y="2492896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latin typeface="Arial" charset="0"/>
                <a:ea typeface="굴림" charset="-127"/>
              </a:rPr>
              <a:t>4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Rectangle 137"/>
          <p:cNvSpPr>
            <a:spLocks noChangeArrowheads="1"/>
          </p:cNvSpPr>
          <p:nvPr/>
        </p:nvSpPr>
        <p:spPr bwMode="gray">
          <a:xfrm>
            <a:off x="7020272" y="3140968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latin typeface="Arial" charset="0"/>
                <a:ea typeface="굴림" charset="-127"/>
              </a:rPr>
              <a:t>5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Rectangle 137"/>
          <p:cNvSpPr>
            <a:spLocks noChangeArrowheads="1"/>
          </p:cNvSpPr>
          <p:nvPr/>
        </p:nvSpPr>
        <p:spPr bwMode="gray">
          <a:xfrm>
            <a:off x="4572000" y="4077072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latin typeface="Arial" charset="0"/>
                <a:ea typeface="굴림" charset="-127"/>
              </a:rPr>
              <a:t>6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Rectangle 137"/>
          <p:cNvSpPr>
            <a:spLocks noChangeArrowheads="1"/>
          </p:cNvSpPr>
          <p:nvPr/>
        </p:nvSpPr>
        <p:spPr bwMode="gray">
          <a:xfrm>
            <a:off x="3203848" y="4725144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latin typeface="Arial" charset="0"/>
                <a:ea typeface="굴림" charset="-127"/>
              </a:rPr>
              <a:t>7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Rectangle 137"/>
          <p:cNvSpPr>
            <a:spLocks noChangeArrowheads="1"/>
          </p:cNvSpPr>
          <p:nvPr/>
        </p:nvSpPr>
        <p:spPr bwMode="gray">
          <a:xfrm>
            <a:off x="7020272" y="4509120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latin typeface="Arial" charset="0"/>
                <a:ea typeface="굴림" charset="-127"/>
              </a:rPr>
              <a:t>8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Rectangle 137"/>
          <p:cNvSpPr>
            <a:spLocks noChangeArrowheads="1"/>
          </p:cNvSpPr>
          <p:nvPr/>
        </p:nvSpPr>
        <p:spPr bwMode="gray">
          <a:xfrm>
            <a:off x="6372200" y="5085184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latin typeface="Arial" charset="0"/>
                <a:ea typeface="굴림" charset="-127"/>
              </a:rPr>
              <a:t>9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Rectangle 137"/>
          <p:cNvSpPr>
            <a:spLocks noChangeArrowheads="1"/>
          </p:cNvSpPr>
          <p:nvPr/>
        </p:nvSpPr>
        <p:spPr bwMode="gray">
          <a:xfrm>
            <a:off x="4644008" y="4869160"/>
            <a:ext cx="338448" cy="2788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latin typeface="Arial" charset="0"/>
                <a:ea typeface="굴림" charset="-127"/>
              </a:rPr>
              <a:t>10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smtClean="0"/>
              <a:t>JavaScript Support – </a:t>
            </a:r>
            <a:r>
              <a:rPr lang="en-US" altLang="ko-KR" sz="2800" dirty="0" smtClean="0"/>
              <a:t>Function Call Example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99"/>
          <p:cNvSpPr>
            <a:spLocks noChangeArrowheads="1"/>
          </p:cNvSpPr>
          <p:nvPr/>
        </p:nvSpPr>
        <p:spPr bwMode="gray">
          <a:xfrm>
            <a:off x="539552" y="980728"/>
            <a:ext cx="3960440" cy="4248472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/>
          <a:lstStyle/>
          <a:p>
            <a:pPr algn="l">
              <a:defRPr/>
            </a:pPr>
            <a:r>
              <a:rPr lang="en-US" altLang="ko-KR" b="1" dirty="0" smtClean="0"/>
              <a:t>Dali Toolkit</a:t>
            </a:r>
            <a:endParaRPr lang="en-US" altLang="ko-KR" b="1" dirty="0"/>
          </a:p>
        </p:txBody>
      </p:sp>
      <p:sp>
        <p:nvSpPr>
          <p:cNvPr id="24" name="Rectangle 99"/>
          <p:cNvSpPr>
            <a:spLocks noChangeArrowheads="1"/>
          </p:cNvSpPr>
          <p:nvPr/>
        </p:nvSpPr>
        <p:spPr bwMode="gray">
          <a:xfrm>
            <a:off x="4716016" y="980728"/>
            <a:ext cx="3960440" cy="424847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lIns="91430" tIns="45714" rIns="91430" bIns="45714" anchor="t"/>
          <a:lstStyle/>
          <a:p>
            <a:pPr algn="l">
              <a:defRPr/>
            </a:pPr>
            <a:r>
              <a:rPr lang="en-US" altLang="ko-KR" b="1" dirty="0" smtClean="0"/>
              <a:t>JavaScript</a:t>
            </a:r>
            <a:endParaRPr lang="en-US" altLang="ko-KR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21526" y="1970925"/>
            <a:ext cx="3882921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button = new </a:t>
            </a:r>
            <a:r>
              <a:rPr kumimoji="0" lang="en-GB" altLang="ko-KR" sz="1200" kern="0" dirty="0" err="1" smtClean="0">
                <a:latin typeface="Courier New" pitchFamily="49" charset="0"/>
                <a:cs typeface="Courier New" pitchFamily="49" charset="0"/>
              </a:rPr>
              <a:t>dali.Control</a:t>
            </a: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kumimoji="0" lang="en-GB" altLang="ko-KR" sz="1200" kern="0" dirty="0" err="1" smtClean="0">
                <a:latin typeface="Courier New" pitchFamily="49" charset="0"/>
                <a:cs typeface="Courier New" pitchFamily="49" charset="0"/>
              </a:rPr>
              <a:t>PushButton</a:t>
            </a: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en-GB" altLang="ko-KR" sz="1200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en-GB" altLang="ko-KR" sz="1200" kern="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altLang="ko-KR" sz="1200" kern="0" dirty="0" err="1" smtClean="0">
                <a:latin typeface="Courier New" pitchFamily="49" charset="0"/>
                <a:cs typeface="Courier New" pitchFamily="49" charset="0"/>
              </a:rPr>
              <a:t>button.label</a:t>
            </a: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= “Button clicked”;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en-GB" altLang="ko-KR" sz="1200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err="1" smtClean="0">
                <a:latin typeface="Courier New" pitchFamily="49" charset="0"/>
                <a:cs typeface="Courier New" pitchFamily="49" charset="0"/>
              </a:rPr>
              <a:t>dali.stage.add</a:t>
            </a: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( button );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en-GB" altLang="ko-KR" sz="1200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err="1" smtClean="0">
                <a:latin typeface="Courier New" pitchFamily="49" charset="0"/>
                <a:cs typeface="Courier New" pitchFamily="49" charset="0"/>
              </a:rPr>
              <a:t>button.signals.click</a:t>
            </a: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GB" altLang="ko-KR" sz="1200" kern="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;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827584" y="1340768"/>
            <a:ext cx="208823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DaliWrapper</a:t>
            </a:r>
            <a:r>
              <a:rPr lang="en-US" altLang="ko-KR" sz="900" dirty="0" smtClean="0"/>
              <a:t>::</a:t>
            </a:r>
            <a:r>
              <a:rPr lang="en-US" altLang="ko-KR" sz="900" dirty="0" err="1" smtClean="0"/>
              <a:t>PropertyGet</a:t>
            </a:r>
            <a:r>
              <a:rPr lang="en-US" altLang="ko-KR" sz="900" dirty="0" smtClean="0"/>
              <a:t>()</a:t>
            </a:r>
            <a:endParaRPr lang="ko-KR" altLang="en-US" sz="9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187624" y="1690516"/>
            <a:ext cx="208823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ActorWrapper</a:t>
            </a:r>
            <a:r>
              <a:rPr lang="en-US" altLang="ko-KR" sz="900" dirty="0" smtClean="0"/>
              <a:t>::New()</a:t>
            </a:r>
            <a:endParaRPr lang="ko-KR" altLang="en-US" sz="9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827584" y="2204864"/>
            <a:ext cx="208823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HandleWrapper</a:t>
            </a:r>
            <a:r>
              <a:rPr lang="en-US" altLang="ko-KR" sz="900" dirty="0" smtClean="0"/>
              <a:t>::</a:t>
            </a:r>
            <a:r>
              <a:rPr lang="en-US" altLang="ko-KR" sz="900" dirty="0" err="1" smtClean="0"/>
              <a:t>PropertySet</a:t>
            </a:r>
            <a:r>
              <a:rPr lang="en-US" altLang="ko-KR" sz="900" dirty="0" smtClean="0"/>
              <a:t>()</a:t>
            </a:r>
            <a:endParaRPr lang="ko-KR" altLang="en-US" sz="9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827584" y="3429000"/>
            <a:ext cx="208823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DaliWrapper</a:t>
            </a:r>
            <a:r>
              <a:rPr lang="en-US" altLang="ko-KR" sz="900" dirty="0" smtClean="0"/>
              <a:t>::</a:t>
            </a:r>
            <a:r>
              <a:rPr lang="en-US" altLang="ko-KR" sz="900" dirty="0" err="1" smtClean="0"/>
              <a:t>PropertyGet</a:t>
            </a:r>
            <a:r>
              <a:rPr lang="en-US" altLang="ko-KR" sz="900" dirty="0" smtClean="0"/>
              <a:t>()</a:t>
            </a:r>
            <a:endParaRPr lang="ko-KR" altLang="en-US" sz="9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187624" y="3789040"/>
            <a:ext cx="208823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DaliWrapper</a:t>
            </a:r>
            <a:r>
              <a:rPr lang="en-US" altLang="ko-KR" sz="900" dirty="0" smtClean="0"/>
              <a:t>::</a:t>
            </a:r>
            <a:r>
              <a:rPr lang="en-US" altLang="ko-KR" sz="900" dirty="0" err="1" smtClean="0"/>
              <a:t>GetStage</a:t>
            </a:r>
            <a:r>
              <a:rPr lang="en-US" altLang="ko-KR" sz="900" dirty="0" smtClean="0"/>
              <a:t> ()</a:t>
            </a:r>
            <a:endParaRPr lang="ko-KR" altLang="en-US" sz="9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331640" y="4149080"/>
            <a:ext cx="208823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DaliWrapper</a:t>
            </a:r>
            <a:r>
              <a:rPr lang="en-US" altLang="ko-KR" sz="900" dirty="0" smtClean="0"/>
              <a:t>::</a:t>
            </a:r>
            <a:r>
              <a:rPr lang="en-US" altLang="ko-KR" sz="900" dirty="0" err="1" smtClean="0"/>
              <a:t>AddToStage</a:t>
            </a:r>
            <a:r>
              <a:rPr lang="en-US" altLang="ko-KR" sz="900" dirty="0" smtClean="0"/>
              <a:t>()</a:t>
            </a:r>
            <a:endParaRPr lang="ko-KR" altLang="en-US" sz="9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827584" y="4653136"/>
            <a:ext cx="208823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HandleWrapper</a:t>
            </a:r>
            <a:r>
              <a:rPr lang="en-US" altLang="ko-KR" sz="900" dirty="0" smtClean="0"/>
              <a:t>::</a:t>
            </a:r>
            <a:r>
              <a:rPr lang="en-US" altLang="ko-KR" sz="900" dirty="0" err="1" smtClean="0"/>
              <a:t>PropertySet</a:t>
            </a:r>
            <a:r>
              <a:rPr lang="en-US" altLang="ko-KR" sz="900" dirty="0" smtClean="0"/>
              <a:t>()</a:t>
            </a:r>
            <a:endParaRPr lang="ko-KR" altLang="en-US" sz="9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1187624" y="2564904"/>
            <a:ext cx="208823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JavaScriptNameToPropertyName</a:t>
            </a:r>
            <a:r>
              <a:rPr lang="en-US" altLang="ko-KR" sz="900" dirty="0" smtClean="0"/>
              <a:t>()</a:t>
            </a:r>
            <a:endParaRPr lang="ko-KR" altLang="en-US" sz="9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1331640" y="2924944"/>
            <a:ext cx="2088232" cy="288032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Dali::Handle::</a:t>
            </a:r>
            <a:r>
              <a:rPr lang="en-US" altLang="ko-KR" sz="900" dirty="0" err="1" smtClean="0"/>
              <a:t>SetProperty</a:t>
            </a:r>
            <a:r>
              <a:rPr lang="en-US" altLang="ko-KR" sz="900" dirty="0" smtClean="0"/>
              <a:t>()</a:t>
            </a:r>
            <a:endParaRPr lang="ko-KR" altLang="en-US" sz="900" dirty="0" smtClean="0"/>
          </a:p>
        </p:txBody>
      </p:sp>
      <p:cxnSp>
        <p:nvCxnSpPr>
          <p:cNvPr id="31" name="꺾인 연결선 30"/>
          <p:cNvCxnSpPr>
            <a:endCxn id="39" idx="1"/>
          </p:cNvCxnSpPr>
          <p:nvPr/>
        </p:nvCxnSpPr>
        <p:spPr>
          <a:xfrm rot="16200000" flipH="1">
            <a:off x="1012750" y="1659658"/>
            <a:ext cx="205732" cy="14401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9" idx="1"/>
          </p:cNvCxnSpPr>
          <p:nvPr/>
        </p:nvCxnSpPr>
        <p:spPr>
          <a:xfrm rot="16200000" flipH="1">
            <a:off x="1007604" y="2528900"/>
            <a:ext cx="216024" cy="14401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30" idx="1"/>
          </p:cNvCxnSpPr>
          <p:nvPr/>
        </p:nvCxnSpPr>
        <p:spPr>
          <a:xfrm rot="16200000" flipH="1">
            <a:off x="1187624" y="2924944"/>
            <a:ext cx="216024" cy="72008"/>
          </a:xfrm>
          <a:prstGeom prst="bentConnector2">
            <a:avLst/>
          </a:prstGeom>
          <a:ln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endCxn id="19" idx="1"/>
          </p:cNvCxnSpPr>
          <p:nvPr/>
        </p:nvCxnSpPr>
        <p:spPr>
          <a:xfrm rot="16200000" flipH="1">
            <a:off x="1007604" y="3753036"/>
            <a:ext cx="216024" cy="14401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21" idx="1"/>
          </p:cNvCxnSpPr>
          <p:nvPr/>
        </p:nvCxnSpPr>
        <p:spPr>
          <a:xfrm rot="16200000" flipH="1">
            <a:off x="1187624" y="4149080"/>
            <a:ext cx="216024" cy="7200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32" idx="0"/>
            <a:endCxn id="37" idx="3"/>
          </p:cNvCxnSpPr>
          <p:nvPr/>
        </p:nvCxnSpPr>
        <p:spPr>
          <a:xfrm rot="16200000" flipV="1">
            <a:off x="4546332" y="-145731"/>
            <a:ext cx="486141" cy="3747171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endCxn id="17" idx="3"/>
          </p:cNvCxnSpPr>
          <p:nvPr/>
        </p:nvCxnSpPr>
        <p:spPr>
          <a:xfrm rot="10800000">
            <a:off x="2915816" y="2348880"/>
            <a:ext cx="2016224" cy="64807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>
            <a:endCxn id="18" idx="3"/>
          </p:cNvCxnSpPr>
          <p:nvPr/>
        </p:nvCxnSpPr>
        <p:spPr>
          <a:xfrm rot="10800000">
            <a:off x="2915816" y="3573016"/>
            <a:ext cx="1872208" cy="7200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endCxn id="23" idx="3"/>
          </p:cNvCxnSpPr>
          <p:nvPr/>
        </p:nvCxnSpPr>
        <p:spPr>
          <a:xfrm rot="10800000" flipV="1">
            <a:off x="2915816" y="4077072"/>
            <a:ext cx="1872208" cy="7200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44"/>
          <p:cNvSpPr>
            <a:spLocks noChangeArrowheads="1"/>
          </p:cNvSpPr>
          <p:nvPr/>
        </p:nvSpPr>
        <p:spPr bwMode="gray">
          <a:xfrm>
            <a:off x="539552" y="5517232"/>
            <a:ext cx="3960440" cy="504056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 anchorCtr="0"/>
          <a:lstStyle/>
          <a:p>
            <a:pPr algn="l">
              <a:defRPr/>
            </a:pPr>
            <a:r>
              <a:rPr lang="en-US" altLang="ko-KR" b="1" dirty="0" smtClean="0"/>
              <a:t>Dali</a:t>
            </a:r>
            <a:endParaRPr lang="en-US" altLang="ko-KR" b="1" dirty="0"/>
          </a:p>
        </p:txBody>
      </p:sp>
      <p:sp>
        <p:nvSpPr>
          <p:cNvPr id="68" name="직사각형 44"/>
          <p:cNvSpPr>
            <a:spLocks noChangeArrowheads="1"/>
          </p:cNvSpPr>
          <p:nvPr/>
        </p:nvSpPr>
        <p:spPr bwMode="gray">
          <a:xfrm>
            <a:off x="539552" y="6165304"/>
            <a:ext cx="3960440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altLang="ko-KR" b="1" smtClean="0"/>
              <a:t>Platform</a:t>
            </a:r>
            <a:endParaRPr lang="en-US" altLang="ko-KR" b="1" dirty="0"/>
          </a:p>
        </p:txBody>
      </p:sp>
      <p:sp>
        <p:nvSpPr>
          <p:cNvPr id="69" name="직사각형 44"/>
          <p:cNvSpPr>
            <a:spLocks noChangeArrowheads="1"/>
          </p:cNvSpPr>
          <p:nvPr/>
        </p:nvSpPr>
        <p:spPr bwMode="gray">
          <a:xfrm>
            <a:off x="1331640" y="5589240"/>
            <a:ext cx="108012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smtClean="0"/>
              <a:t>Core</a:t>
            </a:r>
            <a:endParaRPr lang="en-US" altLang="ko-KR" b="1" dirty="0"/>
          </a:p>
        </p:txBody>
      </p:sp>
      <p:sp>
        <p:nvSpPr>
          <p:cNvPr id="70" name="직사각형 44"/>
          <p:cNvSpPr>
            <a:spLocks noChangeArrowheads="1"/>
          </p:cNvSpPr>
          <p:nvPr/>
        </p:nvSpPr>
        <p:spPr bwMode="gray">
          <a:xfrm>
            <a:off x="2555776" y="5589240"/>
            <a:ext cx="108012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dirty="0" smtClean="0"/>
              <a:t>Adaptor</a:t>
            </a:r>
            <a:endParaRPr lang="en-US" altLang="ko-KR" b="1" dirty="0"/>
          </a:p>
        </p:txBody>
      </p:sp>
      <p:cxnSp>
        <p:nvCxnSpPr>
          <p:cNvPr id="71" name="직선 화살표 연결선 70"/>
          <p:cNvCxnSpPr>
            <a:stCxn id="6" idx="2"/>
            <a:endCxn id="67" idx="0"/>
          </p:cNvCxnSpPr>
          <p:nvPr/>
        </p:nvCxnSpPr>
        <p:spPr>
          <a:xfrm>
            <a:off x="2519772" y="52292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 71"/>
          <p:cNvCxnSpPr>
            <a:stCxn id="69" idx="2"/>
            <a:endCxn id="68" idx="0"/>
          </p:cNvCxnSpPr>
          <p:nvPr/>
        </p:nvCxnSpPr>
        <p:spPr>
          <a:xfrm rot="16200000" flipH="1">
            <a:off x="2051720" y="5697252"/>
            <a:ext cx="288032" cy="6480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70" idx="2"/>
            <a:endCxn id="68" idx="0"/>
          </p:cNvCxnSpPr>
          <p:nvPr/>
        </p:nvCxnSpPr>
        <p:spPr>
          <a:xfrm rot="5400000">
            <a:off x="2663788" y="5733256"/>
            <a:ext cx="288032" cy="57606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75"/>
          <p:cNvCxnSpPr>
            <a:stCxn id="24" idx="2"/>
            <a:endCxn id="40" idx="3"/>
          </p:cNvCxnSpPr>
          <p:nvPr/>
        </p:nvCxnSpPr>
        <p:spPr>
          <a:xfrm rot="16200000" flipH="1">
            <a:off x="6426206" y="5499230"/>
            <a:ext cx="576064" cy="36004"/>
          </a:xfrm>
          <a:prstGeom prst="bentConnector4">
            <a:avLst>
              <a:gd name="adj1" fmla="val 31250"/>
              <a:gd name="adj2" fmla="val 325277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37"/>
          <p:cNvSpPr>
            <a:spLocks noChangeArrowheads="1"/>
          </p:cNvSpPr>
          <p:nvPr/>
        </p:nvSpPr>
        <p:spPr bwMode="gray">
          <a:xfrm>
            <a:off x="5148064" y="5589240"/>
            <a:ext cx="15841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Arial" charset="0"/>
                <a:ea typeface="굴림" charset="-127"/>
              </a:rPr>
              <a:t>V8 engine</a:t>
            </a:r>
            <a:endParaRPr lang="ko-KR" altLang="ko-KR" sz="12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cxnSp>
        <p:nvCxnSpPr>
          <p:cNvPr id="60" name="구부러진 연결선 59"/>
          <p:cNvCxnSpPr>
            <a:stCxn id="40" idx="1"/>
          </p:cNvCxnSpPr>
          <p:nvPr/>
        </p:nvCxnSpPr>
        <p:spPr>
          <a:xfrm rot="10800000">
            <a:off x="4499992" y="5229200"/>
            <a:ext cx="648072" cy="57606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380042" y="5486320"/>
            <a:ext cx="977560" cy="24693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v8::Compile()</a:t>
            </a:r>
            <a:endParaRPr lang="ko-KR" altLang="en-US" sz="900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4572000" y="5301208"/>
            <a:ext cx="100811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v8::Run()</a:t>
            </a:r>
            <a:endParaRPr lang="ko-KR" alt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smtClean="0"/>
              <a:t>JavaScript Support - </a:t>
            </a:r>
            <a:r>
              <a:rPr lang="en-US" altLang="ko-KR" sz="2800" dirty="0" smtClean="0"/>
              <a:t>Plug-in Creation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98" descr="P:\Temp_Share\NICK_GUI\Plugin Loading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9024095" cy="381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smtClean="0"/>
              <a:t>JavaScript Support - </a:t>
            </a:r>
            <a:r>
              <a:rPr lang="en-US" altLang="ko-KR" sz="2800" dirty="0" smtClean="0"/>
              <a:t>Executing JavaScript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4" descr="P:\Temp_Share\NICK_GUI\Executing Javascript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00808"/>
            <a:ext cx="8820472" cy="3511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b20140331_Dali&amp;Json ppt\StarUML\Create actor instance_fv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08" y="2060848"/>
            <a:ext cx="9085492" cy="3888432"/>
          </a:xfrm>
          <a:prstGeom prst="rect">
            <a:avLst/>
          </a:prstGeom>
          <a:noFill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smtClean="0"/>
              <a:t>JavaScript Support – </a:t>
            </a:r>
            <a:r>
              <a:rPr lang="en-US" altLang="ko-KR" sz="2800" dirty="0" smtClean="0"/>
              <a:t>Executing JavaScript 2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4"/>
          <p:cNvSpPr/>
          <p:nvPr/>
        </p:nvSpPr>
        <p:spPr>
          <a:xfrm>
            <a:off x="2339752" y="980728"/>
            <a:ext cx="4032448" cy="584775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Test.js</a:t>
            </a:r>
          </a:p>
          <a:p>
            <a:endParaRPr kumimoji="0"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kern="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GB" altLang="ko-KR" kern="0" dirty="0" smtClean="0">
                <a:latin typeface="Courier New" pitchFamily="49" charset="0"/>
                <a:cs typeface="Courier New" pitchFamily="49" charset="0"/>
              </a:rPr>
              <a:t> button = new </a:t>
            </a:r>
            <a:r>
              <a:rPr kumimoji="0" lang="en-GB" altLang="ko-KR" kern="0" dirty="0" err="1" smtClean="0">
                <a:latin typeface="Courier New" pitchFamily="49" charset="0"/>
                <a:cs typeface="Courier New" pitchFamily="49" charset="0"/>
              </a:rPr>
              <a:t>dali.Control</a:t>
            </a:r>
            <a:r>
              <a:rPr kumimoji="0" lang="en-GB" altLang="ko-KR" kern="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kumimoji="0" lang="en-GB" altLang="ko-KR" kern="0" dirty="0" err="1" smtClean="0">
                <a:latin typeface="Courier New" pitchFamily="49" charset="0"/>
                <a:cs typeface="Courier New" pitchFamily="49" charset="0"/>
              </a:rPr>
              <a:t>PushButton</a:t>
            </a:r>
            <a:r>
              <a:rPr kumimoji="0" lang="en-GB" altLang="ko-KR" kern="0" dirty="0" smtClean="0">
                <a:latin typeface="Courier New" pitchFamily="49" charset="0"/>
                <a:cs typeface="Courier New" pitchFamily="49" charset="0"/>
              </a:rPr>
              <a:t>” 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44780" y="1700808"/>
            <a:ext cx="8903528" cy="417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179078" y="2018698"/>
            <a:ext cx="527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V8-utils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750584" y="2019384"/>
            <a:ext cx="883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Wrapped-types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9366" y="2017836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V8 engine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165590" y="2017836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V8 engine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884368" y="2021264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V8 engine</a:t>
            </a:r>
            <a:endParaRPr lang="ko-KR" altLang="en-US" sz="8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56652" y="1916832"/>
            <a:ext cx="2687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2836188" y="1844824"/>
            <a:ext cx="720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908196" y="170080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467" y="1701388"/>
            <a:ext cx="25603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sd</a:t>
            </a:r>
            <a:r>
              <a:rPr lang="en-US" altLang="ko-KR" sz="800" dirty="0" smtClean="0"/>
              <a:t> Creating actor (</a:t>
            </a:r>
            <a:r>
              <a:rPr lang="en-US" altLang="ko-KR" sz="800" dirty="0" err="1" smtClean="0"/>
              <a:t>PushButton</a:t>
            </a:r>
            <a:r>
              <a:rPr lang="en-US" altLang="ko-KR" sz="800" dirty="0" smtClean="0"/>
              <a:t>) instance at runtime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44"/>
          <p:cNvSpPr>
            <a:spLocks noChangeArrowheads="1"/>
          </p:cNvSpPr>
          <p:nvPr/>
        </p:nvSpPr>
        <p:spPr bwMode="gray">
          <a:xfrm>
            <a:off x="5364088" y="1700808"/>
            <a:ext cx="2952328" cy="1872208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 anchorCtr="0"/>
          <a:lstStyle/>
          <a:p>
            <a:pPr algn="l">
              <a:defRPr/>
            </a:pPr>
            <a:r>
              <a:rPr lang="en-US" altLang="ko-KR" b="1" dirty="0" smtClean="0"/>
              <a:t>Dali::Toolkit</a:t>
            </a:r>
          </a:p>
        </p:txBody>
      </p:sp>
      <p:sp>
        <p:nvSpPr>
          <p:cNvPr id="69" name="직사각형 44"/>
          <p:cNvSpPr>
            <a:spLocks noChangeArrowheads="1"/>
          </p:cNvSpPr>
          <p:nvPr/>
        </p:nvSpPr>
        <p:spPr bwMode="gray">
          <a:xfrm>
            <a:off x="5508104" y="1980294"/>
            <a:ext cx="136815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dirty="0" smtClean="0"/>
              <a:t>Builder</a:t>
            </a:r>
            <a:endParaRPr lang="en-US" altLang="ko-KR" b="1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dirty="0" smtClean="0"/>
              <a:t>JSON Support -</a:t>
            </a:r>
            <a:r>
              <a:rPr lang="en-US" altLang="ko-KR" sz="2500" dirty="0" smtClean="0"/>
              <a:t> A</a:t>
            </a:r>
            <a:r>
              <a:rPr lang="en-US" sz="2800" dirty="0" smtClean="0"/>
              <a:t>rchitecture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7572971" y="5966146"/>
            <a:ext cx="431800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8"/>
          <p:cNvSpPr txBox="1">
            <a:spLocks noChangeArrowheads="1"/>
          </p:cNvSpPr>
          <p:nvPr/>
        </p:nvSpPr>
        <p:spPr bwMode="auto">
          <a:xfrm>
            <a:off x="8009534" y="5842321"/>
            <a:ext cx="476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/>
              <a:t>Uses</a:t>
            </a:r>
            <a:endParaRPr lang="ko-KR" altLang="en-US" dirty="0"/>
          </a:p>
        </p:txBody>
      </p:sp>
      <p:sp>
        <p:nvSpPr>
          <p:cNvPr id="9" name="Rectangle 137"/>
          <p:cNvSpPr>
            <a:spLocks noChangeArrowheads="1"/>
          </p:cNvSpPr>
          <p:nvPr/>
        </p:nvSpPr>
        <p:spPr bwMode="gray">
          <a:xfrm>
            <a:off x="7538046" y="4255081"/>
            <a:ext cx="468313" cy="290513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/>
          <a:lstStyle/>
          <a:p>
            <a:pPr algn="ctr">
              <a:defRPr/>
            </a:pPr>
            <a:endParaRPr lang="ko-KR" altLang="ko-KR" b="1" dirty="0"/>
          </a:p>
        </p:txBody>
      </p:sp>
      <p:sp>
        <p:nvSpPr>
          <p:cNvPr id="10" name="TextBox 60"/>
          <p:cNvSpPr txBox="1">
            <a:spLocks noChangeArrowheads="1"/>
          </p:cNvSpPr>
          <p:nvPr/>
        </p:nvSpPr>
        <p:spPr bwMode="auto">
          <a:xfrm>
            <a:off x="8003184" y="4255081"/>
            <a:ext cx="865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Namespace</a:t>
            </a:r>
          </a:p>
          <a:p>
            <a:pPr eaLnBrk="1" hangingPunct="1"/>
            <a:endParaRPr lang="ko-KR" altLang="en-US"/>
          </a:p>
        </p:txBody>
      </p:sp>
      <p:sp>
        <p:nvSpPr>
          <p:cNvPr id="11" name="Rectangle 137"/>
          <p:cNvSpPr>
            <a:spLocks noChangeArrowheads="1"/>
          </p:cNvSpPr>
          <p:nvPr/>
        </p:nvSpPr>
        <p:spPr bwMode="gray">
          <a:xfrm>
            <a:off x="7535956" y="5107034"/>
            <a:ext cx="468313" cy="279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2" name="TextBox 62"/>
          <p:cNvSpPr txBox="1">
            <a:spLocks noChangeArrowheads="1"/>
          </p:cNvSpPr>
          <p:nvPr/>
        </p:nvSpPr>
        <p:spPr bwMode="auto">
          <a:xfrm>
            <a:off x="7978869" y="5143288"/>
            <a:ext cx="5052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13" name="직사각형 53"/>
          <p:cNvSpPr/>
          <p:nvPr/>
        </p:nvSpPr>
        <p:spPr>
          <a:xfrm>
            <a:off x="7452320" y="4149080"/>
            <a:ext cx="1501609" cy="2233301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SzPct val="100000"/>
              <a:buFont typeface="Wingdings" pitchFamily="2" charset="2"/>
              <a:buNone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14" name="Rectangle 137"/>
          <p:cNvSpPr>
            <a:spLocks noChangeArrowheads="1"/>
          </p:cNvSpPr>
          <p:nvPr/>
        </p:nvSpPr>
        <p:spPr bwMode="gray">
          <a:xfrm>
            <a:off x="7550746" y="4704349"/>
            <a:ext cx="468313" cy="27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/>
          <a:lstStyle/>
          <a:p>
            <a:pPr algn="ctr">
              <a:defRPr/>
            </a:pPr>
            <a:endParaRPr lang="ko-KR" altLang="ko-KR" b="1" dirty="0"/>
          </a:p>
        </p:txBody>
      </p:sp>
      <p:sp>
        <p:nvSpPr>
          <p:cNvPr id="15" name="TextBox 67"/>
          <p:cNvSpPr txBox="1">
            <a:spLocks noChangeArrowheads="1"/>
          </p:cNvSpPr>
          <p:nvPr/>
        </p:nvSpPr>
        <p:spPr bwMode="auto">
          <a:xfrm>
            <a:off x="8000009" y="4708022"/>
            <a:ext cx="9156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dirty="0" err="1" smtClean="0"/>
              <a:t>DALi</a:t>
            </a:r>
            <a:r>
              <a:rPr lang="en-US" altLang="ko-KR" dirty="0" smtClean="0"/>
              <a:t> Module</a:t>
            </a:r>
            <a:endParaRPr lang="en-US" altLang="ko-KR" dirty="0"/>
          </a:p>
        </p:txBody>
      </p:sp>
      <p:sp>
        <p:nvSpPr>
          <p:cNvPr id="16" name="Rectangle 137"/>
          <p:cNvSpPr>
            <a:spLocks noChangeArrowheads="1"/>
          </p:cNvSpPr>
          <p:nvPr/>
        </p:nvSpPr>
        <p:spPr bwMode="gray">
          <a:xfrm>
            <a:off x="7534871" y="5480992"/>
            <a:ext cx="468313" cy="279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7" name="TextBox 69"/>
          <p:cNvSpPr txBox="1">
            <a:spLocks noChangeArrowheads="1"/>
          </p:cNvSpPr>
          <p:nvPr/>
        </p:nvSpPr>
        <p:spPr bwMode="auto">
          <a:xfrm>
            <a:off x="7977784" y="5427017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/>
              <a:t>Required</a:t>
            </a:r>
          </a:p>
          <a:p>
            <a:pPr algn="l" eaLnBrk="1" hangingPunct="1"/>
            <a:r>
              <a:rPr lang="en-US" altLang="ko-KR"/>
              <a:t>Module</a:t>
            </a:r>
            <a:endParaRPr lang="ko-KR" altLang="en-US"/>
          </a:p>
        </p:txBody>
      </p:sp>
      <p:sp>
        <p:nvSpPr>
          <p:cNvPr id="23" name="직사각형 44"/>
          <p:cNvSpPr>
            <a:spLocks noChangeArrowheads="1"/>
          </p:cNvSpPr>
          <p:nvPr/>
        </p:nvSpPr>
        <p:spPr bwMode="gray">
          <a:xfrm>
            <a:off x="179512" y="1700808"/>
            <a:ext cx="4968552" cy="2844316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 anchorCtr="0"/>
          <a:lstStyle/>
          <a:p>
            <a:pPr algn="l">
              <a:defRPr/>
            </a:pPr>
            <a:r>
              <a:rPr lang="en-US" altLang="ko-KR" b="1" dirty="0" smtClean="0"/>
              <a:t>Dali</a:t>
            </a:r>
            <a:endParaRPr lang="en-US" altLang="ko-KR" b="1" dirty="0"/>
          </a:p>
        </p:txBody>
      </p:sp>
      <p:sp>
        <p:nvSpPr>
          <p:cNvPr id="28" name="직사각형 44"/>
          <p:cNvSpPr>
            <a:spLocks noChangeArrowheads="1"/>
          </p:cNvSpPr>
          <p:nvPr/>
        </p:nvSpPr>
        <p:spPr bwMode="gray">
          <a:xfrm>
            <a:off x="395536" y="1988840"/>
            <a:ext cx="2772308" cy="1872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smtClean="0"/>
              <a:t>Core</a:t>
            </a:r>
            <a:endParaRPr lang="en-US" altLang="ko-KR" b="1" dirty="0"/>
          </a:p>
        </p:txBody>
      </p:sp>
      <p:sp>
        <p:nvSpPr>
          <p:cNvPr id="29" name="Rectangle 137"/>
          <p:cNvSpPr>
            <a:spLocks noChangeArrowheads="1"/>
          </p:cNvSpPr>
          <p:nvPr/>
        </p:nvSpPr>
        <p:spPr bwMode="gray">
          <a:xfrm>
            <a:off x="467544" y="2204864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Actors</a:t>
            </a:r>
            <a:endParaRPr lang="ko-KR" altLang="ko-KR" sz="900" dirty="0"/>
          </a:p>
        </p:txBody>
      </p:sp>
      <p:sp>
        <p:nvSpPr>
          <p:cNvPr id="30" name="직사각형 44"/>
          <p:cNvSpPr>
            <a:spLocks noChangeArrowheads="1"/>
          </p:cNvSpPr>
          <p:nvPr/>
        </p:nvSpPr>
        <p:spPr bwMode="gray">
          <a:xfrm>
            <a:off x="971600" y="4077072"/>
            <a:ext cx="241226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smtClean="0"/>
              <a:t>Platform Abstraction</a:t>
            </a:r>
            <a:endParaRPr lang="en-US" altLang="ko-KR" b="1" dirty="0"/>
          </a:p>
        </p:txBody>
      </p:sp>
      <p:sp>
        <p:nvSpPr>
          <p:cNvPr id="31" name="직사각형 44"/>
          <p:cNvSpPr>
            <a:spLocks noChangeArrowheads="1"/>
          </p:cNvSpPr>
          <p:nvPr/>
        </p:nvSpPr>
        <p:spPr bwMode="gray">
          <a:xfrm>
            <a:off x="3275856" y="1988840"/>
            <a:ext cx="1620180" cy="1872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smtClean="0"/>
              <a:t>Adaptor</a:t>
            </a:r>
            <a:endParaRPr lang="en-US" altLang="ko-KR" b="1" dirty="0"/>
          </a:p>
        </p:txBody>
      </p:sp>
      <p:cxnSp>
        <p:nvCxnSpPr>
          <p:cNvPr id="32" name="구부러진 연결선 51"/>
          <p:cNvCxnSpPr>
            <a:stCxn id="28" idx="2"/>
            <a:endCxn id="30" idx="0"/>
          </p:cNvCxnSpPr>
          <p:nvPr/>
        </p:nvCxnSpPr>
        <p:spPr>
          <a:xfrm rot="16200000" flipH="1">
            <a:off x="1871700" y="3771038"/>
            <a:ext cx="216024" cy="3960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37"/>
          <p:cNvSpPr>
            <a:spLocks noChangeArrowheads="1"/>
          </p:cNvSpPr>
          <p:nvPr/>
        </p:nvSpPr>
        <p:spPr bwMode="gray">
          <a:xfrm>
            <a:off x="4139952" y="2276872"/>
            <a:ext cx="576064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Window</a:t>
            </a:r>
            <a:endParaRPr lang="ko-KR" altLang="ko-KR" sz="900" dirty="0"/>
          </a:p>
        </p:txBody>
      </p:sp>
      <p:sp>
        <p:nvSpPr>
          <p:cNvPr id="34" name="Rectangle 137"/>
          <p:cNvSpPr>
            <a:spLocks noChangeArrowheads="1"/>
          </p:cNvSpPr>
          <p:nvPr/>
        </p:nvSpPr>
        <p:spPr bwMode="gray">
          <a:xfrm>
            <a:off x="3419872" y="2276872"/>
            <a:ext cx="612068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Event</a:t>
            </a:r>
          </a:p>
          <a:p>
            <a:pPr algn="ctr"/>
            <a:r>
              <a:rPr lang="en-US" altLang="ko-KR" sz="900" dirty="0" smtClean="0"/>
              <a:t>Loop</a:t>
            </a:r>
            <a:endParaRPr lang="ko-KR" altLang="ko-KR" sz="900" dirty="0"/>
          </a:p>
        </p:txBody>
      </p:sp>
      <p:sp>
        <p:nvSpPr>
          <p:cNvPr id="35" name="직사각형 44"/>
          <p:cNvSpPr>
            <a:spLocks noChangeArrowheads="1"/>
          </p:cNvSpPr>
          <p:nvPr/>
        </p:nvSpPr>
        <p:spPr bwMode="gray">
          <a:xfrm>
            <a:off x="179512" y="4797152"/>
            <a:ext cx="4968552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altLang="ko-KR" b="1" smtClean="0"/>
              <a:t>Platform</a:t>
            </a:r>
            <a:endParaRPr lang="en-US" altLang="ko-KR" b="1" dirty="0"/>
          </a:p>
        </p:txBody>
      </p:sp>
      <p:sp>
        <p:nvSpPr>
          <p:cNvPr id="36" name="Rectangle 137"/>
          <p:cNvSpPr>
            <a:spLocks noChangeArrowheads="1"/>
          </p:cNvSpPr>
          <p:nvPr/>
        </p:nvSpPr>
        <p:spPr bwMode="gray">
          <a:xfrm>
            <a:off x="3335862" y="4905164"/>
            <a:ext cx="684076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Threading</a:t>
            </a:r>
            <a:endParaRPr lang="ko-KR" altLang="ko-KR" sz="900" dirty="0"/>
          </a:p>
        </p:txBody>
      </p:sp>
      <p:sp>
        <p:nvSpPr>
          <p:cNvPr id="37" name="Rectangle 137"/>
          <p:cNvSpPr>
            <a:spLocks noChangeArrowheads="1"/>
          </p:cNvSpPr>
          <p:nvPr/>
        </p:nvSpPr>
        <p:spPr bwMode="gray">
          <a:xfrm>
            <a:off x="863588" y="4905164"/>
            <a:ext cx="972108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OpenGL ES 2.0</a:t>
            </a:r>
            <a:endParaRPr lang="ko-KR" altLang="ko-KR" sz="900" dirty="0"/>
          </a:p>
        </p:txBody>
      </p:sp>
      <p:sp>
        <p:nvSpPr>
          <p:cNvPr id="38" name="Rectangle 137"/>
          <p:cNvSpPr>
            <a:spLocks noChangeArrowheads="1"/>
          </p:cNvSpPr>
          <p:nvPr/>
        </p:nvSpPr>
        <p:spPr bwMode="gray">
          <a:xfrm>
            <a:off x="1991713" y="4905164"/>
            <a:ext cx="1188132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Native Windowing</a:t>
            </a:r>
          </a:p>
          <a:p>
            <a:pPr algn="ctr"/>
            <a:r>
              <a:rPr lang="en-US" altLang="ko-KR" sz="900" dirty="0" smtClean="0"/>
              <a:t>/ EGL</a:t>
            </a:r>
            <a:endParaRPr lang="ko-KR" altLang="ko-KR" sz="900" dirty="0"/>
          </a:p>
        </p:txBody>
      </p:sp>
      <p:cxnSp>
        <p:nvCxnSpPr>
          <p:cNvPr id="39" name="구부러진 연결선 51"/>
          <p:cNvCxnSpPr>
            <a:stCxn id="30" idx="2"/>
            <a:endCxn id="35" idx="0"/>
          </p:cNvCxnSpPr>
          <p:nvPr/>
        </p:nvCxnSpPr>
        <p:spPr>
          <a:xfrm rot="16200000" flipH="1">
            <a:off x="2204737" y="4338101"/>
            <a:ext cx="432048" cy="4860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46"/>
          <p:cNvCxnSpPr>
            <a:stCxn id="31" idx="2"/>
          </p:cNvCxnSpPr>
          <p:nvPr/>
        </p:nvCxnSpPr>
        <p:spPr>
          <a:xfrm>
            <a:off x="4085946" y="3861048"/>
            <a:ext cx="126014" cy="936104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7"/>
          <p:cNvSpPr>
            <a:spLocks noChangeArrowheads="1"/>
          </p:cNvSpPr>
          <p:nvPr/>
        </p:nvSpPr>
        <p:spPr bwMode="gray">
          <a:xfrm>
            <a:off x="4175956" y="4905164"/>
            <a:ext cx="900100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Resouce </a:t>
            </a:r>
          </a:p>
          <a:p>
            <a:pPr algn="ctr"/>
            <a:r>
              <a:rPr lang="en-US" altLang="ko-KR" sz="900" smtClean="0"/>
              <a:t>Loading</a:t>
            </a:r>
            <a:endParaRPr lang="ko-KR" altLang="ko-KR" sz="900" dirty="0"/>
          </a:p>
        </p:txBody>
      </p:sp>
      <p:sp>
        <p:nvSpPr>
          <p:cNvPr id="42" name="Rectangle 137"/>
          <p:cNvSpPr>
            <a:spLocks noChangeArrowheads="1"/>
          </p:cNvSpPr>
          <p:nvPr/>
        </p:nvSpPr>
        <p:spPr bwMode="gray">
          <a:xfrm>
            <a:off x="1151620" y="2204864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Animation</a:t>
            </a:r>
            <a:endParaRPr lang="ko-KR" altLang="ko-KR" sz="900" dirty="0"/>
          </a:p>
        </p:txBody>
      </p:sp>
      <p:sp>
        <p:nvSpPr>
          <p:cNvPr id="43" name="Rectangle 137"/>
          <p:cNvSpPr>
            <a:spLocks noChangeArrowheads="1"/>
          </p:cNvSpPr>
          <p:nvPr/>
        </p:nvSpPr>
        <p:spPr bwMode="gray">
          <a:xfrm>
            <a:off x="467544" y="2888940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Dynamics</a:t>
            </a:r>
            <a:endParaRPr lang="ko-KR" altLang="ko-KR" sz="900" dirty="0"/>
          </a:p>
        </p:txBody>
      </p:sp>
      <p:sp>
        <p:nvSpPr>
          <p:cNvPr id="44" name="Rectangle 137"/>
          <p:cNvSpPr>
            <a:spLocks noChangeArrowheads="1"/>
          </p:cNvSpPr>
          <p:nvPr/>
        </p:nvSpPr>
        <p:spPr bwMode="gray">
          <a:xfrm>
            <a:off x="1799692" y="2204864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Effects</a:t>
            </a:r>
            <a:endParaRPr lang="ko-KR" altLang="ko-KR" sz="900" dirty="0"/>
          </a:p>
        </p:txBody>
      </p:sp>
      <p:sp>
        <p:nvSpPr>
          <p:cNvPr id="45" name="Rectangle 137"/>
          <p:cNvSpPr>
            <a:spLocks noChangeArrowheads="1"/>
          </p:cNvSpPr>
          <p:nvPr/>
        </p:nvSpPr>
        <p:spPr bwMode="gray">
          <a:xfrm>
            <a:off x="1151620" y="2888940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Math</a:t>
            </a:r>
            <a:endParaRPr lang="ko-KR" altLang="ko-KR" sz="900" dirty="0"/>
          </a:p>
        </p:txBody>
      </p:sp>
      <p:sp>
        <p:nvSpPr>
          <p:cNvPr id="46" name="Rectangle 137"/>
          <p:cNvSpPr>
            <a:spLocks noChangeArrowheads="1"/>
          </p:cNvSpPr>
          <p:nvPr/>
        </p:nvSpPr>
        <p:spPr bwMode="gray">
          <a:xfrm>
            <a:off x="2447764" y="2888940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Rendering</a:t>
            </a:r>
            <a:endParaRPr lang="ko-KR" altLang="ko-KR" sz="900" dirty="0"/>
          </a:p>
        </p:txBody>
      </p:sp>
      <p:sp>
        <p:nvSpPr>
          <p:cNvPr id="47" name="Rectangle 137"/>
          <p:cNvSpPr>
            <a:spLocks noChangeArrowheads="1"/>
          </p:cNvSpPr>
          <p:nvPr/>
        </p:nvSpPr>
        <p:spPr bwMode="gray">
          <a:xfrm>
            <a:off x="2447764" y="2204864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Events</a:t>
            </a:r>
            <a:endParaRPr lang="ko-KR" altLang="ko-KR" sz="900" dirty="0"/>
          </a:p>
        </p:txBody>
      </p:sp>
      <p:sp>
        <p:nvSpPr>
          <p:cNvPr id="48" name="Rectangle 137"/>
          <p:cNvSpPr>
            <a:spLocks noChangeArrowheads="1"/>
          </p:cNvSpPr>
          <p:nvPr/>
        </p:nvSpPr>
        <p:spPr bwMode="gray">
          <a:xfrm>
            <a:off x="4139952" y="2888940"/>
            <a:ext cx="576064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Sound /</a:t>
            </a:r>
          </a:p>
          <a:p>
            <a:pPr algn="ctr"/>
            <a:r>
              <a:rPr lang="en-US" altLang="ko-KR" sz="900" smtClean="0"/>
              <a:t>Haptic</a:t>
            </a:r>
            <a:endParaRPr lang="ko-KR" altLang="ko-KR" sz="900" dirty="0"/>
          </a:p>
        </p:txBody>
      </p:sp>
      <p:sp>
        <p:nvSpPr>
          <p:cNvPr id="49" name="Rectangle 137"/>
          <p:cNvSpPr>
            <a:spLocks noChangeArrowheads="1"/>
          </p:cNvSpPr>
          <p:nvPr/>
        </p:nvSpPr>
        <p:spPr bwMode="gray">
          <a:xfrm>
            <a:off x="3455876" y="2888940"/>
            <a:ext cx="576064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dirty="0" smtClean="0"/>
              <a:t>Sensors</a:t>
            </a:r>
            <a:endParaRPr lang="ko-KR" altLang="ko-KR" sz="900" dirty="0"/>
          </a:p>
        </p:txBody>
      </p:sp>
      <p:sp>
        <p:nvSpPr>
          <p:cNvPr id="51" name="직사각형 44"/>
          <p:cNvSpPr>
            <a:spLocks noChangeArrowheads="1"/>
          </p:cNvSpPr>
          <p:nvPr/>
        </p:nvSpPr>
        <p:spPr bwMode="gray">
          <a:xfrm>
            <a:off x="5580112" y="2204920"/>
            <a:ext cx="576000" cy="504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lIns="91430" tIns="45714" rIns="91430" bIns="45714" anchor="ctr"/>
          <a:lstStyle/>
          <a:p>
            <a:pPr>
              <a:defRPr/>
            </a:pPr>
            <a:r>
              <a:rPr lang="en-US" altLang="ko-KR" dirty="0" smtClean="0"/>
              <a:t>Builder</a:t>
            </a:r>
            <a:endParaRPr lang="en-US" altLang="ko-KR" dirty="0"/>
          </a:p>
        </p:txBody>
      </p:sp>
      <p:sp>
        <p:nvSpPr>
          <p:cNvPr id="53" name="Rectangle 137"/>
          <p:cNvSpPr>
            <a:spLocks noChangeArrowheads="1"/>
          </p:cNvSpPr>
          <p:nvPr/>
        </p:nvSpPr>
        <p:spPr bwMode="gray">
          <a:xfrm>
            <a:off x="1799692" y="2888940"/>
            <a:ext cx="57600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900" smtClean="0"/>
              <a:t>Scene</a:t>
            </a:r>
          </a:p>
          <a:p>
            <a:pPr algn="ctr"/>
            <a:r>
              <a:rPr lang="en-US" altLang="ko-KR" sz="900" smtClean="0"/>
              <a:t>Graph</a:t>
            </a:r>
            <a:endParaRPr lang="ko-KR" altLang="ko-KR" sz="900" dirty="0"/>
          </a:p>
        </p:txBody>
      </p:sp>
      <p:cxnSp>
        <p:nvCxnSpPr>
          <p:cNvPr id="54" name="구부러진 연결선 51"/>
          <p:cNvCxnSpPr>
            <a:stCxn id="26" idx="1"/>
            <a:endCxn id="23" idx="3"/>
          </p:cNvCxnSpPr>
          <p:nvPr/>
        </p:nvCxnSpPr>
        <p:spPr>
          <a:xfrm rot="10800000" flipV="1">
            <a:off x="5148064" y="2636912"/>
            <a:ext cx="216024" cy="4860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46"/>
          <p:cNvCxnSpPr>
            <a:stCxn id="31" idx="1"/>
            <a:endCxn id="28" idx="3"/>
          </p:cNvCxnSpPr>
          <p:nvPr/>
        </p:nvCxnSpPr>
        <p:spPr>
          <a:xfrm flipH="1">
            <a:off x="3167844" y="2924944"/>
            <a:ext cx="108012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44"/>
          <p:cNvSpPr>
            <a:spLocks noChangeArrowheads="1"/>
          </p:cNvSpPr>
          <p:nvPr/>
        </p:nvSpPr>
        <p:spPr bwMode="gray">
          <a:xfrm>
            <a:off x="179512" y="1196752"/>
            <a:ext cx="8136904" cy="360040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ctr" anchorCtr="0"/>
          <a:lstStyle/>
          <a:p>
            <a:pPr>
              <a:defRPr/>
            </a:pPr>
            <a:r>
              <a:rPr lang="en-US" altLang="ko-KR" b="1" dirty="0" err="1" smtClean="0"/>
              <a:t>DALi</a:t>
            </a:r>
            <a:r>
              <a:rPr lang="en-US" altLang="ko-KR" b="1" dirty="0" smtClean="0"/>
              <a:t> C++ Public API</a:t>
            </a:r>
          </a:p>
        </p:txBody>
      </p:sp>
      <p:cxnSp>
        <p:nvCxnSpPr>
          <p:cNvPr id="57" name="구부러진 연결선 51"/>
          <p:cNvCxnSpPr>
            <a:stCxn id="31" idx="2"/>
            <a:endCxn id="30" idx="3"/>
          </p:cNvCxnSpPr>
          <p:nvPr/>
        </p:nvCxnSpPr>
        <p:spPr>
          <a:xfrm rot="5400000">
            <a:off x="3554887" y="3690029"/>
            <a:ext cx="360040" cy="702078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44"/>
          <p:cNvSpPr>
            <a:spLocks noChangeArrowheads="1"/>
          </p:cNvSpPr>
          <p:nvPr/>
        </p:nvSpPr>
        <p:spPr bwMode="gray">
          <a:xfrm>
            <a:off x="5588658" y="2852992"/>
            <a:ext cx="576000" cy="504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lIns="91430" tIns="45714" rIns="91430" bIns="45714" anchor="ctr"/>
          <a:lstStyle/>
          <a:p>
            <a:pPr>
              <a:defRPr/>
            </a:pPr>
            <a:r>
              <a:rPr lang="en-US" altLang="ko-KR" dirty="0" smtClean="0"/>
              <a:t>JSON</a:t>
            </a:r>
          </a:p>
          <a:p>
            <a:pPr>
              <a:defRPr/>
            </a:pPr>
            <a:r>
              <a:rPr lang="en-US" altLang="ko-KR" dirty="0" smtClean="0"/>
              <a:t>Parser</a:t>
            </a:r>
            <a:endParaRPr lang="en-US" altLang="ko-KR" dirty="0"/>
          </a:p>
        </p:txBody>
      </p:sp>
      <p:sp>
        <p:nvSpPr>
          <p:cNvPr id="60" name="직사각형 44"/>
          <p:cNvSpPr>
            <a:spLocks noChangeArrowheads="1"/>
          </p:cNvSpPr>
          <p:nvPr/>
        </p:nvSpPr>
        <p:spPr bwMode="gray">
          <a:xfrm>
            <a:off x="6228184" y="2852992"/>
            <a:ext cx="576000" cy="504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lIns="91430" tIns="45714" rIns="91430" bIns="45714" anchor="ctr"/>
          <a:lstStyle/>
          <a:p>
            <a:pPr>
              <a:defRPr/>
            </a:pPr>
            <a:r>
              <a:rPr lang="en-US" altLang="ko-KR" dirty="0" smtClean="0"/>
              <a:t>Tree </a:t>
            </a:r>
          </a:p>
          <a:p>
            <a:pPr>
              <a:defRPr/>
            </a:pPr>
            <a:r>
              <a:rPr lang="en-US" altLang="ko-KR" dirty="0" smtClean="0"/>
              <a:t>Node</a:t>
            </a:r>
          </a:p>
        </p:txBody>
      </p:sp>
      <p:cxnSp>
        <p:nvCxnSpPr>
          <p:cNvPr id="62" name="꺾인 연결선 61"/>
          <p:cNvCxnSpPr>
            <a:stCxn id="51" idx="2"/>
            <a:endCxn id="59" idx="0"/>
          </p:cNvCxnSpPr>
          <p:nvPr/>
        </p:nvCxnSpPr>
        <p:spPr>
          <a:xfrm rot="16200000" flipH="1">
            <a:off x="5800349" y="2776683"/>
            <a:ext cx="144072" cy="85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1" idx="2"/>
            <a:endCxn id="60" idx="0"/>
          </p:cNvCxnSpPr>
          <p:nvPr/>
        </p:nvCxnSpPr>
        <p:spPr>
          <a:xfrm rot="16200000" flipH="1">
            <a:off x="6120112" y="2456920"/>
            <a:ext cx="144072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44"/>
          <p:cNvSpPr>
            <a:spLocks noChangeArrowheads="1"/>
          </p:cNvSpPr>
          <p:nvPr/>
        </p:nvSpPr>
        <p:spPr bwMode="gray">
          <a:xfrm>
            <a:off x="7164288" y="1988840"/>
            <a:ext cx="97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dirty="0" smtClean="0"/>
              <a:t>UI Controls</a:t>
            </a:r>
            <a:endParaRPr lang="en-US" altLang="ko-KR" b="1" dirty="0"/>
          </a:p>
        </p:txBody>
      </p:sp>
      <p:sp>
        <p:nvSpPr>
          <p:cNvPr id="70" name="직사각형 44"/>
          <p:cNvSpPr>
            <a:spLocks noChangeArrowheads="1"/>
          </p:cNvSpPr>
          <p:nvPr/>
        </p:nvSpPr>
        <p:spPr bwMode="gray">
          <a:xfrm>
            <a:off x="7164288" y="2564904"/>
            <a:ext cx="97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dirty="0" err="1" smtClean="0"/>
              <a:t>Shader</a:t>
            </a:r>
            <a:endParaRPr lang="en-US" altLang="ko-KR" b="1" dirty="0" smtClean="0"/>
          </a:p>
          <a:p>
            <a:pPr algn="l">
              <a:defRPr/>
            </a:pPr>
            <a:r>
              <a:rPr lang="en-US" altLang="ko-KR" b="1" dirty="0" smtClean="0"/>
              <a:t>Effects</a:t>
            </a:r>
            <a:endParaRPr lang="en-US" altLang="ko-KR" b="1" dirty="0"/>
          </a:p>
        </p:txBody>
      </p:sp>
    </p:spTree>
    <p:extLst>
      <p:ext uri="{BB962C8B-B14F-4D97-AF65-F5344CB8AC3E}">
        <p14:creationId xmlns="" xmlns:p14="http://schemas.microsoft.com/office/powerpoint/2010/main" val="2014392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smtClean="0"/>
              <a:t>JSON Support - </a:t>
            </a:r>
            <a:r>
              <a:rPr lang="en-US" altLang="ko-KR" sz="2800" dirty="0" smtClean="0"/>
              <a:t>Architecture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6" name="내용 개체 틀 5"/>
          <p:cNvSpPr>
            <a:spLocks noGrp="1"/>
          </p:cNvSpPr>
          <p:nvPr>
            <p:ph idx="13"/>
          </p:nvPr>
        </p:nvSpPr>
        <p:spPr>
          <a:xfrm>
            <a:off x="78901" y="725834"/>
            <a:ext cx="8858312" cy="4324430"/>
          </a:xfrm>
        </p:spPr>
        <p:txBody>
          <a:bodyPr/>
          <a:lstStyle/>
          <a:p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sz="1800" dirty="0" err="1" smtClean="0">
                <a:solidFill>
                  <a:srgbClr val="0070C0"/>
                </a:solidFill>
              </a:rPr>
              <a:t>DALi</a:t>
            </a:r>
            <a:r>
              <a:rPr lang="en-US" altLang="ko-KR" sz="1800" dirty="0" smtClean="0">
                <a:solidFill>
                  <a:srgbClr val="0070C0"/>
                </a:solidFill>
              </a:rPr>
              <a:t> toolkit provides :</a:t>
            </a:r>
          </a:p>
          <a:p>
            <a:pPr lvl="1"/>
            <a:r>
              <a:rPr lang="en-US" altLang="ko-KR" sz="1600" dirty="0" err="1" smtClean="0">
                <a:solidFill>
                  <a:schemeClr val="tx2"/>
                </a:solidFill>
              </a:rPr>
              <a:t>LoadFromString</a:t>
            </a:r>
            <a:r>
              <a:rPr lang="en-US" altLang="ko-KR" sz="1600" dirty="0" smtClean="0">
                <a:solidFill>
                  <a:schemeClr val="tx2"/>
                </a:solidFill>
              </a:rPr>
              <a:t>() API : Loads a string representation of an actor tree into memory.</a:t>
            </a:r>
          </a:p>
          <a:p>
            <a:pPr lvl="1"/>
            <a:r>
              <a:rPr lang="en-US" altLang="ko-KR" sz="1600" dirty="0" err="1" smtClean="0">
                <a:solidFill>
                  <a:schemeClr val="tx2"/>
                </a:solidFill>
              </a:rPr>
              <a:t>AddActors</a:t>
            </a:r>
            <a:r>
              <a:rPr lang="en-US" altLang="ko-KR" sz="1600" dirty="0" smtClean="0">
                <a:solidFill>
                  <a:schemeClr val="tx2"/>
                </a:solidFill>
              </a:rPr>
              <a:t>() API : Load all actors in the “stage” section to the root layer.</a:t>
            </a:r>
          </a:p>
          <a:p>
            <a:pPr lvl="1"/>
            <a:r>
              <a:rPr lang="en-US" altLang="ko-KR" sz="1600" dirty="0" err="1" smtClean="0">
                <a:solidFill>
                  <a:schemeClr val="tx2"/>
                </a:solidFill>
              </a:rPr>
              <a:t>CreateFromStyle</a:t>
            </a:r>
            <a:r>
              <a:rPr lang="en-US" altLang="ko-KR" sz="1600" dirty="0" smtClean="0">
                <a:solidFill>
                  <a:schemeClr val="tx2"/>
                </a:solidFill>
              </a:rPr>
              <a:t>() API : Create an actor from the library “styles” section.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800" dirty="0" err="1" smtClean="0">
                <a:solidFill>
                  <a:srgbClr val="0070C0"/>
                </a:solidFill>
              </a:rPr>
              <a:t>DALi</a:t>
            </a:r>
            <a:r>
              <a:rPr lang="en-US" altLang="ko-KR" sz="1800" dirty="0" smtClean="0">
                <a:solidFill>
                  <a:srgbClr val="0070C0"/>
                </a:solidFill>
              </a:rPr>
              <a:t> provides script Builder and JSON parser</a:t>
            </a:r>
            <a:endParaRPr lang="en-US" altLang="ko-KR" sz="1600" dirty="0" smtClean="0">
              <a:solidFill>
                <a:schemeClr val="tx2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Combination of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DALi</a:t>
            </a:r>
            <a:r>
              <a:rPr lang="en-US" altLang="ko-KR" sz="1800" dirty="0" smtClean="0">
                <a:solidFill>
                  <a:srgbClr val="0070C0"/>
                </a:solidFill>
              </a:rPr>
              <a:t> Builder and GUI builder</a:t>
            </a:r>
            <a:endParaRPr lang="en-US" altLang="ko-KR" sz="1600" dirty="0" smtClean="0">
              <a:solidFill>
                <a:schemeClr val="tx2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JSON for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DALi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Definition of a library of Actor style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Creation of Animation templates to animate sets of Actor properties.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Support the connection of Actor signal/notification events, actions, and animations</a:t>
            </a:r>
          </a:p>
          <a:p>
            <a:endParaRPr lang="en-US" altLang="ko-KR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smtClean="0"/>
              <a:t>JSON Support – </a:t>
            </a:r>
            <a:r>
              <a:rPr lang="en-US" altLang="ko-KR" sz="2800" dirty="0" smtClean="0"/>
              <a:t>Interactive View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99"/>
          <p:cNvSpPr>
            <a:spLocks noChangeArrowheads="1"/>
          </p:cNvSpPr>
          <p:nvPr/>
        </p:nvSpPr>
        <p:spPr bwMode="gray">
          <a:xfrm>
            <a:off x="899592" y="1268760"/>
            <a:ext cx="6963668" cy="1440160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/>
          <a:lstStyle/>
          <a:p>
            <a:pPr algn="l">
              <a:defRPr/>
            </a:pPr>
            <a:r>
              <a:rPr lang="en-US" altLang="ko-KR" b="1" dirty="0" smtClean="0"/>
              <a:t>Dali Toolkit</a:t>
            </a:r>
            <a:endParaRPr lang="en-US" altLang="ko-KR" b="1" dirty="0"/>
          </a:p>
        </p:txBody>
      </p:sp>
      <p:sp>
        <p:nvSpPr>
          <p:cNvPr id="9" name="Rectangle 137"/>
          <p:cNvSpPr>
            <a:spLocks noChangeArrowheads="1"/>
          </p:cNvSpPr>
          <p:nvPr/>
        </p:nvSpPr>
        <p:spPr bwMode="gray">
          <a:xfrm>
            <a:off x="1310532" y="1705675"/>
            <a:ext cx="1198562" cy="35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Arial" charset="0"/>
                <a:ea typeface="굴림" charset="-127"/>
              </a:rPr>
              <a:t>Builder</a:t>
            </a:r>
            <a:endParaRPr lang="ko-KR" altLang="ko-KR" sz="10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" name="Rectangle 137"/>
          <p:cNvSpPr>
            <a:spLocks noChangeArrowheads="1"/>
          </p:cNvSpPr>
          <p:nvPr/>
        </p:nvSpPr>
        <p:spPr bwMode="gray">
          <a:xfrm>
            <a:off x="3280322" y="1417643"/>
            <a:ext cx="1198562" cy="35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Arial" charset="0"/>
                <a:ea typeface="굴림" charset="-127"/>
              </a:rPr>
              <a:t>JsonParser</a:t>
            </a:r>
            <a:endParaRPr lang="ko-KR" altLang="ko-KR" sz="10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" name="TextBox 34"/>
          <p:cNvSpPr txBox="1">
            <a:spLocks noChangeArrowheads="1"/>
          </p:cNvSpPr>
          <p:nvPr/>
        </p:nvSpPr>
        <p:spPr bwMode="auto">
          <a:xfrm>
            <a:off x="3352330" y="1777683"/>
            <a:ext cx="5629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Parse()</a:t>
            </a:r>
          </a:p>
        </p:txBody>
      </p:sp>
      <p:sp>
        <p:nvSpPr>
          <p:cNvPr id="22" name="Rectangle 137"/>
          <p:cNvSpPr>
            <a:spLocks noChangeArrowheads="1"/>
          </p:cNvSpPr>
          <p:nvPr/>
        </p:nvSpPr>
        <p:spPr bwMode="gray">
          <a:xfrm>
            <a:off x="4813598" y="1412776"/>
            <a:ext cx="1198562" cy="35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Arial" charset="0"/>
                <a:ea typeface="굴림" charset="-127"/>
              </a:rPr>
              <a:t>JsonParserState</a:t>
            </a:r>
            <a:endParaRPr lang="ko-KR" altLang="ko-KR" sz="10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TextBox 34"/>
          <p:cNvSpPr txBox="1">
            <a:spLocks noChangeArrowheads="1"/>
          </p:cNvSpPr>
          <p:nvPr/>
        </p:nvSpPr>
        <p:spPr bwMode="auto">
          <a:xfrm>
            <a:off x="4826039" y="1772816"/>
            <a:ext cx="138852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ParseJson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NewNode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    </a:t>
            </a: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CreateNewNode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()</a:t>
            </a:r>
            <a:endParaRPr lang="en-US" altLang="ko-KR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137"/>
          <p:cNvSpPr>
            <a:spLocks noChangeArrowheads="1"/>
          </p:cNvSpPr>
          <p:nvPr/>
        </p:nvSpPr>
        <p:spPr bwMode="gray">
          <a:xfrm>
            <a:off x="6397774" y="1772816"/>
            <a:ext cx="1198562" cy="35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Arial" charset="0"/>
                <a:ea typeface="굴림" charset="-127"/>
              </a:rPr>
              <a:t>TreeNodeManipulator</a:t>
            </a:r>
            <a:endParaRPr lang="ko-KR" altLang="ko-KR" sz="10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6410215" y="2132856"/>
            <a:ext cx="1005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NewTreeNode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AddChild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()</a:t>
            </a:r>
            <a:endParaRPr lang="en-US" altLang="ko-KR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꺾인 연결선 23"/>
          <p:cNvCxnSpPr>
            <a:stCxn id="9" idx="3"/>
            <a:endCxn id="11" idx="1"/>
          </p:cNvCxnSpPr>
          <p:nvPr/>
        </p:nvCxnSpPr>
        <p:spPr>
          <a:xfrm flipV="1">
            <a:off x="2509094" y="1593062"/>
            <a:ext cx="771228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1" idx="3"/>
            <a:endCxn id="22" idx="1"/>
          </p:cNvCxnSpPr>
          <p:nvPr/>
        </p:nvCxnSpPr>
        <p:spPr>
          <a:xfrm flipV="1">
            <a:off x="4478884" y="1588195"/>
            <a:ext cx="334714" cy="4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2" idx="3"/>
            <a:endCxn id="31" idx="1"/>
          </p:cNvCxnSpPr>
          <p:nvPr/>
        </p:nvCxnSpPr>
        <p:spPr>
          <a:xfrm>
            <a:off x="6012160" y="1588195"/>
            <a:ext cx="385614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99"/>
          <p:cNvSpPr>
            <a:spLocks noChangeArrowheads="1"/>
          </p:cNvSpPr>
          <p:nvPr/>
        </p:nvSpPr>
        <p:spPr bwMode="gray">
          <a:xfrm>
            <a:off x="899592" y="3907418"/>
            <a:ext cx="6963668" cy="1368152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/>
          <a:lstStyle/>
          <a:p>
            <a:pPr algn="l">
              <a:defRPr/>
            </a:pPr>
            <a:r>
              <a:rPr lang="en-US" altLang="ko-KR" b="1" dirty="0" smtClean="0"/>
              <a:t>Dali Toolkit</a:t>
            </a:r>
            <a:endParaRPr lang="en-US" altLang="ko-KR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99592" y="934358"/>
            <a:ext cx="24016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Builder::</a:t>
            </a:r>
            <a:r>
              <a:rPr lang="en-US" altLang="ko-KR" sz="1500" dirty="0" err="1" smtClean="0"/>
              <a:t>LoadFromString</a:t>
            </a:r>
            <a:r>
              <a:rPr lang="en-US" altLang="ko-KR" sz="1500" dirty="0" smtClean="0"/>
              <a:t>()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904404" y="3573016"/>
            <a:ext cx="19078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Builder::</a:t>
            </a:r>
            <a:r>
              <a:rPr lang="en-US" altLang="ko-KR" sz="1500" dirty="0" err="1" smtClean="0"/>
              <a:t>AddActors</a:t>
            </a:r>
            <a:r>
              <a:rPr lang="en-US" altLang="ko-KR" sz="1500" dirty="0" smtClean="0"/>
              <a:t>()</a:t>
            </a:r>
            <a:endParaRPr lang="ko-KR" altLang="en-US" sz="1500" dirty="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359256" y="4512806"/>
            <a:ext cx="14462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AddActors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Create()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  </a:t>
            </a: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CreateRenderTask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()</a:t>
            </a:r>
          </a:p>
        </p:txBody>
      </p:sp>
      <p:sp>
        <p:nvSpPr>
          <p:cNvPr id="38" name="Rectangle 137"/>
          <p:cNvSpPr>
            <a:spLocks noChangeArrowheads="1"/>
          </p:cNvSpPr>
          <p:nvPr/>
        </p:nvSpPr>
        <p:spPr bwMode="gray">
          <a:xfrm>
            <a:off x="4453558" y="4512806"/>
            <a:ext cx="1198562" cy="35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Arial" charset="0"/>
                <a:ea typeface="굴림" charset="-127"/>
              </a:rPr>
              <a:t>Actor</a:t>
            </a:r>
            <a:endParaRPr lang="ko-KR" altLang="ko-KR" sz="10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TextBox 34"/>
          <p:cNvSpPr txBox="1">
            <a:spLocks noChangeArrowheads="1"/>
          </p:cNvSpPr>
          <p:nvPr/>
        </p:nvSpPr>
        <p:spPr bwMode="auto">
          <a:xfrm>
            <a:off x="4525566" y="4872846"/>
            <a:ext cx="4667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Add()</a:t>
            </a:r>
          </a:p>
        </p:txBody>
      </p:sp>
      <p:sp>
        <p:nvSpPr>
          <p:cNvPr id="43" name="Rectangle 137"/>
          <p:cNvSpPr>
            <a:spLocks noChangeArrowheads="1"/>
          </p:cNvSpPr>
          <p:nvPr/>
        </p:nvSpPr>
        <p:spPr bwMode="gray">
          <a:xfrm>
            <a:off x="2365326" y="4123442"/>
            <a:ext cx="1198562" cy="35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Arial" charset="0"/>
                <a:ea typeface="굴림" charset="-127"/>
              </a:rPr>
              <a:t>Builder</a:t>
            </a:r>
            <a:endParaRPr lang="ko-KR" altLang="ko-KR" sz="10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cxnSp>
        <p:nvCxnSpPr>
          <p:cNvPr id="52" name="꺾인 연결선 51"/>
          <p:cNvCxnSpPr>
            <a:stCxn id="43" idx="3"/>
            <a:endCxn id="38" idx="1"/>
          </p:cNvCxnSpPr>
          <p:nvPr/>
        </p:nvCxnSpPr>
        <p:spPr>
          <a:xfrm>
            <a:off x="3563888" y="4298861"/>
            <a:ext cx="889670" cy="3893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34"/>
          <p:cNvSpPr txBox="1">
            <a:spLocks noChangeArrowheads="1"/>
          </p:cNvSpPr>
          <p:nvPr/>
        </p:nvSpPr>
        <p:spPr bwMode="auto">
          <a:xfrm>
            <a:off x="1344729" y="2060848"/>
            <a:ext cx="10887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LoadFromString</a:t>
            </a:r>
            <a:r>
              <a:rPr lang="en-US" altLang="ko-KR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9592" y="2852936"/>
            <a:ext cx="698477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smtClean="0"/>
              <a:t>- Construct tree structure for JSON objects from JSON file. </a:t>
            </a:r>
          </a:p>
          <a:p>
            <a:pPr algn="l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9592" y="5415607"/>
            <a:ext cx="698477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smtClean="0"/>
              <a:t>- Load all actors in the “stage” section to the root layer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smtClean="0"/>
              <a:t>JSON Support – </a:t>
            </a:r>
            <a:r>
              <a:rPr lang="en-US" altLang="ko-KR" sz="2800" dirty="0" smtClean="0"/>
              <a:t>Function Call Example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99"/>
          <p:cNvSpPr>
            <a:spLocks noChangeArrowheads="1"/>
          </p:cNvSpPr>
          <p:nvPr/>
        </p:nvSpPr>
        <p:spPr bwMode="gray">
          <a:xfrm>
            <a:off x="467544" y="1124744"/>
            <a:ext cx="3960440" cy="3744416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/>
          <a:lstStyle/>
          <a:p>
            <a:pPr algn="l">
              <a:defRPr/>
            </a:pPr>
            <a:r>
              <a:rPr lang="en-US" altLang="ko-KR" b="1" dirty="0" smtClean="0"/>
              <a:t>Dali::Toolkit</a:t>
            </a:r>
            <a:endParaRPr lang="en-US" altLang="ko-KR" b="1" dirty="0"/>
          </a:p>
        </p:txBody>
      </p:sp>
      <p:sp>
        <p:nvSpPr>
          <p:cNvPr id="24" name="Rectangle 99"/>
          <p:cNvSpPr>
            <a:spLocks noChangeArrowheads="1"/>
          </p:cNvSpPr>
          <p:nvPr/>
        </p:nvSpPr>
        <p:spPr bwMode="gray">
          <a:xfrm>
            <a:off x="4716016" y="1124744"/>
            <a:ext cx="3960440" cy="504056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lIns="91430" tIns="45714" rIns="91430" bIns="45714" anchor="t"/>
          <a:lstStyle/>
          <a:p>
            <a:pPr algn="l">
              <a:defRPr/>
            </a:pPr>
            <a:r>
              <a:rPr lang="en-US" altLang="ko-KR" b="1" dirty="0" smtClean="0"/>
              <a:t>JSON</a:t>
            </a:r>
            <a:endParaRPr lang="en-US" altLang="ko-KR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04048" y="1506499"/>
            <a:ext cx="3312368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  "stage":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  [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      “name”:”text”,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      “type”:“</a:t>
            </a:r>
            <a:r>
              <a:rPr kumimoji="0" lang="en-GB" altLang="ko-KR" sz="1200" kern="0" dirty="0" err="1" smtClean="0"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      “parent-origin”:”CENTER”,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      “anchor-point”:”CENTER”,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      “text”:”Hello World”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    },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  ]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altLang="ko-KR" sz="1200" kern="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916832"/>
            <a:ext cx="2088000" cy="2880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Builder::Create()</a:t>
            </a:r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55576" y="3861048"/>
            <a:ext cx="2088000" cy="2880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Actor::Add()</a:t>
            </a:r>
            <a:endParaRPr lang="ko-KR" altLang="en-US" dirty="0" smtClean="0"/>
          </a:p>
        </p:txBody>
      </p:sp>
      <p:sp>
        <p:nvSpPr>
          <p:cNvPr id="12" name="직사각형 44"/>
          <p:cNvSpPr>
            <a:spLocks noChangeArrowheads="1"/>
          </p:cNvSpPr>
          <p:nvPr/>
        </p:nvSpPr>
        <p:spPr bwMode="gray">
          <a:xfrm>
            <a:off x="467544" y="5013176"/>
            <a:ext cx="3960440" cy="576064"/>
          </a:xfrm>
          <a:prstGeom prst="rect">
            <a:avLst/>
          </a:prstGeom>
          <a:solidFill>
            <a:srgbClr val="EEECE1"/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 anchor="t" anchorCtr="0"/>
          <a:lstStyle/>
          <a:p>
            <a:pPr algn="l">
              <a:defRPr/>
            </a:pPr>
            <a:r>
              <a:rPr lang="en-US" altLang="ko-KR" b="1" dirty="0" smtClean="0"/>
              <a:t>Dali</a:t>
            </a:r>
            <a:endParaRPr lang="en-US" altLang="ko-KR" b="1" dirty="0"/>
          </a:p>
        </p:txBody>
      </p:sp>
      <p:sp>
        <p:nvSpPr>
          <p:cNvPr id="13" name="직사각형 44"/>
          <p:cNvSpPr>
            <a:spLocks noChangeArrowheads="1"/>
          </p:cNvSpPr>
          <p:nvPr/>
        </p:nvSpPr>
        <p:spPr bwMode="gray">
          <a:xfrm>
            <a:off x="467544" y="5733256"/>
            <a:ext cx="3960440" cy="504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altLang="ko-KR" b="1" smtClean="0"/>
              <a:t>Platform</a:t>
            </a:r>
            <a:endParaRPr lang="en-US" altLang="ko-KR" b="1" dirty="0"/>
          </a:p>
        </p:txBody>
      </p:sp>
      <p:sp>
        <p:nvSpPr>
          <p:cNvPr id="14" name="직사각형 44"/>
          <p:cNvSpPr>
            <a:spLocks noChangeArrowheads="1"/>
          </p:cNvSpPr>
          <p:nvPr/>
        </p:nvSpPr>
        <p:spPr bwMode="gray">
          <a:xfrm>
            <a:off x="1259632" y="5157192"/>
            <a:ext cx="108012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smtClean="0"/>
              <a:t>Core</a:t>
            </a:r>
            <a:endParaRPr lang="en-US" altLang="ko-KR" b="1" dirty="0"/>
          </a:p>
        </p:txBody>
      </p:sp>
      <p:sp>
        <p:nvSpPr>
          <p:cNvPr id="15" name="직사각형 44"/>
          <p:cNvSpPr>
            <a:spLocks noChangeArrowheads="1"/>
          </p:cNvSpPr>
          <p:nvPr/>
        </p:nvSpPr>
        <p:spPr bwMode="gray">
          <a:xfrm>
            <a:off x="2483768" y="5157192"/>
            <a:ext cx="108012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>
              <a:defRPr/>
            </a:pPr>
            <a:r>
              <a:rPr lang="en-US" altLang="ko-KR" b="1" dirty="0" smtClean="0"/>
              <a:t>Adaptor</a:t>
            </a:r>
            <a:endParaRPr lang="en-US" altLang="ko-KR" b="1" dirty="0"/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2088000" cy="2880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Builder::</a:t>
            </a:r>
            <a:r>
              <a:rPr lang="en-US" altLang="ko-KR" dirty="0" err="1" smtClean="0"/>
              <a:t>CollectAllStyles</a:t>
            </a:r>
            <a:r>
              <a:rPr lang="en-US" altLang="ko-KR" dirty="0" smtClean="0"/>
              <a:t>()</a:t>
            </a:r>
            <a:endParaRPr lang="ko-KR" altLang="en-US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115616" y="3356992"/>
            <a:ext cx="2088000" cy="2880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Builder::</a:t>
            </a:r>
            <a:r>
              <a:rPr lang="en-US" altLang="ko-KR" dirty="0" err="1" smtClean="0"/>
              <a:t>SetupActor</a:t>
            </a:r>
            <a:r>
              <a:rPr lang="en-US" altLang="ko-KR" dirty="0" smtClean="0"/>
              <a:t>()</a:t>
            </a:r>
            <a:endParaRPr lang="ko-KR" altLang="en-US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115616" y="2852936"/>
            <a:ext cx="2088000" cy="2880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Builder::</a:t>
            </a:r>
            <a:r>
              <a:rPr lang="en-US" altLang="ko-KR" dirty="0" err="1" smtClean="0"/>
              <a:t>SetProperties</a:t>
            </a:r>
            <a:r>
              <a:rPr lang="en-US" altLang="ko-KR" dirty="0" smtClean="0"/>
              <a:t>()</a:t>
            </a:r>
            <a:endParaRPr lang="ko-KR" altLang="en-US" dirty="0" smtClean="0"/>
          </a:p>
        </p:txBody>
      </p:sp>
      <p:cxnSp>
        <p:nvCxnSpPr>
          <p:cNvPr id="20" name="구부러진 연결선 19"/>
          <p:cNvCxnSpPr>
            <a:endCxn id="18" idx="3"/>
          </p:cNvCxnSpPr>
          <p:nvPr/>
        </p:nvCxnSpPr>
        <p:spPr>
          <a:xfrm rot="10800000" flipV="1">
            <a:off x="3203616" y="2564904"/>
            <a:ext cx="2520512" cy="432048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endCxn id="18" idx="3"/>
          </p:cNvCxnSpPr>
          <p:nvPr/>
        </p:nvCxnSpPr>
        <p:spPr>
          <a:xfrm rot="10800000">
            <a:off x="3203616" y="2996952"/>
            <a:ext cx="2520512" cy="288032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endCxn id="16" idx="3"/>
          </p:cNvCxnSpPr>
          <p:nvPr/>
        </p:nvCxnSpPr>
        <p:spPr>
          <a:xfrm rot="10800000">
            <a:off x="3203616" y="2492896"/>
            <a:ext cx="2448504" cy="21602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endCxn id="17" idx="3"/>
          </p:cNvCxnSpPr>
          <p:nvPr/>
        </p:nvCxnSpPr>
        <p:spPr>
          <a:xfrm rot="10800000" flipV="1">
            <a:off x="3203616" y="3140968"/>
            <a:ext cx="2448504" cy="360040"/>
          </a:xfrm>
          <a:prstGeom prst="curvedConnector3">
            <a:avLst>
              <a:gd name="adj1" fmla="val 50000"/>
            </a:avLst>
          </a:prstGeom>
          <a:ln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endCxn id="17" idx="3"/>
          </p:cNvCxnSpPr>
          <p:nvPr/>
        </p:nvCxnSpPr>
        <p:spPr>
          <a:xfrm rot="10800000" flipV="1">
            <a:off x="3203616" y="2924944"/>
            <a:ext cx="2520512" cy="576064"/>
          </a:xfrm>
          <a:prstGeom prst="curvedConnector3">
            <a:avLst>
              <a:gd name="adj1" fmla="val 50000"/>
            </a:avLst>
          </a:prstGeom>
          <a:ln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6" idx="2"/>
            <a:endCxn id="12" idx="0"/>
          </p:cNvCxnSpPr>
          <p:nvPr/>
        </p:nvCxnSpPr>
        <p:spPr>
          <a:xfrm>
            <a:off x="2447764" y="486916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14" idx="2"/>
            <a:endCxn id="13" idx="0"/>
          </p:cNvCxnSpPr>
          <p:nvPr/>
        </p:nvCxnSpPr>
        <p:spPr>
          <a:xfrm rot="16200000" flipH="1">
            <a:off x="2015716" y="5301208"/>
            <a:ext cx="216024" cy="6480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15" idx="2"/>
            <a:endCxn id="13" idx="0"/>
          </p:cNvCxnSpPr>
          <p:nvPr/>
        </p:nvCxnSpPr>
        <p:spPr>
          <a:xfrm rot="5400000">
            <a:off x="2627784" y="5337212"/>
            <a:ext cx="216024" cy="57606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sz="3500" dirty="0" err="1" smtClean="0"/>
              <a:t>DALi</a:t>
            </a:r>
            <a:r>
              <a:rPr lang="en-US" sz="3500" dirty="0" smtClean="0"/>
              <a:t> Scripting Support</a:t>
            </a:r>
            <a:endParaRPr lang="en-US" sz="3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6" name="내용 개체 틀 5"/>
          <p:cNvSpPr>
            <a:spLocks noGrp="1"/>
          </p:cNvSpPr>
          <p:nvPr>
            <p:ph idx="13"/>
          </p:nvPr>
        </p:nvSpPr>
        <p:spPr>
          <a:xfrm>
            <a:off x="78901" y="725834"/>
            <a:ext cx="8858312" cy="2628581"/>
          </a:xfrm>
        </p:spPr>
        <p:txBody>
          <a:bodyPr/>
          <a:lstStyle/>
          <a:p>
            <a:pPr marL="54000" indent="0">
              <a:buNone/>
            </a:pPr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Support</a:t>
            </a:r>
          </a:p>
          <a:p>
            <a:pPr lvl="1"/>
            <a:r>
              <a:rPr lang="en-US" altLang="ko-KR" sz="2000" dirty="0" smtClean="0">
                <a:solidFill>
                  <a:schemeClr val="tx2"/>
                </a:solidFill>
              </a:rPr>
              <a:t>JSON</a:t>
            </a:r>
          </a:p>
          <a:p>
            <a:pPr lvl="1"/>
            <a:r>
              <a:rPr lang="en-US" altLang="ko-KR" sz="2000" dirty="0" smtClean="0">
                <a:solidFill>
                  <a:schemeClr val="tx2"/>
                </a:solidFill>
              </a:rPr>
              <a:t>JavaScript</a:t>
            </a:r>
          </a:p>
          <a:p>
            <a:pPr lvl="1"/>
            <a:r>
              <a:rPr lang="en-US" altLang="ko-KR" sz="2000" dirty="0" smtClean="0">
                <a:solidFill>
                  <a:schemeClr val="tx2"/>
                </a:solidFill>
              </a:rPr>
              <a:t>GUI builder</a:t>
            </a:r>
          </a:p>
          <a:p>
            <a:pPr marL="599400" lvl="2" indent="0">
              <a:buNone/>
            </a:pPr>
            <a:endParaRPr lang="en-US" altLang="ko-KR" sz="1200" dirty="0" smtClean="0">
              <a:solidFill>
                <a:srgbClr val="0070C0"/>
              </a:solidFill>
            </a:endParaRPr>
          </a:p>
          <a:p>
            <a:pPr lvl="2"/>
            <a:endParaRPr lang="en-US" altLang="ko-K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395536" y="1916832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5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굴림" pitchFamily="50" charset="-127"/>
                <a:cs typeface="+mn-cs"/>
              </a:rPr>
              <a:t>Thank you!</a:t>
            </a:r>
            <a:endParaRPr kumimoji="0" lang="en-US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sz="3500" dirty="0" smtClean="0"/>
              <a:t>JavaScript &amp; JSON</a:t>
            </a:r>
            <a:endParaRPr lang="en-US" sz="3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" name="내용 개체 틀 5"/>
          <p:cNvSpPr>
            <a:spLocks noGrp="1"/>
          </p:cNvSpPr>
          <p:nvPr>
            <p:ph idx="13"/>
          </p:nvPr>
        </p:nvSpPr>
        <p:spPr>
          <a:xfrm>
            <a:off x="78901" y="725834"/>
            <a:ext cx="8858312" cy="3788899"/>
          </a:xfrm>
        </p:spPr>
        <p:txBody>
          <a:bodyPr/>
          <a:lstStyle/>
          <a:p>
            <a:pPr marL="54000" indent="0">
              <a:buNone/>
            </a:pPr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JavaScript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Dynamic programming language</a:t>
            </a:r>
          </a:p>
          <a:p>
            <a:pPr lvl="1"/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JSON (JavaScript Object Notation)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Light weight text-data interchange format</a:t>
            </a:r>
          </a:p>
          <a:p>
            <a:pPr lvl="2"/>
            <a:r>
              <a:rPr lang="en-US" altLang="ko-KR" sz="1200" dirty="0" smtClean="0">
                <a:solidFill>
                  <a:schemeClr val="tx2"/>
                </a:solidFill>
              </a:rPr>
              <a:t>JavaScript syntax for describing data objects.</a:t>
            </a:r>
          </a:p>
          <a:p>
            <a:pPr lvl="2"/>
            <a:r>
              <a:rPr lang="en-US" altLang="ko-KR" sz="1200" dirty="0" smtClean="0">
                <a:solidFill>
                  <a:schemeClr val="tx2"/>
                </a:solidFill>
              </a:rPr>
              <a:t>Language </a:t>
            </a:r>
            <a:r>
              <a:rPr lang="en-US" altLang="ko-KR" sz="1200" dirty="0" smtClean="0">
                <a:solidFill>
                  <a:schemeClr val="tx2"/>
                </a:solidFill>
              </a:rPr>
              <a:t>and platform independent.</a:t>
            </a:r>
            <a:endParaRPr lang="ko-KR" altLang="ko-KR" sz="1200" dirty="0" smtClean="0">
              <a:solidFill>
                <a:schemeClr val="tx2"/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JavaScript program can use </a:t>
            </a:r>
            <a:r>
              <a:rPr lang="en-US" altLang="ko-KR" sz="1600" dirty="0" smtClean="0">
                <a:solidFill>
                  <a:schemeClr val="tx2"/>
                </a:solidFill>
              </a:rPr>
              <a:t>JSON </a:t>
            </a:r>
            <a:r>
              <a:rPr lang="en-US" altLang="ko-KR" sz="1600" dirty="0" smtClean="0">
                <a:solidFill>
                  <a:schemeClr val="tx2"/>
                </a:solidFill>
              </a:rPr>
              <a:t>data to produce native JavaScript objects</a:t>
            </a:r>
          </a:p>
          <a:p>
            <a:pPr lvl="2"/>
            <a:r>
              <a:rPr lang="en-US" altLang="ko-KR" sz="1200" dirty="0" smtClean="0">
                <a:solidFill>
                  <a:schemeClr val="tx2"/>
                </a:solidFill>
              </a:rPr>
              <a:t>JSON format is syntactically identical to the code for creating JavaScript objects.</a:t>
            </a:r>
          </a:p>
          <a:p>
            <a:pPr lvl="1"/>
            <a:endParaRPr lang="en-US" altLang="ko-KR" sz="1600" dirty="0" smtClean="0">
              <a:solidFill>
                <a:schemeClr val="tx2"/>
              </a:solidFill>
            </a:endParaRPr>
          </a:p>
          <a:p>
            <a:pPr lvl="2"/>
            <a:endParaRPr lang="en-US" altLang="ko-K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sz="3500" dirty="0" smtClean="0"/>
              <a:t>V8 Engine</a:t>
            </a:r>
            <a:endParaRPr lang="en-US" sz="3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6" name="내용 개체 틀 5"/>
          <p:cNvSpPr>
            <a:spLocks noGrp="1"/>
          </p:cNvSpPr>
          <p:nvPr>
            <p:ph idx="13"/>
          </p:nvPr>
        </p:nvSpPr>
        <p:spPr>
          <a:xfrm>
            <a:off x="78901" y="725834"/>
            <a:ext cx="8858312" cy="3933554"/>
          </a:xfrm>
        </p:spPr>
        <p:txBody>
          <a:bodyPr/>
          <a:lstStyle/>
          <a:p>
            <a:pPr marL="54000" indent="0">
              <a:buNone/>
            </a:pPr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What is V8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Google’s open source high-performance JavaScript engine, written in C++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Can run standalone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Can be embedded into any C++ application</a:t>
            </a:r>
          </a:p>
          <a:p>
            <a:pPr marL="599400" lvl="2" indent="0">
              <a:buNone/>
            </a:pP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Key areas to v8’s performance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Fast property access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Dynamic machine code generation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Efficient garbage collection</a:t>
            </a:r>
          </a:p>
          <a:p>
            <a:pPr lvl="1"/>
            <a:endParaRPr lang="en-US" altLang="ko-KR" sz="1600" dirty="0" smtClean="0">
              <a:solidFill>
                <a:schemeClr val="tx2"/>
              </a:solidFill>
            </a:endParaRPr>
          </a:p>
          <a:p>
            <a:pPr lvl="2"/>
            <a:endParaRPr lang="en-US" altLang="ko-K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23806" y="243819"/>
            <a:ext cx="8280000" cy="688137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sz="3500" dirty="0" smtClean="0"/>
              <a:t>Dali Scripting - </a:t>
            </a:r>
            <a:r>
              <a:rPr lang="en-US" sz="2800" dirty="0" smtClean="0"/>
              <a:t>System Architecture  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8" name="부제목 8"/>
          <p:cNvSpPr txBox="1">
            <a:spLocks/>
          </p:cNvSpPr>
          <p:nvPr/>
        </p:nvSpPr>
        <p:spPr>
          <a:xfrm>
            <a:off x="413792" y="898115"/>
            <a:ext cx="8532440" cy="1176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0975" marR="0" lvl="1" indent="2762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ko-KR" sz="2000" dirty="0" smtClean="0">
                <a:solidFill>
                  <a:srgbClr val="0070C0"/>
                </a:solidFill>
                <a:latin typeface="Tahoma" pitchFamily="34" charset="0"/>
                <a:ea typeface="+mj-ea"/>
                <a:cs typeface="Tahoma" pitchFamily="34" charset="0"/>
              </a:rPr>
              <a:t>JSON for UI design + themes and styling </a:t>
            </a:r>
            <a:r>
              <a:rPr kumimoji="0" lang="en-US" altLang="ko-KR" sz="1600" dirty="0" smtClean="0">
                <a:solidFill>
                  <a:srgbClr val="0070C0"/>
                </a:solidFill>
                <a:latin typeface="Tahoma" pitchFamily="34" charset="0"/>
                <a:ea typeface="+mj-ea"/>
                <a:cs typeface="Tahoma" pitchFamily="34" charset="0"/>
              </a:rPr>
              <a:t>( always available )</a:t>
            </a:r>
          </a:p>
          <a:p>
            <a:pPr marL="180975" marR="0" lvl="1" indent="2762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JavaScript is provided via a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plug-in with V8 or Node.JS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 (includes V8)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7544" y="2780928"/>
            <a:ext cx="8064896" cy="1229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 eaLnBrk="0" hangingPunct="0">
              <a:defRPr/>
            </a:pPr>
            <a:r>
              <a:rPr lang="en-GB" altLang="ko-KR" b="1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UI Framework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67588" y="1772816"/>
            <a:ext cx="8064851" cy="932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0" tIns="45714" rIns="91430" bIns="45714"/>
          <a:lstStyle/>
          <a:p>
            <a:pPr algn="l" eaLnBrk="0" hangingPunct="0">
              <a:defRPr/>
            </a:pPr>
            <a:r>
              <a:rPr lang="en-GB" altLang="ko-KR" b="1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Application</a:t>
            </a:r>
            <a:br>
              <a:rPr lang="en-GB" altLang="ko-KR" b="1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</a:br>
            <a:r>
              <a:rPr lang="en-GB" altLang="ko-KR" b="1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Layer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03648" y="1988840"/>
            <a:ext cx="1656000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GB" altLang="ko-KR" sz="900" dirty="0" smtClean="0"/>
              <a:t>JavaScript Launcher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75656" y="2852936"/>
            <a:ext cx="1224136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UI Controls </a:t>
            </a:r>
            <a:b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</a:br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&amp; Models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19862" y="3429000"/>
            <a:ext cx="1367926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Font  &amp; Text Management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652120" y="2852936"/>
            <a:ext cx="1224136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Script</a:t>
            </a:r>
          </a:p>
          <a:p>
            <a:pPr eaLnBrk="0" hangingPunct="0"/>
            <a:r>
              <a:rPr lang="en-GB" altLang="ko-KR" sz="900" dirty="0" smtClean="0"/>
              <a:t>Interface</a:t>
            </a:r>
            <a:endParaRPr lang="en-GB" altLang="ko-KR" sz="900" dirty="0" smtClean="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843808" y="2852936"/>
            <a:ext cx="1224136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3D Scene </a:t>
            </a:r>
            <a:b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</a:br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Graph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28174" y="3429000"/>
            <a:ext cx="1224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Sound &amp; Feedback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660368" y="3429000"/>
            <a:ext cx="1224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3D Model </a:t>
            </a:r>
            <a:b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</a:br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Import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67544" y="4077072"/>
            <a:ext cx="8064896" cy="720080"/>
          </a:xfrm>
          <a:prstGeom prst="rect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0" hangingPunct="0">
              <a:defRPr/>
            </a:pPr>
            <a:r>
              <a:rPr lang="en-GB" altLang="ko-KR" b="1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Middleware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331640" y="4221088"/>
            <a:ext cx="929016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Window</a:t>
            </a:r>
            <a:r>
              <a:rPr lang="en-GB" altLang="ko-KR" sz="900" b="1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 </a:t>
            </a:r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System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60032" y="4221088"/>
            <a:ext cx="108012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Input Framework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83768" y="4221088"/>
            <a:ext cx="864096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/>
              <a:t>GLES &amp;  EGL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63888" y="4221088"/>
            <a:ext cx="1035323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Sound Framework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7544" y="4869160"/>
            <a:ext cx="8064896" cy="720080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0" hangingPunct="0">
              <a:defRPr/>
            </a:pPr>
            <a:r>
              <a:rPr lang="en-GB" altLang="ko-KR" b="1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Operating System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580148" y="5013176"/>
            <a:ext cx="1152128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b="1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Graphics</a:t>
            </a:r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 </a:t>
            </a:r>
            <a:b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</a:br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Drivers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587669" y="5013176"/>
            <a:ext cx="129669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b="1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Input</a:t>
            </a:r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 </a:t>
            </a:r>
            <a:b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</a:br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Drivers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891986" y="5013176"/>
            <a:ext cx="1152128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b="1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Sound</a:t>
            </a:r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 </a:t>
            </a:r>
            <a:b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</a:br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Drivers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203824" y="5013176"/>
            <a:ext cx="1224136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b="1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Feedback</a:t>
            </a:r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 </a:t>
            </a:r>
            <a:b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</a:br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Drivers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995981" y="3429000"/>
            <a:ext cx="1224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Styling &amp; Themes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020272" y="2852936"/>
            <a:ext cx="1224136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Physics</a:t>
            </a:r>
          </a:p>
          <a:p>
            <a:pPr eaLnBrk="0" hangingPunct="0"/>
            <a:r>
              <a:rPr lang="en-US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Interface</a:t>
            </a:r>
            <a:endParaRPr lang="en-GB" altLang="ko-KR" sz="900" dirty="0" smtClean="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87669" y="3429000"/>
            <a:ext cx="1224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Accessibility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56176" y="4221088"/>
            <a:ext cx="1008112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err="1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Javascript</a:t>
            </a:r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 </a:t>
            </a:r>
            <a:b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</a:br>
            <a:r>
              <a:rPr lang="en-GB" altLang="ko-KR" sz="9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t>Engine (V8)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364088" y="1988840"/>
            <a:ext cx="1440160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GB" altLang="ko-KR" sz="900" dirty="0" smtClean="0"/>
              <a:t>Node JS 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164288" y="5877272"/>
            <a:ext cx="1786924" cy="648072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/>
            <a:r>
              <a:rPr lang="en-GB" sz="1100" i="1" dirty="0" smtClean="0">
                <a:latin typeface="Arial" pitchFamily="34" charset="0"/>
                <a:cs typeface="Arial" pitchFamily="34" charset="0"/>
              </a:rPr>
              <a:t>Legend: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308304" y="6165304"/>
            <a:ext cx="988070" cy="189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/>
              <a:t>Optional</a:t>
            </a:r>
            <a:endParaRPr lang="en-GB" altLang="ko-KR" sz="900" dirty="0" smtClean="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11960" y="2852936"/>
            <a:ext cx="1224136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/>
              <a:t>JSON loader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347864" y="2204864"/>
            <a:ext cx="108012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GB" altLang="ko-KR" sz="900" dirty="0" smtClean="0"/>
              <a:t>JavaScript</a:t>
            </a:r>
          </a:p>
        </p:txBody>
      </p:sp>
      <p:cxnSp>
        <p:nvCxnSpPr>
          <p:cNvPr id="92" name="Straight Arrow Connector 91"/>
          <p:cNvCxnSpPr>
            <a:stCxn id="91" idx="1"/>
            <a:endCxn id="49" idx="3"/>
          </p:cNvCxnSpPr>
          <p:nvPr/>
        </p:nvCxnSpPr>
        <p:spPr>
          <a:xfrm flipH="1" flipV="1">
            <a:off x="3059648" y="2204840"/>
            <a:ext cx="288216" cy="108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347864" y="1916832"/>
            <a:ext cx="108012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GB" altLang="ko-KR" sz="900" dirty="0" smtClean="0"/>
              <a:t>JSON file</a:t>
            </a:r>
          </a:p>
        </p:txBody>
      </p:sp>
      <p:cxnSp>
        <p:nvCxnSpPr>
          <p:cNvPr id="97" name="Straight Arrow Connector 96"/>
          <p:cNvCxnSpPr>
            <a:stCxn id="96" idx="1"/>
            <a:endCxn id="49" idx="3"/>
          </p:cNvCxnSpPr>
          <p:nvPr/>
        </p:nvCxnSpPr>
        <p:spPr>
          <a:xfrm flipH="1">
            <a:off x="3059648" y="2024844"/>
            <a:ext cx="288216" cy="179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092280" y="2276872"/>
            <a:ext cx="108012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GB" altLang="ko-KR" sz="900" dirty="0" smtClean="0"/>
              <a:t>JavaScript</a:t>
            </a:r>
          </a:p>
        </p:txBody>
      </p:sp>
      <p:cxnSp>
        <p:nvCxnSpPr>
          <p:cNvPr id="106" name="Straight Arrow Connector 105"/>
          <p:cNvCxnSpPr>
            <a:stCxn id="105" idx="1"/>
          </p:cNvCxnSpPr>
          <p:nvPr/>
        </p:nvCxnSpPr>
        <p:spPr>
          <a:xfrm flipH="1" flipV="1">
            <a:off x="6804064" y="2276848"/>
            <a:ext cx="288216" cy="108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80312" y="4221088"/>
            <a:ext cx="936104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GB" altLang="ko-KR" sz="900" dirty="0" smtClean="0"/>
              <a:t>Node.JS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092280" y="1988840"/>
            <a:ext cx="108012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GB" altLang="ko-KR" sz="900" dirty="0" smtClean="0"/>
              <a:t>JSON file</a:t>
            </a:r>
          </a:p>
        </p:txBody>
      </p:sp>
      <p:cxnSp>
        <p:nvCxnSpPr>
          <p:cNvPr id="52" name="Straight Arrow Connector 51"/>
          <p:cNvCxnSpPr>
            <a:stCxn id="51" idx="1"/>
          </p:cNvCxnSpPr>
          <p:nvPr/>
        </p:nvCxnSpPr>
        <p:spPr>
          <a:xfrm flipH="1">
            <a:off x="6804064" y="2096852"/>
            <a:ext cx="288216" cy="179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559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꺾인 연결선 71"/>
          <p:cNvCxnSpPr/>
          <p:nvPr/>
        </p:nvCxnSpPr>
        <p:spPr>
          <a:xfrm>
            <a:off x="6198906" y="5589216"/>
            <a:ext cx="1325422" cy="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b="0" dirty="0" smtClean="0"/>
              <a:t>Dali Scripting – </a:t>
            </a:r>
            <a:r>
              <a:rPr lang="en-US" altLang="ko-KR" sz="2800" dirty="0" smtClean="0"/>
              <a:t>High Level Design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6" name="내용 개체 틀 5"/>
          <p:cNvSpPr>
            <a:spLocks noGrp="1"/>
          </p:cNvSpPr>
          <p:nvPr>
            <p:ph idx="13"/>
          </p:nvPr>
        </p:nvSpPr>
        <p:spPr>
          <a:xfrm>
            <a:off x="78901" y="725834"/>
            <a:ext cx="5717235" cy="5706347"/>
          </a:xfrm>
        </p:spPr>
        <p:txBody>
          <a:bodyPr/>
          <a:lstStyle/>
          <a:p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Launcher loads the JSON(UI description) and JS(UI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behaviour</a:t>
            </a:r>
            <a:r>
              <a:rPr lang="en-US" altLang="ko-KR" sz="1800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ko-KR" sz="1600" dirty="0" smtClean="0">
                <a:solidFill>
                  <a:srgbClr val="0070C0"/>
                </a:solidFill>
              </a:rPr>
              <a:t>JSON description specifies the static structure</a:t>
            </a:r>
          </a:p>
          <a:p>
            <a:pPr lvl="1"/>
            <a:r>
              <a:rPr lang="en-US" altLang="ko-KR" sz="1600" dirty="0" smtClean="0">
                <a:solidFill>
                  <a:srgbClr val="0070C0"/>
                </a:solidFill>
              </a:rPr>
              <a:t>JS can specify additional logic to dynamically create/activate objects and handle callback for signals.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Predefined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behaviours</a:t>
            </a:r>
            <a:r>
              <a:rPr lang="en-US" altLang="ko-KR" sz="1800" dirty="0" smtClean="0">
                <a:solidFill>
                  <a:srgbClr val="0070C0"/>
                </a:solidFill>
              </a:rPr>
              <a:t> are supported </a:t>
            </a:r>
            <a:br>
              <a:rPr lang="en-US" altLang="ko-KR" sz="1800" dirty="0" smtClean="0">
                <a:solidFill>
                  <a:srgbClr val="0070C0"/>
                </a:solidFill>
              </a:rPr>
            </a:br>
            <a:r>
              <a:rPr lang="en-US" altLang="ko-KR" sz="1800" dirty="0" smtClean="0">
                <a:solidFill>
                  <a:srgbClr val="0070C0"/>
                </a:solidFill>
              </a:rPr>
              <a:t>on JSON.</a:t>
            </a:r>
          </a:p>
          <a:p>
            <a:pPr lvl="1"/>
            <a:r>
              <a:rPr lang="en-US" altLang="ko-KR" sz="1600" dirty="0" smtClean="0">
                <a:solidFill>
                  <a:srgbClr val="0070C0"/>
                </a:solidFill>
              </a:rPr>
              <a:t>Properties </a:t>
            </a:r>
          </a:p>
          <a:p>
            <a:pPr lvl="2"/>
            <a:r>
              <a:rPr lang="en-US" altLang="ko-KR" sz="1200" dirty="0" smtClean="0">
                <a:solidFill>
                  <a:srgbClr val="0070C0"/>
                </a:solidFill>
              </a:rPr>
              <a:t>Provide the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animatable</a:t>
            </a:r>
            <a:r>
              <a:rPr lang="en-US" altLang="ko-KR" sz="1200" dirty="0" smtClean="0">
                <a:solidFill>
                  <a:srgbClr val="0070C0"/>
                </a:solidFill>
              </a:rPr>
              <a:t> characteristics(</a:t>
            </a:r>
            <a:r>
              <a:rPr lang="en-US" altLang="ko-KR" sz="1000" dirty="0" smtClean="0">
                <a:solidFill>
                  <a:srgbClr val="0070C0"/>
                </a:solidFill>
              </a:rPr>
              <a:t>Position, Size, Rotation, etc.)</a:t>
            </a:r>
          </a:p>
          <a:p>
            <a:pPr lvl="1"/>
            <a:r>
              <a:rPr lang="en-US" altLang="ko-KR" sz="1600" dirty="0" smtClean="0">
                <a:solidFill>
                  <a:srgbClr val="0070C0"/>
                </a:solidFill>
              </a:rPr>
              <a:t>Signals </a:t>
            </a:r>
          </a:p>
          <a:p>
            <a:pPr lvl="2"/>
            <a:r>
              <a:rPr lang="en-US" altLang="ko-KR" sz="1200" dirty="0" smtClean="0">
                <a:solidFill>
                  <a:srgbClr val="0070C0"/>
                </a:solidFill>
              </a:rPr>
              <a:t>Allow reacting to changes in UI state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JavaScript bindings allow to perform actions, connect to Signals in a generic way.</a:t>
            </a:r>
            <a:endParaRPr lang="en-US" altLang="ko-KR" dirty="0" smtClean="0">
              <a:solidFill>
                <a:schemeClr val="tx2"/>
              </a:solidFill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6732240" y="1700808"/>
            <a:ext cx="1152128" cy="482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latinLnBrk="0" hangingPunct="0"/>
            <a:r>
              <a:rPr lang="en-GB" sz="1600" dirty="0" smtClean="0">
                <a:latin typeface="Arial" pitchFamily="34" charset="0"/>
                <a:cs typeface="Arial" pitchFamily="34" charset="0"/>
              </a:rPr>
              <a:t>Launcher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7452321" y="2348880"/>
            <a:ext cx="1152128" cy="4419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r>
              <a:rPr lang="en-GB" sz="1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Script</a:t>
            </a:r>
          </a:p>
          <a:p>
            <a:pPr algn="ctr" eaLnBrk="0" latinLnBrk="0" hangingPunct="0"/>
            <a:r>
              <a:rPr lang="en-GB" sz="14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Plugin</a:t>
            </a:r>
            <a:endParaRPr lang="en-GB" sz="14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5910874" y="2492896"/>
            <a:ext cx="1152128" cy="4419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r>
              <a:rPr lang="en-GB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Builder</a:t>
            </a:r>
          </a:p>
        </p:txBody>
      </p:sp>
      <p:sp>
        <p:nvSpPr>
          <p:cNvPr id="10" name="Rectangle 11"/>
          <p:cNvSpPr/>
          <p:nvPr/>
        </p:nvSpPr>
        <p:spPr>
          <a:xfrm>
            <a:off x="8316416" y="3717032"/>
            <a:ext cx="648072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V8</a:t>
            </a:r>
          </a:p>
        </p:txBody>
      </p:sp>
      <p:sp>
        <p:nvSpPr>
          <p:cNvPr id="13" name="Rectangle 14"/>
          <p:cNvSpPr/>
          <p:nvPr/>
        </p:nvSpPr>
        <p:spPr>
          <a:xfrm>
            <a:off x="7872076" y="5003270"/>
            <a:ext cx="1092412" cy="4419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Actions</a:t>
            </a:r>
          </a:p>
        </p:txBody>
      </p:sp>
      <p:sp>
        <p:nvSpPr>
          <p:cNvPr id="14" name="Rectangle 15"/>
          <p:cNvSpPr/>
          <p:nvPr/>
        </p:nvSpPr>
        <p:spPr>
          <a:xfrm>
            <a:off x="7872076" y="5579334"/>
            <a:ext cx="1092412" cy="4419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Signals</a:t>
            </a:r>
          </a:p>
        </p:txBody>
      </p:sp>
      <p:sp>
        <p:nvSpPr>
          <p:cNvPr id="15" name="Rectangle 17"/>
          <p:cNvSpPr/>
          <p:nvPr/>
        </p:nvSpPr>
        <p:spPr>
          <a:xfrm>
            <a:off x="7296012" y="2996952"/>
            <a:ext cx="1668476" cy="4320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r>
              <a:rPr lang="en-GB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&lt;&lt;proxy&gt;&gt;</a:t>
            </a:r>
          </a:p>
          <a:p>
            <a:pPr algn="ctr" eaLnBrk="0" latinLnBrk="0" hangingPunct="0"/>
            <a:r>
              <a:rPr lang="en-GB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Bindings</a:t>
            </a:r>
          </a:p>
        </p:txBody>
      </p:sp>
      <p:sp>
        <p:nvSpPr>
          <p:cNvPr id="16" name="Rectangle 18"/>
          <p:cNvSpPr/>
          <p:nvPr/>
        </p:nvSpPr>
        <p:spPr>
          <a:xfrm>
            <a:off x="6084168" y="980728"/>
            <a:ext cx="1152128" cy="482352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latinLnBrk="0" hangingPunct="0"/>
            <a:r>
              <a:rPr lang="en-GB" sz="1200" dirty="0" smtClean="0">
                <a:latin typeface="Arial" pitchFamily="34" charset="0"/>
                <a:cs typeface="Arial" pitchFamily="34" charset="0"/>
              </a:rPr>
              <a:t>&lt;&lt;JSON&gt;&gt;</a:t>
            </a:r>
          </a:p>
          <a:p>
            <a:pPr algn="ctr" eaLnBrk="0" latinLnBrk="0" hangingPunct="0"/>
            <a:r>
              <a:rPr lang="en-GB" sz="1200" dirty="0" smtClean="0">
                <a:latin typeface="Arial" pitchFamily="34" charset="0"/>
                <a:cs typeface="Arial" pitchFamily="34" charset="0"/>
              </a:rPr>
              <a:t>UI description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9"/>
          <p:cNvSpPr/>
          <p:nvPr/>
        </p:nvSpPr>
        <p:spPr>
          <a:xfrm>
            <a:off x="7452320" y="980728"/>
            <a:ext cx="1152128" cy="482352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latinLnBrk="0" hangingPunct="0"/>
            <a:r>
              <a:rPr lang="en-GB" sz="1200" dirty="0" smtClean="0">
                <a:latin typeface="Arial" pitchFamily="34" charset="0"/>
                <a:cs typeface="Arial" pitchFamily="34" charset="0"/>
              </a:rPr>
              <a:t>&lt;&lt;JS&gt;&gt;</a:t>
            </a:r>
          </a:p>
          <a:p>
            <a:pPr algn="ctr" eaLnBrk="0" latinLnBrk="0" hangingPunct="0"/>
            <a:r>
              <a:rPr lang="en-GB" sz="1200" dirty="0" smtClean="0">
                <a:latin typeface="Arial" pitchFamily="34" charset="0"/>
                <a:cs typeface="Arial" pitchFamily="34" charset="0"/>
              </a:rPr>
              <a:t>UI behaviour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0"/>
          <p:cNvSpPr/>
          <p:nvPr/>
        </p:nvSpPr>
        <p:spPr>
          <a:xfrm>
            <a:off x="7872076" y="4437112"/>
            <a:ext cx="1092412" cy="4419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Properties</a:t>
            </a:r>
          </a:p>
        </p:txBody>
      </p:sp>
      <p:sp>
        <p:nvSpPr>
          <p:cNvPr id="19" name="Rectangle 21"/>
          <p:cNvSpPr/>
          <p:nvPr/>
        </p:nvSpPr>
        <p:spPr>
          <a:xfrm>
            <a:off x="7236296" y="6237312"/>
            <a:ext cx="792088" cy="2160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r>
              <a:rPr lang="en-GB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Behavior</a:t>
            </a:r>
            <a:endParaRPr lang="en-GB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22"/>
          <p:cNvSpPr/>
          <p:nvPr/>
        </p:nvSpPr>
        <p:spPr>
          <a:xfrm>
            <a:off x="8100392" y="6237312"/>
            <a:ext cx="855712" cy="2160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r>
              <a:rPr lang="en-GB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Interface</a:t>
            </a:r>
          </a:p>
        </p:txBody>
      </p:sp>
      <p:sp>
        <p:nvSpPr>
          <p:cNvPr id="21" name="Rectangle 23"/>
          <p:cNvSpPr/>
          <p:nvPr/>
        </p:nvSpPr>
        <p:spPr>
          <a:xfrm>
            <a:off x="5334810" y="5373216"/>
            <a:ext cx="900000" cy="43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Effect</a:t>
            </a:r>
          </a:p>
        </p:txBody>
      </p:sp>
      <p:cxnSp>
        <p:nvCxnSpPr>
          <p:cNvPr id="23" name="Straight Connector 61"/>
          <p:cNvCxnSpPr>
            <a:stCxn id="40" idx="3"/>
            <a:endCxn id="18" idx="1"/>
          </p:cNvCxnSpPr>
          <p:nvPr/>
        </p:nvCxnSpPr>
        <p:spPr bwMode="auto">
          <a:xfrm flipV="1">
            <a:off x="7098906" y="4658089"/>
            <a:ext cx="773170" cy="355063"/>
          </a:xfrm>
          <a:prstGeom prst="bentConnector3">
            <a:avLst>
              <a:gd name="adj1" fmla="val 51643"/>
            </a:avLst>
          </a:prstGeom>
          <a:solidFill>
            <a:srgbClr val="FF6699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Connector 64"/>
          <p:cNvCxnSpPr>
            <a:stCxn id="40" idx="3"/>
            <a:endCxn id="13" idx="1"/>
          </p:cNvCxnSpPr>
          <p:nvPr/>
        </p:nvCxnSpPr>
        <p:spPr bwMode="auto">
          <a:xfrm>
            <a:off x="7098906" y="5013152"/>
            <a:ext cx="773170" cy="211095"/>
          </a:xfrm>
          <a:prstGeom prst="bentConnector3">
            <a:avLst>
              <a:gd name="adj1" fmla="val 51643"/>
            </a:avLst>
          </a:prstGeom>
          <a:solidFill>
            <a:srgbClr val="FF6699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Rectangle 31"/>
          <p:cNvSpPr/>
          <p:nvPr/>
        </p:nvSpPr>
        <p:spPr>
          <a:xfrm>
            <a:off x="6372200" y="6237312"/>
            <a:ext cx="792088" cy="21602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r>
              <a:rPr lang="en-GB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Concrete class</a:t>
            </a:r>
          </a:p>
        </p:txBody>
      </p:sp>
      <p:sp>
        <p:nvSpPr>
          <p:cNvPr id="31" name="Rectangle 32"/>
          <p:cNvSpPr/>
          <p:nvPr/>
        </p:nvSpPr>
        <p:spPr>
          <a:xfrm>
            <a:off x="5508104" y="6237312"/>
            <a:ext cx="792088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r>
              <a:rPr lang="en-GB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External</a:t>
            </a:r>
          </a:p>
        </p:txBody>
      </p:sp>
      <p:cxnSp>
        <p:nvCxnSpPr>
          <p:cNvPr id="33" name="Straight Connector 60"/>
          <p:cNvCxnSpPr>
            <a:stCxn id="9" idx="2"/>
            <a:endCxn id="46" idx="0"/>
          </p:cNvCxnSpPr>
          <p:nvPr/>
        </p:nvCxnSpPr>
        <p:spPr bwMode="auto">
          <a:xfrm rot="5400000">
            <a:off x="6164492" y="2890530"/>
            <a:ext cx="278126" cy="366766"/>
          </a:xfrm>
          <a:prstGeom prst="bentConnector3">
            <a:avLst>
              <a:gd name="adj1" fmla="val 50000"/>
            </a:avLst>
          </a:prstGeom>
          <a:solidFill>
            <a:srgbClr val="FF6699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5" name="Straight Connector 60"/>
          <p:cNvCxnSpPr>
            <a:stCxn id="8" idx="2"/>
            <a:endCxn id="15" idx="0"/>
          </p:cNvCxnSpPr>
          <p:nvPr/>
        </p:nvCxnSpPr>
        <p:spPr bwMode="auto">
          <a:xfrm rot="16200000" flipH="1">
            <a:off x="7976258" y="2842960"/>
            <a:ext cx="206118" cy="101865"/>
          </a:xfrm>
          <a:prstGeom prst="bentConnector3">
            <a:avLst>
              <a:gd name="adj1" fmla="val 50000"/>
            </a:avLst>
          </a:prstGeom>
          <a:solidFill>
            <a:srgbClr val="FF6699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Rectangle 37"/>
          <p:cNvSpPr/>
          <p:nvPr/>
        </p:nvSpPr>
        <p:spPr>
          <a:xfrm>
            <a:off x="6558946" y="3861048"/>
            <a:ext cx="900000" cy="4419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</a:t>
            </a:r>
          </a:p>
        </p:txBody>
      </p:sp>
      <p:cxnSp>
        <p:nvCxnSpPr>
          <p:cNvPr id="39" name="Straight Connector 60"/>
          <p:cNvCxnSpPr>
            <a:stCxn id="15" idx="2"/>
            <a:endCxn id="36" idx="0"/>
          </p:cNvCxnSpPr>
          <p:nvPr/>
        </p:nvCxnSpPr>
        <p:spPr bwMode="auto">
          <a:xfrm rot="5400000">
            <a:off x="7353574" y="3084372"/>
            <a:ext cx="432048" cy="1121304"/>
          </a:xfrm>
          <a:prstGeom prst="bentConnector3">
            <a:avLst>
              <a:gd name="adj1" fmla="val 50000"/>
            </a:avLst>
          </a:prstGeom>
          <a:solidFill>
            <a:srgbClr val="FF6699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Rectangle 16"/>
          <p:cNvSpPr/>
          <p:nvPr/>
        </p:nvSpPr>
        <p:spPr>
          <a:xfrm>
            <a:off x="6198906" y="4797152"/>
            <a:ext cx="900000" cy="43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cxnSp>
        <p:nvCxnSpPr>
          <p:cNvPr id="74" name="꺾인 연결선 73"/>
          <p:cNvCxnSpPr>
            <a:stCxn id="8" idx="3"/>
            <a:endCxn id="10" idx="3"/>
          </p:cNvCxnSpPr>
          <p:nvPr/>
        </p:nvCxnSpPr>
        <p:spPr>
          <a:xfrm>
            <a:off x="8604449" y="2569857"/>
            <a:ext cx="360039" cy="1399203"/>
          </a:xfrm>
          <a:prstGeom prst="bentConnector3">
            <a:avLst>
              <a:gd name="adj1" fmla="val 130263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6" idx="2"/>
            <a:endCxn id="7" idx="0"/>
          </p:cNvCxnSpPr>
          <p:nvPr/>
        </p:nvCxnSpPr>
        <p:spPr>
          <a:xfrm rot="16200000" flipH="1">
            <a:off x="6865404" y="1257908"/>
            <a:ext cx="237728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17" idx="2"/>
            <a:endCxn id="7" idx="0"/>
          </p:cNvCxnSpPr>
          <p:nvPr/>
        </p:nvCxnSpPr>
        <p:spPr>
          <a:xfrm rot="5400000">
            <a:off x="7549480" y="1221904"/>
            <a:ext cx="237728" cy="720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7" idx="2"/>
            <a:endCxn id="9" idx="0"/>
          </p:cNvCxnSpPr>
          <p:nvPr/>
        </p:nvCxnSpPr>
        <p:spPr>
          <a:xfrm rot="5400000">
            <a:off x="6742753" y="1927345"/>
            <a:ext cx="309736" cy="8213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7" idx="2"/>
            <a:endCxn id="8" idx="0"/>
          </p:cNvCxnSpPr>
          <p:nvPr/>
        </p:nvCxnSpPr>
        <p:spPr>
          <a:xfrm rot="16200000" flipH="1">
            <a:off x="7585484" y="1905979"/>
            <a:ext cx="165720" cy="7200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6"/>
          <p:cNvCxnSpPr/>
          <p:nvPr/>
        </p:nvCxnSpPr>
        <p:spPr>
          <a:xfrm>
            <a:off x="4080538" y="6123335"/>
            <a:ext cx="431800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8"/>
          <p:cNvSpPr txBox="1">
            <a:spLocks noChangeArrowheads="1"/>
          </p:cNvSpPr>
          <p:nvPr/>
        </p:nvSpPr>
        <p:spPr bwMode="auto">
          <a:xfrm>
            <a:off x="4517020" y="6021288"/>
            <a:ext cx="4764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/>
              <a:t>Uses</a:t>
            </a:r>
            <a:endParaRPr lang="ko-KR" altLang="en-US" dirty="0"/>
          </a:p>
        </p:txBody>
      </p:sp>
      <p:sp>
        <p:nvSpPr>
          <p:cNvPr id="48" name="직사각형 53"/>
          <p:cNvSpPr/>
          <p:nvPr/>
        </p:nvSpPr>
        <p:spPr>
          <a:xfrm>
            <a:off x="3790471" y="5949280"/>
            <a:ext cx="1501609" cy="693749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SzPct val="100000"/>
              <a:buFont typeface="Wingdings" pitchFamily="2" charset="2"/>
              <a:buNone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cxnSp>
        <p:nvCxnSpPr>
          <p:cNvPr id="53" name="직선 연결선 6"/>
          <p:cNvCxnSpPr/>
          <p:nvPr/>
        </p:nvCxnSpPr>
        <p:spPr>
          <a:xfrm>
            <a:off x="4078503" y="6441406"/>
            <a:ext cx="4318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8"/>
          <p:cNvSpPr txBox="1">
            <a:spLocks noChangeArrowheads="1"/>
          </p:cNvSpPr>
          <p:nvPr/>
        </p:nvSpPr>
        <p:spPr bwMode="auto">
          <a:xfrm>
            <a:off x="4519795" y="6339359"/>
            <a:ext cx="4667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/>
              <a:t>Input</a:t>
            </a:r>
            <a:endParaRPr lang="ko-KR" altLang="en-US" dirty="0"/>
          </a:p>
        </p:txBody>
      </p:sp>
      <p:cxnSp>
        <p:nvCxnSpPr>
          <p:cNvPr id="58" name="꺾인 연결선 57"/>
          <p:cNvCxnSpPr>
            <a:endCxn id="21" idx="0"/>
          </p:cNvCxnSpPr>
          <p:nvPr/>
        </p:nvCxnSpPr>
        <p:spPr>
          <a:xfrm rot="5400000">
            <a:off x="5049318" y="4308508"/>
            <a:ext cx="1800200" cy="329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6" idx="1"/>
          </p:cNvCxnSpPr>
          <p:nvPr/>
        </p:nvCxnSpPr>
        <p:spPr>
          <a:xfrm rot="10800000">
            <a:off x="6126898" y="4077073"/>
            <a:ext cx="432048" cy="49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/>
          <p:nvPr/>
        </p:nvCxnSpPr>
        <p:spPr>
          <a:xfrm>
            <a:off x="6126898" y="4471020"/>
            <a:ext cx="522008" cy="28803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8" idx="1"/>
            <a:endCxn id="9" idx="3"/>
          </p:cNvCxnSpPr>
          <p:nvPr/>
        </p:nvCxnSpPr>
        <p:spPr>
          <a:xfrm rot="10800000" flipV="1">
            <a:off x="7063003" y="2569857"/>
            <a:ext cx="389319" cy="144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endCxn id="14" idx="1"/>
          </p:cNvCxnSpPr>
          <p:nvPr/>
        </p:nvCxnSpPr>
        <p:spPr>
          <a:xfrm rot="16200000" flipH="1">
            <a:off x="7412647" y="5340881"/>
            <a:ext cx="571111" cy="347748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0"/>
          <p:cNvSpPr/>
          <p:nvPr/>
        </p:nvSpPr>
        <p:spPr>
          <a:xfrm>
            <a:off x="5436096" y="3212976"/>
            <a:ext cx="1368152" cy="4419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r>
              <a:rPr lang="en-GB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TypeRegistry</a:t>
            </a:r>
            <a:endParaRPr lang="en-GB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70824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1288" y="119063"/>
            <a:ext cx="8784976" cy="630942"/>
          </a:xfrm>
        </p:spPr>
        <p:txBody>
          <a:bodyPr/>
          <a:lstStyle/>
          <a:p>
            <a:r>
              <a:rPr lang="en-US" altLang="ko-KR" sz="3500" dirty="0" smtClean="0"/>
              <a:t>Launcher</a:t>
            </a:r>
            <a:endParaRPr 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C697-4E4E-4CCE-9D44-AFCC1EB915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" name="내용 개체 틀 5"/>
          <p:cNvSpPr>
            <a:spLocks noGrp="1"/>
          </p:cNvSpPr>
          <p:nvPr>
            <p:ph idx="13"/>
          </p:nvPr>
        </p:nvSpPr>
        <p:spPr>
          <a:xfrm>
            <a:off x="78901" y="725834"/>
            <a:ext cx="8858312" cy="2139217"/>
          </a:xfrm>
        </p:spPr>
        <p:txBody>
          <a:bodyPr/>
          <a:lstStyle/>
          <a:p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Launcher application for JSON &amp; JavaScript</a:t>
            </a:r>
          </a:p>
          <a:p>
            <a:pPr lvl="1"/>
            <a:r>
              <a:rPr lang="en-US" altLang="ko-KR" sz="1600" dirty="0" smtClean="0">
                <a:solidFill>
                  <a:srgbClr val="0070C0"/>
                </a:solidFill>
              </a:rPr>
              <a:t>Standard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DALi</a:t>
            </a:r>
            <a:r>
              <a:rPr lang="en-US" altLang="ko-KR" sz="1600" dirty="0" smtClean="0">
                <a:solidFill>
                  <a:srgbClr val="0070C0"/>
                </a:solidFill>
              </a:rPr>
              <a:t> application</a:t>
            </a:r>
          </a:p>
          <a:p>
            <a:pPr lvl="1"/>
            <a:r>
              <a:rPr lang="en-US" altLang="ko-KR" sz="1600" dirty="0" smtClean="0">
                <a:solidFill>
                  <a:srgbClr val="0070C0"/>
                </a:solidFill>
              </a:rPr>
              <a:t>API Script::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ExecuteFile</a:t>
            </a:r>
            <a:r>
              <a:rPr lang="en-US" altLang="ko-KR" sz="1600" dirty="0" smtClean="0">
                <a:solidFill>
                  <a:srgbClr val="0070C0"/>
                </a:solidFill>
              </a:rPr>
              <a:t>() to run some JavaScript passed as a parameter.</a:t>
            </a:r>
          </a:p>
          <a:p>
            <a:pPr lvl="1"/>
            <a:r>
              <a:rPr lang="en-US" altLang="ko-KR" sz="1600" dirty="0" smtClean="0">
                <a:solidFill>
                  <a:srgbClr val="0070C0"/>
                </a:solidFill>
              </a:rPr>
              <a:t>Builder to run some JSON in JavaScript</a:t>
            </a:r>
          </a:p>
          <a:p>
            <a:pPr lvl="1"/>
            <a:r>
              <a:rPr lang="en-US" altLang="ko-KR" sz="1600" dirty="0" smtClean="0">
                <a:solidFill>
                  <a:schemeClr val="tx2"/>
                </a:solidFill>
              </a:rPr>
              <a:t>Binding JSON &amp; JavaScript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347864" y="3356992"/>
            <a:ext cx="180020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Launcher app</a:t>
            </a:r>
            <a:endParaRPr lang="ko-KR" altLang="en-US" sz="15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4149080"/>
            <a:ext cx="1800200" cy="432048"/>
          </a:xfrm>
          <a:prstGeom prst="roundRect">
            <a:avLst/>
          </a:prstGeom>
          <a:ln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Script</a:t>
            </a:r>
            <a:endParaRPr lang="ko-KR" altLang="en-US" sz="15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67544" y="4077072"/>
            <a:ext cx="180020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Actor</a:t>
            </a:r>
            <a:endParaRPr lang="ko-KR" altLang="en-US" sz="15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4725144"/>
            <a:ext cx="180020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Builder</a:t>
            </a:r>
            <a:endParaRPr lang="ko-KR" altLang="en-US" sz="15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228184" y="4135828"/>
            <a:ext cx="1800200" cy="43204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V8 engine</a:t>
            </a:r>
            <a:endParaRPr lang="ko-KR" altLang="en-US" sz="1500" dirty="0" smtClean="0"/>
          </a:p>
        </p:txBody>
      </p:sp>
      <p:cxnSp>
        <p:nvCxnSpPr>
          <p:cNvPr id="20" name="직선 화살표 연결선 19"/>
          <p:cNvCxnSpPr>
            <a:stCxn id="6" idx="2"/>
            <a:endCxn id="7" idx="0"/>
          </p:cNvCxnSpPr>
          <p:nvPr/>
        </p:nvCxnSpPr>
        <p:spPr>
          <a:xfrm>
            <a:off x="4247964" y="3789040"/>
            <a:ext cx="0" cy="36004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7" idx="1"/>
            <a:endCxn id="8" idx="3"/>
          </p:cNvCxnSpPr>
          <p:nvPr/>
        </p:nvCxnSpPr>
        <p:spPr>
          <a:xfrm rot="10800000">
            <a:off x="2267744" y="4293096"/>
            <a:ext cx="1080120" cy="72008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1"/>
            <a:endCxn id="9" idx="3"/>
          </p:cNvCxnSpPr>
          <p:nvPr/>
        </p:nvCxnSpPr>
        <p:spPr>
          <a:xfrm rot="10800000" flipV="1">
            <a:off x="2267744" y="4365104"/>
            <a:ext cx="1080120" cy="576064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3"/>
            <a:endCxn id="10" idx="1"/>
          </p:cNvCxnSpPr>
          <p:nvPr/>
        </p:nvCxnSpPr>
        <p:spPr>
          <a:xfrm flipV="1">
            <a:off x="5148064" y="4351852"/>
            <a:ext cx="1080120" cy="13252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70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7BE3D5BE6A11478EF623BFB84657C4" ma:contentTypeVersion="1" ma:contentTypeDescription="Create a new document." ma:contentTypeScope="" ma:versionID="c8238bcebd2d5ee3203ade02fa4ded11">
  <xsd:schema xmlns:xsd="http://www.w3.org/2001/XMLSchema" xmlns:p="http://schemas.microsoft.com/office/2006/metadata/properties" targetNamespace="http://schemas.microsoft.com/office/2006/metadata/properties" ma:root="true" ma:fieldsID="91a44ffed86abb11da863b0366a364e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918605A-1365-4EE1-BAF5-883B4E7F26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5890A2-8062-4B12-A4EC-8DB5D6B7437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F2AFCB4-70DF-4BFE-9DD4-1C03189C5C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bada Overview</Template>
  <TotalTime>405714</TotalTime>
  <Words>2255</Words>
  <Application>Microsoft Office PowerPoint</Application>
  <PresentationFormat>On-screen Show (4:3)</PresentationFormat>
  <Paragraphs>677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Custom Design</vt:lpstr>
      <vt:lpstr>Tizen 3D UI Framework : DALi JavaScript support   Richard Huang  2015.09       SWC Samsung Research UK</vt:lpstr>
      <vt:lpstr>Introduction</vt:lpstr>
      <vt:lpstr>DALi Scripting Support</vt:lpstr>
      <vt:lpstr>JavaScript &amp; JSON</vt:lpstr>
      <vt:lpstr>V8 Engine</vt:lpstr>
      <vt:lpstr>Architecture</vt:lpstr>
      <vt:lpstr>Dali Scripting - System Architecture  </vt:lpstr>
      <vt:lpstr>Dali Scripting – High Level Design</vt:lpstr>
      <vt:lpstr>Launcher</vt:lpstr>
      <vt:lpstr>JavaScript Support - High Level Architecture</vt:lpstr>
      <vt:lpstr>JavaScript Support - Architecture</vt:lpstr>
      <vt:lpstr>JavaScript Support - Simple Code Example</vt:lpstr>
      <vt:lpstr>DALi Node.JS - Architecture</vt:lpstr>
      <vt:lpstr>DALi Node.JS- Architecture</vt:lpstr>
      <vt:lpstr>DALi Node.JS - Simple Code Example</vt:lpstr>
      <vt:lpstr>JavaScript Support - Detailed Architecture</vt:lpstr>
      <vt:lpstr>JavaScript Support – C++ object binding</vt:lpstr>
      <vt:lpstr>JavaScript Support – Type Info Handling</vt:lpstr>
      <vt:lpstr>JavaScript Support – Binding using TypeInfo</vt:lpstr>
      <vt:lpstr>JavaScript Support – Execution Flow</vt:lpstr>
      <vt:lpstr>JavaScript Support – Interactive View</vt:lpstr>
      <vt:lpstr>JavaScript Support – Function Call Example</vt:lpstr>
      <vt:lpstr>JavaScript Support - Plug-in Creation</vt:lpstr>
      <vt:lpstr>JavaScript Support - Executing JavaScript</vt:lpstr>
      <vt:lpstr>JavaScript Support – Executing JavaScript 2</vt:lpstr>
      <vt:lpstr>JSON Support - Architecture</vt:lpstr>
      <vt:lpstr>JSON Support - Architecture</vt:lpstr>
      <vt:lpstr>JSON Support – Interactive View</vt:lpstr>
      <vt:lpstr>JSON Support – Function Call Example</vt:lpstr>
      <vt:lpstr>Slide 30</vt:lpstr>
    </vt:vector>
  </TitlesOfParts>
  <Company>Samsung 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DALi Architectural Specification</dc:title>
  <dc:creator>Justin J. Hong</dc:creator>
  <cp:keywords>SEC-MSC OSP ADS-00001</cp:keywords>
  <cp:lastModifiedBy>wguest</cp:lastModifiedBy>
  <cp:revision>10716</cp:revision>
  <cp:lastPrinted>2010-12-18T16:52:47Z</cp:lastPrinted>
  <dcterms:created xsi:type="dcterms:W3CDTF">1999-04-22T17:59:18Z</dcterms:created>
  <dcterms:modified xsi:type="dcterms:W3CDTF">2015-09-15T13:13:34Z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0x010100417BE3D5BE6A11478EF623BFB84657C4</vt:lpwstr>
  </property>
</Properties>
</file>