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sldIdLst>
    <p:sldId id="257" r:id="rId2"/>
    <p:sldId id="261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custShowLst>
    <p:custShow name="Presentación personalizada 1" id="0">
      <p:sldLst>
        <p:sld r:id="rId2"/>
        <p:sld r:id="rId8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cion" id="{07671316-9F57-45E0-8DEF-2E18A031AFCC}">
          <p14:sldIdLst>
            <p14:sldId id="257"/>
            <p14:sldId id="261"/>
            <p14:sldId id="258"/>
          </p14:sldIdLst>
        </p14:section>
        <p14:section name="Catalogo y carrito" id="{F3B580C8-8057-4C31-84D5-AD219CE7641B}">
          <p14:sldIdLst>
            <p14:sldId id="259"/>
          </p14:sldIdLst>
        </p14:section>
        <p14:section name="Detalle de producto y pago" id="{2E7FC0A6-F0EF-4CB8-AB12-72A0A0143C24}">
          <p14:sldIdLst>
            <p14:sldId id="260"/>
            <p14:sldId id="263"/>
          </p14:sldIdLst>
        </p14:section>
        <p14:section name="Facturas y pago exitoso" id="{52D19814-470B-4D8E-90CA-0121A33C729F}">
          <p14:sldIdLst>
            <p14:sldId id="262"/>
          </p14:sldIdLst>
        </p14:section>
        <p14:section name="Configuración y Soporte" id="{7E5E5CF9-76A0-4DC2-A065-7B128BF01B07}">
          <p14:sldIdLst>
            <p14:sldId id="264"/>
            <p14:sldId id="265"/>
          </p14:sldIdLst>
        </p14:section>
        <p14:section name="Seccion 2: Aplicando conceptos" id="{BDF8C5C8-42C9-4762-B87D-7694D9B484D9}">
          <p14:sldIdLst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jo" initials="A" lastIdx="1" clrIdx="0">
    <p:extLst>
      <p:ext uri="{19B8F6BF-5375-455C-9EA6-DF929625EA0E}">
        <p15:presenceInfo xmlns:p15="http://schemas.microsoft.com/office/powerpoint/2012/main" userId="Alej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49AD"/>
    <a:srgbClr val="200053"/>
    <a:srgbClr val="25252D"/>
    <a:srgbClr val="6F7377"/>
    <a:srgbClr val="3B3B3B"/>
    <a:srgbClr val="D56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5" autoAdjust="0"/>
    <p:restoredTop sz="94660"/>
  </p:normalViewPr>
  <p:slideViewPr>
    <p:cSldViewPr snapToGrid="0">
      <p:cViewPr>
        <p:scale>
          <a:sx n="66" d="100"/>
          <a:sy n="66" d="100"/>
        </p:scale>
        <p:origin x="10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2627-CB91-40F6-A2FC-9BF9C624256D}" type="datetimeFigureOut">
              <a:rPr lang="es-AR" smtClean="0"/>
              <a:t>7/9/2025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3B3-2CF6-4507-BB11-ED702531B7E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90252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2627-CB91-40F6-A2FC-9BF9C624256D}" type="datetimeFigureOut">
              <a:rPr lang="es-AR" smtClean="0"/>
              <a:t>7/9/2025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3B3-2CF6-4507-BB11-ED702531B7E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4690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2627-CB91-40F6-A2FC-9BF9C624256D}" type="datetimeFigureOut">
              <a:rPr lang="es-AR" smtClean="0"/>
              <a:t>7/9/2025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3B3-2CF6-4507-BB11-ED702531B7E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66834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2627-CB91-40F6-A2FC-9BF9C624256D}" type="datetimeFigureOut">
              <a:rPr lang="es-AR" smtClean="0"/>
              <a:t>7/9/2025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3B3-2CF6-4507-BB11-ED702531B7E7}" type="slidenum">
              <a:rPr lang="es-AR" smtClean="0"/>
              <a:t>‹Nº›</a:t>
            </a:fld>
            <a:endParaRPr lang="es-AR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3208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2627-CB91-40F6-A2FC-9BF9C624256D}" type="datetimeFigureOut">
              <a:rPr lang="es-AR" smtClean="0"/>
              <a:t>7/9/2025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3B3-2CF6-4507-BB11-ED702531B7E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561977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2627-CB91-40F6-A2FC-9BF9C624256D}" type="datetimeFigureOut">
              <a:rPr lang="es-AR" smtClean="0"/>
              <a:t>7/9/2025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3B3-2CF6-4507-BB11-ED702531B7E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51313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2627-CB91-40F6-A2FC-9BF9C624256D}" type="datetimeFigureOut">
              <a:rPr lang="es-AR" smtClean="0"/>
              <a:t>7/9/2025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3B3-2CF6-4507-BB11-ED702531B7E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423726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2627-CB91-40F6-A2FC-9BF9C624256D}" type="datetimeFigureOut">
              <a:rPr lang="es-AR" smtClean="0"/>
              <a:t>7/9/2025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3B3-2CF6-4507-BB11-ED702531B7E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57429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2627-CB91-40F6-A2FC-9BF9C624256D}" type="datetimeFigureOut">
              <a:rPr lang="es-AR" smtClean="0"/>
              <a:t>7/9/2025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3B3-2CF6-4507-BB11-ED702531B7E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01629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2627-CB91-40F6-A2FC-9BF9C624256D}" type="datetimeFigureOut">
              <a:rPr lang="es-AR" smtClean="0"/>
              <a:t>7/9/2025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3B3-2CF6-4507-BB11-ED702531B7E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30286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2627-CB91-40F6-A2FC-9BF9C624256D}" type="datetimeFigureOut">
              <a:rPr lang="es-AR" smtClean="0"/>
              <a:t>7/9/2025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3B3-2CF6-4507-BB11-ED702531B7E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7106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2627-CB91-40F6-A2FC-9BF9C624256D}" type="datetimeFigureOut">
              <a:rPr lang="es-AR" smtClean="0"/>
              <a:t>7/9/2025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3B3-2CF6-4507-BB11-ED702531B7E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1473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2627-CB91-40F6-A2FC-9BF9C624256D}" type="datetimeFigureOut">
              <a:rPr lang="es-AR" smtClean="0"/>
              <a:t>7/9/2025</a:t>
            </a:fld>
            <a:endParaRPr lang="es-A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3B3-2CF6-4507-BB11-ED702531B7E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39033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2627-CB91-40F6-A2FC-9BF9C624256D}" type="datetimeFigureOut">
              <a:rPr lang="es-AR" smtClean="0"/>
              <a:t>7/9/2025</a:t>
            </a:fld>
            <a:endParaRPr lang="es-A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3B3-2CF6-4507-BB11-ED702531B7E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9756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2627-CB91-40F6-A2FC-9BF9C624256D}" type="datetimeFigureOut">
              <a:rPr lang="es-AR" smtClean="0"/>
              <a:t>7/9/2025</a:t>
            </a:fld>
            <a:endParaRPr lang="es-A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3B3-2CF6-4507-BB11-ED702531B7E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4009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2627-CB91-40F6-A2FC-9BF9C624256D}" type="datetimeFigureOut">
              <a:rPr lang="es-AR" smtClean="0"/>
              <a:t>7/9/2025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3B3-2CF6-4507-BB11-ED702531B7E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9486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02627-CB91-40F6-A2FC-9BF9C624256D}" type="datetimeFigureOut">
              <a:rPr lang="es-AR" smtClean="0"/>
              <a:t>7/9/2025</a:t>
            </a:fld>
            <a:endParaRPr lang="es-A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1273B3-2CF6-4507-BB11-ED702531B7E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41809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D902627-CB91-40F6-A2FC-9BF9C624256D}" type="datetimeFigureOut">
              <a:rPr lang="es-AR" smtClean="0"/>
              <a:t>7/9/2025</a:t>
            </a:fld>
            <a:endParaRPr lang="es-A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A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91273B3-2CF6-4507-BB11-ED702531B7E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3084608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0D375D8F-8B8E-A120-21F3-765DEBEBC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7EB8F71-4D5B-D0FB-2D16-63144611EE87}"/>
              </a:ext>
            </a:extLst>
          </p:cNvPr>
          <p:cNvSpPr txBox="1"/>
          <p:nvPr/>
        </p:nvSpPr>
        <p:spPr>
          <a:xfrm>
            <a:off x="1306286" y="15820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560657696"/>
      </p:ext>
    </p:extLst>
  </p:cSld>
  <p:clrMapOvr>
    <a:masterClrMapping/>
  </p:clrMapOvr>
  <p:transition spd="slow" advTm="5725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Imágenes de Codigo Fuente | Descarga imágenes gratuitas en Unsplash">
            <a:extLst>
              <a:ext uri="{FF2B5EF4-FFF2-40B4-BE49-F238E27FC236}">
                <a16:creationId xmlns:a16="http://schemas.microsoft.com/office/drawing/2014/main" id="{088B9F5C-3F19-7D46-7A35-1D5D16BB0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6585"/>
            <a:ext cx="12192000" cy="6874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D08C01B-8E89-E3B4-D216-9758A9CA323D}"/>
              </a:ext>
            </a:extLst>
          </p:cNvPr>
          <p:cNvSpPr txBox="1"/>
          <p:nvPr/>
        </p:nvSpPr>
        <p:spPr>
          <a:xfrm>
            <a:off x="0" y="-4296"/>
            <a:ext cx="12192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0" b="1" u="sng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Seccion 2: Aplicando conceptos</a:t>
            </a:r>
            <a:endParaRPr lang="es-AR" sz="5000" b="1" u="sng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6C36A2F-75DB-B4EA-3A57-C91485AE6970}"/>
              </a:ext>
            </a:extLst>
          </p:cNvPr>
          <p:cNvSpPr txBox="1"/>
          <p:nvPr/>
        </p:nvSpPr>
        <p:spPr>
          <a:xfrm>
            <a:off x="-2" y="595572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i="1" u="sng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Fetch, AJAX, objetos, promesas y </a:t>
            </a:r>
            <a:r>
              <a:rPr lang="en-US" sz="3000" b="1" i="1" u="sng" dirty="0" err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eventos</a:t>
            </a:r>
            <a:endParaRPr lang="es-AR" sz="3000" b="1" i="1" u="sng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257081"/>
      </p:ext>
    </p:extLst>
  </p:cSld>
  <p:clrMapOvr>
    <a:masterClrMapping/>
  </p:clrMapOvr>
  <p:transition spd="slow" advTm="10696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 descr="Qué es Código Fuente? - Definición y Ejemplos 2025 -">
            <a:extLst>
              <a:ext uri="{FF2B5EF4-FFF2-40B4-BE49-F238E27FC236}">
                <a16:creationId xmlns:a16="http://schemas.microsoft.com/office/drawing/2014/main" id="{3D5A9949-5DC5-BFA4-DD41-487C53A47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86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2F335F7-2153-BD59-78DE-4317647C5FF3}"/>
              </a:ext>
            </a:extLst>
          </p:cNvPr>
          <p:cNvSpPr txBox="1"/>
          <p:nvPr/>
        </p:nvSpPr>
        <p:spPr>
          <a:xfrm>
            <a:off x="0" y="1344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Aplicando conceptos</a:t>
            </a:r>
            <a:endParaRPr lang="es-AR" sz="5000" b="1" dirty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D06D0FB-335B-CBCA-066E-874DECB9CF59}"/>
              </a:ext>
            </a:extLst>
          </p:cNvPr>
          <p:cNvSpPr txBox="1"/>
          <p:nvPr/>
        </p:nvSpPr>
        <p:spPr>
          <a:xfrm>
            <a:off x="336175" y="1156450"/>
            <a:ext cx="77320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Fetch y Ajax:</a:t>
            </a:r>
          </a:p>
          <a:p>
            <a:endParaRPr lang="en-US" sz="3000" b="1" dirty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Obtencion de productos desde una API externa</a:t>
            </a:r>
          </a:p>
          <a:p>
            <a:endParaRPr lang="en-US" sz="3000" b="1" dirty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Actualizacion del stock con metodos HTTP(GET/PUT)</a:t>
            </a:r>
          </a:p>
          <a:p>
            <a:endParaRPr lang="en-US" sz="3000" b="1" dirty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Sistema de promesas para el sistema de pagos.</a:t>
            </a:r>
          </a:p>
        </p:txBody>
      </p:sp>
      <p:pic>
        <p:nvPicPr>
          <p:cNvPr id="7174" name="Picture 6" descr="Guides for fetch API">
            <a:extLst>
              <a:ext uri="{FF2B5EF4-FFF2-40B4-BE49-F238E27FC236}">
                <a16:creationId xmlns:a16="http://schemas.microsoft.com/office/drawing/2014/main" id="{5FEB2384-FF9F-F4C7-0D92-0C10F1270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77" y="2359959"/>
            <a:ext cx="2138082" cy="21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oShape 10" descr="El código es lo fácil">
            <a:extLst>
              <a:ext uri="{FF2B5EF4-FFF2-40B4-BE49-F238E27FC236}">
                <a16:creationId xmlns:a16="http://schemas.microsoft.com/office/drawing/2014/main" id="{B8E1155B-306A-9780-F454-2B401EA9F0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2971284"/>
      </p:ext>
    </p:extLst>
  </p:cSld>
  <p:clrMapOvr>
    <a:masterClrMapping/>
  </p:clrMapOvr>
  <p:transition spd="slow" advTm="10696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 descr="Qué es Código Fuente? - Definición y Ejemplos 2025 -">
            <a:extLst>
              <a:ext uri="{FF2B5EF4-FFF2-40B4-BE49-F238E27FC236}">
                <a16:creationId xmlns:a16="http://schemas.microsoft.com/office/drawing/2014/main" id="{3D5A9949-5DC5-BFA4-DD41-487C53A47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86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2F335F7-2153-BD59-78DE-4317647C5FF3}"/>
              </a:ext>
            </a:extLst>
          </p:cNvPr>
          <p:cNvSpPr txBox="1"/>
          <p:nvPr/>
        </p:nvSpPr>
        <p:spPr>
          <a:xfrm>
            <a:off x="0" y="1344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Aplicando conceptos</a:t>
            </a:r>
            <a:endParaRPr lang="es-AR" sz="5000" b="1" dirty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D06D0FB-335B-CBCA-066E-874DECB9CF59}"/>
              </a:ext>
            </a:extLst>
          </p:cNvPr>
          <p:cNvSpPr txBox="1"/>
          <p:nvPr/>
        </p:nvSpPr>
        <p:spPr>
          <a:xfrm>
            <a:off x="336175" y="1156450"/>
            <a:ext cx="77320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Objetos y JSON:</a:t>
            </a:r>
          </a:p>
          <a:p>
            <a:endParaRPr lang="en-US" sz="3000" b="1" dirty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Productos, carrito y facturas representados como objetos.</a:t>
            </a:r>
          </a:p>
          <a:p>
            <a:endParaRPr lang="en-US" sz="3000" b="1" dirty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Comunicacion cliente-API en formato JSON</a:t>
            </a:r>
          </a:p>
          <a:p>
            <a:endParaRPr lang="en-US" sz="3000" b="1" dirty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El JavaScript esta hecho con el paradigma de objetos.</a:t>
            </a:r>
          </a:p>
        </p:txBody>
      </p:sp>
      <p:sp>
        <p:nvSpPr>
          <p:cNvPr id="9" name="AutoShape 10" descr="El código es lo fácil">
            <a:extLst>
              <a:ext uri="{FF2B5EF4-FFF2-40B4-BE49-F238E27FC236}">
                <a16:creationId xmlns:a16="http://schemas.microsoft.com/office/drawing/2014/main" id="{B8E1155B-306A-9780-F454-2B401EA9F0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8194" name="Picture 2" descr="Archivo json - Iconos gratis de interfaz">
            <a:extLst>
              <a:ext uri="{FF2B5EF4-FFF2-40B4-BE49-F238E27FC236}">
                <a16:creationId xmlns:a16="http://schemas.microsoft.com/office/drawing/2014/main" id="{20C2BACF-FA98-61B4-6442-7BBCBE898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9776" y="992569"/>
            <a:ext cx="4876800" cy="48768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0065246"/>
      </p:ext>
    </p:extLst>
  </p:cSld>
  <p:clrMapOvr>
    <a:masterClrMapping/>
  </p:clrMapOvr>
  <p:transition spd="slow" advTm="10696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 descr="Qué es Código Fuente? - Definición y Ejemplos 2025 -">
            <a:extLst>
              <a:ext uri="{FF2B5EF4-FFF2-40B4-BE49-F238E27FC236}">
                <a16:creationId xmlns:a16="http://schemas.microsoft.com/office/drawing/2014/main" id="{3D5A9949-5DC5-BFA4-DD41-487C53A47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86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2F335F7-2153-BD59-78DE-4317647C5FF3}"/>
              </a:ext>
            </a:extLst>
          </p:cNvPr>
          <p:cNvSpPr txBox="1"/>
          <p:nvPr/>
        </p:nvSpPr>
        <p:spPr>
          <a:xfrm>
            <a:off x="0" y="1344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Aplicando conceptos</a:t>
            </a:r>
            <a:endParaRPr lang="es-AR" sz="5000" b="1" dirty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D06D0FB-335B-CBCA-066E-874DECB9CF59}"/>
              </a:ext>
            </a:extLst>
          </p:cNvPr>
          <p:cNvSpPr txBox="1"/>
          <p:nvPr/>
        </p:nvSpPr>
        <p:spPr>
          <a:xfrm>
            <a:off x="336175" y="1156450"/>
            <a:ext cx="77320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Promesas y Asincronia:</a:t>
            </a:r>
          </a:p>
          <a:p>
            <a:endParaRPr lang="en-US" sz="3000" b="1" dirty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Cada solicitud HTTP, sin importar cual sea, tiene validaciones con TRYCATCH. Impidiendo que el codigo se corrompa facilmente.</a:t>
            </a:r>
          </a:p>
          <a:p>
            <a:endParaRPr lang="en-US" sz="3000" b="1" dirty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Se agregan validaciones adicionales para evitar el error en algun lado.</a:t>
            </a:r>
          </a:p>
        </p:txBody>
      </p:sp>
      <p:sp>
        <p:nvSpPr>
          <p:cNvPr id="9" name="AutoShape 10" descr="El código es lo fácil">
            <a:extLst>
              <a:ext uri="{FF2B5EF4-FFF2-40B4-BE49-F238E27FC236}">
                <a16:creationId xmlns:a16="http://schemas.microsoft.com/office/drawing/2014/main" id="{B8E1155B-306A-9780-F454-2B401EA9F0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62D455B-BFF2-F3C5-29D5-8E3195879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290" y="1347560"/>
            <a:ext cx="4544709" cy="223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64971"/>
      </p:ext>
    </p:extLst>
  </p:cSld>
  <p:clrMapOvr>
    <a:masterClrMapping/>
  </p:clrMapOvr>
  <p:transition spd="slow" advTm="10696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 descr="Qué es Código Fuente? - Definición y Ejemplos 2025 -">
            <a:extLst>
              <a:ext uri="{FF2B5EF4-FFF2-40B4-BE49-F238E27FC236}">
                <a16:creationId xmlns:a16="http://schemas.microsoft.com/office/drawing/2014/main" id="{3D5A9949-5DC5-BFA4-DD41-487C53A47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86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2F335F7-2153-BD59-78DE-4317647C5FF3}"/>
              </a:ext>
            </a:extLst>
          </p:cNvPr>
          <p:cNvSpPr txBox="1"/>
          <p:nvPr/>
        </p:nvSpPr>
        <p:spPr>
          <a:xfrm>
            <a:off x="0" y="1344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Aplicando conceptos</a:t>
            </a:r>
            <a:endParaRPr lang="es-AR" sz="5000" b="1" dirty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D06D0FB-335B-CBCA-066E-874DECB9CF59}"/>
              </a:ext>
            </a:extLst>
          </p:cNvPr>
          <p:cNvSpPr txBox="1"/>
          <p:nvPr/>
        </p:nvSpPr>
        <p:spPr>
          <a:xfrm>
            <a:off x="336175" y="1156450"/>
            <a:ext cx="773206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Eventos:</a:t>
            </a:r>
          </a:p>
          <a:p>
            <a:endParaRPr lang="en-US" sz="3000" b="1" dirty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Botones para agregar/eliminar productos</a:t>
            </a:r>
          </a:p>
          <a:p>
            <a:endParaRPr lang="en-US" sz="3000" b="1" dirty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Evento submit de formulario de pago.</a:t>
            </a:r>
          </a:p>
          <a:p>
            <a:endParaRPr lang="en-US" sz="3000" b="1" dirty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Evento de impression de factura.</a:t>
            </a:r>
          </a:p>
          <a:p>
            <a:endParaRPr lang="en-US" sz="3000" b="1" dirty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Evento que al hacer click en un boton muestra un modal de confirmar compra.</a:t>
            </a:r>
          </a:p>
        </p:txBody>
      </p:sp>
      <p:sp>
        <p:nvSpPr>
          <p:cNvPr id="9" name="AutoShape 10" descr="El código es lo fácil">
            <a:extLst>
              <a:ext uri="{FF2B5EF4-FFF2-40B4-BE49-F238E27FC236}">
                <a16:creationId xmlns:a16="http://schemas.microsoft.com/office/drawing/2014/main" id="{B8E1155B-306A-9780-F454-2B401EA9F0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0244" name="Picture 4" descr="JS'Event">
            <a:extLst>
              <a:ext uri="{FF2B5EF4-FFF2-40B4-BE49-F238E27FC236}">
                <a16:creationId xmlns:a16="http://schemas.microsoft.com/office/drawing/2014/main" id="{EB52B9FD-589B-C524-DA37-51DD15D12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471" y="1352323"/>
            <a:ext cx="4153354" cy="4153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480356"/>
      </p:ext>
    </p:extLst>
  </p:cSld>
  <p:clrMapOvr>
    <a:masterClrMapping/>
  </p:clrMapOvr>
  <p:transition spd="slow" advTm="10696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2" name="Picture 14" descr="Qué es Código Fuente? - Definición y Ejemplos 2025 -">
            <a:extLst>
              <a:ext uri="{FF2B5EF4-FFF2-40B4-BE49-F238E27FC236}">
                <a16:creationId xmlns:a16="http://schemas.microsoft.com/office/drawing/2014/main" id="{3D5A9949-5DC5-BFA4-DD41-487C53A47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12192000" cy="686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2F335F7-2153-BD59-78DE-4317647C5FF3}"/>
              </a:ext>
            </a:extLst>
          </p:cNvPr>
          <p:cNvSpPr txBox="1"/>
          <p:nvPr/>
        </p:nvSpPr>
        <p:spPr>
          <a:xfrm>
            <a:off x="0" y="13449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Aplicando conceptos</a:t>
            </a:r>
            <a:endParaRPr lang="es-AR" sz="5000" b="1" dirty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D06D0FB-335B-CBCA-066E-874DECB9CF59}"/>
              </a:ext>
            </a:extLst>
          </p:cNvPr>
          <p:cNvSpPr txBox="1"/>
          <p:nvPr/>
        </p:nvSpPr>
        <p:spPr>
          <a:xfrm>
            <a:off x="336175" y="1156450"/>
            <a:ext cx="77320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Validaciones:</a:t>
            </a:r>
          </a:p>
          <a:p>
            <a:endParaRPr lang="en-US" sz="3000" b="1" dirty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Algoritmo de Luhn para tarjetas.</a:t>
            </a:r>
          </a:p>
          <a:p>
            <a:endParaRPr lang="en-US" sz="3000" b="1" dirty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Verficacion de fechas y CVV</a:t>
            </a:r>
          </a:p>
          <a:p>
            <a:endParaRPr lang="en-US" sz="3000" b="1" dirty="0">
              <a:solidFill>
                <a:schemeClr val="accent2">
                  <a:lumMod val="20000"/>
                  <a:lumOff val="8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sz="3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• Validacion de que el carrito de</a:t>
            </a:r>
          </a:p>
          <a:p>
            <a:r>
              <a:rPr lang="en-US" sz="3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compras no este vacio.</a:t>
            </a:r>
          </a:p>
        </p:txBody>
      </p:sp>
      <p:sp>
        <p:nvSpPr>
          <p:cNvPr id="9" name="AutoShape 10" descr="El código es lo fácil">
            <a:extLst>
              <a:ext uri="{FF2B5EF4-FFF2-40B4-BE49-F238E27FC236}">
                <a16:creationId xmlns:a16="http://schemas.microsoft.com/office/drawing/2014/main" id="{B8E1155B-306A-9780-F454-2B401EA9F0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1266" name="Picture 2" descr="Best JavaScript Validator Online">
            <a:extLst>
              <a:ext uri="{FF2B5EF4-FFF2-40B4-BE49-F238E27FC236}">
                <a16:creationId xmlns:a16="http://schemas.microsoft.com/office/drawing/2014/main" id="{FE22FCCA-36E3-0CC1-9884-FAD6C1EA44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420" y="1194546"/>
            <a:ext cx="5377951" cy="537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315037"/>
      </p:ext>
    </p:extLst>
  </p:cSld>
  <p:clrMapOvr>
    <a:masterClrMapping/>
  </p:clrMapOvr>
  <p:transition spd="slow" advTm="10696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0" descr="El código es lo fácil">
            <a:extLst>
              <a:ext uri="{FF2B5EF4-FFF2-40B4-BE49-F238E27FC236}">
                <a16:creationId xmlns:a16="http://schemas.microsoft.com/office/drawing/2014/main" id="{B8E1155B-306A-9780-F454-2B401EA9F0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12308" name="Picture 20" descr="malha de pontos abstratos sobre fundo azul violeta com efeito de luz.  conceito de tecnologia. 5950953 Vetor no Vecteezy">
            <a:extLst>
              <a:ext uri="{FF2B5EF4-FFF2-40B4-BE49-F238E27FC236}">
                <a16:creationId xmlns:a16="http://schemas.microsoft.com/office/drawing/2014/main" id="{672DEEAE-058D-FAA5-4F78-AFA0689E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CF3745D-C07F-18C0-FFC5-2BE2B352CA65}"/>
              </a:ext>
            </a:extLst>
          </p:cNvPr>
          <p:cNvSpPr txBox="1"/>
          <p:nvPr/>
        </p:nvSpPr>
        <p:spPr>
          <a:xfrm>
            <a:off x="1190171" y="449944"/>
            <a:ext cx="1026159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>
                <a:solidFill>
                  <a:srgbClr val="0949AD"/>
                </a:solidFill>
              </a:rPr>
              <a:t>¿Dudas?</a:t>
            </a:r>
            <a:endParaRPr lang="es-AR" sz="20000" dirty="0">
              <a:solidFill>
                <a:srgbClr val="0949A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23946"/>
      </p:ext>
    </p:extLst>
  </p:cSld>
  <p:clrMapOvr>
    <a:masterClrMapping/>
  </p:clrMapOvr>
  <p:transition spd="slow" advTm="10696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7EB8F71-4D5B-D0FB-2D16-63144611EE87}"/>
              </a:ext>
            </a:extLst>
          </p:cNvPr>
          <p:cNvSpPr txBox="1"/>
          <p:nvPr/>
        </p:nvSpPr>
        <p:spPr>
          <a:xfrm>
            <a:off x="1306286" y="15820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AR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9131D82-3B62-6BED-B4A1-D4DCC2F59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467" y="0"/>
            <a:ext cx="12200467" cy="685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392611"/>
      </p:ext>
    </p:extLst>
  </p:cSld>
  <p:clrMapOvr>
    <a:masterClrMapping/>
  </p:clrMapOvr>
  <p:transition spd="slow" advTm="6175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🌱 Fondos para presentaciones en Power Point de naturaleza | Crehana">
            <a:extLst>
              <a:ext uri="{FF2B5EF4-FFF2-40B4-BE49-F238E27FC236}">
                <a16:creationId xmlns:a16="http://schemas.microsoft.com/office/drawing/2014/main" id="{1499B41E-5BB3-FEB9-B635-16924D78D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455"/>
            <a:ext cx="12192001" cy="692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D08C01B-8E89-E3B4-D216-9758A9CA323D}"/>
              </a:ext>
            </a:extLst>
          </p:cNvPr>
          <p:cNvSpPr txBox="1"/>
          <p:nvPr/>
        </p:nvSpPr>
        <p:spPr>
          <a:xfrm>
            <a:off x="0" y="9141"/>
            <a:ext cx="1219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1"/>
                </a:solidFill>
              </a:rPr>
              <a:t>Seccion 1: Caracteristicas principales</a:t>
            </a:r>
            <a:endParaRPr lang="es-AR" sz="4000" b="1" dirty="0">
              <a:solidFill>
                <a:schemeClr val="accent1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6C36A2F-75DB-B4EA-3A57-C91485AE6970}"/>
              </a:ext>
            </a:extLst>
          </p:cNvPr>
          <p:cNvSpPr txBox="1"/>
          <p:nvPr/>
        </p:nvSpPr>
        <p:spPr>
          <a:xfrm>
            <a:off x="-2" y="5955720"/>
            <a:ext cx="1219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i="1" u="sng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Funcionalidades del diseño del proyecto</a:t>
            </a:r>
            <a:endParaRPr lang="es-AR" sz="3000" b="1" i="1" u="sng" dirty="0">
              <a:solidFill>
                <a:schemeClr val="tx1">
                  <a:lumMod val="95000"/>
                  <a:lumOff val="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2050" name="Picture 2" descr="Two interlocutors with general chat icon vector eps | Premium Vector">
            <a:extLst>
              <a:ext uri="{FF2B5EF4-FFF2-40B4-BE49-F238E27FC236}">
                <a16:creationId xmlns:a16="http://schemas.microsoft.com/office/drawing/2014/main" id="{E69DA538-464F-C764-DC18-42AA1D330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6261" y="1259261"/>
            <a:ext cx="4339478" cy="4339478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638E026-3FD7-38F4-EF39-C879181CB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4300" y="1158414"/>
            <a:ext cx="4343400" cy="44422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718205164"/>
      </p:ext>
    </p:extLst>
  </p:cSld>
  <p:clrMapOvr>
    <a:masterClrMapping/>
  </p:clrMapOvr>
  <p:transition spd="slow" advTm="10696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7BC219D-DC82-858D-22AD-273719DA2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E18977A-6F67-9AEF-3498-946E12CF9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32485"/>
            <a:ext cx="12192000" cy="68904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666C5A7-7BDA-246C-31F2-CCF76AA15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-32485"/>
            <a:ext cx="12191999" cy="689048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76E986D-E147-F9B9-B10C-60ADC30361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32487"/>
            <a:ext cx="12191998" cy="6894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16592"/>
      </p:ext>
    </p:extLst>
  </p:cSld>
  <p:clrMapOvr>
    <a:masterClrMapping/>
  </p:clrMapOvr>
  <p:transition spd="slow" advTm="10875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650AB5A-A9D5-5EE4-C782-4E353EF9E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735"/>
            <a:ext cx="12191999" cy="686947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9574577-0FF9-4CA0-58F5-3FEF2D717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86" y="0"/>
            <a:ext cx="12175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188234"/>
      </p:ext>
    </p:extLst>
  </p:cSld>
  <p:clrMapOvr>
    <a:masterClrMapping/>
  </p:clrMapOvr>
  <p:transition spd="slow" advTm="10711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D59919F-4510-D673-1E65-7EDEA738B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87" y="766480"/>
            <a:ext cx="12204375" cy="6858000"/>
          </a:xfrm>
          <a:prstGeom prst="rect">
            <a:avLst/>
          </a:prstGeom>
        </p:spPr>
      </p:pic>
      <p:pic>
        <p:nvPicPr>
          <p:cNvPr id="2050" name="Picture 2" descr="icono seguro seguro de pago con tarjeta de crédito. 10177796 Vector en  Vecteezy">
            <a:extLst>
              <a:ext uri="{FF2B5EF4-FFF2-40B4-BE49-F238E27FC236}">
                <a16:creationId xmlns:a16="http://schemas.microsoft.com/office/drawing/2014/main" id="{FF137021-8523-2B65-3699-0E4601995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0671" y="1613644"/>
            <a:ext cx="4258235" cy="380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25384E19-858F-CA03-06AF-E47AC489DC48}"/>
              </a:ext>
            </a:extLst>
          </p:cNvPr>
          <p:cNvSpPr txBox="1"/>
          <p:nvPr/>
        </p:nvSpPr>
        <p:spPr>
          <a:xfrm>
            <a:off x="-12375" y="107577"/>
            <a:ext cx="122043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chemeClr val="accent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Detalle de producto y pago</a:t>
            </a:r>
            <a:endParaRPr lang="es-AR" sz="5000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726305"/>
      </p:ext>
    </p:extLst>
  </p:cSld>
  <p:clrMapOvr>
    <a:masterClrMapping/>
  </p:clrMapOvr>
  <p:transition spd="slow" advTm="16328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Fondos Para Power Point">
            <a:extLst>
              <a:ext uri="{FF2B5EF4-FFF2-40B4-BE49-F238E27FC236}">
                <a16:creationId xmlns:a16="http://schemas.microsoft.com/office/drawing/2014/main" id="{F601C84D-BB0F-7092-7158-6FFAF493A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0518"/>
            <a:ext cx="12193718" cy="689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018293C-6903-47F8-A6F7-1B39F72A46B2}"/>
              </a:ext>
            </a:extLst>
          </p:cNvPr>
          <p:cNvSpPr txBox="1"/>
          <p:nvPr/>
        </p:nvSpPr>
        <p:spPr>
          <a:xfrm>
            <a:off x="0" y="492366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000" b="1" dirty="0">
                <a:solidFill>
                  <a:srgbClr val="00B0F0"/>
                </a:solidFill>
                <a:latin typeface="Arial Black" panose="020B0A04020102020204" pitchFamily="34" charset="0"/>
              </a:rPr>
              <a:t>Facturas y pago exitoso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49FD8D4-A274-4D15-A9F4-2FB92272CFEE}"/>
              </a:ext>
            </a:extLst>
          </p:cNvPr>
          <p:cNvSpPr txBox="1"/>
          <p:nvPr/>
        </p:nvSpPr>
        <p:spPr>
          <a:xfrm>
            <a:off x="565311" y="1645918"/>
            <a:ext cx="75376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Primero, se valida que los datos estén el en localStorage, si es así,</a:t>
            </a:r>
          </a:p>
          <a:p>
            <a:r>
              <a:rPr lang="es-AR" sz="2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mostramos “Su producto llegara en 24 horas” mas los productos que</a:t>
            </a:r>
          </a:p>
          <a:p>
            <a:r>
              <a:rPr lang="es-AR" sz="2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compro el usuario.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548BD8-D298-406F-AE69-C4A19568E57D}"/>
              </a:ext>
            </a:extLst>
          </p:cNvPr>
          <p:cNvSpPr txBox="1"/>
          <p:nvPr/>
        </p:nvSpPr>
        <p:spPr>
          <a:xfrm>
            <a:off x="565312" y="3407073"/>
            <a:ext cx="6960903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El sistema de facturas genera una factura pasándola por parámetros. </a:t>
            </a:r>
          </a:p>
          <a:p>
            <a:r>
              <a:rPr lang="es-AR" sz="2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Existen datos pre-generados como la firma, ubicación del E-Commerce</a:t>
            </a:r>
          </a:p>
          <a:p>
            <a:r>
              <a:rPr lang="es-AR" sz="2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 el logo. Los demás datos, si no se pasan por query. No</a:t>
            </a:r>
          </a:p>
          <a:p>
            <a:r>
              <a:rPr lang="es-AR" sz="2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 error. Sino, directamente, se deja vacío.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212A76B-4327-479C-8FE2-DF5CCC9CC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58" y="1572062"/>
            <a:ext cx="4876190" cy="467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694641"/>
      </p:ext>
    </p:extLst>
  </p:cSld>
  <p:clrMapOvr>
    <a:masterClrMapping/>
  </p:clrMapOvr>
  <p:transition spd="slow" advTm="10898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018293C-6903-47F8-A6F7-1B39F72A46B2}"/>
              </a:ext>
            </a:extLst>
          </p:cNvPr>
          <p:cNvSpPr txBox="1"/>
          <p:nvPr/>
        </p:nvSpPr>
        <p:spPr>
          <a:xfrm>
            <a:off x="0" y="492366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000" b="1" dirty="0">
                <a:solidFill>
                  <a:srgbClr val="00B0F0"/>
                </a:solidFill>
                <a:latin typeface="Arial Black" panose="020B0A04020102020204" pitchFamily="34" charset="0"/>
              </a:rPr>
              <a:t>Configuración y Soporte</a:t>
            </a:r>
          </a:p>
        </p:txBody>
      </p:sp>
      <p:pic>
        <p:nvPicPr>
          <p:cNvPr id="1026" name="Picture 2" descr="Soporte técnico hombre configuraciones de soporte técnico icono | Vector  Premium">
            <a:extLst>
              <a:ext uri="{FF2B5EF4-FFF2-40B4-BE49-F238E27FC236}">
                <a16:creationId xmlns:a16="http://schemas.microsoft.com/office/drawing/2014/main" id="{B8899129-6BB6-5BAF-884C-5FAD6C8B2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122" y="1846170"/>
            <a:ext cx="3761254" cy="376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2AC2DCA-526A-53C6-35DD-8242AD1D5AD1}"/>
              </a:ext>
            </a:extLst>
          </p:cNvPr>
          <p:cNvSpPr txBox="1"/>
          <p:nvPr/>
        </p:nvSpPr>
        <p:spPr>
          <a:xfrm>
            <a:off x="820271" y="1465732"/>
            <a:ext cx="48588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Configuracion</a:t>
            </a:r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Usuario:</a:t>
            </a:r>
            <a:endParaRPr lang="es-AR" sz="3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27FD1A7-1740-F261-72BE-00396DB5CDE2}"/>
              </a:ext>
            </a:extLst>
          </p:cNvPr>
          <p:cNvSpPr txBox="1"/>
          <p:nvPr/>
        </p:nvSpPr>
        <p:spPr>
          <a:xfrm>
            <a:off x="820271" y="2097744"/>
            <a:ext cx="739215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• Mostrar precios con IVA(Desactivado por defecto)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• Solo mostrar productos con stock(Desactivado por defecto)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• Modo oscuro(Desactivado por defecto)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• Atajos de teclado(Activado por defecto)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• Requerir confirmar compra(Activado por defecto)</a:t>
            </a:r>
            <a:endParaRPr lang="es-AR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95696"/>
      </p:ext>
    </p:extLst>
  </p:cSld>
  <p:clrMapOvr>
    <a:masterClrMapping/>
  </p:clrMapOvr>
  <p:transition spd="slow" advTm="10898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018293C-6903-47F8-A6F7-1B39F72A46B2}"/>
              </a:ext>
            </a:extLst>
          </p:cNvPr>
          <p:cNvSpPr txBox="1"/>
          <p:nvPr/>
        </p:nvSpPr>
        <p:spPr>
          <a:xfrm>
            <a:off x="0" y="492366"/>
            <a:ext cx="12192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5000" b="1" dirty="0">
                <a:solidFill>
                  <a:srgbClr val="00B0F0"/>
                </a:solidFill>
                <a:latin typeface="Arial Black" panose="020B0A04020102020204" pitchFamily="34" charset="0"/>
              </a:rPr>
              <a:t>Configuración y Soporte</a:t>
            </a:r>
          </a:p>
        </p:txBody>
      </p:sp>
      <p:pic>
        <p:nvPicPr>
          <p:cNvPr id="1026" name="Picture 2" descr="Soporte técnico hombre configuraciones de soporte técnico icono | Vector  Premium">
            <a:extLst>
              <a:ext uri="{FF2B5EF4-FFF2-40B4-BE49-F238E27FC236}">
                <a16:creationId xmlns:a16="http://schemas.microsoft.com/office/drawing/2014/main" id="{B8899129-6BB6-5BAF-884C-5FAD6C8B2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0122" y="1846170"/>
            <a:ext cx="3761254" cy="3761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2AC2DCA-526A-53C6-35DD-8242AD1D5AD1}"/>
              </a:ext>
            </a:extLst>
          </p:cNvPr>
          <p:cNvSpPr txBox="1"/>
          <p:nvPr/>
        </p:nvSpPr>
        <p:spPr>
          <a:xfrm>
            <a:off x="820271" y="1465732"/>
            <a:ext cx="38459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Chatbot de Soporte:</a:t>
            </a:r>
            <a:endParaRPr lang="es-AR" sz="30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27FD1A7-1740-F261-72BE-00396DB5CDE2}"/>
              </a:ext>
            </a:extLst>
          </p:cNvPr>
          <p:cNvSpPr txBox="1"/>
          <p:nvPr/>
        </p:nvSpPr>
        <p:spPr>
          <a:xfrm>
            <a:off x="820271" y="2097744"/>
            <a:ext cx="7401257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• En el codigo, hay una recopilacion de respuestas genericas</a:t>
            </a:r>
          </a:p>
          <a:p>
            <a:r>
              <a:rPr lang="en-US" sz="2200" dirty="0">
                <a:solidFill>
                  <a:schemeClr val="bg1"/>
                </a:solidFill>
              </a:rPr>
              <a:t>en formato JSON.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• Un auto completador si el usuario no sabe los commandos.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• El bot tambien tiene soporte de modo oscuro.</a:t>
            </a:r>
            <a:endParaRPr lang="es-AR" sz="2200" dirty="0">
              <a:solidFill>
                <a:schemeClr val="bg1"/>
              </a:solidFill>
            </a:endParaRPr>
          </a:p>
          <a:p>
            <a:endParaRPr lang="es-AR" sz="2200" dirty="0">
              <a:solidFill>
                <a:schemeClr val="bg1"/>
              </a:solidFill>
            </a:endParaRPr>
          </a:p>
          <a:p>
            <a:r>
              <a:rPr lang="es-AR" sz="2200" dirty="0">
                <a:solidFill>
                  <a:schemeClr val="bg1"/>
                </a:solidFill>
              </a:rPr>
              <a:t>• Responsive y funcional para dispositivos mobiles.</a:t>
            </a:r>
          </a:p>
          <a:p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dirty="0">
                <a:solidFill>
                  <a:schemeClr val="bg1"/>
                </a:solidFill>
              </a:rPr>
              <a:t>• Si a la pregunta le agregas cosas adicionales. Lo detectara</a:t>
            </a:r>
          </a:p>
          <a:p>
            <a:r>
              <a:rPr lang="en-US" sz="2200" dirty="0">
                <a:solidFill>
                  <a:schemeClr val="bg1"/>
                </a:solidFill>
              </a:rPr>
              <a:t>igualmente..</a:t>
            </a:r>
          </a:p>
        </p:txBody>
      </p:sp>
    </p:spTree>
    <p:extLst>
      <p:ext uri="{BB962C8B-B14F-4D97-AF65-F5344CB8AC3E}">
        <p14:creationId xmlns:p14="http://schemas.microsoft.com/office/powerpoint/2010/main" val="4232197695"/>
      </p:ext>
    </p:extLst>
  </p:cSld>
  <p:clrMapOvr>
    <a:masterClrMapping/>
  </p:clrMapOvr>
  <p:transition spd="slow" advTm="10898">
    <p:push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11761</TotalTime>
  <Words>419</Words>
  <Application>Microsoft Office PowerPoint</Application>
  <PresentationFormat>Panorámica</PresentationFormat>
  <Paragraphs>79</Paragraphs>
  <Slides>16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  <vt:variant>
        <vt:lpstr>Presentaciones personalizadas</vt:lpstr>
      </vt:variant>
      <vt:variant>
        <vt:i4>1</vt:i4>
      </vt:variant>
    </vt:vector>
  </HeadingPairs>
  <TitlesOfParts>
    <vt:vector size="24" baseType="lpstr">
      <vt:lpstr>Arial</vt:lpstr>
      <vt:lpstr>Arial Black</vt:lpstr>
      <vt:lpstr>Calisto MT</vt:lpstr>
      <vt:lpstr>Segoe UI</vt:lpstr>
      <vt:lpstr>Segoe UI Black</vt:lpstr>
      <vt:lpstr>Wingdings 2</vt:lpstr>
      <vt:lpstr>Pizarra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personalizada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tizianoluziramos@gmail.com</dc:creator>
  <cp:lastModifiedBy>tizianoluziramos@gmail.com</cp:lastModifiedBy>
  <cp:revision>6</cp:revision>
  <dcterms:created xsi:type="dcterms:W3CDTF">2025-09-07T19:00:26Z</dcterms:created>
  <dcterms:modified xsi:type="dcterms:W3CDTF">2025-09-08T01:36:22Z</dcterms:modified>
</cp:coreProperties>
</file>