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46"/>
  </p:notesMasterIdLst>
  <p:handoutMasterIdLst>
    <p:handoutMasterId r:id="rId47"/>
  </p:handoutMasterIdLst>
  <p:sldIdLst>
    <p:sldId id="257" r:id="rId2"/>
    <p:sldId id="261" r:id="rId3"/>
    <p:sldId id="277" r:id="rId4"/>
    <p:sldId id="267" r:id="rId5"/>
    <p:sldId id="268" r:id="rId6"/>
    <p:sldId id="266" r:id="rId7"/>
    <p:sldId id="275" r:id="rId8"/>
    <p:sldId id="262" r:id="rId9"/>
    <p:sldId id="263" r:id="rId10"/>
    <p:sldId id="264" r:id="rId11"/>
    <p:sldId id="265" r:id="rId12"/>
    <p:sldId id="282" r:id="rId13"/>
    <p:sldId id="269" r:id="rId14"/>
    <p:sldId id="270" r:id="rId15"/>
    <p:sldId id="283" r:id="rId16"/>
    <p:sldId id="276" r:id="rId17"/>
    <p:sldId id="279" r:id="rId18"/>
    <p:sldId id="280" r:id="rId19"/>
    <p:sldId id="281" r:id="rId20"/>
    <p:sldId id="284" r:id="rId21"/>
    <p:sldId id="271" r:id="rId22"/>
    <p:sldId id="272" r:id="rId23"/>
    <p:sldId id="285" r:id="rId24"/>
    <p:sldId id="286" r:id="rId25"/>
    <p:sldId id="287" r:id="rId26"/>
    <p:sldId id="288" r:id="rId27"/>
    <p:sldId id="289" r:id="rId28"/>
    <p:sldId id="291" r:id="rId29"/>
    <p:sldId id="293" r:id="rId30"/>
    <p:sldId id="292" r:id="rId31"/>
    <p:sldId id="290" r:id="rId32"/>
    <p:sldId id="294" r:id="rId33"/>
    <p:sldId id="296" r:id="rId34"/>
    <p:sldId id="297" r:id="rId35"/>
    <p:sldId id="298" r:id="rId36"/>
    <p:sldId id="305" r:id="rId37"/>
    <p:sldId id="301" r:id="rId38"/>
    <p:sldId id="302" r:id="rId39"/>
    <p:sldId id="303" r:id="rId40"/>
    <p:sldId id="304" r:id="rId41"/>
    <p:sldId id="306" r:id="rId42"/>
    <p:sldId id="307" r:id="rId43"/>
    <p:sldId id="308" r:id="rId44"/>
    <p:sldId id="300" r:id="rId4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e"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102" y="-1314"/>
      </p:cViewPr>
      <p:guideLst>
        <p:guide orient="horz" pos="2160"/>
        <p:guide pos="3840"/>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pPr rtl="0"/>
              <a:t>07/06/2020</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pPr rtl="0"/>
              <a:t>‹N›</a:t>
            </a:fld>
            <a:endParaRPr lang="en-US"/>
          </a:p>
        </p:txBody>
      </p:sp>
    </p:spTree>
    <p:extLst>
      <p:ext uri="{BB962C8B-B14F-4D97-AF65-F5344CB8AC3E}">
        <p14:creationId xmlns=""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pPr rtl="0"/>
              <a:t>07/06/2020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pPr rtl="0"/>
              <a:t>‹N›</a:t>
            </a:fld>
            <a:endParaRPr lang="en-US"/>
          </a:p>
        </p:txBody>
      </p:sp>
    </p:spTree>
    <p:extLst>
      <p:ext uri="{BB962C8B-B14F-4D97-AF65-F5344CB8AC3E}">
        <p14:creationId xmlns=""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pPr rtl="0"/>
              <a:t>07/06/2020</a:t>
            </a:fld>
            <a:endParaRPr lang="en-US" dirty="0"/>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pPr rtl="0"/>
              <a:t>07/06/2020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pPr rtl="0"/>
              <a:t>07/06/2020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pPr rtl="0"/>
              <a:t>07/06/2020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pPr rtl="0"/>
              <a:t>07/06/2020</a:t>
            </a:fld>
            <a:endParaRPr lang="en-US" dirty="0"/>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pPr rtl="0"/>
              <a:t>07/06/2020</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pPr rtl="0"/>
              <a:t>07/06/2020</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pPr rtl="0"/>
              <a:t>07/06/2020</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pPr rtl="0"/>
              <a:t>07/06/2020</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pPr rtl="0"/>
              <a:t>07/06/2020</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pPr rtl="0"/>
              <a:t>07/06/2020</a:t>
            </a:fld>
            <a:endParaRPr lang="en-US" dirty="0"/>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pPr rtl="0"/>
              <a:t>‹N›</a:t>
            </a:fld>
            <a:endParaRPr lang="en-US"/>
          </a:p>
        </p:txBody>
      </p:sp>
      <p:sp>
        <p:nvSpPr>
          <p:cNvPr id="12" name="Rettangolo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pPr rtl="0"/>
              <a:t>07/06/2020</a:t>
            </a:fld>
            <a:endParaRPr lang="en-US" dirty="0"/>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pPr rtl="0"/>
              <a:t>‹N›</a:t>
            </a:fld>
            <a:endParaRPr lang="en-US"/>
          </a:p>
        </p:txBody>
      </p:sp>
    </p:spTree>
    <p:extLst>
      <p:ext uri="{BB962C8B-B14F-4D97-AF65-F5344CB8AC3E}">
        <p14:creationId xmlns=""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err="1">
                <a:solidFill>
                  <a:schemeClr val="tx1"/>
                </a:solidFill>
                <a:latin typeface="Times New Roman" panose="02020603050405020304" pitchFamily="18" charset="0"/>
                <a:cs typeface="Times New Roman" panose="02020603050405020304" pitchFamily="18" charset="0"/>
              </a:rPr>
              <a:t>Vector</a:t>
            </a:r>
            <a:r>
              <a:rPr lang="it-IT" sz="4400" dirty="0">
                <a:solidFill>
                  <a:schemeClr val="tx1"/>
                </a:solidFill>
                <a:latin typeface="Times New Roman" panose="02020603050405020304" pitchFamily="18" charset="0"/>
                <a:cs typeface="Times New Roman" panose="02020603050405020304" pitchFamily="18" charset="0"/>
              </a:rPr>
              <a:t> asset studio</a:t>
            </a:r>
            <a:endParaRPr lang="it"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649DCAD-FA38-436C-B106-A235F4692CCA}"/>
              </a:ext>
            </a:extLst>
          </p:cNvPr>
          <p:cNvSpPr>
            <a:spLocks noGrp="1"/>
          </p:cNvSpPr>
          <p:nvPr>
            <p:ph type="title"/>
          </p:nvPr>
        </p:nvSpPr>
        <p:spPr/>
        <p:txBody>
          <a:bodyPr/>
          <a:lstStyle/>
          <a:p>
            <a:r>
              <a:rPr lang="it-IT" dirty="0"/>
              <a:t>Pro e contro dei due formati</a:t>
            </a:r>
          </a:p>
        </p:txBody>
      </p:sp>
      <p:sp>
        <p:nvSpPr>
          <p:cNvPr id="3" name="Segnaposto contenuto 2">
            <a:extLst>
              <a:ext uri="{FF2B5EF4-FFF2-40B4-BE49-F238E27FC236}">
                <a16:creationId xmlns="" xmlns:a16="http://schemas.microsoft.com/office/drawing/2014/main" id="{AE9CA38E-DEB8-4B3C-A7EF-B065EE73E1B7}"/>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Le immagini </a:t>
            </a:r>
            <a:r>
              <a:rPr lang="it-IT" sz="3200" dirty="0" err="1">
                <a:latin typeface="Times New Roman" panose="02020603050405020304" pitchFamily="18" charset="0"/>
                <a:cs typeface="Times New Roman" panose="02020603050405020304" pitchFamily="18" charset="0"/>
              </a:rPr>
              <a:t>raster</a:t>
            </a:r>
            <a:r>
              <a:rPr lang="it-IT" sz="32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Il principale vantaggio di un’immagine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che, grazie ai milioni di pixel che la compongono, può rappresentare svariati dettagli. </a:t>
            </a:r>
          </a:p>
          <a:p>
            <a:r>
              <a:rPr lang="it-IT" sz="2800" dirty="0">
                <a:latin typeface="Times New Roman" panose="02020603050405020304" pitchFamily="18" charset="0"/>
                <a:cs typeface="Times New Roman" panose="02020603050405020304" pitchFamily="18" charset="0"/>
              </a:rPr>
              <a:t>Lo svantaggio </a:t>
            </a:r>
            <a:r>
              <a:rPr lang="it-IT" sz="2800">
                <a:latin typeface="Times New Roman" panose="02020603050405020304" pitchFamily="18" charset="0"/>
                <a:cs typeface="Times New Roman" panose="02020603050405020304" pitchFamily="18" charset="0"/>
              </a:rPr>
              <a:t>è </a:t>
            </a:r>
            <a:r>
              <a:rPr lang="it-IT" sz="2800" smtClean="0">
                <a:latin typeface="Times New Roman" panose="02020603050405020304" pitchFamily="18" charset="0"/>
                <a:cs typeface="Times New Roman" panose="02020603050405020304" pitchFamily="18" charset="0"/>
              </a:rPr>
              <a:t>che nel </a:t>
            </a:r>
            <a:r>
              <a:rPr lang="it-IT" sz="2800" dirty="0">
                <a:latin typeface="Times New Roman" panose="02020603050405020304" pitchFamily="18" charset="0"/>
                <a:cs typeface="Times New Roman" panose="02020603050405020304" pitchFamily="18" charset="0"/>
              </a:rPr>
              <a:t>momento in cui vengono ingrandite oltre le loro dimensioni originali, subiscono perdite di dettagli e appaiono sgranate o dentellate (Effetto </a:t>
            </a:r>
            <a:r>
              <a:rPr lang="it-IT" sz="2800" dirty="0" err="1">
                <a:latin typeface="Times New Roman" panose="02020603050405020304" pitchFamily="18" charset="0"/>
                <a:cs typeface="Times New Roman" panose="02020603050405020304" pitchFamily="18" charset="0"/>
              </a:rPr>
              <a:t>Pixellatura</a:t>
            </a:r>
            <a:r>
              <a:rPr lang="it-IT" sz="2800" dirty="0">
                <a:latin typeface="Times New Roman" panose="02020603050405020304" pitchFamily="18" charset="0"/>
                <a:cs typeface="Times New Roman" panose="02020603050405020304" pitchFamily="18" charset="0"/>
              </a:rPr>
              <a:t>).</a:t>
            </a:r>
          </a:p>
          <a:p>
            <a:endParaRPr lang="it-IT" sz="3600" dirty="0"/>
          </a:p>
          <a:p>
            <a:endParaRPr lang="it-IT" sz="3600" dirty="0"/>
          </a:p>
        </p:txBody>
      </p:sp>
    </p:spTree>
    <p:extLst>
      <p:ext uri="{BB962C8B-B14F-4D97-AF65-F5344CB8AC3E}">
        <p14:creationId xmlns="" xmlns:p14="http://schemas.microsoft.com/office/powerpoint/2010/main" val="190959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B6E8F6D-14C5-4FD7-BE1E-94F2CEBBD047}"/>
              </a:ext>
            </a:extLst>
          </p:cNvPr>
          <p:cNvSpPr>
            <a:spLocks noGrp="1"/>
          </p:cNvSpPr>
          <p:nvPr>
            <p:ph type="title"/>
          </p:nvPr>
        </p:nvSpPr>
        <p:spPr/>
        <p:txBody>
          <a:bodyPr/>
          <a:lstStyle/>
          <a:p>
            <a:r>
              <a:rPr lang="it-IT" dirty="0"/>
              <a:t>Pro e contro dei due formati (2)</a:t>
            </a:r>
          </a:p>
        </p:txBody>
      </p:sp>
      <p:sp>
        <p:nvSpPr>
          <p:cNvPr id="3" name="Segnaposto contenuto 2">
            <a:extLst>
              <a:ext uri="{FF2B5EF4-FFF2-40B4-BE49-F238E27FC236}">
                <a16:creationId xmlns="" xmlns:a16="http://schemas.microsoft.com/office/drawing/2014/main" id="{7197C251-8208-4015-BFF1-537AC8FD5152}"/>
              </a:ext>
            </a:extLst>
          </p:cNvPr>
          <p:cNvSpPr>
            <a:spLocks noGrp="1"/>
          </p:cNvSpPr>
          <p:nvPr>
            <p:ph idx="1"/>
          </p:nvPr>
        </p:nvSpPr>
        <p:spPr>
          <a:xfrm>
            <a:off x="1066800" y="2185416"/>
            <a:ext cx="10058400" cy="3849624"/>
          </a:xfrm>
        </p:spPr>
        <p:txBody>
          <a:bodyPr/>
          <a:lstStyle/>
          <a:p>
            <a:pPr marL="0" indent="0">
              <a:buNone/>
            </a:pPr>
            <a:r>
              <a:rPr lang="it-IT" sz="3200" dirty="0">
                <a:latin typeface="Times New Roman" panose="02020603050405020304" pitchFamily="18" charset="0"/>
                <a:cs typeface="Times New Roman" panose="02020603050405020304" pitchFamily="18" charset="0"/>
              </a:rPr>
              <a:t>Le immagini vettoriali:</a:t>
            </a:r>
            <a:endParaRPr lang="it-IT" dirty="0"/>
          </a:p>
          <a:p>
            <a:r>
              <a:rPr lang="it-IT" sz="2800" dirty="0">
                <a:latin typeface="Times New Roman" panose="02020603050405020304" pitchFamily="18" charset="0"/>
                <a:cs typeface="Times New Roman" panose="02020603050405020304" pitchFamily="18" charset="0"/>
              </a:rPr>
              <a:t>Possono essere ingrandite all’infinito senza subire alcuna perdita di qualità e definizione, inoltre</a:t>
            </a:r>
            <a:r>
              <a:rPr lang="it-IT" b="1" dirty="0"/>
              <a:t> </a:t>
            </a:r>
            <a:r>
              <a:rPr lang="it-IT" sz="2800" dirty="0">
                <a:latin typeface="Times New Roman" panose="02020603050405020304" pitchFamily="18" charset="0"/>
                <a:cs typeface="Times New Roman" panose="02020603050405020304" pitchFamily="18" charset="0"/>
              </a:rPr>
              <a:t>il peso (in byte) di un documento è inferiore rispetto ad uno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Meno intuitive rispetto alle immagini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più complicato lavorarci e bisogna conoscere a fondo gli strumenti da utilizzare.</a:t>
            </a:r>
          </a:p>
          <a:p>
            <a:endParaRPr lang="it-IT"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4269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In conclusione</a:t>
            </a:r>
            <a:endParaRPr lang="it-IT"/>
          </a:p>
        </p:txBody>
      </p:sp>
      <p:sp>
        <p:nvSpPr>
          <p:cNvPr id="3" name="Segnaposto contenuto 2"/>
          <p:cNvSpPr>
            <a:spLocks noGrp="1"/>
          </p:cNvSpPr>
          <p:nvPr>
            <p:ph idx="1"/>
          </p:nvPr>
        </p:nvSpPr>
        <p:spPr/>
        <p:txBody>
          <a:bodyPr/>
          <a:lstStyle/>
          <a:p>
            <a:pPr>
              <a:buNone/>
            </a:pPr>
            <a:r>
              <a:rPr lang="it-IT" sz="2400" smtClean="0">
                <a:latin typeface="Times New Roman" pitchFamily="18" charset="0"/>
                <a:cs typeface="Times New Roman" pitchFamily="18" charset="0"/>
              </a:rPr>
              <a:t>Il vector drawable è appropriato per icone semplici, mentre quelle con troppi dettagli funzionano meglio come immagini bitmap.</a:t>
            </a:r>
          </a:p>
          <a:p>
            <a:pPr>
              <a:buNone/>
            </a:pPr>
            <a:r>
              <a:rPr lang="it-IT" sz="2400" smtClean="0">
                <a:latin typeface="Times New Roman" pitchFamily="18" charset="0"/>
                <a:cs typeface="Times New Roman" pitchFamily="18" charset="0"/>
              </a:rPr>
              <a:t>Inoltre il caricamento iniziale di un vector drawable può costare di più in termini di cicli di CPU rispetto alla corrispondente immagine bitmap. Mentre successivamente l’uso di memoria è simile tra le due.</a:t>
            </a:r>
          </a:p>
          <a:p>
            <a:pPr>
              <a:buNone/>
            </a:pPr>
            <a:endParaRPr lang="it-IT" sz="2400" smtClean="0">
              <a:latin typeface="Times New Roman" pitchFamily="18" charset="0"/>
              <a:cs typeface="Times New Roman" pitchFamily="18" charset="0"/>
            </a:endParaRP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447AD0D-D9DC-4BD5-B662-30885C940A73}"/>
              </a:ext>
            </a:extLst>
          </p:cNvPr>
          <p:cNvSpPr>
            <a:spLocks noGrp="1"/>
          </p:cNvSpPr>
          <p:nvPr>
            <p:ph type="title"/>
          </p:nvPr>
        </p:nvSpPr>
        <p:spPr/>
        <p:txBody>
          <a:bodyPr/>
          <a:lstStyle/>
          <a:p>
            <a:r>
              <a:rPr lang="it-IT" dirty="0">
                <a:cs typeface="Times New Roman" panose="02020603050405020304" pitchFamily="18" charset="0"/>
              </a:rPr>
              <a:t>File SVG</a:t>
            </a:r>
          </a:p>
        </p:txBody>
      </p:sp>
      <p:sp>
        <p:nvSpPr>
          <p:cNvPr id="3" name="Segnaposto contenuto 2">
            <a:extLst>
              <a:ext uri="{FF2B5EF4-FFF2-40B4-BE49-F238E27FC236}">
                <a16:creationId xmlns="" xmlns:a16="http://schemas.microsoft.com/office/drawing/2014/main" id="{FD9C302A-E7AA-40AD-8F0F-C6D9EFCC88F5}"/>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Un file SVG è un file che usa un formato grafico vettoriale bidimensionale. Descrive l’immagine usando un formato di testo, basato su XML. I file SVG sono sviluppati come formato standard per mostrare grafiche vettoriali sul web.</a:t>
            </a:r>
          </a:p>
          <a:p>
            <a:endParaRPr lang="it-IT" dirty="0"/>
          </a:p>
        </p:txBody>
      </p:sp>
      <p:sp>
        <p:nvSpPr>
          <p:cNvPr id="4" name="Segnaposto data 3">
            <a:extLst>
              <a:ext uri="{FF2B5EF4-FFF2-40B4-BE49-F238E27FC236}">
                <a16:creationId xmlns="" xmlns:a16="http://schemas.microsoft.com/office/drawing/2014/main" id="{F8E17882-5E17-41CC-8F32-7C442B1A3160}"/>
              </a:ext>
            </a:extLst>
          </p:cNvPr>
          <p:cNvSpPr>
            <a:spLocks noGrp="1"/>
          </p:cNvSpPr>
          <p:nvPr>
            <p:ph type="dt" sz="half" idx="10"/>
          </p:nvPr>
        </p:nvSpPr>
        <p:spPr/>
        <p:txBody>
          <a:bodyPr/>
          <a:lstStyle/>
          <a:p>
            <a:pPr rtl="0"/>
            <a:fld id="{85E0D28E-6F2F-4715-A424-3B01AC64AD4B}" type="datetime1">
              <a:rPr lang="it-IT" smtClean="0"/>
              <a:pPr rtl="0"/>
              <a:t>07/06/2020</a:t>
            </a:fld>
            <a:endParaRPr lang="en-US"/>
          </a:p>
        </p:txBody>
      </p:sp>
    </p:spTree>
    <p:extLst>
      <p:ext uri="{BB962C8B-B14F-4D97-AF65-F5344CB8AC3E}">
        <p14:creationId xmlns="" xmlns:p14="http://schemas.microsoft.com/office/powerpoint/2010/main" val="200906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64A3D193-E597-4EF9-9B61-D8F702BBDA6B}"/>
              </a:ext>
            </a:extLst>
          </p:cNvPr>
          <p:cNvSpPr>
            <a:spLocks noGrp="1"/>
          </p:cNvSpPr>
          <p:nvPr>
            <p:ph type="title"/>
          </p:nvPr>
        </p:nvSpPr>
        <p:spPr/>
        <p:txBody>
          <a:bodyPr/>
          <a:lstStyle/>
          <a:p>
            <a:r>
              <a:rPr lang="it-IT" dirty="0">
                <a:cs typeface="Times New Roman" panose="02020603050405020304" pitchFamily="18" charset="0"/>
              </a:rPr>
              <a:t>File PSD</a:t>
            </a:r>
          </a:p>
        </p:txBody>
      </p:sp>
      <p:sp>
        <p:nvSpPr>
          <p:cNvPr id="3" name="Segnaposto contenuto 2">
            <a:extLst>
              <a:ext uri="{FF2B5EF4-FFF2-40B4-BE49-F238E27FC236}">
                <a16:creationId xmlns="" xmlns:a16="http://schemas.microsoft.com/office/drawing/2014/main" id="{78D544C2-8FC2-4FAB-8544-0FAFF728A8E0}"/>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Il PSD è un formato di file proprietario sviluppato da Adobe Systems. La sua particolarità è quella di essere un formato di grafica vettoriale molto versatile. È utilizzato per creare immagini vettoriali  e progetti multimediali. </a:t>
            </a:r>
          </a:p>
          <a:p>
            <a:endParaRPr lang="it-IT" dirty="0"/>
          </a:p>
        </p:txBody>
      </p:sp>
    </p:spTree>
    <p:extLst>
      <p:ext uri="{BB962C8B-B14F-4D97-AF65-F5344CB8AC3E}">
        <p14:creationId xmlns="" xmlns:p14="http://schemas.microsoft.com/office/powerpoint/2010/main" val="315201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Best Practices</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 l’immagine da vettorizzare è troppo grande, caricarla potrebbe richiedere troppo tempo, quindi risulta utile limitarne le dimensioni.</a:t>
            </a:r>
          </a:p>
          <a:p>
            <a:r>
              <a:rPr lang="it-IT" sz="2400" smtClean="0">
                <a:latin typeface="Times New Roman" pitchFamily="18" charset="0"/>
                <a:cs typeface="Times New Roman" pitchFamily="18" charset="0"/>
              </a:rPr>
              <a:t>Sebbene i vector drawables supportino anche più di un colore, spesso è raccomandabile usare icone nere (android:fillColor=”#FF000000”). In questo modo è possibile aggiungere una tinta, che diventerà il colore dell’icona. Se il colore dell’icona non è nero, il colore potrebbe fondersi con quello della tinta.</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Caso di errore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In questo strumento non sono ancora supportate alcune funzionalità, nel caso in cui venga trovato qualcosa non supportato nel file svg, verrà riportato come errore in basso nella finestra, con annessi error details.</a:t>
            </a:r>
          </a:p>
          <a:p>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Generazione di PNG</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Per le versioni precedenti ad Android 5.0, Vector Asset Studio aggiunge il file vector drawable al progetto, inoltre Gradle crea immagini PNG bitmap a varie risoluzioni. Le densità delle immagini PNG sono specificate dalla proprietà generatedDensities del Domain Specific Language in un file build.gradle.</a:t>
            </a:r>
          </a:p>
          <a:p>
            <a:pPr>
              <a:buNone/>
            </a:pPr>
            <a:r>
              <a:rPr lang="it-IT" sz="2400" smtClean="0">
                <a:latin typeface="Times New Roman" pitchFamily="18" charset="0"/>
                <a:cs typeface="Times New Roman" pitchFamily="18" charset="0"/>
              </a:rPr>
              <a:t>Per le versioni successive ad Android 5.0, Vector Asset Studio supporta tutti gli elementi VectorDrawable.</a:t>
            </a:r>
          </a:p>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800" y="767443"/>
            <a:ext cx="10058400" cy="5185301"/>
          </a:xfrm>
        </p:spPr>
        <p:txBody>
          <a:bodyPr>
            <a:normAutofit/>
          </a:bodyPr>
          <a:lstStyle/>
          <a:p>
            <a:pPr>
              <a:buNone/>
            </a:pPr>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Per la retrocompatibilità con Android 4.4 e precedenti, Vector Asset Studio supporta i seguenti elementi XML:</a:t>
            </a:r>
          </a:p>
          <a:p>
            <a:pPr>
              <a:buNone/>
            </a:pPr>
            <a:endParaRPr lang="it-IT" sz="2400" smtClean="0">
              <a:latin typeface="Times New Roman" pitchFamily="18" charset="0"/>
              <a:cs typeface="Times New Roman" pitchFamily="18" charset="0"/>
            </a:endParaRPr>
          </a:p>
          <a:p>
            <a:pPr>
              <a:buNone/>
            </a:pPr>
            <a:r>
              <a:rPr lang="it-IT" sz="2400" smtClean="0"/>
              <a:t>&lt;vector&gt;</a:t>
            </a:r>
          </a:p>
          <a:p>
            <a:pPr lvl="1">
              <a:buFont typeface="Wingdings" pitchFamily="2" charset="2"/>
              <a:buChar char="§"/>
            </a:pPr>
            <a:r>
              <a:rPr lang="it-IT" sz="2200" smtClean="0"/>
              <a:t>android:width</a:t>
            </a:r>
          </a:p>
          <a:p>
            <a:pPr lvl="1">
              <a:buFont typeface="Wingdings" pitchFamily="2" charset="2"/>
              <a:buChar char="§"/>
            </a:pPr>
            <a:r>
              <a:rPr lang="it-IT" sz="2200" smtClean="0"/>
              <a:t>android:height</a:t>
            </a:r>
          </a:p>
          <a:p>
            <a:pPr lvl="1">
              <a:buFont typeface="Wingdings" pitchFamily="2" charset="2"/>
              <a:buChar char="§"/>
            </a:pPr>
            <a:r>
              <a:rPr lang="it-IT" sz="2200" smtClean="0"/>
              <a:t>android:viewportWidth</a:t>
            </a:r>
          </a:p>
          <a:p>
            <a:pPr lvl="1">
              <a:buFont typeface="Wingdings" pitchFamily="2" charset="2"/>
              <a:buChar char="§"/>
            </a:pPr>
            <a:r>
              <a:rPr lang="it-IT" sz="2200" smtClean="0"/>
              <a:t>android:viewportHeight</a:t>
            </a:r>
          </a:p>
          <a:p>
            <a:pPr lvl="1">
              <a:buFont typeface="Wingdings" pitchFamily="2" charset="2"/>
              <a:buChar char="§"/>
            </a:pPr>
            <a:r>
              <a:rPr lang="it-IT" sz="2200" smtClean="0"/>
              <a:t>android:alpha</a:t>
            </a:r>
          </a:p>
          <a:p>
            <a:pPr>
              <a:buNone/>
            </a:pPr>
            <a:endParaRPr lang="it-IT" sz="2400" smtClean="0">
              <a:latin typeface="Times New Roman" pitchFamily="18" charset="0"/>
              <a:cs typeface="Times New Roman" pitchFamily="18" charset="0"/>
            </a:endParaRPr>
          </a:p>
          <a:p>
            <a:pPr>
              <a:buNone/>
            </a:pPr>
            <a:endParaRPr lang="it-IT" sz="24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799" y="1498963"/>
            <a:ext cx="3995057" cy="3849624"/>
          </a:xfrm>
        </p:spPr>
        <p:txBody>
          <a:bodyPr>
            <a:noAutofit/>
          </a:bodyPr>
          <a:lstStyle/>
          <a:p>
            <a:pPr indent="0">
              <a:buNone/>
            </a:pPr>
            <a:r>
              <a:rPr lang="it-IT" sz="2400" smtClean="0"/>
              <a:t>&lt;group&gt;</a:t>
            </a:r>
          </a:p>
          <a:p>
            <a:pPr lvl="1" indent="0">
              <a:buFont typeface="Wingdings" pitchFamily="2" charset="2"/>
              <a:buChar char="§"/>
            </a:pPr>
            <a:r>
              <a:rPr lang="it-IT" sz="2200" smtClean="0"/>
              <a:t>android:rotation</a:t>
            </a:r>
          </a:p>
          <a:p>
            <a:pPr lvl="1" indent="0">
              <a:buFont typeface="Wingdings" pitchFamily="2" charset="2"/>
              <a:buChar char="§"/>
            </a:pPr>
            <a:r>
              <a:rPr lang="it-IT" sz="2200" smtClean="0"/>
              <a:t>android:pivotX</a:t>
            </a:r>
          </a:p>
          <a:p>
            <a:pPr lvl="1" indent="0">
              <a:buFont typeface="Wingdings" pitchFamily="2" charset="2"/>
              <a:buChar char="§"/>
            </a:pPr>
            <a:r>
              <a:rPr lang="it-IT" sz="2200" smtClean="0"/>
              <a:t>android:pivotY</a:t>
            </a:r>
          </a:p>
          <a:p>
            <a:pPr lvl="1" indent="0">
              <a:buFont typeface="Wingdings" pitchFamily="2" charset="2"/>
              <a:buChar char="§"/>
            </a:pPr>
            <a:r>
              <a:rPr lang="it-IT" sz="2200" smtClean="0"/>
              <a:t>android:scaleX</a:t>
            </a:r>
          </a:p>
          <a:p>
            <a:pPr lvl="1" indent="0">
              <a:buFont typeface="Wingdings" pitchFamily="2" charset="2"/>
              <a:buChar char="§"/>
            </a:pPr>
            <a:r>
              <a:rPr lang="it-IT" sz="2200" smtClean="0"/>
              <a:t>android:scaleY</a:t>
            </a:r>
          </a:p>
          <a:p>
            <a:pPr lvl="1" indent="0">
              <a:buFont typeface="Wingdings" pitchFamily="2" charset="2"/>
              <a:buChar char="§"/>
            </a:pPr>
            <a:r>
              <a:rPr lang="it-IT" sz="2200" smtClean="0"/>
              <a:t>android:translateX</a:t>
            </a:r>
          </a:p>
          <a:p>
            <a:pPr lvl="1" indent="0">
              <a:buFont typeface="Wingdings" pitchFamily="2" charset="2"/>
              <a:buChar char="§"/>
            </a:pPr>
            <a:r>
              <a:rPr lang="it-IT" sz="2200" smtClean="0"/>
              <a:t>android:translateY</a:t>
            </a:r>
          </a:p>
          <a:p>
            <a:pPr indent="0">
              <a:buNone/>
            </a:pPr>
            <a:endParaRPr lang="it-IT" sz="2400">
              <a:latin typeface="+mj-lt"/>
              <a:cs typeface="Courier New" pitchFamily="49" charset="0"/>
            </a:endParaRPr>
          </a:p>
        </p:txBody>
      </p:sp>
      <p:sp>
        <p:nvSpPr>
          <p:cNvPr id="9" name="CasellaDiTesto 8"/>
          <p:cNvSpPr txBox="1"/>
          <p:nvPr/>
        </p:nvSpPr>
        <p:spPr>
          <a:xfrm>
            <a:off x="6711042" y="1355271"/>
            <a:ext cx="4506686" cy="3877985"/>
          </a:xfrm>
          <a:prstGeom prst="rect">
            <a:avLst/>
          </a:prstGeom>
          <a:noFill/>
        </p:spPr>
        <p:txBody>
          <a:bodyPr wrap="square" rtlCol="0">
            <a:spAutoFit/>
          </a:bodyPr>
          <a:lstStyle/>
          <a:p>
            <a:r>
              <a:rPr lang="it-IT" sz="2400" smtClean="0"/>
              <a:t>&lt;path&gt;</a:t>
            </a:r>
          </a:p>
          <a:p>
            <a:pPr lvl="1">
              <a:buFont typeface="Wingdings" pitchFamily="2" charset="2"/>
              <a:buChar char="§"/>
            </a:pPr>
            <a:r>
              <a:rPr lang="it-IT" sz="2200" smtClean="0"/>
              <a:t> android:pathData </a:t>
            </a:r>
          </a:p>
          <a:p>
            <a:pPr lvl="1">
              <a:buFont typeface="Wingdings" pitchFamily="2" charset="2"/>
              <a:buChar char="§"/>
            </a:pPr>
            <a:r>
              <a:rPr lang="it-IT" sz="2200" smtClean="0"/>
              <a:t> android:fillColor</a:t>
            </a:r>
          </a:p>
          <a:p>
            <a:pPr lvl="1">
              <a:buFont typeface="Wingdings" pitchFamily="2" charset="2"/>
              <a:buChar char="§"/>
            </a:pPr>
            <a:r>
              <a:rPr lang="it-IT" sz="2200" smtClean="0"/>
              <a:t> android:strokeColor</a:t>
            </a:r>
          </a:p>
          <a:p>
            <a:pPr lvl="1">
              <a:buFont typeface="Wingdings" pitchFamily="2" charset="2"/>
              <a:buChar char="§"/>
            </a:pPr>
            <a:r>
              <a:rPr lang="it-IT" sz="2200" smtClean="0"/>
              <a:t> android:strokeWidth</a:t>
            </a:r>
          </a:p>
          <a:p>
            <a:pPr lvl="1">
              <a:buFont typeface="Wingdings" pitchFamily="2" charset="2"/>
              <a:buChar char="§"/>
            </a:pPr>
            <a:r>
              <a:rPr lang="it-IT" sz="2200" smtClean="0"/>
              <a:t> android:strokeAlpha</a:t>
            </a:r>
          </a:p>
          <a:p>
            <a:pPr lvl="1">
              <a:buFont typeface="Wingdings" pitchFamily="2" charset="2"/>
              <a:buChar char="§"/>
            </a:pPr>
            <a:r>
              <a:rPr lang="it-IT" sz="2200" smtClean="0"/>
              <a:t> android:fillAlpha</a:t>
            </a:r>
          </a:p>
          <a:p>
            <a:pPr lvl="1">
              <a:buFont typeface="Wingdings" pitchFamily="2" charset="2"/>
              <a:buChar char="§"/>
            </a:pPr>
            <a:r>
              <a:rPr lang="it-IT" sz="2200" smtClean="0"/>
              <a:t> android:strokeLineCap</a:t>
            </a:r>
          </a:p>
          <a:p>
            <a:pPr lvl="1">
              <a:buFont typeface="Wingdings" pitchFamily="2" charset="2"/>
              <a:buChar char="§"/>
            </a:pPr>
            <a:r>
              <a:rPr lang="it-IT" sz="2200" smtClean="0"/>
              <a:t> android:strokeLineJoin</a:t>
            </a:r>
          </a:p>
          <a:p>
            <a:pPr lvl="1">
              <a:buFont typeface="Wingdings" pitchFamily="2" charset="2"/>
              <a:buChar char="§"/>
            </a:pPr>
            <a:r>
              <a:rPr lang="it-IT" sz="2200" smtClean="0"/>
              <a:t> android:strokeMiterLimit</a:t>
            </a:r>
          </a:p>
          <a:p>
            <a:endParaRPr lang="it-IT"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6042F595-4D4D-4185-86A7-CBC567109825}"/>
              </a:ext>
            </a:extLst>
          </p:cNvPr>
          <p:cNvSpPr>
            <a:spLocks noGrp="1"/>
          </p:cNvSpPr>
          <p:nvPr>
            <p:ph type="title"/>
          </p:nvPr>
        </p:nvSpPr>
        <p:spPr/>
        <p:txBody>
          <a:bodyPr/>
          <a:lstStyle/>
          <a:p>
            <a:r>
              <a:rPr lang="it-IT" dirty="0">
                <a:cs typeface="Times New Roman" panose="02020603050405020304" pitchFamily="18" charset="0"/>
              </a:rPr>
              <a:t>Cos’è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7" name="Segnaposto contenuto 6">
            <a:extLst>
              <a:ext uri="{FF2B5EF4-FFF2-40B4-BE49-F238E27FC236}">
                <a16:creationId xmlns="" xmlns:a16="http://schemas.microsoft.com/office/drawing/2014/main" id="{7869F837-450C-4E6A-A262-9F07239CD2B8}"/>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Da Android Studio 1.4 è stato introdotto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Studio, un tool per prendere un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da </a:t>
            </a:r>
            <a:r>
              <a:rPr lang="it-IT" sz="3200" dirty="0" err="1">
                <a:latin typeface="Times New Roman" panose="02020603050405020304" pitchFamily="18" charset="0"/>
                <a:cs typeface="Times New Roman" panose="02020603050405020304" pitchFamily="18" charset="0"/>
              </a:rPr>
              <a:t>material</a:t>
            </a:r>
            <a:r>
              <a:rPr lang="it-IT" sz="3200" dirty="0">
                <a:latin typeface="Times New Roman" panose="02020603050405020304" pitchFamily="18" charset="0"/>
                <a:cs typeface="Times New Roman" panose="02020603050405020304" pitchFamily="18" charset="0"/>
              </a:rPr>
              <a:t> design </a:t>
            </a:r>
            <a:r>
              <a:rPr lang="it-IT" sz="3200" dirty="0" err="1">
                <a:latin typeface="Times New Roman" panose="02020603050405020304" pitchFamily="18" charset="0"/>
                <a:cs typeface="Times New Roman" panose="02020603050405020304" pitchFamily="18" charset="0"/>
              </a:rPr>
              <a:t>icon</a:t>
            </a:r>
            <a:r>
              <a:rPr lang="it-IT" sz="3200" dirty="0">
                <a:latin typeface="Times New Roman" panose="02020603050405020304" pitchFamily="18" charset="0"/>
                <a:cs typeface="Times New Roman" panose="02020603050405020304" pitchFamily="18" charset="0"/>
              </a:rPr>
              <a:t> library, o convertire file </a:t>
            </a:r>
            <a:r>
              <a:rPr lang="it-IT" sz="3200" dirty="0" err="1">
                <a:latin typeface="Times New Roman" panose="02020603050405020304" pitchFamily="18" charset="0"/>
                <a:cs typeface="Times New Roman" panose="02020603050405020304" pitchFamily="18" charset="0"/>
              </a:rPr>
              <a:t>svg</a:t>
            </a:r>
            <a:r>
              <a:rPr lang="it-IT" sz="3200" dirty="0">
                <a:latin typeface="Times New Roman" panose="02020603050405020304" pitchFamily="18" charset="0"/>
                <a:cs typeface="Times New Roman" panose="02020603050405020304" pitchFamily="18" charset="0"/>
              </a:rPr>
              <a:t> in immagini vettoriali.</a:t>
            </a:r>
          </a:p>
          <a:p>
            <a:pPr marL="0" indent="0">
              <a:buNone/>
            </a:pPr>
            <a:r>
              <a:rPr lang="it-IT" sz="3200" dirty="0"/>
              <a:t> </a:t>
            </a:r>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Libreria di supporto</a:t>
            </a:r>
            <a:endParaRPr lang="it-IT"/>
          </a:p>
        </p:txBody>
      </p:sp>
      <p:sp>
        <p:nvSpPr>
          <p:cNvPr id="3" name="Segnaposto contenuto 2"/>
          <p:cNvSpPr>
            <a:spLocks noGrp="1"/>
          </p:cNvSpPr>
          <p:nvPr>
            <p:ph idx="1"/>
          </p:nvPr>
        </p:nvSpPr>
        <p:spPr/>
        <p:txBody>
          <a:bodyPr>
            <a:normAutofit fontScale="92500" lnSpcReduction="20000"/>
          </a:bodyPr>
          <a:lstStyle/>
          <a:p>
            <a:pPr>
              <a:buNone/>
            </a:pPr>
            <a:r>
              <a:rPr lang="it-IT" sz="2600" smtClean="0">
                <a:latin typeface="Times New Roman" pitchFamily="18" charset="0"/>
                <a:cs typeface="Times New Roman" pitchFamily="18" charset="0"/>
              </a:rPr>
              <a:t>Prima </a:t>
            </a:r>
            <a:r>
              <a:rPr lang="it-IT" sz="2600" smtClean="0">
                <a:latin typeface="Times New Roman" pitchFamily="18" charset="0"/>
                <a:cs typeface="Times New Roman" pitchFamily="18" charset="0"/>
              </a:rPr>
              <a:t>di usare Vector Asset Studio bisogna aggiungere una dichiarazione nel file </a:t>
            </a:r>
            <a:r>
              <a:rPr lang="it-IT" sz="2400" smtClean="0">
                <a:latin typeface="Courier New" pitchFamily="49" charset="0"/>
                <a:cs typeface="Courier New" pitchFamily="49" charset="0"/>
              </a:rPr>
              <a:t>build.gradle</a:t>
            </a:r>
            <a:r>
              <a:rPr lang="it-IT" sz="2400" smtClean="0">
                <a:latin typeface="Times New Roman" pitchFamily="18" charset="0"/>
                <a:cs typeface="Times New Roman" pitchFamily="18" charset="0"/>
              </a:rPr>
              <a:t>: </a:t>
            </a:r>
            <a:r>
              <a:rPr lang="it-IT" sz="2400" smtClean="0">
                <a:solidFill>
                  <a:srgbClr val="FF0000"/>
                </a:solidFill>
                <a:latin typeface="Times New Roman" pitchFamily="18" charset="0"/>
                <a:cs typeface="Times New Roman" pitchFamily="18" charset="0"/>
              </a:rPr>
              <a:t>// inserire snippet fare screen</a:t>
            </a:r>
          </a:p>
          <a:p>
            <a:pPr>
              <a:buNone/>
            </a:pPr>
            <a:r>
              <a:rPr lang="it-IT" sz="2400" smtClean="0"/>
              <a:t>android {</a:t>
            </a:r>
            <a:br>
              <a:rPr lang="it-IT" sz="2400" smtClean="0"/>
            </a:br>
            <a:r>
              <a:rPr lang="it-IT" sz="2400" smtClean="0"/>
              <a:t>  defaultConfig {</a:t>
            </a:r>
            <a:br>
              <a:rPr lang="it-IT" sz="2400" smtClean="0"/>
            </a:br>
            <a:r>
              <a:rPr lang="it-IT" sz="2400" smtClean="0"/>
              <a:t>    vectorDrawables.useSupportLibrary = true</a:t>
            </a:r>
            <a:br>
              <a:rPr lang="it-IT" sz="2400" smtClean="0"/>
            </a:br>
            <a:r>
              <a:rPr lang="it-IT" sz="2400" smtClean="0"/>
              <a:t>  }</a:t>
            </a:r>
            <a:br>
              <a:rPr lang="it-IT" sz="2400" smtClean="0"/>
            </a:br>
            <a:r>
              <a:rPr lang="it-IT" sz="2400" smtClean="0"/>
              <a:t>}</a:t>
            </a:r>
            <a:br>
              <a:rPr lang="it-IT" sz="2400" smtClean="0"/>
            </a:br>
            <a:r>
              <a:rPr lang="it-IT" sz="2400" smtClean="0"/>
              <a:t/>
            </a:r>
            <a:br>
              <a:rPr lang="it-IT" sz="2400" smtClean="0"/>
            </a:br>
            <a:r>
              <a:rPr lang="it-IT" sz="2400" smtClean="0"/>
              <a:t>dependencies {</a:t>
            </a:r>
            <a:br>
              <a:rPr lang="it-IT" sz="2400" smtClean="0"/>
            </a:br>
            <a:r>
              <a:rPr lang="it-IT" sz="2400" smtClean="0"/>
              <a:t>  compile 'com.android.support:appcompat-v7:23.2.0'</a:t>
            </a:r>
            <a:br>
              <a:rPr lang="it-IT" sz="2400" smtClean="0"/>
            </a:br>
            <a:r>
              <a:rPr lang="it-IT" sz="2400" smtClean="0"/>
              <a:t>}</a:t>
            </a:r>
            <a:endParaRPr lang="it-IT" sz="24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AE4C8B6-E0B8-485F-A4DA-8628A66B76D2}"/>
              </a:ext>
            </a:extLst>
          </p:cNvPr>
          <p:cNvSpPr>
            <a:spLocks noGrp="1"/>
          </p:cNvSpPr>
          <p:nvPr>
            <p:ph type="title"/>
          </p:nvPr>
        </p:nvSpPr>
        <p:spPr/>
        <p:txBody>
          <a:bodyPr/>
          <a:lstStyle/>
          <a:p>
            <a:r>
              <a:rPr lang="it-IT" smtClean="0">
                <a:cs typeface="Times New Roman" panose="02020603050405020304" pitchFamily="18" charset="0"/>
              </a:rPr>
              <a:t>Avviare Vector Asset Studio</a:t>
            </a:r>
            <a:endParaRPr lang="it-IT" dirty="0">
              <a:cs typeface="Times New Roman" panose="02020603050405020304" pitchFamily="18" charset="0"/>
            </a:endParaRPr>
          </a:p>
        </p:txBody>
      </p:sp>
      <p:pic>
        <p:nvPicPr>
          <p:cNvPr id="6" name="Segnaposto contenuto 5">
            <a:extLst>
              <a:ext uri="{FF2B5EF4-FFF2-40B4-BE49-F238E27FC236}">
                <a16:creationId xmlns="" xmlns:a16="http://schemas.microsoft.com/office/drawing/2014/main" id="{4BDEEE29-91C2-4DC2-978E-B83B3D557396}"/>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2372" t="7596" r="36088" b="37875"/>
          <a:stretch/>
        </p:blipFill>
        <p:spPr>
          <a:xfrm>
            <a:off x="997226" y="2743200"/>
            <a:ext cx="10183450" cy="3575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asellaDiTesto 11">
            <a:extLst>
              <a:ext uri="{FF2B5EF4-FFF2-40B4-BE49-F238E27FC236}">
                <a16:creationId xmlns="" xmlns:a16="http://schemas.microsoft.com/office/drawing/2014/main" id="{E837BDAC-7E9D-4633-A500-EAEDA6613B83}"/>
              </a:ext>
            </a:extLst>
          </p:cNvPr>
          <p:cNvSpPr txBox="1"/>
          <p:nvPr/>
        </p:nvSpPr>
        <p:spPr>
          <a:xfrm>
            <a:off x="768625" y="1828800"/>
            <a:ext cx="10792003" cy="830997"/>
          </a:xfrm>
          <a:prstGeom prst="rect">
            <a:avLst/>
          </a:prstGeom>
          <a:noFill/>
        </p:spPr>
        <p:txBody>
          <a:bodyPr wrap="square" rtlCol="0">
            <a:spAutoFit/>
          </a:bodyPr>
          <a:lstStyle/>
          <a:p>
            <a:r>
              <a:rPr lang="it-IT" sz="2400" smtClean="0">
                <a:latin typeface="Times New Roman" pitchFamily="18" charset="0"/>
                <a:cs typeface="Times New Roman" pitchFamily="18" charset="0"/>
              </a:rPr>
              <a:t>Fare </a:t>
            </a:r>
            <a:r>
              <a:rPr lang="it-IT" sz="2400" dirty="0">
                <a:latin typeface="Times New Roman" pitchFamily="18" charset="0"/>
                <a:cs typeface="Times New Roman" pitchFamily="18" charset="0"/>
              </a:rPr>
              <a:t>click destro su qualsiasi folder nell’applicazione, poi passare il cursore su New </a:t>
            </a:r>
            <a:r>
              <a:rPr lang="it-IT" sz="2400">
                <a:latin typeface="Times New Roman" pitchFamily="18" charset="0"/>
                <a:cs typeface="Times New Roman" pitchFamily="18" charset="0"/>
              </a:rPr>
              <a:t>e </a:t>
            </a:r>
            <a:r>
              <a:rPr lang="it-IT" sz="2400" smtClean="0">
                <a:latin typeface="Times New Roman" pitchFamily="18" charset="0"/>
                <a:cs typeface="Times New Roman" pitchFamily="18" charset="0"/>
              </a:rPr>
              <a:t>poi cliccare su Vector </a:t>
            </a:r>
            <a:r>
              <a:rPr lang="it-IT" sz="2400" dirty="0">
                <a:latin typeface="Times New Roman" pitchFamily="18" charset="0"/>
                <a:cs typeface="Times New Roman" pitchFamily="18" charset="0"/>
              </a:rPr>
              <a:t>A</a:t>
            </a:r>
            <a:r>
              <a:rPr lang="it-IT" sz="2400" smtClean="0">
                <a:latin typeface="Times New Roman" pitchFamily="18" charset="0"/>
                <a:cs typeface="Times New Roman" pitchFamily="18" charset="0"/>
              </a:rPr>
              <a:t>sset</a:t>
            </a:r>
            <a:r>
              <a:rPr lang="it-IT" sz="24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219797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 xmlns:a16="http://schemas.microsoft.com/office/drawing/2014/main" id="{0F35DE8C-3ACD-459B-9345-5DB90C6EC9FD}"/>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25258" t="20542" r="24827" b="20042"/>
          <a:stretch/>
        </p:blipFill>
        <p:spPr>
          <a:xfrm>
            <a:off x="6096000" y="1833280"/>
            <a:ext cx="5682016" cy="3628167"/>
          </a:xfrm>
        </p:spPr>
      </p:pic>
      <p:sp>
        <p:nvSpPr>
          <p:cNvPr id="7" name="CasellaDiTesto 6">
            <a:extLst>
              <a:ext uri="{FF2B5EF4-FFF2-40B4-BE49-F238E27FC236}">
                <a16:creationId xmlns="" xmlns:a16="http://schemas.microsoft.com/office/drawing/2014/main" id="{EC7460D1-A244-474C-932D-C3A68EF124A9}"/>
              </a:ext>
            </a:extLst>
          </p:cNvPr>
          <p:cNvSpPr txBox="1"/>
          <p:nvPr/>
        </p:nvSpPr>
        <p:spPr>
          <a:xfrm>
            <a:off x="666059" y="1729947"/>
            <a:ext cx="5145206" cy="4062651"/>
          </a:xfrm>
          <a:prstGeom prst="rect">
            <a:avLst/>
          </a:prstGeom>
          <a:noFill/>
        </p:spPr>
        <p:txBody>
          <a:bodyPr wrap="square" rtlCol="0">
            <a:spAutoFit/>
          </a:bodyPr>
          <a:lstStyle/>
          <a:p>
            <a:r>
              <a:rPr lang="it-IT" sz="2400" smtClean="0">
                <a:latin typeface="Times New Roman" panose="02020603050405020304" pitchFamily="18" charset="0"/>
                <a:cs typeface="Times New Roman" panose="02020603050405020304" pitchFamily="18" charset="0"/>
              </a:rPr>
              <a:t>Apparirà la schermata per configurare il Vector Asset: posso </a:t>
            </a:r>
            <a:r>
              <a:rPr lang="it-IT" sz="2400" dirty="0">
                <a:latin typeface="Times New Roman" panose="02020603050405020304" pitchFamily="18" charset="0"/>
                <a:cs typeface="Times New Roman" panose="02020603050405020304" pitchFamily="18" charset="0"/>
              </a:rPr>
              <a:t>scegliere dalla libreria di </a:t>
            </a:r>
            <a:r>
              <a:rPr lang="it-IT" sz="2400" err="1">
                <a:latin typeface="Times New Roman" panose="02020603050405020304" pitchFamily="18" charset="0"/>
                <a:cs typeface="Times New Roman" panose="02020603050405020304" pitchFamily="18" charset="0"/>
              </a:rPr>
              <a:t>material</a:t>
            </a:r>
            <a:r>
              <a:rPr lang="it-IT" sz="2400">
                <a:latin typeface="Times New Roman" panose="02020603050405020304" pitchFamily="18" charset="0"/>
                <a:cs typeface="Times New Roman" panose="02020603050405020304" pitchFamily="18" charset="0"/>
              </a:rPr>
              <a:t> </a:t>
            </a:r>
            <a:r>
              <a:rPr lang="it-IT" sz="2400" smtClean="0">
                <a:latin typeface="Times New Roman" panose="02020603050405020304" pitchFamily="18" charset="0"/>
                <a:cs typeface="Times New Roman" panose="02020603050405020304" pitchFamily="18" charset="0"/>
              </a:rPr>
              <a:t>icon cliccando </a:t>
            </a:r>
            <a:r>
              <a:rPr lang="it-IT" sz="2400" dirty="0">
                <a:latin typeface="Times New Roman" panose="02020603050405020304" pitchFamily="18" charset="0"/>
                <a:cs typeface="Times New Roman" panose="02020603050405020304" pitchFamily="18" charset="0"/>
              </a:rPr>
              <a:t>su Clip Art. </a:t>
            </a:r>
            <a:r>
              <a:rPr lang="it-IT" sz="2400">
                <a:latin typeface="Times New Roman" panose="02020603050405020304" pitchFamily="18" charset="0"/>
                <a:cs typeface="Times New Roman" panose="02020603050405020304" pitchFamily="18" charset="0"/>
              </a:rPr>
              <a:t>Si </a:t>
            </a:r>
            <a:r>
              <a:rPr lang="it-IT" sz="2400" smtClean="0">
                <a:latin typeface="Times New Roman" panose="02020603050405020304" pitchFamily="18" charset="0"/>
                <a:cs typeface="Times New Roman" panose="02020603050405020304" pitchFamily="18" charset="0"/>
              </a:rPr>
              <a:t>aprirà </a:t>
            </a:r>
            <a:r>
              <a:rPr lang="it-IT" sz="2400" dirty="0">
                <a:latin typeface="Times New Roman" panose="02020603050405020304" pitchFamily="18" charset="0"/>
                <a:cs typeface="Times New Roman" panose="02020603050405020304" pitchFamily="18" charset="0"/>
              </a:rPr>
              <a:t>una finestra con tutti gli assets della libreria, ne scelgo una e clicco </a:t>
            </a:r>
            <a:r>
              <a:rPr lang="it-IT" sz="2400">
                <a:latin typeface="Times New Roman" panose="02020603050405020304" pitchFamily="18" charset="0"/>
                <a:cs typeface="Times New Roman" panose="02020603050405020304" pitchFamily="18" charset="0"/>
              </a:rPr>
              <a:t>ok</a:t>
            </a:r>
            <a:r>
              <a:rPr lang="it-IT" sz="2400" smtClean="0">
                <a:latin typeface="Times New Roman" panose="02020603050405020304" pitchFamily="18" charset="0"/>
                <a:cs typeface="Times New Roman" panose="02020603050405020304" pitchFamily="18" charset="0"/>
              </a:rPr>
              <a:t>. </a:t>
            </a:r>
          </a:p>
          <a:p>
            <a:endParaRPr lang="it-IT" sz="2400" smtClean="0">
              <a:latin typeface="Times New Roman" panose="02020603050405020304" pitchFamily="18" charset="0"/>
              <a:cs typeface="Times New Roman" panose="02020603050405020304" pitchFamily="18" charset="0"/>
            </a:endParaRPr>
          </a:p>
          <a:p>
            <a:r>
              <a:rPr lang="it-IT" sz="2400" smtClean="0">
                <a:latin typeface="Times New Roman" panose="02020603050405020304" pitchFamily="18" charset="0"/>
                <a:cs typeface="Times New Roman" panose="02020603050405020304" pitchFamily="18" charset="0"/>
              </a:rPr>
              <a:t>Inoltre </a:t>
            </a:r>
            <a:r>
              <a:rPr lang="it-IT" sz="2400" dirty="0">
                <a:latin typeface="Times New Roman" panose="02020603050405020304" pitchFamily="18" charset="0"/>
                <a:cs typeface="Times New Roman" panose="02020603050405020304" pitchFamily="18" charset="0"/>
              </a:rPr>
              <a:t>sono presenti delle opzioni per modificare altezza, larghezza, opacità, </a:t>
            </a:r>
            <a:r>
              <a:rPr lang="it-IT" sz="2400" dirty="0" err="1">
                <a:latin typeface="Times New Roman" panose="02020603050405020304" pitchFamily="18" charset="0"/>
                <a:cs typeface="Times New Roman" panose="02020603050405020304" pitchFamily="18" charset="0"/>
              </a:rPr>
              <a:t>automirroring</a:t>
            </a:r>
            <a:r>
              <a:rPr lang="it-IT" sz="2400" dirty="0">
                <a:latin typeface="Times New Roman" panose="02020603050405020304" pitchFamily="18" charset="0"/>
                <a:cs typeface="Times New Roman" panose="02020603050405020304" pitchFamily="18" charset="0"/>
              </a:rPr>
              <a:t> (versione 21 in poi) </a:t>
            </a:r>
            <a:r>
              <a:rPr lang="it-IT" sz="2400" dirty="0" err="1">
                <a:latin typeface="Times New Roman" panose="02020603050405020304" pitchFamily="18" charset="0"/>
                <a:cs typeface="Times New Roman" panose="02020603050405020304" pitchFamily="18" charset="0"/>
              </a:rPr>
              <a:t>ecc</a:t>
            </a:r>
            <a:r>
              <a:rPr lang="it-IT" sz="2400" dirty="0">
                <a:latin typeface="Times New Roman" panose="02020603050405020304" pitchFamily="18" charset="0"/>
                <a:cs typeface="Times New Roman" panose="02020603050405020304" pitchFamily="18" charset="0"/>
              </a:rPr>
              <a:t>…</a:t>
            </a:r>
          </a:p>
          <a:p>
            <a:endParaRPr lang="it-IT" dirty="0"/>
          </a:p>
        </p:txBody>
      </p:sp>
    </p:spTree>
    <p:extLst>
      <p:ext uri="{BB962C8B-B14F-4D97-AF65-F5344CB8AC3E}">
        <p14:creationId xmlns="" xmlns:p14="http://schemas.microsoft.com/office/powerpoint/2010/main" val="238726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01486" y="1754342"/>
            <a:ext cx="10058400" cy="5103658"/>
          </a:xfrm>
        </p:spPr>
        <p:txBody>
          <a:bodyPr/>
          <a:lstStyle/>
          <a:p>
            <a:pPr lvl="2">
              <a:buNone/>
            </a:pPr>
            <a:r>
              <a:rPr lang="it-IT" sz="2400" smtClean="0">
                <a:latin typeface="Times New Roman" pitchFamily="18" charset="0"/>
                <a:cs typeface="Times New Roman" pitchFamily="18" charset="0"/>
              </a:rPr>
              <a:t>Se appare la finestra “Need newer Android plugin for Gradle”, va corretta la versione del gradle seguendo i passaggi:</a:t>
            </a:r>
          </a:p>
          <a:p>
            <a:pPr lvl="2"/>
            <a:r>
              <a:rPr lang="it-IT" sz="2400" smtClean="0">
                <a:latin typeface="Times New Roman" pitchFamily="18" charset="0"/>
                <a:cs typeface="Times New Roman" pitchFamily="18" charset="0"/>
              </a:rPr>
              <a:t>Seleziona </a:t>
            </a:r>
            <a:r>
              <a:rPr lang="it-IT" sz="2400" b="1" smtClean="0">
                <a:latin typeface="Times New Roman" pitchFamily="18" charset="0"/>
                <a:cs typeface="Times New Roman" pitchFamily="18" charset="0"/>
              </a:rPr>
              <a:t>File</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Project Structure</a:t>
            </a:r>
          </a:p>
          <a:p>
            <a:pPr lvl="2"/>
            <a:r>
              <a:rPr lang="it-IT" sz="2400" smtClean="0">
                <a:latin typeface="Times New Roman" pitchFamily="18" charset="0"/>
                <a:cs typeface="Times New Roman" pitchFamily="18" charset="0"/>
              </a:rPr>
              <a:t>Seleziona Project</a:t>
            </a:r>
          </a:p>
          <a:p>
            <a:pPr lvl="2"/>
            <a:r>
              <a:rPr lang="it-IT" sz="2400" smtClean="0">
                <a:latin typeface="Times New Roman" pitchFamily="18" charset="0"/>
                <a:cs typeface="Times New Roman" pitchFamily="18" charset="0"/>
              </a:rPr>
              <a:t>Nel campo Android Plugin Version, cambiare la versione del plugin Android per Gradle alla 1.5.0 o più recente, poi clicca OK</a:t>
            </a:r>
          </a:p>
          <a:p>
            <a:pPr lvl="2"/>
            <a:r>
              <a:rPr lang="it-IT" sz="2400" smtClean="0">
                <a:latin typeface="Times New Roman" pitchFamily="18" charset="0"/>
                <a:cs typeface="Times New Roman" pitchFamily="18" charset="0"/>
              </a:rPr>
              <a:t>Nella Android view della </a:t>
            </a:r>
            <a:r>
              <a:rPr lang="it-IT" sz="2400" i="1" smtClean="0">
                <a:latin typeface="Times New Roman" pitchFamily="18" charset="0"/>
                <a:cs typeface="Times New Roman" pitchFamily="18" charset="0"/>
              </a:rPr>
              <a:t>Project window</a:t>
            </a:r>
            <a:r>
              <a:rPr lang="it-IT" sz="2400" smtClean="0">
                <a:latin typeface="Times New Roman" pitchFamily="18" charset="0"/>
                <a:cs typeface="Times New Roman" pitchFamily="18" charset="0"/>
              </a:rPr>
              <a:t>, clicca con il tasto destro il folder res e seleziona </a:t>
            </a:r>
            <a:r>
              <a:rPr lang="it-IT" sz="2400" b="1" smtClean="0">
                <a:latin typeface="Times New Roman" pitchFamily="18" charset="0"/>
                <a:cs typeface="Times New Roman" pitchFamily="18" charset="0"/>
              </a:rPr>
              <a:t>New</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Vector Asset</a:t>
            </a:r>
          </a:p>
          <a:p>
            <a:endParaRPr 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Come importare una grafica vettoriale</a:t>
            </a:r>
            <a:endParaRPr lang="it-IT"/>
          </a:p>
        </p:txBody>
      </p:sp>
      <p:sp>
        <p:nvSpPr>
          <p:cNvPr id="3" name="Segnaposto contenuto 2"/>
          <p:cNvSpPr>
            <a:spLocks noGrp="1"/>
          </p:cNvSpPr>
          <p:nvPr>
            <p:ph idx="1"/>
          </p:nvPr>
        </p:nvSpPr>
        <p:spPr>
          <a:xfrm>
            <a:off x="702129" y="2168434"/>
            <a:ext cx="5225142" cy="3849624"/>
          </a:xfrm>
        </p:spPr>
        <p:txBody>
          <a:bodyPr>
            <a:normAutofit/>
          </a:bodyPr>
          <a:lstStyle/>
          <a:p>
            <a:pPr>
              <a:buNone/>
            </a:pPr>
            <a:r>
              <a:rPr lang="it-IT" sz="2400" smtClean="0">
                <a:latin typeface="Times New Roman" pitchFamily="18" charset="0"/>
                <a:cs typeface="Times New Roman" pitchFamily="18" charset="0"/>
              </a:rPr>
              <a:t>Vector Asset Studio aiuta a importare grafiche vettoriali  nel proprio progetto.</a:t>
            </a:r>
          </a:p>
          <a:p>
            <a:pPr>
              <a:buNone/>
            </a:pPr>
            <a:r>
              <a:rPr lang="it-IT" sz="2400" smtClean="0">
                <a:latin typeface="Times New Roman" pitchFamily="18" charset="0"/>
                <a:cs typeface="Times New Roman" pitchFamily="18" charset="0"/>
              </a:rPr>
              <a:t>Questo è possibile seguendo una delle seguenti procedure:</a:t>
            </a:r>
          </a:p>
          <a:p>
            <a:pPr lvl="1">
              <a:buFont typeface="Wingdings" pitchFamily="2" charset="2"/>
              <a:buChar char="§"/>
            </a:pPr>
            <a:r>
              <a:rPr lang="it-IT" sz="2200" smtClean="0">
                <a:latin typeface="Times New Roman" pitchFamily="18" charset="0"/>
                <a:cs typeface="Times New Roman" pitchFamily="18" charset="0"/>
              </a:rPr>
              <a:t>Aggiungere una material icon (Clip Art)</a:t>
            </a:r>
          </a:p>
          <a:p>
            <a:pPr lvl="1">
              <a:buFont typeface="Wingdings" pitchFamily="2" charset="2"/>
              <a:buChar char="§"/>
            </a:pPr>
            <a:r>
              <a:rPr lang="it-IT" sz="2200" smtClean="0">
                <a:latin typeface="Times New Roman" pitchFamily="18" charset="0"/>
                <a:cs typeface="Times New Roman" pitchFamily="18" charset="0"/>
              </a:rPr>
              <a:t>Importare un file SVG o PSD</a:t>
            </a:r>
            <a:endParaRPr lang="it-IT" sz="2200">
              <a:latin typeface="Times New Roman" pitchFamily="18" charset="0"/>
              <a:cs typeface="Times New Roman" pitchFamily="18" charset="0"/>
            </a:endParaRPr>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pic>
        <p:nvPicPr>
          <p:cNvPr id="5" name="Segnaposto contenuto 5">
            <a:extLst>
              <a:ext uri="{FF2B5EF4-FFF2-40B4-BE49-F238E27FC236}">
                <a16:creationId xmlns="" xmlns:a16="http://schemas.microsoft.com/office/drawing/2014/main" id="{0F35DE8C-3ACD-459B-9345-5DB90C6EC9FD}"/>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25258" t="20542" r="24827" b="20042"/>
          <a:stretch/>
        </p:blipFill>
        <p:spPr>
          <a:xfrm>
            <a:off x="5998028" y="1849608"/>
            <a:ext cx="5682016" cy="36281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Aggiungere una material icon</a:t>
            </a:r>
            <a:endParaRPr lang="it-IT"/>
          </a:p>
        </p:txBody>
      </p:sp>
      <p:sp>
        <p:nvSpPr>
          <p:cNvPr id="3" name="Segnaposto contenuto 2"/>
          <p:cNvSpPr>
            <a:spLocks noGrp="1"/>
          </p:cNvSpPr>
          <p:nvPr>
            <p:ph idx="1"/>
          </p:nvPr>
        </p:nvSpPr>
        <p:spPr>
          <a:xfrm>
            <a:off x="1066800" y="2103120"/>
            <a:ext cx="4615543" cy="3849624"/>
          </a:xfrm>
        </p:spPr>
        <p:txBody>
          <a:bodyPr/>
          <a:lstStyle/>
          <a:p>
            <a:pPr marL="0" lvl="0">
              <a:buNone/>
            </a:pPr>
            <a:r>
              <a:rPr lang="it-IT" sz="2400" smtClean="0">
                <a:latin typeface="Times New Roman" panose="02020603050405020304" pitchFamily="18" charset="0"/>
                <a:cs typeface="Times New Roman" panose="02020603050405020304" pitchFamily="18" charset="0"/>
              </a:rPr>
              <a:t>In Vector Asset Studio selezionare la voce Material Icon.</a:t>
            </a:r>
          </a:p>
          <a:p>
            <a:pPr marL="0">
              <a:buNone/>
            </a:pPr>
            <a:r>
              <a:rPr lang="it-IT" sz="2400" smtClean="0">
                <a:latin typeface="Times New Roman" panose="02020603050405020304" pitchFamily="18" charset="0"/>
                <a:cs typeface="Times New Roman" panose="02020603050405020304" pitchFamily="18" charset="0"/>
              </a:rPr>
              <a:t>Apparirà la finestra per selezionare l’icona</a:t>
            </a:r>
            <a:r>
              <a:rPr lang="it-IT" sz="2400" smtClean="0">
                <a:latin typeface="Times New Roman" panose="02020603050405020304" pitchFamily="18" charset="0"/>
                <a:cs typeface="Times New Roman" panose="02020603050405020304" pitchFamily="18" charset="0"/>
              </a:rPr>
              <a:t>. </a:t>
            </a:r>
            <a:endParaRPr lang="it-IT" sz="2400" smtClean="0">
              <a:latin typeface="Times New Roman" panose="02020603050405020304" pitchFamily="18" charset="0"/>
              <a:cs typeface="Times New Roman" panose="02020603050405020304" pitchFamily="18" charset="0"/>
            </a:endParaRPr>
          </a:p>
          <a:p>
            <a:pPr marL="0" lvl="0">
              <a:buNone/>
            </a:pPr>
            <a:r>
              <a:rPr lang="it-IT" sz="2400" smtClean="0">
                <a:latin typeface="Times New Roman" panose="02020603050405020304" pitchFamily="18" charset="0"/>
                <a:cs typeface="Times New Roman" panose="02020603050405020304" pitchFamily="18" charset="0"/>
              </a:rPr>
              <a:t>È possibile </a:t>
            </a:r>
            <a:r>
              <a:rPr lang="it-IT" sz="2400" smtClean="0">
                <a:latin typeface="Times New Roman" panose="02020603050405020304" pitchFamily="18" charset="0"/>
                <a:cs typeface="Times New Roman" panose="02020603050405020304" pitchFamily="18" charset="0"/>
              </a:rPr>
              <a:t>selezionare le icone in base alle </a:t>
            </a:r>
            <a:r>
              <a:rPr lang="it-IT" sz="2400" smtClean="0">
                <a:latin typeface="Times New Roman" panose="02020603050405020304" pitchFamily="18" charset="0"/>
                <a:cs typeface="Times New Roman" panose="02020603050405020304" pitchFamily="18" charset="0"/>
              </a:rPr>
              <a:t>categorie </a:t>
            </a:r>
            <a:r>
              <a:rPr lang="it-IT" sz="2400" smtClean="0">
                <a:latin typeface="Times New Roman" panose="02020603050405020304" pitchFamily="18" charset="0"/>
                <a:cs typeface="Times New Roman" panose="02020603050405020304" pitchFamily="18" charset="0"/>
              </a:rPr>
              <a:t>nella </a:t>
            </a:r>
            <a:r>
              <a:rPr lang="it-IT" sz="2400" smtClean="0">
                <a:latin typeface="Times New Roman" panose="02020603050405020304" pitchFamily="18" charset="0"/>
                <a:cs typeface="Times New Roman" panose="02020603050405020304" pitchFamily="18" charset="0"/>
              </a:rPr>
              <a:t>lista a sinistra. </a:t>
            </a:r>
          </a:p>
          <a:p>
            <a:endParaRPr lang="it-IT"/>
          </a:p>
        </p:txBody>
      </p:sp>
      <p:pic>
        <p:nvPicPr>
          <p:cNvPr id="5" name="Immagin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5910943" y="2041071"/>
            <a:ext cx="5612765" cy="38920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012371" y="1469571"/>
            <a:ext cx="10140043" cy="3785652"/>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selezionato l’icona, questa apparirà nella Vector Drawable Preview.</a:t>
            </a:r>
          </a:p>
          <a:p>
            <a:r>
              <a:rPr lang="it-IT" sz="2400" smtClean="0">
                <a:latin typeface="Times New Roman" pitchFamily="18" charset="0"/>
                <a:cs typeface="Times New Roman" pitchFamily="18" charset="0"/>
              </a:rPr>
              <a:t>Qui sarà possibile modificare alcune impostazioni, come il nome dell’icona, la grandezza, l’opacità o il mirroring right to left.</a:t>
            </a:r>
          </a:p>
          <a:p>
            <a:r>
              <a:rPr lang="it-IT" sz="2400" b="1" smtClean="0">
                <a:latin typeface="Times New Roman" pitchFamily="18" charset="0"/>
                <a:cs typeface="Times New Roman" pitchFamily="18" charset="0"/>
              </a:rPr>
              <a:t>Nome</a:t>
            </a:r>
            <a:r>
              <a:rPr lang="it-IT" sz="2400" smtClean="0">
                <a:latin typeface="Times New Roman" pitchFamily="18" charset="0"/>
                <a:cs typeface="Times New Roman" pitchFamily="18" charset="0"/>
              </a:rPr>
              <a:t>: inizialmente è quello predefinito. Quando viene cambiato, Vector Asset Studio crea un nome unico (aggiungendo eventualmente un numero alla fine).</a:t>
            </a:r>
          </a:p>
          <a:p>
            <a:pPr algn="just"/>
            <a:r>
              <a:rPr lang="it-IT" sz="2400" b="1" smtClean="0">
                <a:latin typeface="Times New Roman" pitchFamily="18" charset="0"/>
                <a:cs typeface="Times New Roman" pitchFamily="18" charset="0"/>
              </a:rPr>
              <a:t>Override</a:t>
            </a:r>
            <a:r>
              <a:rPr lang="it-IT" sz="2400" smtClean="0">
                <a:latin typeface="Times New Roman" pitchFamily="18" charset="0"/>
                <a:cs typeface="Times New Roman" pitchFamily="18" charset="0"/>
              </a:rPr>
              <a:t>: selezionare se si vuole cambiare la grandezza dell’immagine. La grandezza predefinita è di 24x24 dp.</a:t>
            </a:r>
          </a:p>
          <a:p>
            <a:pPr algn="just"/>
            <a:r>
              <a:rPr lang="it-IT" sz="2400" b="1" smtClean="0">
                <a:latin typeface="Times New Roman" pitchFamily="18" charset="0"/>
                <a:cs typeface="Times New Roman" pitchFamily="18" charset="0"/>
              </a:rPr>
              <a:t>Opacità</a:t>
            </a:r>
            <a:r>
              <a:rPr lang="it-IT" sz="2400" smtClean="0">
                <a:latin typeface="Times New Roman" pitchFamily="18" charset="0"/>
                <a:cs typeface="Times New Roman" pitchFamily="18" charset="0"/>
              </a:rPr>
              <a:t>: usare il cursore per cambiare l’opacità dell’immagine a piacimento.</a:t>
            </a:r>
          </a:p>
          <a:p>
            <a:pPr algn="just"/>
            <a:r>
              <a:rPr lang="it-IT" sz="2400" b="1" smtClean="0">
                <a:latin typeface="Times New Roman" pitchFamily="18" charset="0"/>
                <a:cs typeface="Times New Roman" pitchFamily="18" charset="0"/>
              </a:rPr>
              <a:t>Mirroring RTL</a:t>
            </a:r>
            <a:r>
              <a:rPr lang="it-IT" sz="2400" smtClean="0">
                <a:latin typeface="Times New Roman" pitchFamily="18" charset="0"/>
                <a:cs typeface="Times New Roman" pitchFamily="18" charset="0"/>
              </a:rPr>
              <a:t>: selezionare se si vuole mostrare l’immagine specchiata quando il layout è da destra a sinistra, invece che da sinistra a destra.</a:t>
            </a:r>
            <a:endParaRPr lang="it-IT" sz="2400" b="1"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898072" y="1730829"/>
            <a:ext cx="10384971" cy="3046988"/>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cambiato le impostazioni, è possibile cambiare il modulo e la directory delle risorse selezionando il set di risorse in cui si vuole aggiungere il vector drawable.</a:t>
            </a:r>
          </a:p>
          <a:p>
            <a:r>
              <a:rPr lang="it-IT" sz="2400" smtClean="0">
                <a:latin typeface="Times New Roman" pitchFamily="18" charset="0"/>
                <a:cs typeface="Times New Roman" pitchFamily="18" charset="0"/>
              </a:rPr>
              <a:t>Per definire un nuovo set, selezionare File &gt; Project Structure &gt; app &gt; Build Types.</a:t>
            </a:r>
          </a:p>
          <a:p>
            <a:endParaRPr lang="it-IT" sz="2400" smtClean="0">
              <a:latin typeface="Times New Roman" pitchFamily="18" charset="0"/>
              <a:cs typeface="Times New Roman" pitchFamily="18" charset="0"/>
            </a:endParaRPr>
          </a:p>
          <a:p>
            <a:r>
              <a:rPr lang="it-IT" sz="2400" smtClean="0">
                <a:latin typeface="Times New Roman" pitchFamily="18" charset="0"/>
                <a:cs typeface="Times New Roman" pitchFamily="18" charset="0"/>
              </a:rPr>
              <a:t>Fatto questo, Vector Asset Studio aggiungerà un file XML al progetto, che definisce il vector drawable, e che viene messo nel folder </a:t>
            </a:r>
            <a:r>
              <a:rPr lang="it-IT" sz="2200" smtClean="0">
                <a:latin typeface="Courier New" pitchFamily="49" charset="0"/>
                <a:cs typeface="Courier New" pitchFamily="49" charset="0"/>
              </a:rPr>
              <a:t>app/src/main/res/drawable</a:t>
            </a:r>
            <a:r>
              <a:rPr lang="it-IT" sz="2400" smtClean="0">
                <a:latin typeface="Times New Roman" pitchFamily="18" charset="0"/>
                <a:cs typeface="Times New Roman" pitchFamily="18" charset="0"/>
              </a:rPr>
              <a:t>.</a:t>
            </a:r>
            <a:endParaRPr lang="it-IT" sz="240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Importare un file SVG o PSD</a:t>
            </a:r>
            <a:endParaRPr lang="it-IT"/>
          </a:p>
        </p:txBody>
      </p:sp>
      <p:sp>
        <p:nvSpPr>
          <p:cNvPr id="6" name="CasellaDiTesto 5"/>
          <p:cNvSpPr txBox="1"/>
          <p:nvPr/>
        </p:nvSpPr>
        <p:spPr>
          <a:xfrm>
            <a:off x="1175657" y="3151415"/>
            <a:ext cx="4098472" cy="1200329"/>
          </a:xfrm>
          <a:prstGeom prst="rect">
            <a:avLst/>
          </a:prstGeom>
          <a:noFill/>
        </p:spPr>
        <p:txBody>
          <a:bodyPr wrap="square" rtlCol="0">
            <a:spAutoFit/>
          </a:bodyPr>
          <a:lstStyle/>
          <a:p>
            <a:r>
              <a:rPr lang="it-IT" sz="2400" smtClean="0">
                <a:latin typeface="Times New Roman" pitchFamily="18" charset="0"/>
                <a:cs typeface="Times New Roman" pitchFamily="18" charset="0"/>
              </a:rPr>
              <a:t>Cliccando su Local File posso selezionare un mio file SVG o PSD indicandone il path.</a:t>
            </a:r>
            <a:endParaRPr lang="it-IT" sz="2400">
              <a:latin typeface="Times New Roman" pitchFamily="18" charset="0"/>
              <a:cs typeface="Times New Roman" pitchFamily="18" charset="0"/>
            </a:endParaRPr>
          </a:p>
        </p:txBody>
      </p:sp>
      <p:pic>
        <p:nvPicPr>
          <p:cNvPr id="7" name="Segnaposto contenuto 5">
            <a:extLst>
              <a:ext uri="{FF2B5EF4-FFF2-40B4-BE49-F238E27FC236}">
                <a16:creationId xmlns="" xmlns:a16="http://schemas.microsoft.com/office/drawing/2014/main" id="{4897E952-8496-4CAA-AE2B-A29C31AC6738}"/>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25258" t="20526" r="24827" b="20260"/>
          <a:stretch/>
        </p:blipFill>
        <p:spPr>
          <a:xfrm>
            <a:off x="5915060" y="2046851"/>
            <a:ext cx="5278325" cy="400424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751114" y="1890848"/>
            <a:ext cx="5241472" cy="3849624"/>
          </a:xfrm>
        </p:spPr>
        <p:txBody>
          <a:bodyPr>
            <a:noAutofit/>
          </a:bodyPr>
          <a:lstStyle/>
          <a:p>
            <a:pPr>
              <a:lnSpc>
                <a:spcPct val="100000"/>
              </a:lnSpc>
              <a:buNone/>
            </a:pPr>
            <a:r>
              <a:rPr lang="it-IT" sz="2400" smtClean="0">
                <a:latin typeface="Times New Roman" panose="02020603050405020304" pitchFamily="18" charset="0"/>
                <a:cs typeface="Times New Roman" panose="02020603050405020304" pitchFamily="18" charset="0"/>
              </a:rPr>
              <a:t>In entrambi i casi </a:t>
            </a:r>
            <a:r>
              <a:rPr lang="it-IT" sz="2400" smtClean="0">
                <a:latin typeface="Times New Roman" panose="02020603050405020304" pitchFamily="18" charset="0"/>
                <a:cs typeface="Times New Roman" panose="02020603050405020304" pitchFamily="18" charset="0"/>
              </a:rPr>
              <a:t>si </a:t>
            </a:r>
            <a:r>
              <a:rPr lang="it-IT" sz="2400" smtClean="0">
                <a:latin typeface="Times New Roman" panose="02020603050405020304" pitchFamily="18" charset="0"/>
                <a:cs typeface="Times New Roman" panose="02020603050405020304" pitchFamily="18" charset="0"/>
              </a:rPr>
              <a:t>vedrà </a:t>
            </a:r>
            <a:r>
              <a:rPr lang="it-IT" sz="2400" smtClean="0">
                <a:latin typeface="Times New Roman" panose="02020603050405020304" pitchFamily="18" charset="0"/>
                <a:cs typeface="Times New Roman" panose="02020603050405020304" pitchFamily="18" charset="0"/>
              </a:rPr>
              <a:t>un’anteprima </a:t>
            </a:r>
            <a:r>
              <a:rPr lang="it-IT" sz="2400" smtClean="0">
                <a:latin typeface="Times New Roman" panose="02020603050405020304" pitchFamily="18" charset="0"/>
                <a:cs typeface="Times New Roman" panose="02020603050405020304" pitchFamily="18" charset="0"/>
              </a:rPr>
              <a:t>dell’immagine </a:t>
            </a:r>
            <a:r>
              <a:rPr lang="it-IT" sz="2400" smtClean="0">
                <a:latin typeface="Times New Roman" panose="02020603050405020304" pitchFamily="18" charset="0"/>
                <a:cs typeface="Times New Roman" panose="02020603050405020304" pitchFamily="18" charset="0"/>
              </a:rPr>
              <a:t>scelta.</a:t>
            </a:r>
            <a:endParaRPr lang="it-IT" sz="2400" smtClean="0">
              <a:latin typeface="Times New Roman" panose="02020603050405020304" pitchFamily="18" charset="0"/>
              <a:cs typeface="Times New Roman" panose="02020603050405020304" pitchFamily="18" charset="0"/>
            </a:endParaRPr>
          </a:p>
          <a:p>
            <a:pPr>
              <a:lnSpc>
                <a:spcPct val="100000"/>
              </a:lnSpc>
              <a:buNone/>
            </a:pPr>
            <a:r>
              <a:rPr lang="it-IT" sz="2400" smtClean="0">
                <a:latin typeface="Times New Roman" panose="02020603050405020304" pitchFamily="18" charset="0"/>
                <a:cs typeface="Times New Roman" panose="02020603050405020304" pitchFamily="18" charset="0"/>
              </a:rPr>
              <a:t>Nella pagina successiva si può vedere il file SML nella directory web/drawable.</a:t>
            </a:r>
          </a:p>
          <a:p>
            <a:pPr>
              <a:lnSpc>
                <a:spcPct val="100000"/>
              </a:lnSpc>
              <a:buNone/>
            </a:pPr>
            <a:r>
              <a:rPr lang="it-IT" sz="2400" smtClean="0">
                <a:latin typeface="Times New Roman" panose="02020603050405020304" pitchFamily="18" charset="0"/>
                <a:cs typeface="Times New Roman" panose="02020603050405020304" pitchFamily="18" charset="0"/>
              </a:rPr>
              <a:t>Premendo Finish si conferma il Path in cui verrà salvata l’immagine.</a:t>
            </a:r>
            <a:endParaRPr lang="it-IT" sz="2400" dirty="0">
              <a:latin typeface="Times New Roman" panose="02020603050405020304" pitchFamily="18" charset="0"/>
              <a:cs typeface="Times New Roman" panose="02020603050405020304" pitchFamily="18" charset="0"/>
            </a:endParaRPr>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pic>
        <p:nvPicPr>
          <p:cNvPr id="5" name="Segnaposto contenuto 5">
            <a:extLst>
              <a:ext uri="{FF2B5EF4-FFF2-40B4-BE49-F238E27FC236}">
                <a16:creationId xmlns="" xmlns:a16="http://schemas.microsoft.com/office/drawing/2014/main" id="{61510913-41E3-435E-A44C-417D65A7502B}"/>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25473" t="19717" r="25473" b="20385"/>
          <a:stretch/>
        </p:blipFill>
        <p:spPr>
          <a:xfrm>
            <a:off x="6145384" y="1393708"/>
            <a:ext cx="5404832" cy="41247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Riguardo Vector Asset Studio</a:t>
            </a:r>
            <a:endParaRPr lang="it-IT"/>
          </a:p>
        </p:txBody>
      </p:sp>
      <p:sp>
        <p:nvSpPr>
          <p:cNvPr id="3" name="Segnaposto contenuto 2"/>
          <p:cNvSpPr>
            <a:spLocks noGrp="1"/>
          </p:cNvSpPr>
          <p:nvPr>
            <p:ph idx="1"/>
          </p:nvPr>
        </p:nvSpPr>
        <p:spPr/>
        <p:txBody>
          <a:bodyPr>
            <a:normAutofit lnSpcReduction="10000"/>
          </a:bodyPr>
          <a:lstStyle/>
          <a:p>
            <a:pPr>
              <a:buNone/>
            </a:pPr>
            <a:r>
              <a:rPr lang="it-IT" sz="2400" smtClean="0">
                <a:latin typeface="Times New Roman" pitchFamily="18" charset="0"/>
                <a:cs typeface="Times New Roman" pitchFamily="18" charset="0"/>
              </a:rPr>
              <a:t>Vector Asset Studio aggiunge una grafica vettoriale al progetto con un file XML che descrive l’immagine.</a:t>
            </a:r>
          </a:p>
          <a:p>
            <a:pPr>
              <a:buNone/>
            </a:pPr>
            <a:r>
              <a:rPr lang="it-IT" sz="2400" smtClean="0">
                <a:latin typeface="Times New Roman" pitchFamily="18" charset="0"/>
                <a:cs typeface="Times New Roman" pitchFamily="18" charset="0"/>
              </a:rPr>
              <a:t>Le versioni da Android 4.4 (API level 20) e più vecchie non supportano i vector drawables. In questi casi con Vector Asset Studio si può solo generare file PNG (Portable Network Graphic) o usare la libreria di supporto.</a:t>
            </a:r>
          </a:p>
          <a:p>
            <a:pPr>
              <a:buNone/>
            </a:pPr>
            <a:r>
              <a:rPr lang="it-IT" sz="2400" smtClean="0">
                <a:latin typeface="Times New Roman" pitchFamily="18" charset="0"/>
                <a:cs typeface="Times New Roman" pitchFamily="18" charset="0"/>
              </a:rPr>
              <a:t>Per la retrocompatibilità, Vector Asset Studio genera immagini bitmap del vector drawable. I drawable sono nello stesso package nell’APK.</a:t>
            </a:r>
          </a:p>
          <a:p>
            <a:pPr>
              <a:buNone/>
            </a:pPr>
            <a:r>
              <a:rPr lang="it-IT" sz="2400" smtClean="0">
                <a:latin typeface="Times New Roman" pitchFamily="18" charset="0"/>
                <a:cs typeface="Times New Roman" pitchFamily="18" charset="0"/>
              </a:rPr>
              <a:t>Per fare riferimento ai vector drawables uso Drawable nel codice Java oppure </a:t>
            </a:r>
            <a:r>
              <a:rPr lang="it-IT" sz="2400" smtClean="0">
                <a:latin typeface="Courier New" pitchFamily="49" charset="0"/>
                <a:cs typeface="Courier New" pitchFamily="49" charset="0"/>
              </a:rPr>
              <a:t>@drawable </a:t>
            </a:r>
            <a:r>
              <a:rPr lang="it-IT" sz="2400" smtClean="0">
                <a:latin typeface="Times New Roman" pitchFamily="18" charset="0"/>
                <a:cs typeface="Times New Roman" pitchFamily="18" charset="0"/>
              </a:rPr>
              <a:t>in XML.</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865416" y="2024742"/>
            <a:ext cx="10531928" cy="2677656"/>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scelto l’immagine desiderata, questa apparirà nella Vector Drawable Preview, e anche in questo caso è possibile modificare nome, grandezza, opacità e mirroring RTL allo stesso modo.</a:t>
            </a:r>
          </a:p>
          <a:p>
            <a:endParaRPr lang="it-IT" sz="2400" smtClean="0">
              <a:latin typeface="Times New Roman" pitchFamily="18" charset="0"/>
              <a:cs typeface="Times New Roman" pitchFamily="18" charset="0"/>
            </a:endParaRPr>
          </a:p>
          <a:p>
            <a:r>
              <a:rPr lang="it-IT" sz="2400" smtClean="0">
                <a:latin typeface="Times New Roman" pitchFamily="18" charset="0"/>
                <a:cs typeface="Times New Roman" pitchFamily="18" charset="0"/>
              </a:rPr>
              <a:t>Poi bisogna scegliere il set di risorse in cui aggiungere il vector drawable e infine Vector Asset Studio aggiungerà un file XML al progetto. Dall’Android view della Project window è possibile vedere il file XML generato nel folder drawable.</a:t>
            </a:r>
            <a:endParaRPr lang="it-IT" sz="240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Costruire il progetto</a:t>
            </a:r>
            <a:endParaRPr lang="it-IT"/>
          </a:p>
        </p:txBody>
      </p:sp>
      <p:sp>
        <p:nvSpPr>
          <p:cNvPr id="5" name="CasellaDiTesto 4"/>
          <p:cNvSpPr txBox="1"/>
          <p:nvPr/>
        </p:nvSpPr>
        <p:spPr>
          <a:xfrm>
            <a:off x="979714" y="2106386"/>
            <a:ext cx="10287000" cy="3416320"/>
          </a:xfrm>
          <a:prstGeom prst="rect">
            <a:avLst/>
          </a:prstGeom>
          <a:noFill/>
        </p:spPr>
        <p:txBody>
          <a:bodyPr wrap="square" rtlCol="0">
            <a:spAutoFit/>
          </a:bodyPr>
          <a:lstStyle/>
          <a:p>
            <a:r>
              <a:rPr lang="it-IT" sz="2400" smtClean="0">
                <a:latin typeface="Times New Roman" pitchFamily="18" charset="0"/>
                <a:cs typeface="Times New Roman" pitchFamily="18" charset="0"/>
              </a:rPr>
              <a:t>Se il livello minimo dell’API è Android 4.4 (API level 20) o più basso e non è abilitata la libreria di supporto, Vector Asset Studio genererà in entrambi i casi un file PNG.</a:t>
            </a:r>
          </a:p>
          <a:p>
            <a:r>
              <a:rPr lang="it-IT" sz="2400" smtClean="0">
                <a:latin typeface="Times New Roman" pitchFamily="18" charset="0"/>
                <a:cs typeface="Times New Roman" pitchFamily="18" charset="0"/>
              </a:rPr>
              <a:t>Dalla Project files view della Project window è possibile vedere il file PNG generato e i file XML nel folder </a:t>
            </a:r>
            <a:r>
              <a:rPr lang="it-IT" sz="2200" smtClean="0">
                <a:latin typeface="Courier New" pitchFamily="49" charset="0"/>
                <a:cs typeface="Courier New" pitchFamily="49" charset="0"/>
              </a:rPr>
              <a:t>app/build/generated/res/pngs/debug</a:t>
            </a:r>
            <a:r>
              <a:rPr lang="it-IT" sz="2400" smtClean="0">
                <a:latin typeface="Courier New" pitchFamily="49" charset="0"/>
                <a:cs typeface="Courier New" pitchFamily="49" charset="0"/>
              </a:rPr>
              <a:t>/</a:t>
            </a:r>
            <a:r>
              <a:rPr lang="it-IT" sz="2400" smtClean="0">
                <a:latin typeface="Times New Roman" pitchFamily="18" charset="0"/>
                <a:cs typeface="Times New Roman" pitchFamily="18" charset="0"/>
              </a:rPr>
              <a:t>.</a:t>
            </a:r>
          </a:p>
          <a:p>
            <a:endParaRPr lang="it-IT" sz="2400" smtClean="0">
              <a:latin typeface="Times New Roman" pitchFamily="18" charset="0"/>
              <a:cs typeface="Times New Roman" pitchFamily="18" charset="0"/>
            </a:endParaRPr>
          </a:p>
          <a:p>
            <a:pPr algn="just"/>
            <a:r>
              <a:rPr lang="it-IT" sz="2400" b="1" smtClean="0">
                <a:latin typeface="Times New Roman" pitchFamily="18" charset="0"/>
                <a:cs typeface="Times New Roman" pitchFamily="18" charset="0"/>
              </a:rPr>
              <a:t>Best Practice</a:t>
            </a:r>
            <a:r>
              <a:rPr lang="it-IT" sz="2400" smtClean="0">
                <a:latin typeface="Times New Roman" pitchFamily="18" charset="0"/>
                <a:cs typeface="Times New Roman" pitchFamily="18" charset="0"/>
              </a:rPr>
              <a:t>: è consigliato non modificare questi file generati, piuttosto lavorare sul file XML.</a:t>
            </a:r>
            <a:r>
              <a:rPr lang="it-IT" sz="2400" smtClean="0">
                <a:latin typeface="Courier New" pitchFamily="49" charset="0"/>
                <a:cs typeface="Courier New" pitchFamily="49" charset="0"/>
              </a:rPr>
              <a:t> </a:t>
            </a:r>
            <a:endParaRPr lang="it-IT" sz="2400" smtClean="0">
              <a:latin typeface="Times New Roman" pitchFamily="18" charset="0"/>
              <a:cs typeface="Times New Roman" pitchFamily="18" charset="0"/>
            </a:endParaRPr>
          </a:p>
          <a:p>
            <a:endParaRPr lang="it-IT" sz="24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642594"/>
            <a:ext cx="10706100" cy="1371600"/>
          </a:xfrm>
        </p:spPr>
        <p:txBody>
          <a:bodyPr/>
          <a:lstStyle/>
          <a:p>
            <a:r>
              <a:rPr lang="it-IT" smtClean="0"/>
              <a:t>Aggiungere un vector drawable al layout</a:t>
            </a:r>
            <a:endParaRPr lang="it-IT"/>
          </a:p>
        </p:txBody>
      </p:sp>
      <p:sp>
        <p:nvSpPr>
          <p:cNvPr id="5" name="CasellaDiTesto 4"/>
          <p:cNvSpPr txBox="1"/>
          <p:nvPr/>
        </p:nvSpPr>
        <p:spPr>
          <a:xfrm>
            <a:off x="1012371" y="2710542"/>
            <a:ext cx="3477986" cy="1938992"/>
          </a:xfrm>
          <a:prstGeom prst="rect">
            <a:avLst/>
          </a:prstGeom>
          <a:noFill/>
        </p:spPr>
        <p:txBody>
          <a:bodyPr wrap="square" rtlCol="0">
            <a:spAutoFit/>
          </a:bodyPr>
          <a:lstStyle/>
          <a:p>
            <a:r>
              <a:rPr lang="it-IT" sz="2400" smtClean="0">
                <a:latin typeface="Times New Roman" pitchFamily="18" charset="0"/>
                <a:cs typeface="Times New Roman" pitchFamily="18" charset="0"/>
              </a:rPr>
              <a:t>Nel layout è possibile impostare qualsiasi widget relativo alle icone per indicare un vector drawable.</a:t>
            </a:r>
            <a:endParaRPr lang="it-IT" sz="2400">
              <a:latin typeface="Times New Roman" pitchFamily="18" charset="0"/>
              <a:cs typeface="Times New Roman" pitchFamily="18" charset="0"/>
            </a:endParaRPr>
          </a:p>
        </p:txBody>
      </p:sp>
      <p:pic>
        <p:nvPicPr>
          <p:cNvPr id="6" name="Immagine 5" descr="https://developer.android.com/images/tools/vas-layout_2-2_2x.png"/>
          <p:cNvPicPr/>
          <p:nvPr/>
        </p:nvPicPr>
        <p:blipFill>
          <a:blip r:embed="rId2" cstate="print"/>
          <a:srcRect/>
          <a:stretch>
            <a:fillRect/>
          </a:stretch>
        </p:blipFill>
        <p:spPr bwMode="auto">
          <a:xfrm>
            <a:off x="4475483" y="1926771"/>
            <a:ext cx="7123553" cy="417276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Aprire il progetto e importare un vector drawable.</a:t>
            </a:r>
          </a:p>
          <a:p>
            <a:r>
              <a:rPr lang="it-IT" sz="2400" smtClean="0">
                <a:latin typeface="Times New Roman" pitchFamily="18" charset="0"/>
                <a:cs typeface="Times New Roman" pitchFamily="18" charset="0"/>
              </a:rPr>
              <a:t>Nella Android view della Project window, fare doppio click sul file layout XML</a:t>
            </a:r>
          </a:p>
          <a:p>
            <a:r>
              <a:rPr lang="it-IT" sz="2400" smtClean="0">
                <a:latin typeface="Times New Roman" pitchFamily="18" charset="0"/>
                <a:cs typeface="Times New Roman" pitchFamily="18" charset="0"/>
              </a:rPr>
              <a:t>Cliccare l’icona Design per mostrare l’editor di layout</a:t>
            </a:r>
          </a:p>
          <a:p>
            <a:r>
              <a:rPr lang="it-IT" sz="2400" smtClean="0">
                <a:latin typeface="Times New Roman" pitchFamily="18" charset="0"/>
                <a:cs typeface="Times New Roman" pitchFamily="18" charset="0"/>
              </a:rPr>
              <a:t>Trascina un widget (per esempio un ImageButton) dalla Palette nell’editor di layout</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Nella finestra Resources, selezionare Drawable nel pannello di sinistra, poi selezionare il vector drawable importato e dare l’OK. Il vector drawable apparirà nell’ImageButton nel layout.</a:t>
            </a:r>
          </a:p>
          <a:p>
            <a:pPr>
              <a:buNone/>
            </a:pPr>
            <a:r>
              <a:rPr lang="it-IT" sz="2400" smtClean="0">
                <a:latin typeface="Times New Roman" pitchFamily="18" charset="0"/>
                <a:cs typeface="Times New Roman" pitchFamily="18" charset="0"/>
              </a:rPr>
              <a:t> </a:t>
            </a:r>
            <a:r>
              <a:rPr lang="it-IT" sz="2400" smtClean="0">
                <a:latin typeface="Times New Roman" pitchFamily="18" charset="0"/>
                <a:cs typeface="Times New Roman" pitchFamily="18" charset="0"/>
              </a:rPr>
              <a:t>//mettere qualche screen in questa slide e quella precedente</a:t>
            </a:r>
          </a:p>
          <a:p>
            <a:pPr>
              <a:buNone/>
            </a:pPr>
            <a:r>
              <a:rPr lang="it-IT" sz="2400" smtClean="0">
                <a:latin typeface="Times New Roman" pitchFamily="18" charset="0"/>
                <a:cs typeface="Times New Roman" pitchFamily="18" charset="0"/>
              </a:rPr>
              <a:t> </a:t>
            </a:r>
            <a:r>
              <a:rPr lang="it-IT" sz="2400" smtClean="0">
                <a:latin typeface="Times New Roman" pitchFamily="18" charset="0"/>
                <a:cs typeface="Times New Roman" pitchFamily="18" charset="0"/>
              </a:rPr>
              <a:t>// anche una per ogni punto o ogni due punti e fare più slide</a:t>
            </a:r>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Per cambiare il colore dell’immagine nell’accent color, andare su Proprietà e cliccare sui tre puntini accanto a Tint.</a:t>
            </a:r>
          </a:p>
          <a:p>
            <a:r>
              <a:rPr lang="it-IT" sz="2400" smtClean="0">
                <a:latin typeface="Times New Roman" pitchFamily="18" charset="0"/>
                <a:cs typeface="Times New Roman" pitchFamily="18" charset="0"/>
              </a:rPr>
              <a:t>Nella finestra Resources, cliccare su Color nel pannello sinistro, selezionare colorAccent e dare l’OK.</a:t>
            </a:r>
          </a:p>
          <a:p>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//anche qua caricare uno due screen</a:t>
            </a:r>
            <a:endParaRPr lang="it-IT" sz="2400">
              <a:latin typeface="Times New Roman" pitchFamily="18" charset="0"/>
              <a:cs typeface="Times New Roman" pitchFamily="18" charset="0"/>
            </a:endParaRPr>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Segnaposto contenuto 2"/>
          <p:cNvSpPr txBox="1">
            <a:spLocks/>
          </p:cNvSpPr>
          <p:nvPr/>
        </p:nvSpPr>
        <p:spPr>
          <a:xfrm>
            <a:off x="1066800" y="1923506"/>
            <a:ext cx="10058400" cy="3849624"/>
          </a:xfrm>
          <a:prstGeom prst="rect">
            <a:avLst/>
          </a:prstGeom>
        </p:spPr>
        <p:txBody>
          <a:bodyPr vert="horz" lIns="91440" tIns="45720" rIns="91440" bIns="45720" rtlCol="0">
            <a:normAutofit fontScale="92500" lnSpcReduction="20000"/>
          </a:bodyPr>
          <a:lstStyle/>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r>
              <a:rPr kumimoji="0" lang="it-IT"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Se il progetto usa una libreria di supporto, il codice sarà di questo tipo:</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&lt;ImageButton</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android:layout_width="wrap_content"</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android:layout_height="wrap_content"</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app:srcCompat="@drawable/ic_build_black_24dp"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tools:layout_editor_absoluteX="11dp"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tools:layout_editor_absoluteY="225dp"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android:id="@+id/imageButton"</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android:tint="@color/colorAccent" /&gt;</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endParaRPr kumimoji="0" lang="en-US" sz="1500" b="0" i="0" u="none" strike="noStrike" kern="1200" cap="none" spc="0" normalizeH="0" baseline="0" noProof="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Se il progetto non usa alcuna libreria di supporto, il codice del vector drawable sarà:</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r>
              <a:rPr kumimoji="0" lang="it-IT" sz="1900" b="0" i="0" u="none" strike="noStrike" kern="1200" cap="none" spc="0" normalizeH="0" baseline="0" noProof="0" smtClean="0">
                <a:ln>
                  <a:noFill/>
                </a:ln>
                <a:solidFill>
                  <a:schemeClr val="tx1"/>
                </a:solidFill>
                <a:effectLst/>
                <a:uLnTx/>
                <a:uFillTx/>
                <a:latin typeface="+mn-lt"/>
                <a:ea typeface="+mn-ea"/>
                <a:cs typeface="+mn-cs"/>
              </a:rPr>
              <a:t>android:src="@drawable/ic_build_black_24dp"</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endParaRPr kumimoji="0" lang="it-IT" sz="15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Nel codice, nella maggior parte dei casi, ci si può riferire ai vector drawables con “@drawable” (per XML) o “</a:t>
            </a:r>
            <a:r>
              <a:rPr lang="it-IT" sz="2400" smtClean="0">
                <a:latin typeface="Courier New" pitchFamily="49" charset="0"/>
                <a:cs typeface="Courier New" pitchFamily="49" charset="0"/>
              </a:rPr>
              <a:t>Drawable</a:t>
            </a:r>
            <a:r>
              <a:rPr lang="it-IT" sz="2400" smtClean="0">
                <a:latin typeface="Times New Roman" pitchFamily="18" charset="0"/>
                <a:cs typeface="Times New Roman" pitchFamily="18" charset="0"/>
              </a:rPr>
              <a:t>” (in codice Java).</a:t>
            </a:r>
          </a:p>
          <a:p>
            <a:r>
              <a:rPr lang="it-IT" sz="2400" smtClean="0">
                <a:latin typeface="Times New Roman" pitchFamily="18" charset="0"/>
                <a:cs typeface="Times New Roman" pitchFamily="18" charset="0"/>
              </a:rPr>
              <a:t>Mettere un fucking screen</a:t>
            </a:r>
          </a:p>
          <a:p>
            <a:endParaRPr lang="it-IT" sz="2400" smtClean="0">
              <a:latin typeface="Times New Roman" pitchFamily="18" charset="0"/>
              <a:cs typeface="Times New Roman" pitchFamily="18" charset="0"/>
            </a:endParaRPr>
          </a:p>
          <a:p>
            <a:endParaRPr lang="it-IT" sz="2400" smtClean="0">
              <a:latin typeface="Times New Roman" pitchFamily="18" charset="0"/>
              <a:cs typeface="Times New Roman" pitchFamily="18" charset="0"/>
            </a:endParaRPr>
          </a:p>
          <a:p>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Si può accedere alle risorse vector drawable solo dal thread principale.</a:t>
            </a:r>
            <a:endParaRPr lang="it-IT" sz="2400">
              <a:latin typeface="Times New Roman" pitchFamily="18" charset="0"/>
              <a:cs typeface="Times New Roman" pitchFamily="18" charset="0"/>
            </a:endParaRPr>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a:xfrm>
            <a:off x="1066800" y="1939834"/>
            <a:ext cx="10058400" cy="3849624"/>
          </a:xfrm>
        </p:spPr>
        <p:txBody>
          <a:bodyPr>
            <a:normAutofit fontScale="92500" lnSpcReduction="20000"/>
          </a:bodyPr>
          <a:lstStyle/>
          <a:p>
            <a:r>
              <a:rPr lang="it-IT" sz="2400" smtClean="0">
                <a:latin typeface="Times New Roman" pitchFamily="18" charset="0"/>
                <a:cs typeface="Times New Roman" pitchFamily="18" charset="0"/>
              </a:rPr>
              <a:t>Per esempio, lo snippet seguente di codice XML applica l’immagine a una view:</a:t>
            </a:r>
          </a:p>
          <a:p>
            <a:pPr>
              <a:buNone/>
            </a:pPr>
            <a:r>
              <a:rPr lang="en-US" sz="1900" smtClean="0"/>
              <a:t>&lt;ImageView</a:t>
            </a:r>
            <a:br>
              <a:rPr lang="en-US" sz="1900" smtClean="0"/>
            </a:br>
            <a:r>
              <a:rPr lang="en-US" sz="1900" smtClean="0"/>
              <a:t>    android:layout_height="wrap_content"</a:t>
            </a:r>
            <a:br>
              <a:rPr lang="en-US" sz="1900" smtClean="0"/>
            </a:br>
            <a:r>
              <a:rPr lang="en-US" sz="1900" smtClean="0"/>
              <a:t>    android:layout_width="wrap_content"</a:t>
            </a:r>
            <a:br>
              <a:rPr lang="en-US" sz="1900" smtClean="0"/>
            </a:br>
            <a:r>
              <a:rPr lang="en-US" sz="1900" smtClean="0"/>
              <a:t>    android:src="@drawable/myimage</a:t>
            </a:r>
            <a:r>
              <a:rPr lang="en-US" sz="1900" smtClean="0"/>
              <a:t>" </a:t>
            </a:r>
            <a:r>
              <a:rPr lang="en-US" sz="1900" smtClean="0"/>
              <a:t>/&gt;</a:t>
            </a:r>
          </a:p>
          <a:p>
            <a:pPr>
              <a:buNone/>
            </a:pPr>
            <a:endParaRPr lang="en-US" smtClean="0"/>
          </a:p>
          <a:p>
            <a:r>
              <a:rPr lang="en-US" sz="2400" smtClean="0">
                <a:latin typeface="Times New Roman" pitchFamily="18" charset="0"/>
                <a:cs typeface="Times New Roman" pitchFamily="18" charset="0"/>
              </a:rPr>
              <a:t>E il seguente codice Java richiama l’immagine come Drawable: </a:t>
            </a:r>
          </a:p>
          <a:p>
            <a:pPr>
              <a:buNone/>
            </a:pPr>
            <a:r>
              <a:rPr lang="en-US" sz="1900" smtClean="0"/>
              <a:t>Resources res = </a:t>
            </a:r>
            <a:r>
              <a:rPr lang="en-US" sz="1900" smtClean="0"/>
              <a:t>getResources</a:t>
            </a:r>
            <a:r>
              <a:rPr lang="en-US" sz="1900" smtClean="0"/>
              <a:t>();</a:t>
            </a:r>
          </a:p>
          <a:p>
            <a:pPr>
              <a:buNone/>
            </a:pPr>
            <a:r>
              <a:rPr lang="en-US" sz="1900" smtClean="0"/>
              <a:t>Drawable </a:t>
            </a:r>
            <a:r>
              <a:rPr lang="en-US" sz="1900" smtClean="0"/>
              <a:t>drawable = res.getDrawable(R.drawable.myimage, </a:t>
            </a:r>
            <a:r>
              <a:rPr lang="en-US" sz="1900" smtClean="0"/>
              <a:t>getTheme</a:t>
            </a:r>
            <a:r>
              <a:rPr lang="en-US" sz="1900" smtClean="0"/>
              <a:t>());</a:t>
            </a:r>
          </a:p>
          <a:p>
            <a:pPr>
              <a:buNone/>
            </a:pPr>
            <a:r>
              <a:rPr lang="it-IT" sz="2400" smtClean="0">
                <a:latin typeface="Times New Roman" pitchFamily="18" charset="0"/>
                <a:cs typeface="Times New Roman" pitchFamily="18" charset="0"/>
              </a:rPr>
              <a:t>Il metodo getResources() risiete nella classe Context, che è applicata agli oggetti di UI quali attività, frammenti, layout, view ecc.</a:t>
            </a:r>
          </a:p>
          <a:p>
            <a:pPr>
              <a:buNone/>
            </a:pPr>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 l’app usa la libreria di supporto, ci si può riferire a un vector drawable con uno statemant app:srcCompat :</a:t>
            </a:r>
          </a:p>
          <a:p>
            <a:pPr>
              <a:buNone/>
            </a:pPr>
            <a:endParaRPr lang="it-IT" sz="2400" smtClean="0">
              <a:latin typeface="Times New Roman" pitchFamily="18" charset="0"/>
              <a:cs typeface="Times New Roman" pitchFamily="18" charset="0"/>
            </a:endParaRPr>
          </a:p>
          <a:p>
            <a:pPr>
              <a:buNone/>
            </a:pPr>
            <a:r>
              <a:rPr lang="en-US" sz="1800" smtClean="0"/>
              <a:t>&lt;ImageView</a:t>
            </a:r>
            <a:br>
              <a:rPr lang="en-US" sz="1800" smtClean="0"/>
            </a:br>
            <a:r>
              <a:rPr lang="en-US" sz="1800" smtClean="0"/>
              <a:t>    android:layout_height="wrap_content"</a:t>
            </a:r>
            <a:br>
              <a:rPr lang="en-US" sz="1800" smtClean="0"/>
            </a:br>
            <a:r>
              <a:rPr lang="en-US" sz="1800" smtClean="0"/>
              <a:t>    android:layout_width="wrap_content"</a:t>
            </a:r>
            <a:br>
              <a:rPr lang="en-US" sz="1800" smtClean="0"/>
            </a:br>
            <a:r>
              <a:rPr lang="en-US" sz="1800" smtClean="0"/>
              <a:t>    app:srcCompat="@drawable/myimage</a:t>
            </a:r>
            <a:r>
              <a:rPr lang="en-US" sz="1800" smtClean="0"/>
              <a:t>" </a:t>
            </a:r>
            <a:r>
              <a:rPr lang="en-US" sz="1800" smtClean="0"/>
              <a:t>/&gt;</a:t>
            </a:r>
            <a:endParaRPr lang="it-IT" sz="1800" smtClean="0"/>
          </a:p>
          <a:p>
            <a:endParaRPr lang="it-IT" smtClean="0"/>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3398F7C4-7514-4AE3-BC85-857C4736813B}"/>
              </a:ext>
            </a:extLst>
          </p:cNvPr>
          <p:cNvSpPr>
            <a:spLocks noGrp="1"/>
          </p:cNvSpPr>
          <p:nvPr>
            <p:ph type="title"/>
          </p:nvPr>
        </p:nvSpPr>
        <p:spPr/>
        <p:txBody>
          <a:bodyPr/>
          <a:lstStyle/>
          <a:p>
            <a:r>
              <a:rPr lang="it-IT" dirty="0"/>
              <a:t>Perché usare </a:t>
            </a:r>
            <a:r>
              <a:rPr lang="it-IT" dirty="0" err="1"/>
              <a:t>Vector</a:t>
            </a:r>
            <a:r>
              <a:rPr lang="it-IT" dirty="0"/>
              <a:t> Asset Studio</a:t>
            </a:r>
          </a:p>
        </p:txBody>
      </p:sp>
      <p:sp>
        <p:nvSpPr>
          <p:cNvPr id="3" name="Segnaposto contenuto 2">
            <a:extLst>
              <a:ext uri="{FF2B5EF4-FFF2-40B4-BE49-F238E27FC236}">
                <a16:creationId xmlns="" xmlns:a16="http://schemas.microsoft.com/office/drawing/2014/main" id="{9DBC0072-9DC3-4488-B012-6C28443F48FA}"/>
              </a:ext>
            </a:extLst>
          </p:cNvPr>
          <p:cNvSpPr>
            <a:spLocks noGrp="1"/>
          </p:cNvSpPr>
          <p:nvPr>
            <p:ph idx="1"/>
          </p:nvPr>
        </p:nvSpPr>
        <p:spPr/>
        <p:txBody>
          <a:bodyPr/>
          <a:lstStyle/>
          <a:p>
            <a:pPr marL="0" indent="0">
              <a:buNone/>
            </a:pPr>
            <a:r>
              <a:rPr lang="it-IT" sz="2400" dirty="0">
                <a:latin typeface="Times New Roman" panose="02020603050405020304" pitchFamily="18" charset="0"/>
                <a:cs typeface="Times New Roman" panose="02020603050405020304" pitchFamily="18" charset="0"/>
              </a:rPr>
              <a:t>Android Studio include uno strumento chiamato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Asset Studio che serve ad aggiungere icone materiali e importare file SVG (Scalable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Graphic) e PSD (Photoshop </a:t>
            </a:r>
            <a:r>
              <a:rPr lang="it-IT" sz="2400" dirty="0" err="1">
                <a:latin typeface="Times New Roman" panose="02020603050405020304" pitchFamily="18" charset="0"/>
                <a:cs typeface="Times New Roman" panose="02020603050405020304" pitchFamily="18" charset="0"/>
              </a:rPr>
              <a:t>Document</a:t>
            </a:r>
            <a:r>
              <a:rPr lang="it-IT" sz="2400" dirty="0">
                <a:latin typeface="Times New Roman" panose="02020603050405020304" pitchFamily="18" charset="0"/>
                <a:cs typeface="Times New Roman" panose="02020603050405020304" pitchFamily="18" charset="0"/>
              </a:rPr>
              <a:t>) nel proprio progetto come risorse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drawables</a:t>
            </a:r>
            <a:r>
              <a:rPr lang="it-IT" sz="2400" dirty="0">
                <a:latin typeface="Times New Roman" panose="02020603050405020304" pitchFamily="18" charset="0"/>
                <a:cs typeface="Times New Roman" panose="02020603050405020304" pitchFamily="18" charset="0"/>
              </a:rPr>
              <a:t>. Usare questi invece che i bitmaps serve a ridurre la dimensione del proprio APK perché lo stesso file può essere ridimensionato per diverse densità dello schermo, senza rinunciare alla qualità dell’immagine.</a:t>
            </a:r>
          </a:p>
          <a:p>
            <a:endParaRPr lang="it-IT" dirty="0"/>
          </a:p>
        </p:txBody>
      </p:sp>
      <p:sp>
        <p:nvSpPr>
          <p:cNvPr id="4" name="Segnaposto data 3">
            <a:extLst>
              <a:ext uri="{FF2B5EF4-FFF2-40B4-BE49-F238E27FC236}">
                <a16:creationId xmlns="" xmlns:a16="http://schemas.microsoft.com/office/drawing/2014/main" id="{52341729-1279-416E-B91D-C28FD193F910}"/>
              </a:ext>
            </a:extLst>
          </p:cNvPr>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 xmlns:p14="http://schemas.microsoft.com/office/powerpoint/2010/main" val="306583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Occasionalmente si può avere il bisogno di typecastare la risorsa drawable alla sua classe esatta, come quando serve usare caratteristiche specifiche della classe  VectorDrawable. Per farlo, bisogna usare il seguente codice </a:t>
            </a:r>
            <a:r>
              <a:rPr lang="it-IT" sz="2400" smtClean="0">
                <a:latin typeface="Times New Roman" pitchFamily="18" charset="0"/>
                <a:cs typeface="Times New Roman" pitchFamily="18" charset="0"/>
              </a:rPr>
              <a:t>Java</a:t>
            </a:r>
            <a:r>
              <a:rPr lang="it-IT" sz="2400" smtClean="0">
                <a:latin typeface="Times New Roman" pitchFamily="18" charset="0"/>
                <a:cs typeface="Times New Roman" pitchFamily="18" charset="0"/>
              </a:rPr>
              <a:t>:</a:t>
            </a:r>
          </a:p>
          <a:p>
            <a:pPr>
              <a:buNone/>
            </a:pPr>
            <a:endParaRPr lang="it-IT" sz="2400" smtClean="0">
              <a:latin typeface="Times New Roman" pitchFamily="18" charset="0"/>
              <a:cs typeface="Times New Roman" pitchFamily="18" charset="0"/>
            </a:endParaRPr>
          </a:p>
          <a:p>
            <a:pPr>
              <a:buNone/>
            </a:pPr>
            <a:r>
              <a:rPr lang="en-US" sz="1800" smtClean="0">
                <a:latin typeface="+mj-lt"/>
              </a:rPr>
              <a:t>if (Build.VERSION.SDK_INT &gt;= Build.VERSION_CODES.LOLLIPOP) {</a:t>
            </a:r>
            <a:br>
              <a:rPr lang="en-US" sz="1800" smtClean="0">
                <a:latin typeface="+mj-lt"/>
              </a:rPr>
            </a:br>
            <a:r>
              <a:rPr lang="en-US" sz="1800" smtClean="0">
                <a:latin typeface="+mj-lt"/>
              </a:rPr>
              <a:t>   VectorDrawable vectorDrawable = (VectorDrawable) drawable;</a:t>
            </a:r>
            <a:br>
              <a:rPr lang="en-US" sz="1800" smtClean="0">
                <a:latin typeface="+mj-lt"/>
              </a:rPr>
            </a:br>
            <a:r>
              <a:rPr lang="en-US" sz="1800" smtClean="0">
                <a:latin typeface="+mj-lt"/>
              </a:rPr>
              <a:t>} else {</a:t>
            </a:r>
            <a:br>
              <a:rPr lang="en-US" sz="1800" smtClean="0">
                <a:latin typeface="+mj-lt"/>
              </a:rPr>
            </a:br>
            <a:r>
              <a:rPr lang="en-US" sz="1800" smtClean="0">
                <a:latin typeface="+mj-lt"/>
              </a:rPr>
              <a:t>   BitmapDrawable bitmapDrawable = (BitmapDrawable) drawable;</a:t>
            </a:r>
            <a:br>
              <a:rPr lang="en-US" sz="1800" smtClean="0">
                <a:latin typeface="+mj-lt"/>
              </a:rPr>
            </a:br>
            <a:r>
              <a:rPr lang="en-US" sz="1800" smtClean="0">
                <a:latin typeface="+mj-lt"/>
              </a:rPr>
              <a:t>}</a:t>
            </a:r>
            <a:endParaRPr lang="it-IT" sz="1800" smtClean="0">
              <a:latin typeface="+mj-lt"/>
              <a:cs typeface="Times New Roman" pitchFamily="18" charset="0"/>
            </a:endParaRP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lstStyle/>
          <a:p>
            <a:r>
              <a:rPr lang="it-IT" smtClean="0"/>
              <a:t>Qua escono un boston de slide ma adesso piscio</a:t>
            </a:r>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Cose da rivedere sulle slide</a:t>
            </a:r>
            <a:endParaRPr lang="it-IT"/>
          </a:p>
        </p:txBody>
      </p:sp>
      <p:sp>
        <p:nvSpPr>
          <p:cNvPr id="3" name="Segnaposto contenuto 2"/>
          <p:cNvSpPr>
            <a:spLocks noGrp="1"/>
          </p:cNvSpPr>
          <p:nvPr>
            <p:ph idx="1"/>
          </p:nvPr>
        </p:nvSpPr>
        <p:spPr/>
        <p:txBody>
          <a:bodyPr/>
          <a:lstStyle/>
          <a:p>
            <a:r>
              <a:rPr lang="it-IT" smtClean="0"/>
              <a:t>In uno stesso argomento:  scrivere sempre il titolo come in “mostrare vector drawable su widget”, oppure scrivere l’argomento in basso a sinistra piccolino come in “introduzione” (mi piace di più la prima scelta)</a:t>
            </a:r>
          </a:p>
          <a:p>
            <a:r>
              <a:rPr lang="it-IT" smtClean="0"/>
              <a:t>Caricare parecchi screen per fare più slide, soprattutto dove ci sono dei passaggi da seguire</a:t>
            </a:r>
          </a:p>
          <a:p>
            <a:r>
              <a:rPr lang="it-IT" smtClean="0"/>
              <a:t>Rendere consistente il font e lo sfondo slide</a:t>
            </a:r>
          </a:p>
          <a:p>
            <a:r>
              <a:rPr lang="it-IT" smtClean="0"/>
              <a:t>Consiglio di luca bec: a Regoli piacciono le slide a fondo bianco – cambiare queste</a:t>
            </a:r>
          </a:p>
          <a:p>
            <a:r>
              <a:rPr lang="it-IT" smtClean="0"/>
              <a:t>Quando ci sono scritti gli snippet, possibilmente riscriverli su android studio e caricare le immagini invece che le scritte (solo che così non si può fare copia e incolla, come faceva Falessi quel cane)</a:t>
            </a:r>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33E92F7-52A9-4816-8B4F-FF5856EEA76B}"/>
              </a:ext>
            </a:extLst>
          </p:cNvPr>
          <p:cNvSpPr>
            <a:spLocks noGrp="1"/>
          </p:cNvSpPr>
          <p:nvPr>
            <p:ph type="title"/>
          </p:nvPr>
        </p:nvSpPr>
        <p:spPr/>
        <p:txBody>
          <a:bodyPr>
            <a:normAutofit/>
          </a:bodyPr>
          <a:lstStyle/>
          <a:p>
            <a:r>
              <a:rPr lang="it-IT" dirty="0">
                <a:cs typeface="Times New Roman" panose="02020603050405020304" pitchFamily="18" charset="0"/>
              </a:rPr>
              <a:t>Tipi di grafica vettoriale supportati</a:t>
            </a:r>
          </a:p>
        </p:txBody>
      </p:sp>
      <p:sp>
        <p:nvSpPr>
          <p:cNvPr id="3" name="Segnaposto contenuto 2">
            <a:extLst>
              <a:ext uri="{FF2B5EF4-FFF2-40B4-BE49-F238E27FC236}">
                <a16:creationId xmlns="" xmlns:a16="http://schemas.microsoft.com/office/drawing/2014/main" id="{C07759CF-19AE-4727-AFE3-6FB54EE58A26}"/>
              </a:ext>
            </a:extLst>
          </p:cNvPr>
          <p:cNvSpPr>
            <a:spLocks noGrp="1"/>
          </p:cNvSpPr>
          <p:nvPr>
            <p:ph idx="1"/>
          </p:nvPr>
        </p:nvSpPr>
        <p:spPr/>
        <p:txBody>
          <a:bodyPr>
            <a:normAutofit fontScale="92500" lnSpcReduction="20000"/>
          </a:bodyPr>
          <a:lstStyle/>
          <a:p>
            <a:pPr marL="0" indent="0">
              <a:buNone/>
            </a:pPr>
            <a:r>
              <a:rPr lang="it-IT" sz="2600" dirty="0">
                <a:latin typeface="Times New Roman" panose="02020603050405020304" pitchFamily="18" charset="0"/>
                <a:cs typeface="Times New Roman" panose="02020603050405020304" pitchFamily="18" charset="0"/>
              </a:rPr>
              <a:t>Google </a:t>
            </a:r>
            <a:r>
              <a:rPr lang="it-IT" sz="2600" dirty="0" err="1">
                <a:latin typeface="Times New Roman" panose="02020603050405020304" pitchFamily="18" charset="0"/>
                <a:cs typeface="Times New Roman" panose="02020603050405020304" pitchFamily="18" charset="0"/>
              </a:rPr>
              <a:t>Material</a:t>
            </a:r>
            <a:r>
              <a:rPr lang="it-IT" sz="2600" dirty="0">
                <a:latin typeface="Times New Roman" panose="02020603050405020304" pitchFamily="18" charset="0"/>
                <a:cs typeface="Times New Roman" panose="02020603050405020304" pitchFamily="18" charset="0"/>
              </a:rPr>
              <a:t> Design offre icone materiali che si possono usare nelle applicazioni Android.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aiuta l’utente a scegliere, importare e dimensionare queste icone, per poi poter definire l’opacità e anche le impostazioni di mirroring.</a:t>
            </a:r>
          </a:p>
          <a:p>
            <a:pPr marL="0" indent="0">
              <a:buNone/>
            </a:pPr>
            <a:r>
              <a:rPr lang="it-IT" sz="2600" dirty="0">
                <a:latin typeface="Times New Roman" panose="02020603050405020304" pitchFamily="18" charset="0"/>
                <a:cs typeface="Times New Roman" panose="02020603050405020304" pitchFamily="18" charset="0"/>
              </a:rPr>
              <a:t>Con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inoltre, l’utente può importare i propri file SVG e PSD, anche se non ne supporta tutti gli aspetti. Una volta scelto il file,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fornisce un feedback immediato se il codice grafico è supportato o no. Poi converte il file in un XML che contiene codice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 Per versioni Android 5.0 (API </a:t>
            </a:r>
            <a:r>
              <a:rPr lang="it-IT" sz="2600" dirty="0" err="1">
                <a:latin typeface="Times New Roman" panose="02020603050405020304" pitchFamily="18" charset="0"/>
                <a:cs typeface="Times New Roman" panose="02020603050405020304" pitchFamily="18" charset="0"/>
              </a:rPr>
              <a:t>level</a:t>
            </a:r>
            <a:r>
              <a:rPr lang="it-IT" sz="2600" dirty="0">
                <a:latin typeface="Times New Roman" panose="02020603050405020304" pitchFamily="18" charset="0"/>
                <a:cs typeface="Times New Roman" panose="02020603050405020304" pitchFamily="18" charset="0"/>
              </a:rPr>
              <a:t> 21) e più recenti, si può usare la classe </a:t>
            </a:r>
            <a:r>
              <a:rPr lang="it-IT" sz="2600" dirty="0" err="1">
                <a:latin typeface="Courier New" pitchFamily="49" charset="0"/>
                <a:cs typeface="Courier New" pitchFamily="49" charset="0"/>
              </a:rPr>
              <a:t>AnimatedVectorDrawable</a:t>
            </a:r>
            <a:r>
              <a:rPr lang="it-IT" sz="2600" dirty="0">
                <a:latin typeface="Times New Roman" panose="02020603050405020304" pitchFamily="18" charset="0"/>
                <a:cs typeface="Times New Roman" panose="02020603050405020304" pitchFamily="18" charset="0"/>
              </a:rPr>
              <a:t> per, appunto, animare le proprietà della classe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a:t>
            </a:r>
          </a:p>
          <a:p>
            <a:endParaRPr lang="it-IT" dirty="0"/>
          </a:p>
        </p:txBody>
      </p:sp>
      <p:sp>
        <p:nvSpPr>
          <p:cNvPr id="4" name="Segnaposto data 3">
            <a:extLst>
              <a:ext uri="{FF2B5EF4-FFF2-40B4-BE49-F238E27FC236}">
                <a16:creationId xmlns="" xmlns:a16="http://schemas.microsoft.com/office/drawing/2014/main" id="{9F73E2D9-1246-4573-B0FE-02611677EC5D}"/>
              </a:ext>
            </a:extLst>
          </p:cNvPr>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1094015" y="5992585"/>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 xmlns:p14="http://schemas.microsoft.com/office/powerpoint/2010/main" val="232896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08E9130B-3DA2-4409-B4FB-4ED5F7053F10}"/>
              </a:ext>
            </a:extLst>
          </p:cNvPr>
          <p:cNvSpPr>
            <a:spLocks noGrp="1"/>
          </p:cNvSpPr>
          <p:nvPr>
            <p:ph type="title"/>
          </p:nvPr>
        </p:nvSpPr>
        <p:spPr/>
        <p:txBody>
          <a:bodyPr>
            <a:normAutofit/>
          </a:bodyPr>
          <a:lstStyle/>
          <a:p>
            <a:r>
              <a:rPr lang="it-IT" dirty="0">
                <a:cs typeface="Times New Roman" panose="02020603050405020304" pitchFamily="18" charset="0"/>
              </a:rPr>
              <a:t>Compatibilità di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3" name="Segnaposto contenuto 2">
            <a:extLst>
              <a:ext uri="{FF2B5EF4-FFF2-40B4-BE49-F238E27FC236}">
                <a16:creationId xmlns="" xmlns:a16="http://schemas.microsoft.com/office/drawing/2014/main" id="{72B4423A-4DCE-4192-89A0-E056AA2241FF}"/>
              </a:ext>
            </a:extLst>
          </p:cNvPr>
          <p:cNvSpPr>
            <a:spLocks noGrp="1"/>
          </p:cNvSpPr>
          <p:nvPr>
            <p:ph idx="1"/>
          </p:nvPr>
        </p:nvSpPr>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Se l’app ha come target versioni Lollipop o più recenti, tutta l’API </a:t>
            </a:r>
            <a:r>
              <a:rPr lang="it-IT" sz="2400" dirty="0" err="1">
                <a:latin typeface="Times New Roman" panose="02020603050405020304" pitchFamily="18" charset="0"/>
                <a:cs typeface="Times New Roman" panose="02020603050405020304" pitchFamily="18" charset="0"/>
              </a:rPr>
              <a:t>spec</a:t>
            </a:r>
            <a:r>
              <a:rPr lang="it-IT" sz="2400" dirty="0">
                <a:latin typeface="Times New Roman" panose="02020603050405020304" pitchFamily="18" charset="0"/>
                <a:cs typeface="Times New Roman" panose="02020603050405020304" pitchFamily="18" charset="0"/>
              </a:rPr>
              <a:t> è supportata.  </a:t>
            </a:r>
          </a:p>
          <a:p>
            <a:pPr marL="0" indent="0">
              <a:buNone/>
            </a:pPr>
            <a:r>
              <a:rPr lang="it-IT" sz="2400" dirty="0">
                <a:latin typeface="Times New Roman" panose="02020603050405020304" pitchFamily="18" charset="0"/>
                <a:cs typeface="Times New Roman" panose="02020603050405020304" pitchFamily="18" charset="0"/>
              </a:rPr>
              <a:t>Se la versione di </a:t>
            </a:r>
            <a:r>
              <a:rPr lang="it-IT" sz="2400" dirty="0" err="1">
                <a:latin typeface="Times New Roman" panose="02020603050405020304" pitchFamily="18" charset="0"/>
                <a:cs typeface="Times New Roman" panose="02020603050405020304" pitchFamily="18" charset="0"/>
              </a:rPr>
              <a:t>sdk</a:t>
            </a:r>
            <a:r>
              <a:rPr lang="it-IT" sz="2400" dirty="0">
                <a:latin typeface="Times New Roman" panose="02020603050405020304" pitchFamily="18" charset="0"/>
                <a:cs typeface="Times New Roman" panose="02020603050405020304" pitchFamily="18" charset="0"/>
              </a:rPr>
              <a:t> è minore di 21 ho alcune limitazioni:</a:t>
            </a:r>
          </a:p>
          <a:p>
            <a:r>
              <a:rPr lang="it-IT" sz="2400" dirty="0">
                <a:latin typeface="Times New Roman" panose="02020603050405020304" pitchFamily="18" charset="0"/>
                <a:cs typeface="Times New Roman" panose="02020603050405020304" pitchFamily="18" charset="0"/>
              </a:rPr>
              <a:t>I tag &lt;group&gt; e &lt;clip-</a:t>
            </a:r>
            <a:r>
              <a:rPr lang="it-IT" sz="2400" dirty="0" err="1">
                <a:latin typeface="Times New Roman" panose="02020603050405020304" pitchFamily="18" charset="0"/>
                <a:cs typeface="Times New Roman" panose="02020603050405020304" pitchFamily="18" charset="0"/>
              </a:rPr>
              <a:t>path</a:t>
            </a:r>
            <a:r>
              <a:rPr lang="it-IT" sz="2400" dirty="0">
                <a:latin typeface="Times New Roman" panose="02020603050405020304" pitchFamily="18" charset="0"/>
                <a:cs typeface="Times New Roman" panose="02020603050405020304" pitchFamily="18" charset="0"/>
              </a:rPr>
              <a:t>&gt; non sono supportati.</a:t>
            </a:r>
          </a:p>
          <a:p>
            <a:r>
              <a:rPr lang="it-IT" sz="2400" dirty="0">
                <a:latin typeface="Times New Roman" panose="02020603050405020304" pitchFamily="18" charset="0"/>
                <a:cs typeface="Times New Roman" panose="02020603050405020304" pitchFamily="18" charset="0"/>
              </a:rPr>
              <a:t>Posso avere solo file png statici: nel file SML del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a:t>
            </a:r>
            <a:r>
              <a:rPr lang="it-IT" sz="2400" dirty="0">
                <a:latin typeface="Times New Roman" panose="02020603050405020304" pitchFamily="18" charset="0"/>
                <a:cs typeface="Times New Roman" panose="02020603050405020304" pitchFamily="18" charset="0"/>
              </a:rPr>
              <a:t> non supporto attributi dinamici (</a:t>
            </a:r>
            <a:r>
              <a:rPr lang="it-IT" sz="2400" dirty="0" err="1">
                <a:latin typeface="Times New Roman" panose="02020603050405020304" pitchFamily="18" charset="0"/>
                <a:cs typeface="Times New Roman" panose="02020603050405020304" pitchFamily="18" charset="0"/>
              </a:rPr>
              <a:t>theming</a:t>
            </a:r>
            <a:r>
              <a:rPr lang="it-IT" sz="2400" dirty="0">
                <a:latin typeface="Times New Roman" panose="02020603050405020304" pitchFamily="18" charset="0"/>
                <a:cs typeface="Times New Roman" panose="02020603050405020304" pitchFamily="18" charset="0"/>
              </a:rPr>
              <a:t>, </a:t>
            </a:r>
            <a:r>
              <a:rPr lang="it-IT" sz="2400">
                <a:latin typeface="Times New Roman" panose="02020603050405020304" pitchFamily="18" charset="0"/>
                <a:cs typeface="Times New Roman" panose="02020603050405020304" pitchFamily="18" charset="0"/>
              </a:rPr>
              <a:t>auto </a:t>
            </a:r>
            <a:r>
              <a:rPr lang="it-IT" sz="2400" smtClean="0">
                <a:latin typeface="Times New Roman" panose="02020603050405020304" pitchFamily="18" charset="0"/>
                <a:cs typeface="Times New Roman" panose="02020603050405020304" pitchFamily="18" charset="0"/>
              </a:rPr>
              <a:t>mirroring…).</a:t>
            </a: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Non sono supportate le </a:t>
            </a:r>
            <a:r>
              <a:rPr lang="it-IT" sz="2400" dirty="0" err="1">
                <a:latin typeface="Times New Roman" panose="02020603050405020304" pitchFamily="18" charset="0"/>
                <a:cs typeface="Times New Roman" panose="02020603050405020304" pitchFamily="18" charset="0"/>
              </a:rPr>
              <a:t>resources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references</a:t>
            </a:r>
            <a:r>
              <a:rPr lang="it-IT" sz="2400" dirty="0">
                <a:latin typeface="Times New Roman" panose="02020603050405020304" pitchFamily="18" charset="0"/>
                <a:cs typeface="Times New Roman" panose="02020603050405020304" pitchFamily="18" charset="0"/>
              </a:rPr>
              <a:t> ad altri file </a:t>
            </a:r>
            <a:r>
              <a:rPr lang="it-IT" sz="2400">
                <a:latin typeface="Times New Roman" panose="02020603050405020304" pitchFamily="18" charset="0"/>
                <a:cs typeface="Times New Roman" panose="02020603050405020304" pitchFamily="18" charset="0"/>
              </a:rPr>
              <a:t>SML</a:t>
            </a:r>
            <a:r>
              <a:rPr lang="it-IT" sz="2400" smtClean="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4" name="Segnaposto data 3">
            <a:extLst>
              <a:ext uri="{FF2B5EF4-FFF2-40B4-BE49-F238E27FC236}">
                <a16:creationId xmlns="" xmlns:a16="http://schemas.microsoft.com/office/drawing/2014/main" id="{385DA464-32FA-4976-83FD-03C573CDCF7E}"/>
              </a:ext>
            </a:extLst>
          </p:cNvPr>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 xmlns:p14="http://schemas.microsoft.com/office/powerpoint/2010/main" val="5202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Compatibilità di Vector Asset Studio (2)</a:t>
            </a:r>
            <a:endParaRPr lang="it-IT"/>
          </a:p>
        </p:txBody>
      </p:sp>
      <p:sp>
        <p:nvSpPr>
          <p:cNvPr id="3" name="Segnaposto contenuto 2"/>
          <p:cNvSpPr>
            <a:spLocks noGrp="1"/>
          </p:cNvSpPr>
          <p:nvPr>
            <p:ph idx="1"/>
          </p:nvPr>
        </p:nvSpPr>
        <p:spPr/>
        <p:txBody>
          <a:bodyPr/>
          <a:lstStyle/>
          <a:p>
            <a:pPr marL="0" indent="0">
              <a:buNone/>
            </a:pPr>
            <a:r>
              <a:rPr lang="it-IT" sz="2400" smtClean="0">
                <a:latin typeface="Times New Roman" panose="02020603050405020304" pitchFamily="18" charset="0"/>
                <a:cs typeface="Times New Roman" panose="02020603050405020304" pitchFamily="18" charset="0"/>
              </a:rPr>
              <a:t>Inoltre,la finestra di anteprima in Android Studio usa un meccanismo di display diverso da quello in vector asset studio.</a:t>
            </a:r>
          </a:p>
          <a:p>
            <a:pPr marL="0" indent="0">
              <a:buNone/>
            </a:pPr>
            <a:r>
              <a:rPr lang="it-IT" sz="2400" smtClean="0">
                <a:latin typeface="Times New Roman" panose="02020603050405020304" pitchFamily="18" charset="0"/>
                <a:cs typeface="Times New Roman" panose="02020603050405020304" pitchFamily="18" charset="0"/>
              </a:rPr>
              <a:t>Infine, se devo typecastare gli oggetti drawable nel codice java, devo castarli come bitmap drawable invece di vector drawable (solo in dispositivi pre Lollipop).</a:t>
            </a:r>
          </a:p>
          <a:p>
            <a:endParaRPr lang="it-IT"/>
          </a:p>
        </p:txBody>
      </p:sp>
      <p:sp>
        <p:nvSpPr>
          <p:cNvPr id="4" name="Segnaposto data 3"/>
          <p:cNvSpPr>
            <a:spLocks noGrp="1"/>
          </p:cNvSpPr>
          <p:nvPr>
            <p:ph type="dt" sz="half" idx="10"/>
          </p:nvPr>
        </p:nvSpPr>
        <p:spPr/>
        <p:txBody>
          <a:bodyPr/>
          <a:lstStyle/>
          <a:p>
            <a:pPr rtl="0"/>
            <a:fld id="{85E0D28E-6F2F-4715-A424-3B01AC64AD4B}" type="datetime1">
              <a:rPr lang="it-IT" smtClean="0"/>
              <a:pPr rtl="0"/>
              <a:t>07/06/2020</a:t>
            </a:fld>
            <a:endParaRPr lang="en-US"/>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353D50A2-DC09-42B6-89B9-3753B89C9AC8}"/>
              </a:ext>
            </a:extLst>
          </p:cNvPr>
          <p:cNvSpPr>
            <a:spLocks noGrp="1"/>
          </p:cNvSpPr>
          <p:nvPr>
            <p:ph type="title"/>
          </p:nvPr>
        </p:nvSpPr>
        <p:spPr/>
        <p:txBody>
          <a:bodyPr/>
          <a:lstStyle/>
          <a:p>
            <a:r>
              <a:rPr lang="it-IT" dirty="0">
                <a:cs typeface="Times New Roman" panose="02020603050405020304" pitchFamily="18" charset="0"/>
              </a:rPr>
              <a:t>Immagine </a:t>
            </a:r>
            <a:r>
              <a:rPr lang="it-IT" dirty="0" err="1">
                <a:cs typeface="Times New Roman" panose="02020603050405020304" pitchFamily="18" charset="0"/>
              </a:rPr>
              <a:t>Raster</a:t>
            </a:r>
            <a:r>
              <a:rPr lang="it-IT" dirty="0">
                <a:cs typeface="Times New Roman" panose="02020603050405020304" pitchFamily="18" charset="0"/>
              </a:rPr>
              <a:t> o Bitmap</a:t>
            </a:r>
          </a:p>
        </p:txBody>
      </p:sp>
      <p:sp>
        <p:nvSpPr>
          <p:cNvPr id="3" name="Segnaposto contenuto 2">
            <a:extLst>
              <a:ext uri="{FF2B5EF4-FFF2-40B4-BE49-F238E27FC236}">
                <a16:creationId xmlns="" xmlns:a16="http://schemas.microsoft.com/office/drawing/2014/main" id="{F7BF9498-2030-41D6-B346-7142A4149882}"/>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Immagini fotografiche (scattate per esempio con lo smartphone) che possono essere in formato JPG, PNG, GIF oppure TIFF.</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Dimensione e risoluzione propria.</a:t>
            </a:r>
          </a:p>
        </p:txBody>
      </p:sp>
    </p:spTree>
    <p:extLst>
      <p:ext uri="{BB962C8B-B14F-4D97-AF65-F5344CB8AC3E}">
        <p14:creationId xmlns="" xmlns:p14="http://schemas.microsoft.com/office/powerpoint/2010/main" val="23737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E220F6AF-1752-43FE-8D9A-A6757A9BC433}"/>
              </a:ext>
            </a:extLst>
          </p:cNvPr>
          <p:cNvSpPr>
            <a:spLocks noGrp="1"/>
          </p:cNvSpPr>
          <p:nvPr>
            <p:ph type="title"/>
          </p:nvPr>
        </p:nvSpPr>
        <p:spPr/>
        <p:txBody>
          <a:bodyPr/>
          <a:lstStyle/>
          <a:p>
            <a:r>
              <a:rPr lang="it-IT" dirty="0">
                <a:cs typeface="Times New Roman" panose="02020603050405020304" pitchFamily="18" charset="0"/>
              </a:rPr>
              <a:t>Immagine Vettoriale</a:t>
            </a:r>
          </a:p>
        </p:txBody>
      </p:sp>
      <p:sp>
        <p:nvSpPr>
          <p:cNvPr id="3" name="Segnaposto contenuto 2">
            <a:extLst>
              <a:ext uri="{FF2B5EF4-FFF2-40B4-BE49-F238E27FC236}">
                <a16:creationId xmlns="" xmlns:a16="http://schemas.microsoft.com/office/drawing/2014/main" id="{5B6073A4-E04E-4386-BCB8-4F4D1730C4CE}"/>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Descritte mediante un insieme di primitive geometriche che definiscono punti, linee, curve e poligoni.</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Definite attraverso equazioni matematiche e indipendenti dalla risoluzione.</a:t>
            </a:r>
          </a:p>
        </p:txBody>
      </p:sp>
    </p:spTree>
    <p:extLst>
      <p:ext uri="{BB962C8B-B14F-4D97-AF65-F5344CB8AC3E}">
        <p14:creationId xmlns="" xmlns:p14="http://schemas.microsoft.com/office/powerpoint/2010/main" val="2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{04998B7F-4BAE-442F-9916-5143D38C6C1B}tf78438558</Template>
  <TotalTime>0</TotalTime>
  <Words>2271</Words>
  <Application>Microsoft Office PowerPoint</Application>
  <PresentationFormat>Personalizzato</PresentationFormat>
  <Paragraphs>208</Paragraphs>
  <Slides>44</Slides>
  <Notes>0</Notes>
  <HiddenSlides>0</HiddenSlides>
  <MMClips>0</MMClips>
  <ScaleCrop>false</ScaleCrop>
  <HeadingPairs>
    <vt:vector size="4" baseType="variant">
      <vt:variant>
        <vt:lpstr>Tema</vt:lpstr>
      </vt:variant>
      <vt:variant>
        <vt:i4>1</vt:i4>
      </vt:variant>
      <vt:variant>
        <vt:lpstr>Titoli diapositive</vt:lpstr>
      </vt:variant>
      <vt:variant>
        <vt:i4>44</vt:i4>
      </vt:variant>
    </vt:vector>
  </HeadingPairs>
  <TitlesOfParts>
    <vt:vector size="45" baseType="lpstr">
      <vt:lpstr>SavonVTI</vt:lpstr>
      <vt:lpstr>Vector asset studio</vt:lpstr>
      <vt:lpstr>Cos’è Vector Asset Studio?</vt:lpstr>
      <vt:lpstr>Riguardo Vector Asset Studio</vt:lpstr>
      <vt:lpstr>Perché usare Vector Asset Studio</vt:lpstr>
      <vt:lpstr>Tipi di grafica vettoriale supportati</vt:lpstr>
      <vt:lpstr>Compatibilità di Vector Asset Studio</vt:lpstr>
      <vt:lpstr>Compatibilità di Vector Asset Studio (2)</vt:lpstr>
      <vt:lpstr>Immagine Raster o Bitmap</vt:lpstr>
      <vt:lpstr>Immagine Vettoriale</vt:lpstr>
      <vt:lpstr>Pro e contro dei due formati</vt:lpstr>
      <vt:lpstr>Pro e contro dei due formati (2)</vt:lpstr>
      <vt:lpstr>In conclusione</vt:lpstr>
      <vt:lpstr>File SVG</vt:lpstr>
      <vt:lpstr>File PSD</vt:lpstr>
      <vt:lpstr>Best Practices</vt:lpstr>
      <vt:lpstr>Caso di errore</vt:lpstr>
      <vt:lpstr>Generazione di PNG</vt:lpstr>
      <vt:lpstr>Diapositiva 18</vt:lpstr>
      <vt:lpstr>Diapositiva 19</vt:lpstr>
      <vt:lpstr>Libreria di supporto</vt:lpstr>
      <vt:lpstr>Avviare Vector Asset Studio</vt:lpstr>
      <vt:lpstr>Diapositiva 22</vt:lpstr>
      <vt:lpstr>Diapositiva 23</vt:lpstr>
      <vt:lpstr>Come importare una grafica vettoriale</vt:lpstr>
      <vt:lpstr>Aggiungere una material icon</vt:lpstr>
      <vt:lpstr>Diapositiva 26</vt:lpstr>
      <vt:lpstr>Diapositiva 27</vt:lpstr>
      <vt:lpstr>Importare un file SVG o PSD</vt:lpstr>
      <vt:lpstr>Diapositiva 29</vt:lpstr>
      <vt:lpstr>Diapositiva 30</vt:lpstr>
      <vt:lpstr>Costruire il progetto</vt:lpstr>
      <vt:lpstr>Aggiungere un vector drawable al layout</vt:lpstr>
      <vt:lpstr>Mostrare vector drawable su widget</vt:lpstr>
      <vt:lpstr>Mostrare vector drawable su widget</vt:lpstr>
      <vt:lpstr>Mostrare vector drawable su widget</vt:lpstr>
      <vt:lpstr>Mostrare vector drawable su widget</vt:lpstr>
      <vt:lpstr>Fare riferimento a un vector drawable</vt:lpstr>
      <vt:lpstr>Fare riferimento a un vector drawable</vt:lpstr>
      <vt:lpstr>Fare riferimento a un vector drawable</vt:lpstr>
      <vt:lpstr>Fare riferimento a un vector drawable</vt:lpstr>
      <vt:lpstr>Diapositiva 41</vt:lpstr>
      <vt:lpstr>Diapositiva 42</vt:lpstr>
      <vt:lpstr>Modificare codice XML generato</vt:lpstr>
      <vt:lpstr>Cose da rivedere sulle slide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2020-05-17T14:20:19Z</dcterms:created>
  <dcterms:modified xsi:type="dcterms:W3CDTF">2020-06-07T14:05:35Z</dcterms:modified>
</cp:coreProperties>
</file>