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notesMasterIdLst>
    <p:notesMasterId r:id="rId52"/>
  </p:notesMasterIdLst>
  <p:handoutMasterIdLst>
    <p:handoutMasterId r:id="rId53"/>
  </p:handoutMasterIdLst>
  <p:sldIdLst>
    <p:sldId id="257" r:id="rId2"/>
    <p:sldId id="261" r:id="rId3"/>
    <p:sldId id="277" r:id="rId4"/>
    <p:sldId id="267" r:id="rId5"/>
    <p:sldId id="268" r:id="rId6"/>
    <p:sldId id="266" r:id="rId7"/>
    <p:sldId id="275" r:id="rId8"/>
    <p:sldId id="262" r:id="rId9"/>
    <p:sldId id="263" r:id="rId10"/>
    <p:sldId id="264" r:id="rId11"/>
    <p:sldId id="265" r:id="rId12"/>
    <p:sldId id="282" r:id="rId13"/>
    <p:sldId id="269" r:id="rId14"/>
    <p:sldId id="270" r:id="rId15"/>
    <p:sldId id="283" r:id="rId16"/>
    <p:sldId id="276" r:id="rId17"/>
    <p:sldId id="279" r:id="rId18"/>
    <p:sldId id="280" r:id="rId19"/>
    <p:sldId id="281" r:id="rId20"/>
    <p:sldId id="284" r:id="rId21"/>
    <p:sldId id="271" r:id="rId22"/>
    <p:sldId id="272" r:id="rId23"/>
    <p:sldId id="285" r:id="rId24"/>
    <p:sldId id="286" r:id="rId25"/>
    <p:sldId id="287" r:id="rId26"/>
    <p:sldId id="288" r:id="rId27"/>
    <p:sldId id="289" r:id="rId28"/>
    <p:sldId id="291" r:id="rId29"/>
    <p:sldId id="293" r:id="rId30"/>
    <p:sldId id="292" r:id="rId31"/>
    <p:sldId id="290" r:id="rId32"/>
    <p:sldId id="294" r:id="rId33"/>
    <p:sldId id="296" r:id="rId34"/>
    <p:sldId id="297" r:id="rId35"/>
    <p:sldId id="298" r:id="rId36"/>
    <p:sldId id="305" r:id="rId37"/>
    <p:sldId id="301" r:id="rId38"/>
    <p:sldId id="302" r:id="rId39"/>
    <p:sldId id="303" r:id="rId40"/>
    <p:sldId id="304" r:id="rId41"/>
    <p:sldId id="308" r:id="rId42"/>
    <p:sldId id="309" r:id="rId43"/>
    <p:sldId id="310" r:id="rId44"/>
    <p:sldId id="311" r:id="rId45"/>
    <p:sldId id="312" r:id="rId46"/>
    <p:sldId id="313" r:id="rId47"/>
    <p:sldId id="314" r:id="rId48"/>
    <p:sldId id="315" r:id="rId49"/>
    <p:sldId id="316" r:id="rId50"/>
    <p:sldId id="300" r:id="rId51"/>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e"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8" d="100"/>
          <a:sy n="58" d="100"/>
        </p:scale>
        <p:origin x="-102" y="-1314"/>
      </p:cViewPr>
      <p:guideLst>
        <p:guide orient="horz" pos="2160"/>
        <p:guide pos="3840"/>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27A3769-973A-471F-AE95-803ACD9DB45A}" type="datetime1">
              <a:rPr lang="it-IT" smtClean="0"/>
              <a:pPr rtl="0"/>
              <a:t>09/06/2020</a:t>
            </a:fld>
            <a:endParaRPr lang="en-US"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pPr rtl="0"/>
              <a:t>‹N›</a:t>
            </a:fld>
            <a:endParaRPr lang="en-US"/>
          </a:p>
        </p:txBody>
      </p:sp>
    </p:spTree>
    <p:extLst>
      <p:ext uri="{BB962C8B-B14F-4D97-AF65-F5344CB8AC3E}">
        <p14:creationId xmlns:p14="http://schemas.microsoft.com/office/powerpoint/2010/main" xmlns=""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8B562AB-E890-432E-8086-3C35B5B6BC74}" type="datetime1">
              <a:rPr lang="it-IT" smtClean="0"/>
              <a:pPr rtl="0"/>
              <a:t>09/06/2020</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
              <a:t>Fare clic per modificare gli stili del testo dello schema</a:t>
            </a:r>
            <a:endParaRPr lang="en-US"/>
          </a:p>
          <a:p>
            <a:pPr lvl="1" rtl="0"/>
            <a:r>
              <a:rPr lang="it"/>
              <a:t>Secondo livello</a:t>
            </a:r>
          </a:p>
          <a:p>
            <a:pPr lvl="2" rtl="0"/>
            <a:r>
              <a:rPr lang="it"/>
              <a:t>Terzo livello</a:t>
            </a:r>
          </a:p>
          <a:p>
            <a:pPr lvl="3" rtl="0"/>
            <a:r>
              <a:rPr lang="it"/>
              <a:t>Quarto livello</a:t>
            </a:r>
          </a:p>
          <a:p>
            <a:pPr lvl="4" rtl="0"/>
            <a:r>
              <a:rPr lang="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pPr rtl="0"/>
              <a:t>‹N›</a:t>
            </a:fld>
            <a:endParaRPr lang="en-US"/>
          </a:p>
        </p:txBody>
      </p:sp>
    </p:spTree>
    <p:extLst>
      <p:ext uri="{BB962C8B-B14F-4D97-AF65-F5344CB8AC3E}">
        <p14:creationId xmlns:p14="http://schemas.microsoft.com/office/powerpoint/2010/main" xmlns=""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xmlns=""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ttangolo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ttangolo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ttangolo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uppo 6">
            <a:extLst>
              <a:ext uri="{FF2B5EF4-FFF2-40B4-BE49-F238E27FC236}">
                <a16:creationId xmlns:a16="http://schemas.microsoft.com/office/drawing/2014/main" xmlns="" id="{E26428D7-C6F3-473D-A360-A3F5C3E8728C}"/>
              </a:ext>
            </a:extLst>
          </p:cNvPr>
          <p:cNvGrpSpPr/>
          <p:nvPr/>
        </p:nvGrpSpPr>
        <p:grpSpPr>
          <a:xfrm>
            <a:off x="5250180" y="1267730"/>
            <a:ext cx="1691640" cy="615934"/>
            <a:chOff x="5250180" y="1267730"/>
            <a:chExt cx="1691640" cy="615934"/>
          </a:xfrm>
        </p:grpSpPr>
        <p:cxnSp>
          <p:nvCxnSpPr>
            <p:cNvPr id="17" name="Connettore diritto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ttore diritto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ttore diritto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olo 1"/>
          <p:cNvSpPr>
            <a:spLocks noGrp="1"/>
          </p:cNvSpPr>
          <p:nvPr>
            <p:ph type="ctrTitle"/>
          </p:nvPr>
        </p:nvSpPr>
        <p:spPr>
          <a:xfrm>
            <a:off x="1629103" y="2244830"/>
            <a:ext cx="8933796" cy="2437232"/>
          </a:xfrm>
        </p:spPr>
        <p:txBody>
          <a:bodyPr tIns="45720" bIns="45720" rtlCol="0" anchor="ctr">
            <a:noAutofit/>
          </a:bodyPr>
          <a:lstStyle>
            <a:lvl1pPr algn="ctr">
              <a:lnSpc>
                <a:spcPct val="83000"/>
              </a:lnSpc>
              <a:defRPr lang="en-US" sz="5800" b="0" kern="1200" cap="all" spc="-100" baseline="0" dirty="0">
                <a:solidFill>
                  <a:schemeClr val="tx1">
                    <a:lumMod val="85000"/>
                    <a:lumOff val="15000"/>
                  </a:schemeClr>
                </a:solidFill>
                <a:effectLst/>
                <a:latin typeface="+mj-lt"/>
                <a:ea typeface="+mn-ea"/>
                <a:cs typeface="+mn-cs"/>
              </a:defRPr>
            </a:lvl1pPr>
          </a:lstStyle>
          <a:p>
            <a:pPr rtl="0"/>
            <a:r>
              <a:rPr lang="it-IT"/>
              <a:t>Fare clic per modificare lo stile del titolo dello schema</a:t>
            </a:r>
            <a:endParaRPr lang="en-US" dirty="0"/>
          </a:p>
        </p:txBody>
      </p:sp>
      <p:sp>
        <p:nvSpPr>
          <p:cNvPr id="3" name="Sottotitolo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en-US" dirty="0"/>
          </a:p>
        </p:txBody>
      </p:sp>
      <p:sp>
        <p:nvSpPr>
          <p:cNvPr id="20" name="Segnaposto data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46B2AB89-642D-461B-88E3-BE7E49276E6D}" type="datetime1">
              <a:rPr lang="it-IT" smtClean="0"/>
              <a:pPr rtl="0"/>
              <a:t>09/06/2020</a:t>
            </a:fld>
            <a:endParaRPr lang="en-US" dirty="0"/>
          </a:p>
        </p:txBody>
      </p:sp>
      <p:sp>
        <p:nvSpPr>
          <p:cNvPr id="21" name="Segnaposto piè di pagina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Segnaposto numero diapositiva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pPr rtl="0"/>
              <a:t>‹N›</a:t>
            </a:fld>
            <a:endParaRPr lang="en-US" dirty="0"/>
          </a:p>
        </p:txBody>
      </p:sp>
    </p:spTree>
    <p:extLst>
      <p:ext uri="{BB962C8B-B14F-4D97-AF65-F5344CB8AC3E}">
        <p14:creationId xmlns:p14="http://schemas.microsoft.com/office/powerpoint/2010/main" xmlns=""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testo verticale 2"/>
          <p:cNvSpPr>
            <a:spLocks noGrp="1"/>
          </p:cNvSpPr>
          <p:nvPr>
            <p:ph type="body" orient="vert" idx="1"/>
          </p:nvPr>
        </p:nvSpPr>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data 3"/>
          <p:cNvSpPr>
            <a:spLocks noGrp="1"/>
          </p:cNvSpPr>
          <p:nvPr>
            <p:ph type="dt" sz="half" idx="10"/>
          </p:nvPr>
        </p:nvSpPr>
        <p:spPr/>
        <p:txBody>
          <a:bodyPr rtlCol="0"/>
          <a:lstStyle/>
          <a:p>
            <a:pPr rtl="0"/>
            <a:fld id="{FB6DF1C0-0F0C-4064-ABD6-C9C1782C86AE}" type="datetime1">
              <a:rPr lang="it-IT" smtClean="0"/>
              <a:pPr rtl="0"/>
              <a:t>09/06/2020</a:t>
            </a:fld>
            <a:endParaRPr lang="en-US"/>
          </a:p>
        </p:txBody>
      </p:sp>
      <p:sp>
        <p:nvSpPr>
          <p:cNvPr id="5" name="Segnaposto piè di pagina 4"/>
          <p:cNvSpPr>
            <a:spLocks noGrp="1"/>
          </p:cNvSpPr>
          <p:nvPr>
            <p:ph type="ftr" sz="quarter" idx="11"/>
          </p:nvPr>
        </p:nvSpPr>
        <p:spPr/>
        <p:txBody>
          <a:bodyPr rtlCol="0"/>
          <a:lstStyle/>
          <a:p>
            <a:pPr rtl="0"/>
            <a:endParaRPr lang="en-US"/>
          </a:p>
        </p:txBody>
      </p:sp>
      <p:sp>
        <p:nvSpPr>
          <p:cNvPr id="6" name="Segnaposto numero diapositiva 5"/>
          <p:cNvSpPr>
            <a:spLocks noGrp="1"/>
          </p:cNvSpPr>
          <p:nvPr>
            <p:ph type="sldNum" sz="quarter" idx="12"/>
          </p:nvPr>
        </p:nvSpPr>
        <p:spPr/>
        <p:txBody>
          <a:bodyPr rtlCol="0"/>
          <a:lstStyle/>
          <a:p>
            <a:pPr rtl="0"/>
            <a:fld id="{34B7E4EF-A1BD-40F4-AB7B-04F084DD991D}" type="slidenum">
              <a:rPr lang="en-US" smtClean="0"/>
              <a:pPr rtl="0"/>
              <a:t>‹N›</a:t>
            </a:fld>
            <a:endParaRPr lang="en-US"/>
          </a:p>
        </p:txBody>
      </p:sp>
    </p:spTree>
    <p:extLst>
      <p:ext uri="{BB962C8B-B14F-4D97-AF65-F5344CB8AC3E}">
        <p14:creationId xmlns:p14="http://schemas.microsoft.com/office/powerpoint/2010/main" xmlns=""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991600" y="762000"/>
            <a:ext cx="2362200" cy="5257800"/>
          </a:xfrm>
        </p:spPr>
        <p:txBody>
          <a:bodyPr vert="eaVert" rtlCol="0"/>
          <a:lstStyle/>
          <a:p>
            <a:pPr rtl="0"/>
            <a:r>
              <a:rPr lang="it-IT"/>
              <a:t>Fare clic per modificare lo stile del titolo dello schema</a:t>
            </a:r>
            <a:endParaRPr lang="en-US" dirty="0"/>
          </a:p>
        </p:txBody>
      </p:sp>
      <p:sp>
        <p:nvSpPr>
          <p:cNvPr id="3" name="Segnaposto testo verticale 2"/>
          <p:cNvSpPr>
            <a:spLocks noGrp="1"/>
          </p:cNvSpPr>
          <p:nvPr>
            <p:ph type="body" orient="vert" idx="1"/>
          </p:nvPr>
        </p:nvSpPr>
        <p:spPr>
          <a:xfrm>
            <a:off x="838200" y="762000"/>
            <a:ext cx="8077200" cy="5257800"/>
          </a:xfrm>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data 3"/>
          <p:cNvSpPr>
            <a:spLocks noGrp="1"/>
          </p:cNvSpPr>
          <p:nvPr>
            <p:ph type="dt" sz="half" idx="10"/>
          </p:nvPr>
        </p:nvSpPr>
        <p:spPr/>
        <p:txBody>
          <a:bodyPr rtlCol="0"/>
          <a:lstStyle/>
          <a:p>
            <a:pPr rtl="0"/>
            <a:fld id="{CD3A0FBA-A5A6-4E7F-AECA-E819E1A4206B}" type="datetime1">
              <a:rPr lang="it-IT" smtClean="0"/>
              <a:pPr rtl="0"/>
              <a:t>09/06/2020</a:t>
            </a:fld>
            <a:endParaRPr lang="en-US"/>
          </a:p>
        </p:txBody>
      </p:sp>
      <p:sp>
        <p:nvSpPr>
          <p:cNvPr id="5" name="Segnaposto piè di pagina 4"/>
          <p:cNvSpPr>
            <a:spLocks noGrp="1"/>
          </p:cNvSpPr>
          <p:nvPr>
            <p:ph type="ftr" sz="quarter" idx="11"/>
          </p:nvPr>
        </p:nvSpPr>
        <p:spPr/>
        <p:txBody>
          <a:bodyPr rtlCol="0"/>
          <a:lstStyle/>
          <a:p>
            <a:pPr rtl="0"/>
            <a:endParaRPr lang="en-US"/>
          </a:p>
        </p:txBody>
      </p:sp>
      <p:sp>
        <p:nvSpPr>
          <p:cNvPr id="6" name="Segnaposto numero diapositiva 5"/>
          <p:cNvSpPr>
            <a:spLocks noGrp="1"/>
          </p:cNvSpPr>
          <p:nvPr>
            <p:ph type="sldNum" sz="quarter" idx="12"/>
          </p:nvPr>
        </p:nvSpPr>
        <p:spPr/>
        <p:txBody>
          <a:bodyPr rtlCol="0"/>
          <a:lstStyle/>
          <a:p>
            <a:pPr rtl="0"/>
            <a:fld id="{34B7E4EF-A1BD-40F4-AB7B-04F084DD991D}" type="slidenum">
              <a:rPr lang="en-US" smtClean="0"/>
              <a:pPr rtl="0"/>
              <a:t>‹N›</a:t>
            </a:fld>
            <a:endParaRPr lang="en-US"/>
          </a:p>
        </p:txBody>
      </p:sp>
    </p:spTree>
    <p:extLst>
      <p:ext uri="{BB962C8B-B14F-4D97-AF65-F5344CB8AC3E}">
        <p14:creationId xmlns:p14="http://schemas.microsoft.com/office/powerpoint/2010/main" xmlns=""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contenuto 2"/>
          <p:cNvSpPr>
            <a:spLocks noGrp="1"/>
          </p:cNvSpPr>
          <p:nvPr>
            <p:ph idx="1"/>
          </p:nvPr>
        </p:nvSpPr>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data 3"/>
          <p:cNvSpPr>
            <a:spLocks noGrp="1"/>
          </p:cNvSpPr>
          <p:nvPr>
            <p:ph type="dt" sz="half" idx="10"/>
          </p:nvPr>
        </p:nvSpPr>
        <p:spPr/>
        <p:txBody>
          <a:bodyPr rtlCol="0"/>
          <a:lstStyle/>
          <a:p>
            <a:pPr rtl="0"/>
            <a:fld id="{85E0D28E-6F2F-4715-A424-3B01AC64AD4B}" type="datetime1">
              <a:rPr lang="it-IT" smtClean="0"/>
              <a:pPr rtl="0"/>
              <a:t>09/06/2020</a:t>
            </a:fld>
            <a:endParaRPr lang="en-US"/>
          </a:p>
        </p:txBody>
      </p:sp>
      <p:sp>
        <p:nvSpPr>
          <p:cNvPr id="5" name="Segnaposto piè di pagina 4"/>
          <p:cNvSpPr>
            <a:spLocks noGrp="1"/>
          </p:cNvSpPr>
          <p:nvPr>
            <p:ph type="ftr" sz="quarter" idx="11"/>
          </p:nvPr>
        </p:nvSpPr>
        <p:spPr/>
        <p:txBody>
          <a:bodyPr rtlCol="0"/>
          <a:lstStyle/>
          <a:p>
            <a:pPr rtl="0"/>
            <a:endParaRPr lang="en-US"/>
          </a:p>
        </p:txBody>
      </p:sp>
      <p:sp>
        <p:nvSpPr>
          <p:cNvPr id="6" name="Segnaposto numero diapositiva 5"/>
          <p:cNvSpPr>
            <a:spLocks noGrp="1"/>
          </p:cNvSpPr>
          <p:nvPr>
            <p:ph type="sldNum" sz="quarter" idx="12"/>
          </p:nvPr>
        </p:nvSpPr>
        <p:spPr/>
        <p:txBody>
          <a:bodyPr rtlCol="0"/>
          <a:lstStyle/>
          <a:p>
            <a:pPr rtl="0"/>
            <a:fld id="{34B7E4EF-A1BD-40F4-AB7B-04F084DD991D}" type="slidenum">
              <a:rPr lang="en-US" smtClean="0"/>
              <a:pPr rtl="0"/>
              <a:t>‹N›</a:t>
            </a:fld>
            <a:endParaRPr lang="en-US"/>
          </a:p>
        </p:txBody>
      </p:sp>
    </p:spTree>
    <p:extLst>
      <p:ext uri="{BB962C8B-B14F-4D97-AF65-F5344CB8AC3E}">
        <p14:creationId xmlns:p14="http://schemas.microsoft.com/office/powerpoint/2010/main" xmlns=""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xmlns=""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ttangolo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ttangolo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ttangolo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629156" y="2275165"/>
            <a:ext cx="8933688" cy="2406895"/>
          </a:xfrm>
        </p:spPr>
        <p:txBody>
          <a:bodyPr rtlCol="0" anchor="ctr">
            <a:normAutofit/>
          </a:bodyPr>
          <a:lstStyle>
            <a:lvl1pPr algn="ctr">
              <a:lnSpc>
                <a:spcPct val="83000"/>
              </a:lnSpc>
              <a:defRPr lang="en-US" sz="5800" kern="1200" cap="all" spc="-100" baseline="0" dirty="0">
                <a:solidFill>
                  <a:schemeClr val="tx1">
                    <a:lumMod val="85000"/>
                    <a:lumOff val="15000"/>
                  </a:schemeClr>
                </a:solidFill>
                <a:effectLst/>
                <a:latin typeface="+mj-lt"/>
                <a:ea typeface="+mn-ea"/>
                <a:cs typeface="+mn-cs"/>
              </a:defRPr>
            </a:lvl1pPr>
          </a:lstStyle>
          <a:p>
            <a:pPr rtl="0"/>
            <a:r>
              <a:rPr lang="it-IT"/>
              <a:t>Fare clic per modificare lo stile del titolo dello schema</a:t>
            </a:r>
            <a:endParaRPr lang="en-US" dirty="0"/>
          </a:p>
        </p:txBody>
      </p:sp>
      <p:grpSp>
        <p:nvGrpSpPr>
          <p:cNvPr id="16" name="Gruppo 15">
            <a:extLst>
              <a:ext uri="{FF2B5EF4-FFF2-40B4-BE49-F238E27FC236}">
                <a16:creationId xmlns:a16="http://schemas.microsoft.com/office/drawing/2014/main" xmlns="" id="{1683EB04-C23E-490C-A1A6-030CF79D23C8}"/>
              </a:ext>
            </a:extLst>
          </p:cNvPr>
          <p:cNvGrpSpPr/>
          <p:nvPr/>
        </p:nvGrpSpPr>
        <p:grpSpPr>
          <a:xfrm>
            <a:off x="5250180" y="1267730"/>
            <a:ext cx="1691640" cy="615934"/>
            <a:chOff x="5250180" y="1267730"/>
            <a:chExt cx="1691640" cy="615934"/>
          </a:xfrm>
        </p:grpSpPr>
        <p:cxnSp>
          <p:nvCxnSpPr>
            <p:cNvPr id="17" name="Connettore diritto 16">
              <a:extLst>
                <a:ext uri="{FF2B5EF4-FFF2-40B4-BE49-F238E27FC236}">
                  <a16:creationId xmlns:a16="http://schemas.microsoft.com/office/drawing/2014/main" xmlns=""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xmlns=""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xmlns=""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Segnaposto testo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a:t>Fare clic per modificare gli stili del testo dello schema</a:t>
            </a:r>
          </a:p>
        </p:txBody>
      </p:sp>
      <p:sp>
        <p:nvSpPr>
          <p:cNvPr id="4" name="Segnaposto data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F953424F-4FD0-4DEA-A244-2F5A83926123}" type="datetime1">
              <a:rPr lang="it-IT" smtClean="0"/>
              <a:pPr rtl="0"/>
              <a:t>09/06/2020</a:t>
            </a:fld>
            <a:endParaRPr lang="en-US" dirty="0"/>
          </a:p>
        </p:txBody>
      </p:sp>
      <p:sp>
        <p:nvSpPr>
          <p:cNvPr id="5" name="Segnaposto piè di pagina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Segnaposto numero diapositiva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pPr rtl="0"/>
              <a:t>‹N›</a:t>
            </a:fld>
            <a:endParaRPr lang="en-US" dirty="0"/>
          </a:p>
        </p:txBody>
      </p:sp>
    </p:spTree>
    <p:extLst>
      <p:ext uri="{BB962C8B-B14F-4D97-AF65-F5344CB8AC3E}">
        <p14:creationId xmlns:p14="http://schemas.microsoft.com/office/powerpoint/2010/main" xmlns=""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olo 7"/>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contenuto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contenuto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5" name="Segnaposto data 4"/>
          <p:cNvSpPr>
            <a:spLocks noGrp="1"/>
          </p:cNvSpPr>
          <p:nvPr>
            <p:ph type="dt" sz="half" idx="10"/>
          </p:nvPr>
        </p:nvSpPr>
        <p:spPr/>
        <p:txBody>
          <a:bodyPr rtlCol="0"/>
          <a:lstStyle/>
          <a:p>
            <a:pPr rtl="0"/>
            <a:fld id="{ED487A35-6EB2-4106-87BE-5998F37E93E7}" type="datetime1">
              <a:rPr lang="it-IT" smtClean="0"/>
              <a:pPr rtl="0"/>
              <a:t>09/06/2020</a:t>
            </a:fld>
            <a:endParaRPr lang="en-US"/>
          </a:p>
        </p:txBody>
      </p:sp>
      <p:sp>
        <p:nvSpPr>
          <p:cNvPr id="6" name="Segnaposto piè di pagina 5"/>
          <p:cNvSpPr>
            <a:spLocks noGrp="1"/>
          </p:cNvSpPr>
          <p:nvPr>
            <p:ph type="ftr" sz="quarter" idx="11"/>
          </p:nvPr>
        </p:nvSpPr>
        <p:spPr/>
        <p:txBody>
          <a:bodyPr rtlCol="0"/>
          <a:lstStyle/>
          <a:p>
            <a:pPr rtl="0"/>
            <a:endParaRPr lang="en-US"/>
          </a:p>
        </p:txBody>
      </p:sp>
      <p:sp>
        <p:nvSpPr>
          <p:cNvPr id="7" name="Segnaposto numero diapositiva 6"/>
          <p:cNvSpPr>
            <a:spLocks noGrp="1"/>
          </p:cNvSpPr>
          <p:nvPr>
            <p:ph type="sldNum" sz="quarter" idx="12"/>
          </p:nvPr>
        </p:nvSpPr>
        <p:spPr/>
        <p:txBody>
          <a:bodyPr rtlCol="0"/>
          <a:lstStyle/>
          <a:p>
            <a:pPr rtl="0"/>
            <a:fld id="{34B7E4EF-A1BD-40F4-AB7B-04F084DD991D}" type="slidenum">
              <a:rPr lang="en-US" smtClean="0"/>
              <a:pPr rtl="0"/>
              <a:t>‹N›</a:t>
            </a:fld>
            <a:endParaRPr lang="en-US"/>
          </a:p>
        </p:txBody>
      </p:sp>
    </p:spTree>
    <p:extLst>
      <p:ext uri="{BB962C8B-B14F-4D97-AF65-F5344CB8AC3E}">
        <p14:creationId xmlns:p14="http://schemas.microsoft.com/office/powerpoint/2010/main" xmlns=""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testo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
          </a:p>
        </p:txBody>
      </p:sp>
      <p:sp>
        <p:nvSpPr>
          <p:cNvPr id="5" name="Segnaposto testo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6" name="Segnaposto contenuto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
          </a:p>
        </p:txBody>
      </p:sp>
      <p:sp>
        <p:nvSpPr>
          <p:cNvPr id="7" name="Segnaposto data 6"/>
          <p:cNvSpPr>
            <a:spLocks noGrp="1"/>
          </p:cNvSpPr>
          <p:nvPr>
            <p:ph type="dt" sz="half" idx="10"/>
          </p:nvPr>
        </p:nvSpPr>
        <p:spPr/>
        <p:txBody>
          <a:bodyPr rtlCol="0"/>
          <a:lstStyle/>
          <a:p>
            <a:pPr rtl="0"/>
            <a:fld id="{6D0A2449-0E6F-4EC8-9AF5-127FFF9E4F17}" type="datetime1">
              <a:rPr lang="it-IT" smtClean="0"/>
              <a:pPr rtl="0"/>
              <a:t>09/06/2020</a:t>
            </a:fld>
            <a:endParaRPr lang="en-US"/>
          </a:p>
        </p:txBody>
      </p:sp>
      <p:sp>
        <p:nvSpPr>
          <p:cNvPr id="8" name="Segnaposto piè di pagina 7"/>
          <p:cNvSpPr>
            <a:spLocks noGrp="1"/>
          </p:cNvSpPr>
          <p:nvPr>
            <p:ph type="ftr" sz="quarter" idx="11"/>
          </p:nvPr>
        </p:nvSpPr>
        <p:spPr/>
        <p:txBody>
          <a:bodyPr rtlCol="0"/>
          <a:lstStyle/>
          <a:p>
            <a:pPr rtl="0"/>
            <a:endParaRPr lang="en-US"/>
          </a:p>
        </p:txBody>
      </p:sp>
      <p:sp>
        <p:nvSpPr>
          <p:cNvPr id="9" name="Segnaposto numero diapositiva 8"/>
          <p:cNvSpPr>
            <a:spLocks noGrp="1"/>
          </p:cNvSpPr>
          <p:nvPr>
            <p:ph type="sldNum" sz="quarter" idx="12"/>
          </p:nvPr>
        </p:nvSpPr>
        <p:spPr/>
        <p:txBody>
          <a:bodyPr rtlCol="0"/>
          <a:lstStyle/>
          <a:p>
            <a:pPr rtl="0"/>
            <a:fld id="{34B7E4EF-A1BD-40F4-AB7B-04F084DD991D}" type="slidenum">
              <a:rPr lang="en-US" smtClean="0"/>
              <a:pPr rtl="0"/>
              <a:t>‹N›</a:t>
            </a:fld>
            <a:endParaRPr lang="en-US"/>
          </a:p>
        </p:txBody>
      </p:sp>
    </p:spTree>
    <p:extLst>
      <p:ext uri="{BB962C8B-B14F-4D97-AF65-F5344CB8AC3E}">
        <p14:creationId xmlns:p14="http://schemas.microsoft.com/office/powerpoint/2010/main" xmlns=""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data 2"/>
          <p:cNvSpPr>
            <a:spLocks noGrp="1"/>
          </p:cNvSpPr>
          <p:nvPr>
            <p:ph type="dt" sz="half" idx="10"/>
          </p:nvPr>
        </p:nvSpPr>
        <p:spPr/>
        <p:txBody>
          <a:bodyPr rtlCol="0"/>
          <a:lstStyle/>
          <a:p>
            <a:pPr rtl="0"/>
            <a:fld id="{43ECC08F-3232-4266-A826-505EFF618F02}" type="datetime1">
              <a:rPr lang="it-IT" smtClean="0"/>
              <a:pPr rtl="0"/>
              <a:t>09/06/2020</a:t>
            </a:fld>
            <a:endParaRPr lang="en-US"/>
          </a:p>
        </p:txBody>
      </p:sp>
      <p:sp>
        <p:nvSpPr>
          <p:cNvPr id="4" name="Segnaposto piè di pagina 3"/>
          <p:cNvSpPr>
            <a:spLocks noGrp="1"/>
          </p:cNvSpPr>
          <p:nvPr>
            <p:ph type="ftr" sz="quarter" idx="11"/>
          </p:nvPr>
        </p:nvSpPr>
        <p:spPr/>
        <p:txBody>
          <a:bodyPr rtlCol="0"/>
          <a:lstStyle/>
          <a:p>
            <a:pPr rtl="0"/>
            <a:endParaRPr lang="en-US"/>
          </a:p>
        </p:txBody>
      </p:sp>
      <p:sp>
        <p:nvSpPr>
          <p:cNvPr id="5" name="Segnaposto numero diapositiva 4"/>
          <p:cNvSpPr>
            <a:spLocks noGrp="1"/>
          </p:cNvSpPr>
          <p:nvPr>
            <p:ph type="sldNum" sz="quarter" idx="12"/>
          </p:nvPr>
        </p:nvSpPr>
        <p:spPr/>
        <p:txBody>
          <a:bodyPr rtlCol="0"/>
          <a:lstStyle/>
          <a:p>
            <a:pPr rtl="0"/>
            <a:fld id="{34B7E4EF-A1BD-40F4-AB7B-04F084DD991D}" type="slidenum">
              <a:rPr lang="en-US" smtClean="0"/>
              <a:pPr rtl="0"/>
              <a:t>‹N›</a:t>
            </a:fld>
            <a:endParaRPr lang="en-US"/>
          </a:p>
        </p:txBody>
      </p:sp>
    </p:spTree>
    <p:extLst>
      <p:ext uri="{BB962C8B-B14F-4D97-AF65-F5344CB8AC3E}">
        <p14:creationId xmlns:p14="http://schemas.microsoft.com/office/powerpoint/2010/main" xmlns=""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6CC19903-FCE7-40DD-9ABE-472E27EE3DF9}" type="datetime1">
              <a:rPr lang="it-IT" smtClean="0"/>
              <a:pPr rtl="0"/>
              <a:t>09/06/2020</a:t>
            </a:fld>
            <a:endParaRPr lang="en-US"/>
          </a:p>
        </p:txBody>
      </p:sp>
      <p:sp>
        <p:nvSpPr>
          <p:cNvPr id="3" name="Segnaposto piè di pagina 2"/>
          <p:cNvSpPr>
            <a:spLocks noGrp="1"/>
          </p:cNvSpPr>
          <p:nvPr>
            <p:ph type="ftr" sz="quarter" idx="11"/>
          </p:nvPr>
        </p:nvSpPr>
        <p:spPr/>
        <p:txBody>
          <a:bodyPr rtlCol="0"/>
          <a:lstStyle/>
          <a:p>
            <a:pPr rtl="0"/>
            <a:endParaRPr lang="en-US"/>
          </a:p>
        </p:txBody>
      </p:sp>
      <p:sp>
        <p:nvSpPr>
          <p:cNvPr id="4" name="Segnaposto numero diapositiva 3"/>
          <p:cNvSpPr>
            <a:spLocks noGrp="1"/>
          </p:cNvSpPr>
          <p:nvPr>
            <p:ph type="sldNum" sz="quarter" idx="12"/>
          </p:nvPr>
        </p:nvSpPr>
        <p:spPr/>
        <p:txBody>
          <a:bodyPr rtlCol="0"/>
          <a:lstStyle/>
          <a:p>
            <a:pPr rtl="0"/>
            <a:fld id="{34B7E4EF-A1BD-40F4-AB7B-04F084DD991D}" type="slidenum">
              <a:rPr lang="en-US" smtClean="0"/>
              <a:pPr rtl="0"/>
              <a:t>‹N›</a:t>
            </a:fld>
            <a:endParaRPr lang="en-US"/>
          </a:p>
        </p:txBody>
      </p:sp>
    </p:spTree>
    <p:extLst>
      <p:ext uri="{BB962C8B-B14F-4D97-AF65-F5344CB8AC3E}">
        <p14:creationId xmlns:p14="http://schemas.microsoft.com/office/powerpoint/2010/main" xmlns=""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xmlns=""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ttangolo 12">
            <a:extLst>
              <a:ext uri="{FF2B5EF4-FFF2-40B4-BE49-F238E27FC236}">
                <a16:creationId xmlns:a16="http://schemas.microsoft.com/office/drawing/2014/main" xmlns=""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8458200" y="607392"/>
            <a:ext cx="3161963" cy="1645920"/>
          </a:xfrm>
        </p:spPr>
        <p:txBody>
          <a:bodyPr rtlCol="0" anchor="b">
            <a:noAutofit/>
          </a:bodyPr>
          <a:lstStyle>
            <a:lvl1pPr algn="l" defTabSz="914400" rtl="0" eaLnBrk="1" latinLnBrk="0" hangingPunct="1">
              <a:lnSpc>
                <a:spcPct val="100000"/>
              </a:lnSpc>
              <a:spcBef>
                <a:spcPct val="0"/>
              </a:spcBef>
              <a:buNone/>
              <a:defRPr lang="en-US" sz="2800" b="0" kern="1200" cap="none" spc="0" baseline="0" dirty="0">
                <a:solidFill>
                  <a:schemeClr val="tx1"/>
                </a:solidFill>
                <a:effectLst/>
                <a:latin typeface="+mj-lt"/>
                <a:ea typeface="+mn-ea"/>
                <a:cs typeface="+mn-cs"/>
              </a:defRPr>
            </a:lvl1pPr>
          </a:lstStyle>
          <a:p>
            <a:pPr rtl="0"/>
            <a:r>
              <a:rPr lang="it-IT"/>
              <a:t>Fare clic per modificare lo stile del titolo dello schema</a:t>
            </a:r>
            <a:endParaRPr lang="en-US" dirty="0"/>
          </a:p>
        </p:txBody>
      </p:sp>
      <p:sp>
        <p:nvSpPr>
          <p:cNvPr id="3" name="Segnaposto contenuto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testo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sp>
        <p:nvSpPr>
          <p:cNvPr id="8" name="Segnaposto data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24F848B3-DD0C-4C86-9703-1DC7B521FCF8}" type="datetime1">
              <a:rPr lang="it-IT" smtClean="0"/>
              <a:pPr rtl="0"/>
              <a:t>09/06/2020</a:t>
            </a:fld>
            <a:endParaRPr lang="en-US"/>
          </a:p>
        </p:txBody>
      </p:sp>
      <p:sp>
        <p:nvSpPr>
          <p:cNvPr id="9" name="Segnaposto piè di pagina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Segnaposto numero diapositiva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pPr rtl="0"/>
              <a:t>‹N›</a:t>
            </a:fld>
            <a:endParaRPr lang="en-US"/>
          </a:p>
        </p:txBody>
      </p:sp>
    </p:spTree>
    <p:extLst>
      <p:ext uri="{BB962C8B-B14F-4D97-AF65-F5344CB8AC3E}">
        <p14:creationId xmlns:p14="http://schemas.microsoft.com/office/powerpoint/2010/main" xmlns=""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xmlns=""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egnaposto immagine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a:t>Fare clic sull'icona per inserire un'immagine</a:t>
            </a:r>
            <a:endParaRPr lang="en-US" dirty="0"/>
          </a:p>
        </p:txBody>
      </p:sp>
      <p:sp>
        <p:nvSpPr>
          <p:cNvPr id="5" name="Segnaposto data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711CFEF3-F103-4E31-9572-24F0BC84FDFF}" type="datetime1">
              <a:rPr lang="it-IT" smtClean="0"/>
              <a:pPr rtl="0"/>
              <a:t>09/06/2020</a:t>
            </a:fld>
            <a:endParaRPr lang="en-US" dirty="0"/>
          </a:p>
        </p:txBody>
      </p:sp>
      <p:sp>
        <p:nvSpPr>
          <p:cNvPr id="6" name="Segnaposto piè di pagina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Segnaposto numero diapositiva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pPr rtl="0"/>
              <a:t>‹N›</a:t>
            </a:fld>
            <a:endParaRPr lang="en-US"/>
          </a:p>
        </p:txBody>
      </p:sp>
      <p:sp>
        <p:nvSpPr>
          <p:cNvPr id="12" name="Rettangolo 11">
            <a:extLst>
              <a:ext uri="{FF2B5EF4-FFF2-40B4-BE49-F238E27FC236}">
                <a16:creationId xmlns:a16="http://schemas.microsoft.com/office/drawing/2014/main" xmlns=""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8477250" y="603504"/>
            <a:ext cx="3144774" cy="1645920"/>
          </a:xfrm>
        </p:spPr>
        <p:txBody>
          <a:bodyPr rtlCol="0" anchor="b">
            <a:noAutofit/>
          </a:bodyPr>
          <a:lstStyle>
            <a:lvl1pPr algn="l">
              <a:lnSpc>
                <a:spcPct val="100000"/>
              </a:lnSpc>
              <a:defRPr sz="2800" b="0">
                <a:solidFill>
                  <a:schemeClr val="tx1"/>
                </a:solidFill>
                <a:latin typeface="+mj-lt"/>
              </a:defRPr>
            </a:lvl1pPr>
          </a:lstStyle>
          <a:p>
            <a:pPr rtl="0"/>
            <a:r>
              <a:rPr lang="it-IT"/>
              <a:t>Fare clic per modificare lo stile del titolo dello schema</a:t>
            </a:r>
            <a:endParaRPr lang="en-US" dirty="0"/>
          </a:p>
        </p:txBody>
      </p:sp>
      <p:sp>
        <p:nvSpPr>
          <p:cNvPr id="4" name="Segnaposto testo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spTree>
    <p:extLst>
      <p:ext uri="{BB962C8B-B14F-4D97-AF65-F5344CB8AC3E}">
        <p14:creationId xmlns:p14="http://schemas.microsoft.com/office/powerpoint/2010/main" xmlns=""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ttangolo 8">
            <a:extLst>
              <a:ext uri="{FF2B5EF4-FFF2-40B4-BE49-F238E27FC236}">
                <a16:creationId xmlns:a16="http://schemas.microsoft.com/office/drawing/2014/main" xmlns=""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ttangolo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ttangolo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Segnaposto titolo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it"/>
              <a:t>Fare clic per modificare lo stile del titolo dello schema</a:t>
            </a:r>
            <a:endParaRPr lang="en-US" dirty="0"/>
          </a:p>
        </p:txBody>
      </p:sp>
      <p:sp>
        <p:nvSpPr>
          <p:cNvPr id="3" name="Segnaposto testo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it"/>
              <a:t>Fare clic per modificare gli stili del testo dello schema</a:t>
            </a:r>
          </a:p>
          <a:p>
            <a:pPr lvl="1" rtl="0"/>
            <a:r>
              <a:rPr lang="it"/>
              <a:t>Secondo livello</a:t>
            </a:r>
          </a:p>
          <a:p>
            <a:pPr lvl="2" rtl="0"/>
            <a:r>
              <a:rPr lang="it"/>
              <a:t>Terzo livello</a:t>
            </a:r>
          </a:p>
          <a:p>
            <a:pPr lvl="3" rtl="0"/>
            <a:r>
              <a:rPr lang="it"/>
              <a:t>Quarto livello</a:t>
            </a:r>
          </a:p>
          <a:p>
            <a:pPr lvl="4" rtl="0"/>
            <a:r>
              <a:rPr lang="it"/>
              <a:t>Quinto livello</a:t>
            </a:r>
            <a:endParaRPr lang="en-US" dirty="0"/>
          </a:p>
        </p:txBody>
      </p:sp>
      <p:sp>
        <p:nvSpPr>
          <p:cNvPr id="4" name="Segnaposto data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8A8228F9-9C50-4094-9999-09A1682E91E0}" type="datetime1">
              <a:rPr lang="it-IT" smtClean="0"/>
              <a:pPr rtl="0"/>
              <a:t>09/06/2020</a:t>
            </a:fld>
            <a:endParaRPr lang="en-US" dirty="0"/>
          </a:p>
        </p:txBody>
      </p:sp>
      <p:sp>
        <p:nvSpPr>
          <p:cNvPr id="5" name="Segnaposto piè di pagina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Segnaposto numero diapositiva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pPr rtl="0"/>
              <a:t>‹N›</a:t>
            </a:fld>
            <a:endParaRPr lang="en-US"/>
          </a:p>
        </p:txBody>
      </p:sp>
    </p:spTree>
    <p:extLst>
      <p:ext uri="{BB962C8B-B14F-4D97-AF65-F5344CB8AC3E}">
        <p14:creationId xmlns:p14="http://schemas.microsoft.com/office/powerpoint/2010/main" xmlns=""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magine 5" descr="Primo piano di un logo&#10;&#10;Descrizione generata automaticamente">
            <a:extLst>
              <a:ext uri="{FF2B5EF4-FFF2-40B4-BE49-F238E27FC236}">
                <a16:creationId xmlns:a16="http://schemas.microsoft.com/office/drawing/2014/main" xmlns="" id="{8045422F-7258-40AC-BD2E-2469AA448922}"/>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r="-1"/>
          <a:stretch/>
        </p:blipFill>
        <p:spPr>
          <a:xfrm>
            <a:off x="21" y="10"/>
            <a:ext cx="12191979" cy="6857990"/>
          </a:xfrm>
          <a:prstGeom prst="rect">
            <a:avLst/>
          </a:prstGeom>
        </p:spPr>
      </p:pic>
      <p:sp>
        <p:nvSpPr>
          <p:cNvPr id="82" name="Rettangolo 81">
            <a:extLst>
              <a:ext uri="{FF2B5EF4-FFF2-40B4-BE49-F238E27FC236}">
                <a16:creationId xmlns:a16="http://schemas.microsoft.com/office/drawing/2014/main" xmlns="" id="{2644B391-9BFE-445C-A9EC-F544BB85FB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ttangolo 83">
            <a:extLst>
              <a:ext uri="{FF2B5EF4-FFF2-40B4-BE49-F238E27FC236}">
                <a16:creationId xmlns:a16="http://schemas.microsoft.com/office/drawing/2014/main" xmlns="" id="{80F26E69-87D9-4655-AE7B-280A87AA3C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olo 1">
            <a:extLst>
              <a:ext uri="{FF2B5EF4-FFF2-40B4-BE49-F238E27FC236}">
                <a16:creationId xmlns:a16="http://schemas.microsoft.com/office/drawing/2014/main" xmlns="" id="{18C3B467-088C-4F3D-A9A7-105C4E1E20CD}"/>
              </a:ext>
            </a:extLst>
          </p:cNvPr>
          <p:cNvSpPr>
            <a:spLocks noGrp="1"/>
          </p:cNvSpPr>
          <p:nvPr>
            <p:ph type="ctrTitle"/>
          </p:nvPr>
        </p:nvSpPr>
        <p:spPr>
          <a:xfrm>
            <a:off x="6033793" y="2355458"/>
            <a:ext cx="4775075" cy="1630907"/>
          </a:xfrm>
        </p:spPr>
        <p:txBody>
          <a:bodyPr rtlCol="0">
            <a:normAutofit/>
          </a:bodyPr>
          <a:lstStyle/>
          <a:p>
            <a:pPr rtl="0"/>
            <a:r>
              <a:rPr lang="it-IT" sz="4400" dirty="0" err="1">
                <a:solidFill>
                  <a:schemeClr val="tx1"/>
                </a:solidFill>
                <a:latin typeface="Times New Roman" panose="02020603050405020304" pitchFamily="18" charset="0"/>
                <a:cs typeface="Times New Roman" panose="02020603050405020304" pitchFamily="18" charset="0"/>
              </a:rPr>
              <a:t>Vector</a:t>
            </a:r>
            <a:r>
              <a:rPr lang="it-IT" sz="4400" dirty="0">
                <a:solidFill>
                  <a:schemeClr val="tx1"/>
                </a:solidFill>
                <a:latin typeface="Times New Roman" panose="02020603050405020304" pitchFamily="18" charset="0"/>
                <a:cs typeface="Times New Roman" panose="02020603050405020304" pitchFamily="18" charset="0"/>
              </a:rPr>
              <a:t> asset studio</a:t>
            </a:r>
            <a:endParaRPr lang="it" sz="4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1649DCAD-FA38-436C-B106-A235F4692CCA}"/>
              </a:ext>
            </a:extLst>
          </p:cNvPr>
          <p:cNvSpPr>
            <a:spLocks noGrp="1"/>
          </p:cNvSpPr>
          <p:nvPr>
            <p:ph type="title"/>
          </p:nvPr>
        </p:nvSpPr>
        <p:spPr/>
        <p:txBody>
          <a:bodyPr/>
          <a:lstStyle/>
          <a:p>
            <a:r>
              <a:rPr lang="it-IT" dirty="0"/>
              <a:t>Pro e contro dei due formati</a:t>
            </a:r>
          </a:p>
        </p:txBody>
      </p:sp>
      <p:sp>
        <p:nvSpPr>
          <p:cNvPr id="3" name="Segnaposto contenuto 2">
            <a:extLst>
              <a:ext uri="{FF2B5EF4-FFF2-40B4-BE49-F238E27FC236}">
                <a16:creationId xmlns:a16="http://schemas.microsoft.com/office/drawing/2014/main" xmlns="" id="{AE9CA38E-DEB8-4B3C-A7EF-B065EE73E1B7}"/>
              </a:ext>
            </a:extLst>
          </p:cNvPr>
          <p:cNvSpPr>
            <a:spLocks noGrp="1"/>
          </p:cNvSpPr>
          <p:nvPr>
            <p:ph idx="1"/>
          </p:nvPr>
        </p:nvSpPr>
        <p:spPr/>
        <p:txBody>
          <a:bodyPr>
            <a:normAutofit/>
          </a:bodyPr>
          <a:lstStyle/>
          <a:p>
            <a:pPr marL="0" indent="0">
              <a:buNone/>
            </a:pPr>
            <a:r>
              <a:rPr lang="it-IT" sz="3200" dirty="0">
                <a:latin typeface="Times New Roman" panose="02020603050405020304" pitchFamily="18" charset="0"/>
                <a:cs typeface="Times New Roman" panose="02020603050405020304" pitchFamily="18" charset="0"/>
              </a:rPr>
              <a:t>Le immagini </a:t>
            </a:r>
            <a:r>
              <a:rPr lang="it-IT" sz="3200" dirty="0" err="1">
                <a:latin typeface="Times New Roman" panose="02020603050405020304" pitchFamily="18" charset="0"/>
                <a:cs typeface="Times New Roman" panose="02020603050405020304" pitchFamily="18" charset="0"/>
              </a:rPr>
              <a:t>raster</a:t>
            </a:r>
            <a:r>
              <a:rPr lang="it-IT" sz="3200" dirty="0">
                <a:latin typeface="Times New Roman" panose="02020603050405020304" pitchFamily="18" charset="0"/>
                <a:cs typeface="Times New Roman" panose="02020603050405020304" pitchFamily="18" charset="0"/>
              </a:rPr>
              <a:t>:</a:t>
            </a:r>
          </a:p>
          <a:p>
            <a:r>
              <a:rPr lang="it-IT" sz="2800" dirty="0">
                <a:latin typeface="Times New Roman" panose="02020603050405020304" pitchFamily="18" charset="0"/>
                <a:cs typeface="Times New Roman" panose="02020603050405020304" pitchFamily="18" charset="0"/>
              </a:rPr>
              <a:t>Il principale vantaggio di un’immagine </a:t>
            </a:r>
            <a:r>
              <a:rPr lang="it-IT" sz="2800" dirty="0" err="1">
                <a:latin typeface="Times New Roman" panose="02020603050405020304" pitchFamily="18" charset="0"/>
                <a:cs typeface="Times New Roman" panose="02020603050405020304" pitchFamily="18" charset="0"/>
              </a:rPr>
              <a:t>raster</a:t>
            </a:r>
            <a:r>
              <a:rPr lang="it-IT" sz="2800" dirty="0">
                <a:latin typeface="Times New Roman" panose="02020603050405020304" pitchFamily="18" charset="0"/>
                <a:cs typeface="Times New Roman" panose="02020603050405020304" pitchFamily="18" charset="0"/>
              </a:rPr>
              <a:t> è che, grazie ai milioni di pixel che la compongono, può rappresentare svariati dettagli. </a:t>
            </a:r>
          </a:p>
          <a:p>
            <a:r>
              <a:rPr lang="it-IT" sz="2800" dirty="0">
                <a:latin typeface="Times New Roman" panose="02020603050405020304" pitchFamily="18" charset="0"/>
                <a:cs typeface="Times New Roman" panose="02020603050405020304" pitchFamily="18" charset="0"/>
              </a:rPr>
              <a:t>Lo svantaggio </a:t>
            </a:r>
            <a:r>
              <a:rPr lang="it-IT" sz="2800">
                <a:latin typeface="Times New Roman" panose="02020603050405020304" pitchFamily="18" charset="0"/>
                <a:cs typeface="Times New Roman" panose="02020603050405020304" pitchFamily="18" charset="0"/>
              </a:rPr>
              <a:t>è </a:t>
            </a:r>
            <a:r>
              <a:rPr lang="it-IT" sz="2800" smtClean="0">
                <a:latin typeface="Times New Roman" panose="02020603050405020304" pitchFamily="18" charset="0"/>
                <a:cs typeface="Times New Roman" panose="02020603050405020304" pitchFamily="18" charset="0"/>
              </a:rPr>
              <a:t>che nel </a:t>
            </a:r>
            <a:r>
              <a:rPr lang="it-IT" sz="2800" dirty="0">
                <a:latin typeface="Times New Roman" panose="02020603050405020304" pitchFamily="18" charset="0"/>
                <a:cs typeface="Times New Roman" panose="02020603050405020304" pitchFamily="18" charset="0"/>
              </a:rPr>
              <a:t>momento in cui vengono ingrandite oltre le loro dimensioni originali, subiscono perdite di dettagli e appaiono sgranate o dentellate (Effetto </a:t>
            </a:r>
            <a:r>
              <a:rPr lang="it-IT" sz="2800" dirty="0" err="1">
                <a:latin typeface="Times New Roman" panose="02020603050405020304" pitchFamily="18" charset="0"/>
                <a:cs typeface="Times New Roman" panose="02020603050405020304" pitchFamily="18" charset="0"/>
              </a:rPr>
              <a:t>Pixellatura</a:t>
            </a:r>
            <a:r>
              <a:rPr lang="it-IT" sz="2800" dirty="0">
                <a:latin typeface="Times New Roman" panose="02020603050405020304" pitchFamily="18" charset="0"/>
                <a:cs typeface="Times New Roman" panose="02020603050405020304" pitchFamily="18" charset="0"/>
              </a:rPr>
              <a:t>).</a:t>
            </a:r>
          </a:p>
          <a:p>
            <a:endParaRPr lang="it-IT" sz="3600" dirty="0"/>
          </a:p>
          <a:p>
            <a:endParaRPr lang="it-IT" sz="3600" dirty="0"/>
          </a:p>
        </p:txBody>
      </p:sp>
    </p:spTree>
    <p:extLst>
      <p:ext uri="{BB962C8B-B14F-4D97-AF65-F5344CB8AC3E}">
        <p14:creationId xmlns:p14="http://schemas.microsoft.com/office/powerpoint/2010/main" xmlns="" val="1909592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DB6E8F6D-14C5-4FD7-BE1E-94F2CEBBD047}"/>
              </a:ext>
            </a:extLst>
          </p:cNvPr>
          <p:cNvSpPr>
            <a:spLocks noGrp="1"/>
          </p:cNvSpPr>
          <p:nvPr>
            <p:ph type="title"/>
          </p:nvPr>
        </p:nvSpPr>
        <p:spPr/>
        <p:txBody>
          <a:bodyPr/>
          <a:lstStyle/>
          <a:p>
            <a:r>
              <a:rPr lang="it-IT" dirty="0"/>
              <a:t>Pro e contro dei due formati (2)</a:t>
            </a:r>
          </a:p>
        </p:txBody>
      </p:sp>
      <p:sp>
        <p:nvSpPr>
          <p:cNvPr id="3" name="Segnaposto contenuto 2">
            <a:extLst>
              <a:ext uri="{FF2B5EF4-FFF2-40B4-BE49-F238E27FC236}">
                <a16:creationId xmlns:a16="http://schemas.microsoft.com/office/drawing/2014/main" xmlns="" id="{7197C251-8208-4015-BFF1-537AC8FD5152}"/>
              </a:ext>
            </a:extLst>
          </p:cNvPr>
          <p:cNvSpPr>
            <a:spLocks noGrp="1"/>
          </p:cNvSpPr>
          <p:nvPr>
            <p:ph idx="1"/>
          </p:nvPr>
        </p:nvSpPr>
        <p:spPr>
          <a:xfrm>
            <a:off x="1066800" y="2185416"/>
            <a:ext cx="10058400" cy="3849624"/>
          </a:xfrm>
        </p:spPr>
        <p:txBody>
          <a:bodyPr/>
          <a:lstStyle/>
          <a:p>
            <a:pPr marL="0" indent="0">
              <a:buNone/>
            </a:pPr>
            <a:r>
              <a:rPr lang="it-IT" sz="3200" dirty="0">
                <a:latin typeface="Times New Roman" panose="02020603050405020304" pitchFamily="18" charset="0"/>
                <a:cs typeface="Times New Roman" panose="02020603050405020304" pitchFamily="18" charset="0"/>
              </a:rPr>
              <a:t>Le immagini vettoriali:</a:t>
            </a:r>
            <a:endParaRPr lang="it-IT" dirty="0"/>
          </a:p>
          <a:p>
            <a:r>
              <a:rPr lang="it-IT" sz="2800" dirty="0">
                <a:latin typeface="Times New Roman" panose="02020603050405020304" pitchFamily="18" charset="0"/>
                <a:cs typeface="Times New Roman" panose="02020603050405020304" pitchFamily="18" charset="0"/>
              </a:rPr>
              <a:t>Possono essere ingrandite all’infinito senza subire alcuna perdita di qualità e definizione, inoltre</a:t>
            </a:r>
            <a:r>
              <a:rPr lang="it-IT" b="1" dirty="0"/>
              <a:t> </a:t>
            </a:r>
            <a:r>
              <a:rPr lang="it-IT" sz="2800" dirty="0">
                <a:latin typeface="Times New Roman" panose="02020603050405020304" pitchFamily="18" charset="0"/>
                <a:cs typeface="Times New Roman" panose="02020603050405020304" pitchFamily="18" charset="0"/>
              </a:rPr>
              <a:t>il peso (in byte) di un documento è inferiore rispetto ad uno </a:t>
            </a:r>
            <a:r>
              <a:rPr lang="it-IT" sz="2800" dirty="0" err="1">
                <a:latin typeface="Times New Roman" panose="02020603050405020304" pitchFamily="18" charset="0"/>
                <a:cs typeface="Times New Roman" panose="02020603050405020304" pitchFamily="18" charset="0"/>
              </a:rPr>
              <a:t>raster</a:t>
            </a:r>
            <a:r>
              <a:rPr lang="it-IT" sz="2800" dirty="0">
                <a:latin typeface="Times New Roman" panose="02020603050405020304" pitchFamily="18" charset="0"/>
                <a:cs typeface="Times New Roman" panose="02020603050405020304" pitchFamily="18" charset="0"/>
              </a:rPr>
              <a:t>.</a:t>
            </a:r>
          </a:p>
          <a:p>
            <a:r>
              <a:rPr lang="it-IT" sz="2800" dirty="0">
                <a:latin typeface="Times New Roman" panose="02020603050405020304" pitchFamily="18" charset="0"/>
                <a:cs typeface="Times New Roman" panose="02020603050405020304" pitchFamily="18" charset="0"/>
              </a:rPr>
              <a:t>Meno intuitive rispetto alle immagini </a:t>
            </a:r>
            <a:r>
              <a:rPr lang="it-IT" sz="2800" dirty="0" err="1">
                <a:latin typeface="Times New Roman" panose="02020603050405020304" pitchFamily="18" charset="0"/>
                <a:cs typeface="Times New Roman" panose="02020603050405020304" pitchFamily="18" charset="0"/>
              </a:rPr>
              <a:t>raster</a:t>
            </a:r>
            <a:r>
              <a:rPr lang="it-IT" sz="2800" dirty="0">
                <a:latin typeface="Times New Roman" panose="02020603050405020304" pitchFamily="18" charset="0"/>
                <a:cs typeface="Times New Roman" panose="02020603050405020304" pitchFamily="18" charset="0"/>
              </a:rPr>
              <a:t>, è più complicato lavorarci e bisogna conoscere a fondo gli strumenti da utilizzare.</a:t>
            </a:r>
          </a:p>
          <a:p>
            <a:endParaRPr lang="it-IT"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42699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In conclusione</a:t>
            </a:r>
            <a:endParaRPr lang="it-IT"/>
          </a:p>
        </p:txBody>
      </p:sp>
      <p:sp>
        <p:nvSpPr>
          <p:cNvPr id="3" name="Segnaposto contenuto 2"/>
          <p:cNvSpPr>
            <a:spLocks noGrp="1"/>
          </p:cNvSpPr>
          <p:nvPr>
            <p:ph idx="1"/>
          </p:nvPr>
        </p:nvSpPr>
        <p:spPr/>
        <p:txBody>
          <a:bodyPr/>
          <a:lstStyle/>
          <a:p>
            <a:pPr>
              <a:buNone/>
            </a:pPr>
            <a:r>
              <a:rPr lang="it-IT" sz="2400" smtClean="0">
                <a:latin typeface="Times New Roman" pitchFamily="18" charset="0"/>
                <a:cs typeface="Times New Roman" pitchFamily="18" charset="0"/>
              </a:rPr>
              <a:t>Il vector drawable è appropriato per icone semplici, mentre quelle con troppi dettagli funzionano meglio come immagini bitmap.</a:t>
            </a:r>
          </a:p>
          <a:p>
            <a:pPr>
              <a:buNone/>
            </a:pPr>
            <a:r>
              <a:rPr lang="it-IT" sz="2400" smtClean="0">
                <a:latin typeface="Times New Roman" pitchFamily="18" charset="0"/>
                <a:cs typeface="Times New Roman" pitchFamily="18" charset="0"/>
              </a:rPr>
              <a:t>Inoltre il caricamento iniziale di un vector drawable può costare di più in termini di cicli di CPU rispetto alla corrispondente immagine bitmap. Mentre successivamente l’uso di memoria è simile tra le due.</a:t>
            </a:r>
          </a:p>
          <a:p>
            <a:pPr>
              <a:buNone/>
            </a:pPr>
            <a:endParaRPr lang="it-IT" sz="2400" smtClean="0">
              <a:latin typeface="Times New Roman" pitchFamily="18" charset="0"/>
              <a:cs typeface="Times New Roman" pitchFamily="18" charset="0"/>
            </a:endParaRPr>
          </a:p>
          <a:p>
            <a:endParaRPr lang="it-IT"/>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1447AD0D-D9DC-4BD5-B662-30885C940A73}"/>
              </a:ext>
            </a:extLst>
          </p:cNvPr>
          <p:cNvSpPr>
            <a:spLocks noGrp="1"/>
          </p:cNvSpPr>
          <p:nvPr>
            <p:ph type="title"/>
          </p:nvPr>
        </p:nvSpPr>
        <p:spPr/>
        <p:txBody>
          <a:bodyPr/>
          <a:lstStyle/>
          <a:p>
            <a:r>
              <a:rPr lang="it-IT" dirty="0">
                <a:cs typeface="Times New Roman" panose="02020603050405020304" pitchFamily="18" charset="0"/>
              </a:rPr>
              <a:t>File SVG</a:t>
            </a:r>
          </a:p>
        </p:txBody>
      </p:sp>
      <p:sp>
        <p:nvSpPr>
          <p:cNvPr id="3" name="Segnaposto contenuto 2">
            <a:extLst>
              <a:ext uri="{FF2B5EF4-FFF2-40B4-BE49-F238E27FC236}">
                <a16:creationId xmlns:a16="http://schemas.microsoft.com/office/drawing/2014/main" xmlns="" id="{FD9C302A-E7AA-40AD-8F0F-C6D9EFCC88F5}"/>
              </a:ext>
            </a:extLst>
          </p:cNvPr>
          <p:cNvSpPr>
            <a:spLocks noGrp="1"/>
          </p:cNvSpPr>
          <p:nvPr>
            <p:ph idx="1"/>
          </p:nvPr>
        </p:nvSpPr>
        <p:spPr/>
        <p:txBody>
          <a:bodyPr/>
          <a:lstStyle/>
          <a:p>
            <a:r>
              <a:rPr lang="it-IT" sz="2400" dirty="0">
                <a:latin typeface="Times New Roman" panose="02020603050405020304" pitchFamily="18" charset="0"/>
                <a:cs typeface="Times New Roman" panose="02020603050405020304" pitchFamily="18" charset="0"/>
              </a:rPr>
              <a:t>Un file SVG è un file che usa un formato grafico vettoriale bidimensionale. Descrive l’immagine usando un formato di testo, basato su XML. I file SVG sono sviluppati come formato standard per mostrare grafiche vettoriali sul web.</a:t>
            </a:r>
          </a:p>
          <a:p>
            <a:endParaRPr lang="it-IT" dirty="0"/>
          </a:p>
        </p:txBody>
      </p:sp>
    </p:spTree>
    <p:extLst>
      <p:ext uri="{BB962C8B-B14F-4D97-AF65-F5344CB8AC3E}">
        <p14:creationId xmlns:p14="http://schemas.microsoft.com/office/powerpoint/2010/main" xmlns="" val="2009069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64A3D193-E597-4EF9-9B61-D8F702BBDA6B}"/>
              </a:ext>
            </a:extLst>
          </p:cNvPr>
          <p:cNvSpPr>
            <a:spLocks noGrp="1"/>
          </p:cNvSpPr>
          <p:nvPr>
            <p:ph type="title"/>
          </p:nvPr>
        </p:nvSpPr>
        <p:spPr/>
        <p:txBody>
          <a:bodyPr/>
          <a:lstStyle/>
          <a:p>
            <a:r>
              <a:rPr lang="it-IT" dirty="0">
                <a:cs typeface="Times New Roman" panose="02020603050405020304" pitchFamily="18" charset="0"/>
              </a:rPr>
              <a:t>File PSD</a:t>
            </a:r>
          </a:p>
        </p:txBody>
      </p:sp>
      <p:sp>
        <p:nvSpPr>
          <p:cNvPr id="3" name="Segnaposto contenuto 2">
            <a:extLst>
              <a:ext uri="{FF2B5EF4-FFF2-40B4-BE49-F238E27FC236}">
                <a16:creationId xmlns:a16="http://schemas.microsoft.com/office/drawing/2014/main" xmlns="" id="{78D544C2-8FC2-4FAB-8544-0FAFF728A8E0}"/>
              </a:ext>
            </a:extLst>
          </p:cNvPr>
          <p:cNvSpPr>
            <a:spLocks noGrp="1"/>
          </p:cNvSpPr>
          <p:nvPr>
            <p:ph idx="1"/>
          </p:nvPr>
        </p:nvSpPr>
        <p:spPr/>
        <p:txBody>
          <a:bodyPr/>
          <a:lstStyle/>
          <a:p>
            <a:r>
              <a:rPr lang="it-IT" sz="2400" dirty="0">
                <a:latin typeface="Times New Roman" panose="02020603050405020304" pitchFamily="18" charset="0"/>
                <a:cs typeface="Times New Roman" panose="02020603050405020304" pitchFamily="18" charset="0"/>
              </a:rPr>
              <a:t>Il PSD è un formato di file proprietario sviluppato da Adobe Systems. La sua particolarità è quella di essere un formato di grafica vettoriale molto versatile. È utilizzato per creare immagini vettoriali  e progetti multimediali. </a:t>
            </a:r>
          </a:p>
          <a:p>
            <a:endParaRPr lang="it-IT" dirty="0"/>
          </a:p>
        </p:txBody>
      </p:sp>
    </p:spTree>
    <p:extLst>
      <p:ext uri="{BB962C8B-B14F-4D97-AF65-F5344CB8AC3E}">
        <p14:creationId xmlns:p14="http://schemas.microsoft.com/office/powerpoint/2010/main" xmlns="" val="3152011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Best Practices</a:t>
            </a:r>
            <a:endParaRPr lang="it-IT"/>
          </a:p>
        </p:txBody>
      </p:sp>
      <p:sp>
        <p:nvSpPr>
          <p:cNvPr id="3" name="Segnaposto contenuto 2"/>
          <p:cNvSpPr>
            <a:spLocks noGrp="1"/>
          </p:cNvSpPr>
          <p:nvPr>
            <p:ph idx="1"/>
          </p:nvPr>
        </p:nvSpPr>
        <p:spPr/>
        <p:txBody>
          <a:bodyPr/>
          <a:lstStyle/>
          <a:p>
            <a:r>
              <a:rPr lang="it-IT" sz="2400" smtClean="0">
                <a:latin typeface="Times New Roman" pitchFamily="18" charset="0"/>
                <a:cs typeface="Times New Roman" pitchFamily="18" charset="0"/>
              </a:rPr>
              <a:t>Se l’immagine da vettorizzare è troppo grande, caricarla potrebbe richiedere troppo tempo, quindi risulta utile limitarne le dimensioni.</a:t>
            </a:r>
          </a:p>
          <a:p>
            <a:r>
              <a:rPr lang="it-IT" sz="2400" smtClean="0">
                <a:latin typeface="Times New Roman" pitchFamily="18" charset="0"/>
                <a:cs typeface="Times New Roman" pitchFamily="18" charset="0"/>
              </a:rPr>
              <a:t>Sebbene i vector drawables supportino anche più di un colore, spesso è raccomandabile usare icone nere (android:fillColor=”#FF000000”). In questo modo è possibile aggiungere una tinta, che diventerà il colore dell’icona. Se il colore dell’icona non è nero, il colore potrebbe fondersi con quello della tinta.</a:t>
            </a:r>
          </a:p>
          <a:p>
            <a:endParaRPr lang="it-IT"/>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Caso di errore</a:t>
            </a:r>
            <a:endParaRPr lang="it-IT"/>
          </a:p>
        </p:txBody>
      </p:sp>
      <p:sp>
        <p:nvSpPr>
          <p:cNvPr id="3" name="Segnaposto contenuto 2"/>
          <p:cNvSpPr>
            <a:spLocks noGrp="1"/>
          </p:cNvSpPr>
          <p:nvPr>
            <p:ph idx="1"/>
          </p:nvPr>
        </p:nvSpPr>
        <p:spPr/>
        <p:txBody>
          <a:bodyPr/>
          <a:lstStyle/>
          <a:p>
            <a:r>
              <a:rPr lang="it-IT" sz="2400" smtClean="0">
                <a:latin typeface="Times New Roman" pitchFamily="18" charset="0"/>
                <a:cs typeface="Times New Roman" pitchFamily="18" charset="0"/>
              </a:rPr>
              <a:t>In questo strumento non sono ancora supportate alcune funzionalità, nel caso in cui venga trovato qualcosa non supportato nel file svg, verrà riportato come errore in basso nella finestra, con annessi error details.</a:t>
            </a:r>
          </a:p>
          <a:p>
            <a:endParaRPr lang="it-IT"/>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Generazione di PNG</a:t>
            </a:r>
            <a:endParaRPr lang="it-IT"/>
          </a:p>
        </p:txBody>
      </p:sp>
      <p:sp>
        <p:nvSpPr>
          <p:cNvPr id="3" name="Segnaposto contenuto 2"/>
          <p:cNvSpPr>
            <a:spLocks noGrp="1"/>
          </p:cNvSpPr>
          <p:nvPr>
            <p:ph idx="1"/>
          </p:nvPr>
        </p:nvSpPr>
        <p:spPr/>
        <p:txBody>
          <a:bodyPr>
            <a:normAutofit/>
          </a:bodyPr>
          <a:lstStyle/>
          <a:p>
            <a:pPr>
              <a:buNone/>
            </a:pPr>
            <a:r>
              <a:rPr lang="it-IT" sz="2400" smtClean="0">
                <a:latin typeface="Times New Roman" pitchFamily="18" charset="0"/>
                <a:cs typeface="Times New Roman" pitchFamily="18" charset="0"/>
              </a:rPr>
              <a:t>Per le versioni precedenti ad Android 5.0, Vector Asset Studio aggiunge il file vector drawable al progetto, inoltre Gradle crea immagini PNG bitmap a varie risoluzioni. Le densità delle immagini PNG sono specificate dalla proprietà generatedDensities del Domain Specific Language in un file build.gradle.</a:t>
            </a:r>
          </a:p>
          <a:p>
            <a:pPr>
              <a:buNone/>
            </a:pPr>
            <a:r>
              <a:rPr lang="it-IT" sz="2400" smtClean="0">
                <a:latin typeface="Times New Roman" pitchFamily="18" charset="0"/>
                <a:cs typeface="Times New Roman" pitchFamily="18" charset="0"/>
              </a:rPr>
              <a:t>Per le versioni successive ad Android 5.0, Vector Asset Studio supporta tutti gli elementi VectorDrawable.</a:t>
            </a:r>
          </a:p>
          <a:p>
            <a:endParaRPr lang="it-IT"/>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066800" y="767443"/>
            <a:ext cx="10058400" cy="5185301"/>
          </a:xfrm>
        </p:spPr>
        <p:txBody>
          <a:bodyPr>
            <a:normAutofit/>
          </a:bodyPr>
          <a:lstStyle/>
          <a:p>
            <a:pPr>
              <a:buNone/>
            </a:pPr>
            <a:endParaRPr lang="it-IT" sz="2400" smtClean="0">
              <a:latin typeface="Times New Roman" pitchFamily="18" charset="0"/>
              <a:cs typeface="Times New Roman" pitchFamily="18" charset="0"/>
            </a:endParaRPr>
          </a:p>
          <a:p>
            <a:pPr>
              <a:buNone/>
            </a:pPr>
            <a:r>
              <a:rPr lang="it-IT" sz="2400" smtClean="0">
                <a:latin typeface="Times New Roman" pitchFamily="18" charset="0"/>
                <a:cs typeface="Times New Roman" pitchFamily="18" charset="0"/>
              </a:rPr>
              <a:t>Per la retrocompatibilità con Android 4.4 e precedenti, Vector Asset Studio supporta i seguenti elementi XML:</a:t>
            </a:r>
          </a:p>
          <a:p>
            <a:pPr>
              <a:buNone/>
            </a:pPr>
            <a:endParaRPr lang="it-IT" sz="2400" smtClean="0">
              <a:latin typeface="Times New Roman" pitchFamily="18" charset="0"/>
              <a:cs typeface="Times New Roman" pitchFamily="18" charset="0"/>
            </a:endParaRPr>
          </a:p>
          <a:p>
            <a:pPr>
              <a:buNone/>
            </a:pPr>
            <a:r>
              <a:rPr lang="it-IT" sz="2400" smtClean="0"/>
              <a:t>&lt;vector&gt;</a:t>
            </a:r>
          </a:p>
          <a:p>
            <a:pPr lvl="1">
              <a:buFont typeface="Wingdings" pitchFamily="2" charset="2"/>
              <a:buChar char="§"/>
            </a:pPr>
            <a:r>
              <a:rPr lang="it-IT" sz="2200" smtClean="0"/>
              <a:t>android:width</a:t>
            </a:r>
          </a:p>
          <a:p>
            <a:pPr lvl="1">
              <a:buFont typeface="Wingdings" pitchFamily="2" charset="2"/>
              <a:buChar char="§"/>
            </a:pPr>
            <a:r>
              <a:rPr lang="it-IT" sz="2200" smtClean="0"/>
              <a:t>android:height</a:t>
            </a:r>
          </a:p>
          <a:p>
            <a:pPr lvl="1">
              <a:buFont typeface="Wingdings" pitchFamily="2" charset="2"/>
              <a:buChar char="§"/>
            </a:pPr>
            <a:r>
              <a:rPr lang="it-IT" sz="2200" smtClean="0"/>
              <a:t>android:viewportWidth</a:t>
            </a:r>
          </a:p>
          <a:p>
            <a:pPr lvl="1">
              <a:buFont typeface="Wingdings" pitchFamily="2" charset="2"/>
              <a:buChar char="§"/>
            </a:pPr>
            <a:r>
              <a:rPr lang="it-IT" sz="2200" smtClean="0"/>
              <a:t>android:viewportHeight</a:t>
            </a:r>
          </a:p>
          <a:p>
            <a:pPr lvl="1">
              <a:buFont typeface="Wingdings" pitchFamily="2" charset="2"/>
              <a:buChar char="§"/>
            </a:pPr>
            <a:r>
              <a:rPr lang="it-IT" sz="2200" smtClean="0"/>
              <a:t>android:alpha</a:t>
            </a:r>
          </a:p>
          <a:p>
            <a:pPr>
              <a:buNone/>
            </a:pPr>
            <a:endParaRPr lang="it-IT" sz="2400" smtClean="0">
              <a:latin typeface="Times New Roman" pitchFamily="18" charset="0"/>
              <a:cs typeface="Times New Roman" pitchFamily="18" charset="0"/>
            </a:endParaRPr>
          </a:p>
          <a:p>
            <a:pPr>
              <a:buNone/>
            </a:pPr>
            <a:endParaRPr lang="it-IT" sz="240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066799" y="1498963"/>
            <a:ext cx="3995057" cy="3849624"/>
          </a:xfrm>
        </p:spPr>
        <p:txBody>
          <a:bodyPr>
            <a:noAutofit/>
          </a:bodyPr>
          <a:lstStyle/>
          <a:p>
            <a:pPr indent="0">
              <a:buNone/>
            </a:pPr>
            <a:r>
              <a:rPr lang="it-IT" sz="2400" smtClean="0"/>
              <a:t>&lt;group&gt;</a:t>
            </a:r>
          </a:p>
          <a:p>
            <a:pPr lvl="1" indent="0">
              <a:buFont typeface="Wingdings" pitchFamily="2" charset="2"/>
              <a:buChar char="§"/>
            </a:pPr>
            <a:r>
              <a:rPr lang="it-IT" sz="2200" smtClean="0"/>
              <a:t>android:rotation</a:t>
            </a:r>
          </a:p>
          <a:p>
            <a:pPr lvl="1" indent="0">
              <a:buFont typeface="Wingdings" pitchFamily="2" charset="2"/>
              <a:buChar char="§"/>
            </a:pPr>
            <a:r>
              <a:rPr lang="it-IT" sz="2200" smtClean="0"/>
              <a:t>android:pivotX</a:t>
            </a:r>
          </a:p>
          <a:p>
            <a:pPr lvl="1" indent="0">
              <a:buFont typeface="Wingdings" pitchFamily="2" charset="2"/>
              <a:buChar char="§"/>
            </a:pPr>
            <a:r>
              <a:rPr lang="it-IT" sz="2200" smtClean="0"/>
              <a:t>android:pivotY</a:t>
            </a:r>
          </a:p>
          <a:p>
            <a:pPr lvl="1" indent="0">
              <a:buFont typeface="Wingdings" pitchFamily="2" charset="2"/>
              <a:buChar char="§"/>
            </a:pPr>
            <a:r>
              <a:rPr lang="it-IT" sz="2200" smtClean="0"/>
              <a:t>android:scaleX</a:t>
            </a:r>
          </a:p>
          <a:p>
            <a:pPr lvl="1" indent="0">
              <a:buFont typeface="Wingdings" pitchFamily="2" charset="2"/>
              <a:buChar char="§"/>
            </a:pPr>
            <a:r>
              <a:rPr lang="it-IT" sz="2200" smtClean="0"/>
              <a:t>android:scaleY</a:t>
            </a:r>
          </a:p>
          <a:p>
            <a:pPr lvl="1" indent="0">
              <a:buFont typeface="Wingdings" pitchFamily="2" charset="2"/>
              <a:buChar char="§"/>
            </a:pPr>
            <a:r>
              <a:rPr lang="it-IT" sz="2200" smtClean="0"/>
              <a:t>android:translateX</a:t>
            </a:r>
          </a:p>
          <a:p>
            <a:pPr lvl="1" indent="0">
              <a:buFont typeface="Wingdings" pitchFamily="2" charset="2"/>
              <a:buChar char="§"/>
            </a:pPr>
            <a:r>
              <a:rPr lang="it-IT" sz="2200" smtClean="0"/>
              <a:t>android:translateY</a:t>
            </a:r>
          </a:p>
          <a:p>
            <a:pPr indent="0">
              <a:buNone/>
            </a:pPr>
            <a:endParaRPr lang="it-IT" sz="2400">
              <a:latin typeface="+mj-lt"/>
              <a:cs typeface="Courier New" pitchFamily="49" charset="0"/>
            </a:endParaRPr>
          </a:p>
        </p:txBody>
      </p:sp>
      <p:sp>
        <p:nvSpPr>
          <p:cNvPr id="9" name="CasellaDiTesto 8"/>
          <p:cNvSpPr txBox="1"/>
          <p:nvPr/>
        </p:nvSpPr>
        <p:spPr>
          <a:xfrm>
            <a:off x="6711042" y="1355271"/>
            <a:ext cx="4506686" cy="3877985"/>
          </a:xfrm>
          <a:prstGeom prst="rect">
            <a:avLst/>
          </a:prstGeom>
          <a:noFill/>
        </p:spPr>
        <p:txBody>
          <a:bodyPr wrap="square" rtlCol="0">
            <a:spAutoFit/>
          </a:bodyPr>
          <a:lstStyle/>
          <a:p>
            <a:r>
              <a:rPr lang="it-IT" sz="2400" smtClean="0"/>
              <a:t>&lt;path&gt;</a:t>
            </a:r>
          </a:p>
          <a:p>
            <a:pPr lvl="1">
              <a:buFont typeface="Wingdings" pitchFamily="2" charset="2"/>
              <a:buChar char="§"/>
            </a:pPr>
            <a:r>
              <a:rPr lang="it-IT" sz="2200" smtClean="0"/>
              <a:t> android:pathData </a:t>
            </a:r>
          </a:p>
          <a:p>
            <a:pPr lvl="1">
              <a:buFont typeface="Wingdings" pitchFamily="2" charset="2"/>
              <a:buChar char="§"/>
            </a:pPr>
            <a:r>
              <a:rPr lang="it-IT" sz="2200" smtClean="0"/>
              <a:t> android:fillColor</a:t>
            </a:r>
          </a:p>
          <a:p>
            <a:pPr lvl="1">
              <a:buFont typeface="Wingdings" pitchFamily="2" charset="2"/>
              <a:buChar char="§"/>
            </a:pPr>
            <a:r>
              <a:rPr lang="it-IT" sz="2200" smtClean="0"/>
              <a:t> android:strokeColor</a:t>
            </a:r>
          </a:p>
          <a:p>
            <a:pPr lvl="1">
              <a:buFont typeface="Wingdings" pitchFamily="2" charset="2"/>
              <a:buChar char="§"/>
            </a:pPr>
            <a:r>
              <a:rPr lang="it-IT" sz="2200" smtClean="0"/>
              <a:t> android:strokeWidth</a:t>
            </a:r>
          </a:p>
          <a:p>
            <a:pPr lvl="1">
              <a:buFont typeface="Wingdings" pitchFamily="2" charset="2"/>
              <a:buChar char="§"/>
            </a:pPr>
            <a:r>
              <a:rPr lang="it-IT" sz="2200" smtClean="0"/>
              <a:t> android:strokeAlpha</a:t>
            </a:r>
          </a:p>
          <a:p>
            <a:pPr lvl="1">
              <a:buFont typeface="Wingdings" pitchFamily="2" charset="2"/>
              <a:buChar char="§"/>
            </a:pPr>
            <a:r>
              <a:rPr lang="it-IT" sz="2200" smtClean="0"/>
              <a:t> android:fillAlpha</a:t>
            </a:r>
          </a:p>
          <a:p>
            <a:pPr lvl="1">
              <a:buFont typeface="Wingdings" pitchFamily="2" charset="2"/>
              <a:buChar char="§"/>
            </a:pPr>
            <a:r>
              <a:rPr lang="it-IT" sz="2200" smtClean="0"/>
              <a:t> android:strokeLineCap</a:t>
            </a:r>
          </a:p>
          <a:p>
            <a:pPr lvl="1">
              <a:buFont typeface="Wingdings" pitchFamily="2" charset="2"/>
              <a:buChar char="§"/>
            </a:pPr>
            <a:r>
              <a:rPr lang="it-IT" sz="2200" smtClean="0"/>
              <a:t> android:strokeLineJoin</a:t>
            </a:r>
          </a:p>
          <a:p>
            <a:pPr lvl="1">
              <a:buFont typeface="Wingdings" pitchFamily="2" charset="2"/>
              <a:buChar char="§"/>
            </a:pPr>
            <a:r>
              <a:rPr lang="it-IT" sz="2200" smtClean="0"/>
              <a:t> android:strokeMiterLimit</a:t>
            </a:r>
          </a:p>
          <a:p>
            <a:endParaRPr lang="it-IT"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xmlns="" id="{6042F595-4D4D-4185-86A7-CBC567109825}"/>
              </a:ext>
            </a:extLst>
          </p:cNvPr>
          <p:cNvSpPr>
            <a:spLocks noGrp="1"/>
          </p:cNvSpPr>
          <p:nvPr>
            <p:ph type="title"/>
          </p:nvPr>
        </p:nvSpPr>
        <p:spPr/>
        <p:txBody>
          <a:bodyPr/>
          <a:lstStyle/>
          <a:p>
            <a:r>
              <a:rPr lang="it-IT" dirty="0">
                <a:cs typeface="Times New Roman" panose="02020603050405020304" pitchFamily="18" charset="0"/>
              </a:rPr>
              <a:t>Cos’è </a:t>
            </a:r>
            <a:r>
              <a:rPr lang="it-IT" dirty="0" err="1">
                <a:cs typeface="Times New Roman" panose="02020603050405020304" pitchFamily="18" charset="0"/>
              </a:rPr>
              <a:t>Vector</a:t>
            </a:r>
            <a:r>
              <a:rPr lang="it-IT" dirty="0">
                <a:cs typeface="Times New Roman" panose="02020603050405020304" pitchFamily="18" charset="0"/>
              </a:rPr>
              <a:t> Asset Studio?</a:t>
            </a:r>
          </a:p>
        </p:txBody>
      </p:sp>
      <p:sp>
        <p:nvSpPr>
          <p:cNvPr id="7" name="Segnaposto contenuto 6">
            <a:extLst>
              <a:ext uri="{FF2B5EF4-FFF2-40B4-BE49-F238E27FC236}">
                <a16:creationId xmlns:a16="http://schemas.microsoft.com/office/drawing/2014/main" xmlns="" id="{7869F837-450C-4E6A-A262-9F07239CD2B8}"/>
              </a:ext>
            </a:extLst>
          </p:cNvPr>
          <p:cNvSpPr>
            <a:spLocks noGrp="1"/>
          </p:cNvSpPr>
          <p:nvPr>
            <p:ph idx="1"/>
          </p:nvPr>
        </p:nvSpPr>
        <p:spPr/>
        <p:txBody>
          <a:bodyPr>
            <a:normAutofit/>
          </a:bodyPr>
          <a:lstStyle/>
          <a:p>
            <a:pPr marL="0" indent="0">
              <a:buNone/>
            </a:pPr>
            <a:r>
              <a:rPr lang="it-IT" sz="3200" dirty="0">
                <a:latin typeface="Times New Roman" panose="02020603050405020304" pitchFamily="18" charset="0"/>
                <a:cs typeface="Times New Roman" panose="02020603050405020304" pitchFamily="18" charset="0"/>
              </a:rPr>
              <a:t>Da Android Studio 1.4 è stato introdotto </a:t>
            </a:r>
            <a:r>
              <a:rPr lang="it-IT" sz="3200" dirty="0" err="1">
                <a:latin typeface="Times New Roman" panose="02020603050405020304" pitchFamily="18" charset="0"/>
                <a:cs typeface="Times New Roman" panose="02020603050405020304" pitchFamily="18" charset="0"/>
              </a:rPr>
              <a:t>Vector</a:t>
            </a:r>
            <a:r>
              <a:rPr lang="it-IT" sz="3200" dirty="0">
                <a:latin typeface="Times New Roman" panose="02020603050405020304" pitchFamily="18" charset="0"/>
                <a:cs typeface="Times New Roman" panose="02020603050405020304" pitchFamily="18" charset="0"/>
              </a:rPr>
              <a:t> Asset Studio, un tool per prendere un </a:t>
            </a:r>
            <a:r>
              <a:rPr lang="it-IT" sz="3200" dirty="0" err="1">
                <a:latin typeface="Times New Roman" panose="02020603050405020304" pitchFamily="18" charset="0"/>
                <a:cs typeface="Times New Roman" panose="02020603050405020304" pitchFamily="18" charset="0"/>
              </a:rPr>
              <a:t>vector</a:t>
            </a:r>
            <a:r>
              <a:rPr lang="it-IT" sz="3200" dirty="0">
                <a:latin typeface="Times New Roman" panose="02020603050405020304" pitchFamily="18" charset="0"/>
                <a:cs typeface="Times New Roman" panose="02020603050405020304" pitchFamily="18" charset="0"/>
              </a:rPr>
              <a:t> asset da </a:t>
            </a:r>
            <a:r>
              <a:rPr lang="it-IT" sz="3200" dirty="0" err="1">
                <a:latin typeface="Times New Roman" panose="02020603050405020304" pitchFamily="18" charset="0"/>
                <a:cs typeface="Times New Roman" panose="02020603050405020304" pitchFamily="18" charset="0"/>
              </a:rPr>
              <a:t>material</a:t>
            </a:r>
            <a:r>
              <a:rPr lang="it-IT" sz="3200" dirty="0">
                <a:latin typeface="Times New Roman" panose="02020603050405020304" pitchFamily="18" charset="0"/>
                <a:cs typeface="Times New Roman" panose="02020603050405020304" pitchFamily="18" charset="0"/>
              </a:rPr>
              <a:t> design </a:t>
            </a:r>
            <a:r>
              <a:rPr lang="it-IT" sz="3200" dirty="0" err="1">
                <a:latin typeface="Times New Roman" panose="02020603050405020304" pitchFamily="18" charset="0"/>
                <a:cs typeface="Times New Roman" panose="02020603050405020304" pitchFamily="18" charset="0"/>
              </a:rPr>
              <a:t>icon</a:t>
            </a:r>
            <a:r>
              <a:rPr lang="it-IT" sz="3200" dirty="0">
                <a:latin typeface="Times New Roman" panose="02020603050405020304" pitchFamily="18" charset="0"/>
                <a:cs typeface="Times New Roman" panose="02020603050405020304" pitchFamily="18" charset="0"/>
              </a:rPr>
              <a:t> library, o convertire file </a:t>
            </a:r>
            <a:r>
              <a:rPr lang="it-IT" sz="3200" dirty="0" err="1">
                <a:latin typeface="Times New Roman" panose="02020603050405020304" pitchFamily="18" charset="0"/>
                <a:cs typeface="Times New Roman" panose="02020603050405020304" pitchFamily="18" charset="0"/>
              </a:rPr>
              <a:t>svg</a:t>
            </a:r>
            <a:r>
              <a:rPr lang="it-IT" sz="3200" dirty="0">
                <a:latin typeface="Times New Roman" panose="02020603050405020304" pitchFamily="18" charset="0"/>
                <a:cs typeface="Times New Roman" panose="02020603050405020304" pitchFamily="18" charset="0"/>
              </a:rPr>
              <a:t> in immagini vettoriali.</a:t>
            </a:r>
          </a:p>
          <a:p>
            <a:pPr marL="0" indent="0">
              <a:buNone/>
            </a:pPr>
            <a:r>
              <a:rPr lang="it-IT" sz="3200" dirty="0"/>
              <a:t> </a:t>
            </a:r>
          </a:p>
        </p:txBody>
      </p:sp>
      <p:sp>
        <p:nvSpPr>
          <p:cNvPr id="5" name="CasellaDiTesto 4"/>
          <p:cNvSpPr txBox="1"/>
          <p:nvPr/>
        </p:nvSpPr>
        <p:spPr>
          <a:xfrm>
            <a:off x="1159329" y="5910943"/>
            <a:ext cx="4261757" cy="307777"/>
          </a:xfrm>
          <a:prstGeom prst="rect">
            <a:avLst/>
          </a:prstGeom>
          <a:noFill/>
        </p:spPr>
        <p:txBody>
          <a:bodyPr wrap="square" rtlCol="0">
            <a:spAutoFit/>
          </a:bodyPr>
          <a:lstStyle/>
          <a:p>
            <a:r>
              <a:rPr lang="it-IT" sz="1400" smtClean="0">
                <a:latin typeface="Arial Rounded MT Bold" pitchFamily="34" charset="0"/>
                <a:ea typeface="Batang" pitchFamily="18" charset="-127"/>
              </a:rPr>
              <a:t>Vector Asset Studio - Introduzione</a:t>
            </a:r>
            <a:endParaRPr lang="it-IT" sz="1400">
              <a:latin typeface="Arial Rounded MT Bold" pitchFamily="34" charset="0"/>
              <a:ea typeface="Batang" pitchFamily="18" charset="-127"/>
            </a:endParaRPr>
          </a:p>
        </p:txBody>
      </p:sp>
    </p:spTree>
    <p:extLst>
      <p:ext uri="{BB962C8B-B14F-4D97-AF65-F5344CB8AC3E}">
        <p14:creationId xmlns:p14="http://schemas.microsoft.com/office/powerpoint/2010/main" xmlns="" val="183243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Libreria di supporto</a:t>
            </a:r>
            <a:endParaRPr lang="it-IT"/>
          </a:p>
        </p:txBody>
      </p:sp>
      <p:sp>
        <p:nvSpPr>
          <p:cNvPr id="3" name="Segnaposto contenuto 2"/>
          <p:cNvSpPr>
            <a:spLocks noGrp="1"/>
          </p:cNvSpPr>
          <p:nvPr>
            <p:ph idx="1"/>
          </p:nvPr>
        </p:nvSpPr>
        <p:spPr/>
        <p:txBody>
          <a:bodyPr>
            <a:normAutofit fontScale="92500" lnSpcReduction="20000"/>
          </a:bodyPr>
          <a:lstStyle/>
          <a:p>
            <a:pPr>
              <a:buNone/>
            </a:pPr>
            <a:r>
              <a:rPr lang="it-IT" sz="2600" smtClean="0">
                <a:latin typeface="Times New Roman" pitchFamily="18" charset="0"/>
                <a:cs typeface="Times New Roman" pitchFamily="18" charset="0"/>
              </a:rPr>
              <a:t>Prima di usare Vector Asset Studio bisogna aggiungere una dichiarazione nel file </a:t>
            </a:r>
            <a:r>
              <a:rPr lang="it-IT" sz="2400" smtClean="0">
                <a:latin typeface="Courier New" pitchFamily="49" charset="0"/>
                <a:cs typeface="Courier New" pitchFamily="49" charset="0"/>
              </a:rPr>
              <a:t>build.gradle</a:t>
            </a:r>
            <a:r>
              <a:rPr lang="it-IT" sz="2400" smtClean="0">
                <a:latin typeface="Times New Roman" pitchFamily="18" charset="0"/>
                <a:cs typeface="Times New Roman" pitchFamily="18" charset="0"/>
              </a:rPr>
              <a:t>: </a:t>
            </a:r>
            <a:r>
              <a:rPr lang="it-IT" sz="2400" smtClean="0">
                <a:solidFill>
                  <a:srgbClr val="FF0000"/>
                </a:solidFill>
                <a:latin typeface="Times New Roman" pitchFamily="18" charset="0"/>
                <a:cs typeface="Times New Roman" pitchFamily="18" charset="0"/>
              </a:rPr>
              <a:t>// inserire snippet fare screen</a:t>
            </a:r>
          </a:p>
          <a:p>
            <a:pPr>
              <a:buNone/>
            </a:pPr>
            <a:r>
              <a:rPr lang="it-IT" sz="2400" smtClean="0"/>
              <a:t>android {</a:t>
            </a:r>
            <a:br>
              <a:rPr lang="it-IT" sz="2400" smtClean="0"/>
            </a:br>
            <a:r>
              <a:rPr lang="it-IT" sz="2400" smtClean="0"/>
              <a:t>  defaultConfig {</a:t>
            </a:r>
            <a:br>
              <a:rPr lang="it-IT" sz="2400" smtClean="0"/>
            </a:br>
            <a:r>
              <a:rPr lang="it-IT" sz="2400" smtClean="0"/>
              <a:t>    vectorDrawables.useSupportLibrary = true</a:t>
            </a:r>
            <a:br>
              <a:rPr lang="it-IT" sz="2400" smtClean="0"/>
            </a:br>
            <a:r>
              <a:rPr lang="it-IT" sz="2400" smtClean="0"/>
              <a:t>  }</a:t>
            </a:r>
            <a:br>
              <a:rPr lang="it-IT" sz="2400" smtClean="0"/>
            </a:br>
            <a:r>
              <a:rPr lang="it-IT" sz="2400" smtClean="0"/>
              <a:t>}</a:t>
            </a:r>
            <a:br>
              <a:rPr lang="it-IT" sz="2400" smtClean="0"/>
            </a:br>
            <a:r>
              <a:rPr lang="it-IT" sz="2400" smtClean="0"/>
              <a:t/>
            </a:r>
            <a:br>
              <a:rPr lang="it-IT" sz="2400" smtClean="0"/>
            </a:br>
            <a:r>
              <a:rPr lang="it-IT" sz="2400" smtClean="0"/>
              <a:t>dependencies {</a:t>
            </a:r>
            <a:br>
              <a:rPr lang="it-IT" sz="2400" smtClean="0"/>
            </a:br>
            <a:r>
              <a:rPr lang="it-IT" sz="2400" smtClean="0"/>
              <a:t>  compile 'com.android.support:appcompat-v7:23.2.0'</a:t>
            </a:r>
            <a:br>
              <a:rPr lang="it-IT" sz="2400" smtClean="0"/>
            </a:br>
            <a:r>
              <a:rPr lang="it-IT" sz="2400" smtClean="0"/>
              <a:t>}</a:t>
            </a:r>
            <a:endParaRPr lang="it-IT" sz="240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9AE4C8B6-E0B8-485F-A4DA-8628A66B76D2}"/>
              </a:ext>
            </a:extLst>
          </p:cNvPr>
          <p:cNvSpPr>
            <a:spLocks noGrp="1"/>
          </p:cNvSpPr>
          <p:nvPr>
            <p:ph type="title"/>
          </p:nvPr>
        </p:nvSpPr>
        <p:spPr/>
        <p:txBody>
          <a:bodyPr/>
          <a:lstStyle/>
          <a:p>
            <a:r>
              <a:rPr lang="it-IT" smtClean="0">
                <a:cs typeface="Times New Roman" panose="02020603050405020304" pitchFamily="18" charset="0"/>
              </a:rPr>
              <a:t>Avviare Vector Asset Studio</a:t>
            </a:r>
            <a:endParaRPr lang="it-IT" dirty="0">
              <a:cs typeface="Times New Roman" panose="02020603050405020304" pitchFamily="18" charset="0"/>
            </a:endParaRPr>
          </a:p>
        </p:txBody>
      </p:sp>
      <p:pic>
        <p:nvPicPr>
          <p:cNvPr id="6" name="Segnaposto contenuto 5">
            <a:extLst>
              <a:ext uri="{FF2B5EF4-FFF2-40B4-BE49-F238E27FC236}">
                <a16:creationId xmlns:a16="http://schemas.microsoft.com/office/drawing/2014/main" xmlns="" id="{4BDEEE29-91C2-4DC2-978E-B83B3D557396}"/>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l="2372" t="7596" r="36088" b="37875"/>
          <a:stretch/>
        </p:blipFill>
        <p:spPr>
          <a:xfrm>
            <a:off x="997226" y="2743200"/>
            <a:ext cx="10183450" cy="35750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CasellaDiTesto 11">
            <a:extLst>
              <a:ext uri="{FF2B5EF4-FFF2-40B4-BE49-F238E27FC236}">
                <a16:creationId xmlns:a16="http://schemas.microsoft.com/office/drawing/2014/main" xmlns="" id="{E837BDAC-7E9D-4633-A500-EAEDA6613B83}"/>
              </a:ext>
            </a:extLst>
          </p:cNvPr>
          <p:cNvSpPr txBox="1"/>
          <p:nvPr/>
        </p:nvSpPr>
        <p:spPr>
          <a:xfrm>
            <a:off x="768625" y="1828800"/>
            <a:ext cx="10792003" cy="830997"/>
          </a:xfrm>
          <a:prstGeom prst="rect">
            <a:avLst/>
          </a:prstGeom>
          <a:noFill/>
        </p:spPr>
        <p:txBody>
          <a:bodyPr wrap="square" rtlCol="0">
            <a:spAutoFit/>
          </a:bodyPr>
          <a:lstStyle/>
          <a:p>
            <a:r>
              <a:rPr lang="it-IT" sz="2400" smtClean="0">
                <a:latin typeface="Times New Roman" pitchFamily="18" charset="0"/>
                <a:cs typeface="Times New Roman" pitchFamily="18" charset="0"/>
              </a:rPr>
              <a:t>Fare </a:t>
            </a:r>
            <a:r>
              <a:rPr lang="it-IT" sz="2400" dirty="0">
                <a:latin typeface="Times New Roman" pitchFamily="18" charset="0"/>
                <a:cs typeface="Times New Roman" pitchFamily="18" charset="0"/>
              </a:rPr>
              <a:t>click destro su qualsiasi folder nell’applicazione, poi passare il cursore su New </a:t>
            </a:r>
            <a:r>
              <a:rPr lang="it-IT" sz="2400">
                <a:latin typeface="Times New Roman" pitchFamily="18" charset="0"/>
                <a:cs typeface="Times New Roman" pitchFamily="18" charset="0"/>
              </a:rPr>
              <a:t>e </a:t>
            </a:r>
            <a:r>
              <a:rPr lang="it-IT" sz="2400" smtClean="0">
                <a:latin typeface="Times New Roman" pitchFamily="18" charset="0"/>
                <a:cs typeface="Times New Roman" pitchFamily="18" charset="0"/>
              </a:rPr>
              <a:t>poi cliccare su Vector </a:t>
            </a:r>
            <a:r>
              <a:rPr lang="it-IT" sz="2400" dirty="0">
                <a:latin typeface="Times New Roman" pitchFamily="18" charset="0"/>
                <a:cs typeface="Times New Roman" pitchFamily="18" charset="0"/>
              </a:rPr>
              <a:t>A</a:t>
            </a:r>
            <a:r>
              <a:rPr lang="it-IT" sz="2400" smtClean="0">
                <a:latin typeface="Times New Roman" pitchFamily="18" charset="0"/>
                <a:cs typeface="Times New Roman" pitchFamily="18" charset="0"/>
              </a:rPr>
              <a:t>sset</a:t>
            </a:r>
            <a:r>
              <a:rPr lang="it-IT" sz="2400" dirty="0">
                <a:latin typeface="Times New Roman" pitchFamily="18" charset="0"/>
                <a:cs typeface="Times New Roman" pitchFamily="18" charset="0"/>
              </a:rPr>
              <a:t>. </a:t>
            </a:r>
          </a:p>
        </p:txBody>
      </p:sp>
    </p:spTree>
    <p:extLst>
      <p:ext uri="{BB962C8B-B14F-4D97-AF65-F5344CB8AC3E}">
        <p14:creationId xmlns:p14="http://schemas.microsoft.com/office/powerpoint/2010/main" xmlns="" val="2197971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egnaposto contenuto 5">
            <a:extLst>
              <a:ext uri="{FF2B5EF4-FFF2-40B4-BE49-F238E27FC236}">
                <a16:creationId xmlns:a16="http://schemas.microsoft.com/office/drawing/2014/main" xmlns="" id="{0F35DE8C-3ACD-459B-9345-5DB90C6EC9FD}"/>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l="25258" t="20542" r="24827" b="20042"/>
          <a:stretch/>
        </p:blipFill>
        <p:spPr>
          <a:xfrm>
            <a:off x="6096000" y="1833280"/>
            <a:ext cx="5682016" cy="3628167"/>
          </a:xfrm>
        </p:spPr>
      </p:pic>
      <p:sp>
        <p:nvSpPr>
          <p:cNvPr id="7" name="CasellaDiTesto 6">
            <a:extLst>
              <a:ext uri="{FF2B5EF4-FFF2-40B4-BE49-F238E27FC236}">
                <a16:creationId xmlns:a16="http://schemas.microsoft.com/office/drawing/2014/main" xmlns="" id="{EC7460D1-A244-474C-932D-C3A68EF124A9}"/>
              </a:ext>
            </a:extLst>
          </p:cNvPr>
          <p:cNvSpPr txBox="1"/>
          <p:nvPr/>
        </p:nvSpPr>
        <p:spPr>
          <a:xfrm>
            <a:off x="666059" y="1729947"/>
            <a:ext cx="5145206" cy="4062651"/>
          </a:xfrm>
          <a:prstGeom prst="rect">
            <a:avLst/>
          </a:prstGeom>
          <a:noFill/>
        </p:spPr>
        <p:txBody>
          <a:bodyPr wrap="square" rtlCol="0">
            <a:spAutoFit/>
          </a:bodyPr>
          <a:lstStyle/>
          <a:p>
            <a:r>
              <a:rPr lang="it-IT" sz="2400" smtClean="0">
                <a:latin typeface="Times New Roman" panose="02020603050405020304" pitchFamily="18" charset="0"/>
                <a:cs typeface="Times New Roman" panose="02020603050405020304" pitchFamily="18" charset="0"/>
              </a:rPr>
              <a:t>Apparirà la schermata per configurare il Vector Asset: posso </a:t>
            </a:r>
            <a:r>
              <a:rPr lang="it-IT" sz="2400" dirty="0">
                <a:latin typeface="Times New Roman" panose="02020603050405020304" pitchFamily="18" charset="0"/>
                <a:cs typeface="Times New Roman" panose="02020603050405020304" pitchFamily="18" charset="0"/>
              </a:rPr>
              <a:t>scegliere dalla libreria di </a:t>
            </a:r>
            <a:r>
              <a:rPr lang="it-IT" sz="2400" err="1">
                <a:latin typeface="Times New Roman" panose="02020603050405020304" pitchFamily="18" charset="0"/>
                <a:cs typeface="Times New Roman" panose="02020603050405020304" pitchFamily="18" charset="0"/>
              </a:rPr>
              <a:t>material</a:t>
            </a:r>
            <a:r>
              <a:rPr lang="it-IT" sz="2400">
                <a:latin typeface="Times New Roman" panose="02020603050405020304" pitchFamily="18" charset="0"/>
                <a:cs typeface="Times New Roman" panose="02020603050405020304" pitchFamily="18" charset="0"/>
              </a:rPr>
              <a:t> </a:t>
            </a:r>
            <a:r>
              <a:rPr lang="it-IT" sz="2400" smtClean="0">
                <a:latin typeface="Times New Roman" panose="02020603050405020304" pitchFamily="18" charset="0"/>
                <a:cs typeface="Times New Roman" panose="02020603050405020304" pitchFamily="18" charset="0"/>
              </a:rPr>
              <a:t>icon cliccando </a:t>
            </a:r>
            <a:r>
              <a:rPr lang="it-IT" sz="2400" dirty="0">
                <a:latin typeface="Times New Roman" panose="02020603050405020304" pitchFamily="18" charset="0"/>
                <a:cs typeface="Times New Roman" panose="02020603050405020304" pitchFamily="18" charset="0"/>
              </a:rPr>
              <a:t>su Clip Art. </a:t>
            </a:r>
            <a:r>
              <a:rPr lang="it-IT" sz="2400">
                <a:latin typeface="Times New Roman" panose="02020603050405020304" pitchFamily="18" charset="0"/>
                <a:cs typeface="Times New Roman" panose="02020603050405020304" pitchFamily="18" charset="0"/>
              </a:rPr>
              <a:t>Si </a:t>
            </a:r>
            <a:r>
              <a:rPr lang="it-IT" sz="2400" smtClean="0">
                <a:latin typeface="Times New Roman" panose="02020603050405020304" pitchFamily="18" charset="0"/>
                <a:cs typeface="Times New Roman" panose="02020603050405020304" pitchFamily="18" charset="0"/>
              </a:rPr>
              <a:t>aprirà </a:t>
            </a:r>
            <a:r>
              <a:rPr lang="it-IT" sz="2400" dirty="0">
                <a:latin typeface="Times New Roman" panose="02020603050405020304" pitchFamily="18" charset="0"/>
                <a:cs typeface="Times New Roman" panose="02020603050405020304" pitchFamily="18" charset="0"/>
              </a:rPr>
              <a:t>una finestra con tutti gli assets della libreria, ne scelgo una e clicco </a:t>
            </a:r>
            <a:r>
              <a:rPr lang="it-IT" sz="2400">
                <a:latin typeface="Times New Roman" panose="02020603050405020304" pitchFamily="18" charset="0"/>
                <a:cs typeface="Times New Roman" panose="02020603050405020304" pitchFamily="18" charset="0"/>
              </a:rPr>
              <a:t>ok</a:t>
            </a:r>
            <a:r>
              <a:rPr lang="it-IT" sz="2400" smtClean="0">
                <a:latin typeface="Times New Roman" panose="02020603050405020304" pitchFamily="18" charset="0"/>
                <a:cs typeface="Times New Roman" panose="02020603050405020304" pitchFamily="18" charset="0"/>
              </a:rPr>
              <a:t>. </a:t>
            </a:r>
          </a:p>
          <a:p>
            <a:endParaRPr lang="it-IT" sz="2400" smtClean="0">
              <a:latin typeface="Times New Roman" panose="02020603050405020304" pitchFamily="18" charset="0"/>
              <a:cs typeface="Times New Roman" panose="02020603050405020304" pitchFamily="18" charset="0"/>
            </a:endParaRPr>
          </a:p>
          <a:p>
            <a:r>
              <a:rPr lang="it-IT" sz="2400" smtClean="0">
                <a:latin typeface="Times New Roman" panose="02020603050405020304" pitchFamily="18" charset="0"/>
                <a:cs typeface="Times New Roman" panose="02020603050405020304" pitchFamily="18" charset="0"/>
              </a:rPr>
              <a:t>Inoltre </a:t>
            </a:r>
            <a:r>
              <a:rPr lang="it-IT" sz="2400" dirty="0">
                <a:latin typeface="Times New Roman" panose="02020603050405020304" pitchFamily="18" charset="0"/>
                <a:cs typeface="Times New Roman" panose="02020603050405020304" pitchFamily="18" charset="0"/>
              </a:rPr>
              <a:t>sono presenti delle opzioni per modificare altezza, larghezza, opacità, </a:t>
            </a:r>
            <a:r>
              <a:rPr lang="it-IT" sz="2400" dirty="0" err="1">
                <a:latin typeface="Times New Roman" panose="02020603050405020304" pitchFamily="18" charset="0"/>
                <a:cs typeface="Times New Roman" panose="02020603050405020304" pitchFamily="18" charset="0"/>
              </a:rPr>
              <a:t>automirroring</a:t>
            </a:r>
            <a:r>
              <a:rPr lang="it-IT" sz="2400" dirty="0">
                <a:latin typeface="Times New Roman" panose="02020603050405020304" pitchFamily="18" charset="0"/>
                <a:cs typeface="Times New Roman" panose="02020603050405020304" pitchFamily="18" charset="0"/>
              </a:rPr>
              <a:t> (versione 21 in poi) </a:t>
            </a:r>
            <a:r>
              <a:rPr lang="it-IT" sz="2400" dirty="0" err="1">
                <a:latin typeface="Times New Roman" panose="02020603050405020304" pitchFamily="18" charset="0"/>
                <a:cs typeface="Times New Roman" panose="02020603050405020304" pitchFamily="18" charset="0"/>
              </a:rPr>
              <a:t>ecc</a:t>
            </a:r>
            <a:r>
              <a:rPr lang="it-IT" sz="2400" dirty="0">
                <a:latin typeface="Times New Roman" panose="02020603050405020304" pitchFamily="18" charset="0"/>
                <a:cs typeface="Times New Roman" panose="02020603050405020304" pitchFamily="18" charset="0"/>
              </a:rPr>
              <a:t>…</a:t>
            </a:r>
          </a:p>
          <a:p>
            <a:endParaRPr lang="it-IT" dirty="0"/>
          </a:p>
        </p:txBody>
      </p:sp>
    </p:spTree>
    <p:extLst>
      <p:ext uri="{BB962C8B-B14F-4D97-AF65-F5344CB8AC3E}">
        <p14:creationId xmlns:p14="http://schemas.microsoft.com/office/powerpoint/2010/main" xmlns="" val="2387262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001486" y="1754342"/>
            <a:ext cx="10058400" cy="5103658"/>
          </a:xfrm>
        </p:spPr>
        <p:txBody>
          <a:bodyPr/>
          <a:lstStyle/>
          <a:p>
            <a:pPr lvl="2">
              <a:buNone/>
            </a:pPr>
            <a:r>
              <a:rPr lang="it-IT" sz="2400" smtClean="0">
                <a:latin typeface="Times New Roman" pitchFamily="18" charset="0"/>
                <a:cs typeface="Times New Roman" pitchFamily="18" charset="0"/>
              </a:rPr>
              <a:t>Se appare la finestra “Need newer Android plugin for Gradle”, va corretta la versione del gradle seguendo i passaggi:</a:t>
            </a:r>
          </a:p>
          <a:p>
            <a:pPr lvl="2"/>
            <a:r>
              <a:rPr lang="it-IT" sz="2400" smtClean="0">
                <a:latin typeface="Times New Roman" pitchFamily="18" charset="0"/>
                <a:cs typeface="Times New Roman" pitchFamily="18" charset="0"/>
              </a:rPr>
              <a:t>Seleziona </a:t>
            </a:r>
            <a:r>
              <a:rPr lang="it-IT" sz="2400" b="1" smtClean="0">
                <a:latin typeface="Times New Roman" pitchFamily="18" charset="0"/>
                <a:cs typeface="Times New Roman" pitchFamily="18" charset="0"/>
              </a:rPr>
              <a:t>File</a:t>
            </a:r>
            <a:r>
              <a:rPr lang="it-IT" sz="2400" smtClean="0">
                <a:latin typeface="Times New Roman" pitchFamily="18" charset="0"/>
                <a:cs typeface="Times New Roman" pitchFamily="18" charset="0"/>
              </a:rPr>
              <a:t> &gt; </a:t>
            </a:r>
            <a:r>
              <a:rPr lang="it-IT" sz="2400" b="1" smtClean="0">
                <a:latin typeface="Times New Roman" pitchFamily="18" charset="0"/>
                <a:cs typeface="Times New Roman" pitchFamily="18" charset="0"/>
              </a:rPr>
              <a:t>Project Structure</a:t>
            </a:r>
          </a:p>
          <a:p>
            <a:pPr lvl="2"/>
            <a:r>
              <a:rPr lang="it-IT" sz="2400" smtClean="0">
                <a:latin typeface="Times New Roman" pitchFamily="18" charset="0"/>
                <a:cs typeface="Times New Roman" pitchFamily="18" charset="0"/>
              </a:rPr>
              <a:t>Seleziona Project</a:t>
            </a:r>
          </a:p>
          <a:p>
            <a:pPr lvl="2"/>
            <a:r>
              <a:rPr lang="it-IT" sz="2400" smtClean="0">
                <a:latin typeface="Times New Roman" pitchFamily="18" charset="0"/>
                <a:cs typeface="Times New Roman" pitchFamily="18" charset="0"/>
              </a:rPr>
              <a:t>Nel campo Android Plugin Version, cambiare la versione del plugin Android per Gradle alla 1.5.0 o più recente, poi clicca OK</a:t>
            </a:r>
          </a:p>
          <a:p>
            <a:pPr lvl="2"/>
            <a:r>
              <a:rPr lang="it-IT" sz="2400" smtClean="0">
                <a:latin typeface="Times New Roman" pitchFamily="18" charset="0"/>
                <a:cs typeface="Times New Roman" pitchFamily="18" charset="0"/>
              </a:rPr>
              <a:t>Nella Android view della </a:t>
            </a:r>
            <a:r>
              <a:rPr lang="it-IT" sz="2400" i="1" smtClean="0">
                <a:latin typeface="Times New Roman" pitchFamily="18" charset="0"/>
                <a:cs typeface="Times New Roman" pitchFamily="18" charset="0"/>
              </a:rPr>
              <a:t>Project window</a:t>
            </a:r>
            <a:r>
              <a:rPr lang="it-IT" sz="2400" smtClean="0">
                <a:latin typeface="Times New Roman" pitchFamily="18" charset="0"/>
                <a:cs typeface="Times New Roman" pitchFamily="18" charset="0"/>
              </a:rPr>
              <a:t>, clicca con il tasto destro il folder res e seleziona </a:t>
            </a:r>
            <a:r>
              <a:rPr lang="it-IT" sz="2400" b="1" smtClean="0">
                <a:latin typeface="Times New Roman" pitchFamily="18" charset="0"/>
                <a:cs typeface="Times New Roman" pitchFamily="18" charset="0"/>
              </a:rPr>
              <a:t>New</a:t>
            </a:r>
            <a:r>
              <a:rPr lang="it-IT" sz="2400" smtClean="0">
                <a:latin typeface="Times New Roman" pitchFamily="18" charset="0"/>
                <a:cs typeface="Times New Roman" pitchFamily="18" charset="0"/>
              </a:rPr>
              <a:t> &gt; </a:t>
            </a:r>
            <a:r>
              <a:rPr lang="it-IT" sz="2400" b="1" smtClean="0">
                <a:latin typeface="Times New Roman" pitchFamily="18" charset="0"/>
                <a:cs typeface="Times New Roman" pitchFamily="18" charset="0"/>
              </a:rPr>
              <a:t>Vector Asset</a:t>
            </a:r>
          </a:p>
          <a:p>
            <a:endParaRPr lang="it-IT"/>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Come importare una grafica vettoriale</a:t>
            </a:r>
            <a:endParaRPr lang="it-IT"/>
          </a:p>
        </p:txBody>
      </p:sp>
      <p:sp>
        <p:nvSpPr>
          <p:cNvPr id="3" name="Segnaposto contenuto 2"/>
          <p:cNvSpPr>
            <a:spLocks noGrp="1"/>
          </p:cNvSpPr>
          <p:nvPr>
            <p:ph idx="1"/>
          </p:nvPr>
        </p:nvSpPr>
        <p:spPr>
          <a:xfrm>
            <a:off x="702129" y="2168434"/>
            <a:ext cx="5225142" cy="3849624"/>
          </a:xfrm>
        </p:spPr>
        <p:txBody>
          <a:bodyPr>
            <a:normAutofit/>
          </a:bodyPr>
          <a:lstStyle/>
          <a:p>
            <a:pPr>
              <a:buNone/>
            </a:pPr>
            <a:r>
              <a:rPr lang="it-IT" sz="2400" smtClean="0">
                <a:latin typeface="Times New Roman" pitchFamily="18" charset="0"/>
                <a:cs typeface="Times New Roman" pitchFamily="18" charset="0"/>
              </a:rPr>
              <a:t>Vector Asset Studio aiuta a importare grafiche vettoriali  nel proprio progetto.</a:t>
            </a:r>
          </a:p>
          <a:p>
            <a:pPr>
              <a:buNone/>
            </a:pPr>
            <a:r>
              <a:rPr lang="it-IT" sz="2400" smtClean="0">
                <a:latin typeface="Times New Roman" pitchFamily="18" charset="0"/>
                <a:cs typeface="Times New Roman" pitchFamily="18" charset="0"/>
              </a:rPr>
              <a:t>Questo è possibile seguendo una delle seguenti procedure:</a:t>
            </a:r>
          </a:p>
          <a:p>
            <a:pPr lvl="1">
              <a:buFont typeface="Wingdings" pitchFamily="2" charset="2"/>
              <a:buChar char="§"/>
            </a:pPr>
            <a:r>
              <a:rPr lang="it-IT" sz="2200" smtClean="0">
                <a:latin typeface="Times New Roman" pitchFamily="18" charset="0"/>
                <a:cs typeface="Times New Roman" pitchFamily="18" charset="0"/>
              </a:rPr>
              <a:t>Aggiungere una material icon (Clip Art)</a:t>
            </a:r>
          </a:p>
          <a:p>
            <a:pPr lvl="1">
              <a:buFont typeface="Wingdings" pitchFamily="2" charset="2"/>
              <a:buChar char="§"/>
            </a:pPr>
            <a:r>
              <a:rPr lang="it-IT" sz="2200" smtClean="0">
                <a:latin typeface="Times New Roman" pitchFamily="18" charset="0"/>
                <a:cs typeface="Times New Roman" pitchFamily="18" charset="0"/>
              </a:rPr>
              <a:t>Importare un file SVG o PSD</a:t>
            </a:r>
            <a:endParaRPr lang="it-IT" sz="2200">
              <a:latin typeface="Times New Roman" pitchFamily="18" charset="0"/>
              <a:cs typeface="Times New Roman" pitchFamily="18" charset="0"/>
            </a:endParaRPr>
          </a:p>
        </p:txBody>
      </p:sp>
      <p:pic>
        <p:nvPicPr>
          <p:cNvPr id="5" name="Segnaposto contenuto 5">
            <a:extLst>
              <a:ext uri="{FF2B5EF4-FFF2-40B4-BE49-F238E27FC236}">
                <a16:creationId xmlns:a16="http://schemas.microsoft.com/office/drawing/2014/main" xmlns="" id="{0F35DE8C-3ACD-459B-9345-5DB90C6EC9FD}"/>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25258" t="20542" r="24827" b="20042"/>
          <a:stretch/>
        </p:blipFill>
        <p:spPr>
          <a:xfrm>
            <a:off x="5998028" y="1849608"/>
            <a:ext cx="5682016" cy="362816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Aggiungere una material icon</a:t>
            </a:r>
            <a:endParaRPr lang="it-IT"/>
          </a:p>
        </p:txBody>
      </p:sp>
      <p:sp>
        <p:nvSpPr>
          <p:cNvPr id="3" name="Segnaposto contenuto 2"/>
          <p:cNvSpPr>
            <a:spLocks noGrp="1"/>
          </p:cNvSpPr>
          <p:nvPr>
            <p:ph idx="1"/>
          </p:nvPr>
        </p:nvSpPr>
        <p:spPr>
          <a:xfrm>
            <a:off x="1066800" y="2103120"/>
            <a:ext cx="4615543" cy="3849624"/>
          </a:xfrm>
        </p:spPr>
        <p:txBody>
          <a:bodyPr/>
          <a:lstStyle/>
          <a:p>
            <a:pPr marL="0" lvl="0">
              <a:buNone/>
            </a:pPr>
            <a:r>
              <a:rPr lang="it-IT" sz="2400" smtClean="0">
                <a:latin typeface="Times New Roman" panose="02020603050405020304" pitchFamily="18" charset="0"/>
                <a:cs typeface="Times New Roman" panose="02020603050405020304" pitchFamily="18" charset="0"/>
              </a:rPr>
              <a:t>In Vector Asset Studio selezionare la voce Material Icon.</a:t>
            </a:r>
          </a:p>
          <a:p>
            <a:pPr marL="0">
              <a:buNone/>
            </a:pPr>
            <a:r>
              <a:rPr lang="it-IT" sz="2400" smtClean="0">
                <a:latin typeface="Times New Roman" panose="02020603050405020304" pitchFamily="18" charset="0"/>
                <a:cs typeface="Times New Roman" panose="02020603050405020304" pitchFamily="18" charset="0"/>
              </a:rPr>
              <a:t>Apparirà la finestra per selezionare l’icona. </a:t>
            </a:r>
          </a:p>
          <a:p>
            <a:pPr marL="0" lvl="0">
              <a:buNone/>
            </a:pPr>
            <a:r>
              <a:rPr lang="it-IT" sz="2400" smtClean="0">
                <a:latin typeface="Times New Roman" panose="02020603050405020304" pitchFamily="18" charset="0"/>
                <a:cs typeface="Times New Roman" panose="02020603050405020304" pitchFamily="18" charset="0"/>
              </a:rPr>
              <a:t>È possibile selezionare le icone in base alle categorie nella lista a sinistra. </a:t>
            </a:r>
          </a:p>
          <a:p>
            <a:endParaRPr lang="it-IT"/>
          </a:p>
        </p:txBody>
      </p:sp>
      <p:pic>
        <p:nvPicPr>
          <p:cNvPr id="5" name="Immagine 4"/>
          <p:cNvPicPr/>
          <p:nvPr/>
        </p:nvPicPr>
        <p:blipFill>
          <a:blip r:embed="rId2" cstate="print">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5910943" y="2041071"/>
            <a:ext cx="5612765" cy="389200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1012371" y="1469571"/>
            <a:ext cx="10140043" cy="3785652"/>
          </a:xfrm>
          <a:prstGeom prst="rect">
            <a:avLst/>
          </a:prstGeom>
          <a:noFill/>
        </p:spPr>
        <p:txBody>
          <a:bodyPr wrap="square" rtlCol="0">
            <a:spAutoFit/>
          </a:bodyPr>
          <a:lstStyle/>
          <a:p>
            <a:r>
              <a:rPr lang="it-IT" sz="2400" smtClean="0">
                <a:latin typeface="Times New Roman" pitchFamily="18" charset="0"/>
                <a:cs typeface="Times New Roman" pitchFamily="18" charset="0"/>
              </a:rPr>
              <a:t>Dopo aver selezionato l’icona, questa apparirà nella Vector Drawable Preview.</a:t>
            </a:r>
          </a:p>
          <a:p>
            <a:r>
              <a:rPr lang="it-IT" sz="2400" smtClean="0">
                <a:latin typeface="Times New Roman" pitchFamily="18" charset="0"/>
                <a:cs typeface="Times New Roman" pitchFamily="18" charset="0"/>
              </a:rPr>
              <a:t>Qui sarà possibile modificare alcune impostazioni, come il nome dell’icona, la grandezza, l’opacità o il mirroring right to left.</a:t>
            </a:r>
          </a:p>
          <a:p>
            <a:r>
              <a:rPr lang="it-IT" sz="2400" b="1" smtClean="0">
                <a:latin typeface="Times New Roman" pitchFamily="18" charset="0"/>
                <a:cs typeface="Times New Roman" pitchFamily="18" charset="0"/>
              </a:rPr>
              <a:t>Nome</a:t>
            </a:r>
            <a:r>
              <a:rPr lang="it-IT" sz="2400" smtClean="0">
                <a:latin typeface="Times New Roman" pitchFamily="18" charset="0"/>
                <a:cs typeface="Times New Roman" pitchFamily="18" charset="0"/>
              </a:rPr>
              <a:t>: inizialmente è quello predefinito. Quando viene cambiato, Vector Asset Studio crea un nome unico (aggiungendo eventualmente un numero alla fine).</a:t>
            </a:r>
          </a:p>
          <a:p>
            <a:pPr algn="just"/>
            <a:r>
              <a:rPr lang="it-IT" sz="2400" b="1" smtClean="0">
                <a:latin typeface="Times New Roman" pitchFamily="18" charset="0"/>
                <a:cs typeface="Times New Roman" pitchFamily="18" charset="0"/>
              </a:rPr>
              <a:t>Override</a:t>
            </a:r>
            <a:r>
              <a:rPr lang="it-IT" sz="2400" smtClean="0">
                <a:latin typeface="Times New Roman" pitchFamily="18" charset="0"/>
                <a:cs typeface="Times New Roman" pitchFamily="18" charset="0"/>
              </a:rPr>
              <a:t>: selezionare se si vuole cambiare la grandezza dell’immagine. La grandezza predefinita è di 24x24 dp.</a:t>
            </a:r>
          </a:p>
          <a:p>
            <a:pPr algn="just"/>
            <a:r>
              <a:rPr lang="it-IT" sz="2400" b="1" smtClean="0">
                <a:latin typeface="Times New Roman" pitchFamily="18" charset="0"/>
                <a:cs typeface="Times New Roman" pitchFamily="18" charset="0"/>
              </a:rPr>
              <a:t>Opacità</a:t>
            </a:r>
            <a:r>
              <a:rPr lang="it-IT" sz="2400" smtClean="0">
                <a:latin typeface="Times New Roman" pitchFamily="18" charset="0"/>
                <a:cs typeface="Times New Roman" pitchFamily="18" charset="0"/>
              </a:rPr>
              <a:t>: usare il cursore per cambiare l’opacità dell’immagine a piacimento.</a:t>
            </a:r>
          </a:p>
          <a:p>
            <a:pPr algn="just"/>
            <a:r>
              <a:rPr lang="it-IT" sz="2400" b="1" smtClean="0">
                <a:latin typeface="Times New Roman" pitchFamily="18" charset="0"/>
                <a:cs typeface="Times New Roman" pitchFamily="18" charset="0"/>
              </a:rPr>
              <a:t>Mirroring RTL</a:t>
            </a:r>
            <a:r>
              <a:rPr lang="it-IT" sz="2400" smtClean="0">
                <a:latin typeface="Times New Roman" pitchFamily="18" charset="0"/>
                <a:cs typeface="Times New Roman" pitchFamily="18" charset="0"/>
              </a:rPr>
              <a:t>: selezionare se si vuole mostrare l’immagine specchiata quando il layout è da destra a sinistra, invece che da sinistra a destra.</a:t>
            </a:r>
            <a:endParaRPr lang="it-IT" sz="2400" b="1" smtClean="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898072" y="1730829"/>
            <a:ext cx="10384971" cy="3046988"/>
          </a:xfrm>
          <a:prstGeom prst="rect">
            <a:avLst/>
          </a:prstGeom>
          <a:noFill/>
        </p:spPr>
        <p:txBody>
          <a:bodyPr wrap="square" rtlCol="0">
            <a:spAutoFit/>
          </a:bodyPr>
          <a:lstStyle/>
          <a:p>
            <a:r>
              <a:rPr lang="it-IT" sz="2400" smtClean="0">
                <a:latin typeface="Times New Roman" pitchFamily="18" charset="0"/>
                <a:cs typeface="Times New Roman" pitchFamily="18" charset="0"/>
              </a:rPr>
              <a:t>Dopo aver cambiato le impostazioni, è possibile cambiare il modulo e la directory delle risorse selezionando il set di risorse in cui si vuole aggiungere il vector drawable.</a:t>
            </a:r>
          </a:p>
          <a:p>
            <a:r>
              <a:rPr lang="it-IT" sz="2400" smtClean="0">
                <a:latin typeface="Times New Roman" pitchFamily="18" charset="0"/>
                <a:cs typeface="Times New Roman" pitchFamily="18" charset="0"/>
              </a:rPr>
              <a:t>Per definire un nuovo set, selezionare File &gt; Project Structure &gt; app &gt; Build Types.</a:t>
            </a:r>
          </a:p>
          <a:p>
            <a:endParaRPr lang="it-IT" sz="2400" smtClean="0">
              <a:latin typeface="Times New Roman" pitchFamily="18" charset="0"/>
              <a:cs typeface="Times New Roman" pitchFamily="18" charset="0"/>
            </a:endParaRPr>
          </a:p>
          <a:p>
            <a:r>
              <a:rPr lang="it-IT" sz="2400" smtClean="0">
                <a:latin typeface="Times New Roman" pitchFamily="18" charset="0"/>
                <a:cs typeface="Times New Roman" pitchFamily="18" charset="0"/>
              </a:rPr>
              <a:t>Fatto questo, Vector Asset Studio aggiungerà un file XML al progetto, che definisce il vector drawable, e che viene messo nel folder </a:t>
            </a:r>
            <a:r>
              <a:rPr lang="it-IT" sz="2200" smtClean="0">
                <a:latin typeface="Courier New" pitchFamily="49" charset="0"/>
                <a:cs typeface="Courier New" pitchFamily="49" charset="0"/>
              </a:rPr>
              <a:t>app/src/main/res/drawable</a:t>
            </a:r>
            <a:r>
              <a:rPr lang="it-IT" sz="2400" smtClean="0">
                <a:latin typeface="Times New Roman" pitchFamily="18" charset="0"/>
                <a:cs typeface="Times New Roman" pitchFamily="18" charset="0"/>
              </a:rPr>
              <a:t>.</a:t>
            </a:r>
            <a:endParaRPr lang="it-IT" sz="2400">
              <a:latin typeface="Courier New" pitchFamily="49" charset="0"/>
              <a:cs typeface="Courier New"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Importare un file SVG o PSD</a:t>
            </a:r>
            <a:endParaRPr lang="it-IT"/>
          </a:p>
        </p:txBody>
      </p:sp>
      <p:sp>
        <p:nvSpPr>
          <p:cNvPr id="6" name="CasellaDiTesto 5"/>
          <p:cNvSpPr txBox="1"/>
          <p:nvPr/>
        </p:nvSpPr>
        <p:spPr>
          <a:xfrm>
            <a:off x="1175657" y="3151415"/>
            <a:ext cx="4098472" cy="1200329"/>
          </a:xfrm>
          <a:prstGeom prst="rect">
            <a:avLst/>
          </a:prstGeom>
          <a:noFill/>
        </p:spPr>
        <p:txBody>
          <a:bodyPr wrap="square" rtlCol="0">
            <a:spAutoFit/>
          </a:bodyPr>
          <a:lstStyle/>
          <a:p>
            <a:r>
              <a:rPr lang="it-IT" sz="2400" smtClean="0">
                <a:latin typeface="Times New Roman" pitchFamily="18" charset="0"/>
                <a:cs typeface="Times New Roman" pitchFamily="18" charset="0"/>
              </a:rPr>
              <a:t>Cliccando su Local File posso selezionare un mio file SVG o PSD indicandone il path.</a:t>
            </a:r>
            <a:endParaRPr lang="it-IT" sz="2400">
              <a:latin typeface="Times New Roman" pitchFamily="18" charset="0"/>
              <a:cs typeface="Times New Roman" pitchFamily="18" charset="0"/>
            </a:endParaRPr>
          </a:p>
        </p:txBody>
      </p:sp>
      <p:pic>
        <p:nvPicPr>
          <p:cNvPr id="7" name="Segnaposto contenuto 5">
            <a:extLst>
              <a:ext uri="{FF2B5EF4-FFF2-40B4-BE49-F238E27FC236}">
                <a16:creationId xmlns:a16="http://schemas.microsoft.com/office/drawing/2014/main" xmlns="" id="{4897E952-8496-4CAA-AE2B-A29C31AC6738}"/>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l="25258" t="20526" r="24827" b="20260"/>
          <a:stretch/>
        </p:blipFill>
        <p:spPr>
          <a:xfrm>
            <a:off x="5915060" y="2046851"/>
            <a:ext cx="5278325" cy="4004248"/>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751114" y="1890848"/>
            <a:ext cx="5241472" cy="3849624"/>
          </a:xfrm>
        </p:spPr>
        <p:txBody>
          <a:bodyPr>
            <a:noAutofit/>
          </a:bodyPr>
          <a:lstStyle/>
          <a:p>
            <a:pPr>
              <a:lnSpc>
                <a:spcPct val="100000"/>
              </a:lnSpc>
              <a:buNone/>
            </a:pPr>
            <a:r>
              <a:rPr lang="it-IT" sz="2400" smtClean="0">
                <a:latin typeface="Times New Roman" panose="02020603050405020304" pitchFamily="18" charset="0"/>
                <a:cs typeface="Times New Roman" panose="02020603050405020304" pitchFamily="18" charset="0"/>
              </a:rPr>
              <a:t>In entrambi i casi si vedrà un’anteprima dell’immagine scelta.</a:t>
            </a:r>
          </a:p>
          <a:p>
            <a:pPr>
              <a:lnSpc>
                <a:spcPct val="100000"/>
              </a:lnSpc>
              <a:buNone/>
            </a:pPr>
            <a:r>
              <a:rPr lang="it-IT" sz="2400" smtClean="0">
                <a:latin typeface="Times New Roman" panose="02020603050405020304" pitchFamily="18" charset="0"/>
                <a:cs typeface="Times New Roman" panose="02020603050405020304" pitchFamily="18" charset="0"/>
              </a:rPr>
              <a:t>Nella pagina successiva si può vedere il file SML nella directory web/drawable.</a:t>
            </a:r>
          </a:p>
          <a:p>
            <a:pPr>
              <a:lnSpc>
                <a:spcPct val="100000"/>
              </a:lnSpc>
              <a:buNone/>
            </a:pPr>
            <a:r>
              <a:rPr lang="it-IT" sz="2400" smtClean="0">
                <a:latin typeface="Times New Roman" panose="02020603050405020304" pitchFamily="18" charset="0"/>
                <a:cs typeface="Times New Roman" panose="02020603050405020304" pitchFamily="18" charset="0"/>
              </a:rPr>
              <a:t>Premendo Finish si conferma il Path in cui verrà salvata l’immagine.</a:t>
            </a:r>
            <a:endParaRPr lang="it-IT" sz="2400" dirty="0">
              <a:latin typeface="Times New Roman" panose="02020603050405020304" pitchFamily="18" charset="0"/>
              <a:cs typeface="Times New Roman" panose="02020603050405020304" pitchFamily="18" charset="0"/>
            </a:endParaRPr>
          </a:p>
        </p:txBody>
      </p:sp>
      <p:pic>
        <p:nvPicPr>
          <p:cNvPr id="5" name="Segnaposto contenuto 5">
            <a:extLst>
              <a:ext uri="{FF2B5EF4-FFF2-40B4-BE49-F238E27FC236}">
                <a16:creationId xmlns:a16="http://schemas.microsoft.com/office/drawing/2014/main" xmlns="" id="{61510913-41E3-435E-A44C-417D65A7502B}"/>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25473" t="19717" r="25473" b="20385"/>
          <a:stretch/>
        </p:blipFill>
        <p:spPr>
          <a:xfrm>
            <a:off x="6145384" y="1393708"/>
            <a:ext cx="5404832" cy="412473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Riguardo Vector Asset Studio</a:t>
            </a:r>
            <a:endParaRPr lang="it-IT"/>
          </a:p>
        </p:txBody>
      </p:sp>
      <p:sp>
        <p:nvSpPr>
          <p:cNvPr id="3" name="Segnaposto contenuto 2"/>
          <p:cNvSpPr>
            <a:spLocks noGrp="1"/>
          </p:cNvSpPr>
          <p:nvPr>
            <p:ph idx="1"/>
          </p:nvPr>
        </p:nvSpPr>
        <p:spPr/>
        <p:txBody>
          <a:bodyPr>
            <a:normAutofit lnSpcReduction="10000"/>
          </a:bodyPr>
          <a:lstStyle/>
          <a:p>
            <a:pPr>
              <a:buNone/>
            </a:pPr>
            <a:r>
              <a:rPr lang="it-IT" sz="2400" smtClean="0">
                <a:latin typeface="Times New Roman" pitchFamily="18" charset="0"/>
                <a:cs typeface="Times New Roman" pitchFamily="18" charset="0"/>
              </a:rPr>
              <a:t>Vector Asset Studio aggiunge una grafica vettoriale al progetto con un file XML che descrive l’immagine.</a:t>
            </a:r>
          </a:p>
          <a:p>
            <a:pPr>
              <a:buNone/>
            </a:pPr>
            <a:r>
              <a:rPr lang="it-IT" sz="2400" smtClean="0">
                <a:latin typeface="Times New Roman" pitchFamily="18" charset="0"/>
                <a:cs typeface="Times New Roman" pitchFamily="18" charset="0"/>
              </a:rPr>
              <a:t>Le versioni da Android 4.4 (API level 20) e più vecchie non supportano i vector drawables. In questi casi con Vector Asset Studio si può solo generare file PNG (Portable Network Graphic) o usare la libreria di supporto.</a:t>
            </a:r>
          </a:p>
          <a:p>
            <a:pPr>
              <a:buNone/>
            </a:pPr>
            <a:r>
              <a:rPr lang="it-IT" sz="2400" smtClean="0">
                <a:latin typeface="Times New Roman" pitchFamily="18" charset="0"/>
                <a:cs typeface="Times New Roman" pitchFamily="18" charset="0"/>
              </a:rPr>
              <a:t>Per la retrocompatibilità, Vector Asset Studio genera immagini bitmap del vector drawable. I drawable sono nello stesso package nell’APK.</a:t>
            </a:r>
          </a:p>
          <a:p>
            <a:pPr>
              <a:buNone/>
            </a:pPr>
            <a:r>
              <a:rPr lang="it-IT" sz="2400" smtClean="0">
                <a:latin typeface="Times New Roman" pitchFamily="18" charset="0"/>
                <a:cs typeface="Times New Roman" pitchFamily="18" charset="0"/>
              </a:rPr>
              <a:t>Per fare riferimento ai vector drawables uso Drawable nel codice Java oppure </a:t>
            </a:r>
            <a:r>
              <a:rPr lang="it-IT" sz="2400" smtClean="0">
                <a:latin typeface="Courier New" pitchFamily="49" charset="0"/>
                <a:cs typeface="Courier New" pitchFamily="49" charset="0"/>
              </a:rPr>
              <a:t>@drawable </a:t>
            </a:r>
            <a:r>
              <a:rPr lang="it-IT" sz="2400" smtClean="0">
                <a:latin typeface="Times New Roman" pitchFamily="18" charset="0"/>
                <a:cs typeface="Times New Roman" pitchFamily="18" charset="0"/>
              </a:rPr>
              <a:t>in XML.</a:t>
            </a:r>
          </a:p>
          <a:p>
            <a:endParaRPr lang="it-IT"/>
          </a:p>
        </p:txBody>
      </p:sp>
      <p:sp>
        <p:nvSpPr>
          <p:cNvPr id="5" name="CasellaDiTesto 4"/>
          <p:cNvSpPr txBox="1"/>
          <p:nvPr/>
        </p:nvSpPr>
        <p:spPr>
          <a:xfrm>
            <a:off x="1159329" y="5910943"/>
            <a:ext cx="4261757" cy="307777"/>
          </a:xfrm>
          <a:prstGeom prst="rect">
            <a:avLst/>
          </a:prstGeom>
          <a:noFill/>
        </p:spPr>
        <p:txBody>
          <a:bodyPr wrap="square" rtlCol="0">
            <a:spAutoFit/>
          </a:bodyPr>
          <a:lstStyle/>
          <a:p>
            <a:r>
              <a:rPr lang="it-IT" sz="1400" smtClean="0">
                <a:latin typeface="Arial Rounded MT Bold" pitchFamily="34" charset="0"/>
                <a:ea typeface="Batang" pitchFamily="18" charset="-127"/>
              </a:rPr>
              <a:t>Vector Asset Studio - Introduzione</a:t>
            </a:r>
            <a:endParaRPr lang="it-IT" sz="1400">
              <a:latin typeface="Arial Rounded MT Bold" pitchFamily="34" charset="0"/>
              <a:ea typeface="Batang" pitchFamily="18" charset="-127"/>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865416" y="2024742"/>
            <a:ext cx="10531928" cy="2677656"/>
          </a:xfrm>
          <a:prstGeom prst="rect">
            <a:avLst/>
          </a:prstGeom>
          <a:noFill/>
        </p:spPr>
        <p:txBody>
          <a:bodyPr wrap="square" rtlCol="0">
            <a:spAutoFit/>
          </a:bodyPr>
          <a:lstStyle/>
          <a:p>
            <a:r>
              <a:rPr lang="it-IT" sz="2400" smtClean="0">
                <a:latin typeface="Times New Roman" pitchFamily="18" charset="0"/>
                <a:cs typeface="Times New Roman" pitchFamily="18" charset="0"/>
              </a:rPr>
              <a:t>Dopo aver scelto l’immagine desiderata, questa apparirà nella Vector Drawable Preview, e anche in questo caso è possibile modificare nome, grandezza, opacità e mirroring RTL allo stesso modo.</a:t>
            </a:r>
          </a:p>
          <a:p>
            <a:endParaRPr lang="it-IT" sz="2400" smtClean="0">
              <a:latin typeface="Times New Roman" pitchFamily="18" charset="0"/>
              <a:cs typeface="Times New Roman" pitchFamily="18" charset="0"/>
            </a:endParaRPr>
          </a:p>
          <a:p>
            <a:r>
              <a:rPr lang="it-IT" sz="2400" smtClean="0">
                <a:latin typeface="Times New Roman" pitchFamily="18" charset="0"/>
                <a:cs typeface="Times New Roman" pitchFamily="18" charset="0"/>
              </a:rPr>
              <a:t>Poi bisogna scegliere il set di risorse in cui aggiungere il vector drawable e infine Vector Asset Studio aggiungerà un file XML al progetto. Dall’Android view della Project window è possibile vedere il file XML generato nel folder drawable.</a:t>
            </a:r>
            <a:endParaRPr lang="it-IT" sz="240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Costruire il progetto</a:t>
            </a:r>
            <a:endParaRPr lang="it-IT"/>
          </a:p>
        </p:txBody>
      </p:sp>
      <p:sp>
        <p:nvSpPr>
          <p:cNvPr id="5" name="CasellaDiTesto 4"/>
          <p:cNvSpPr txBox="1"/>
          <p:nvPr/>
        </p:nvSpPr>
        <p:spPr>
          <a:xfrm>
            <a:off x="979714" y="2106386"/>
            <a:ext cx="10287000" cy="3416320"/>
          </a:xfrm>
          <a:prstGeom prst="rect">
            <a:avLst/>
          </a:prstGeom>
          <a:noFill/>
        </p:spPr>
        <p:txBody>
          <a:bodyPr wrap="square" rtlCol="0">
            <a:spAutoFit/>
          </a:bodyPr>
          <a:lstStyle/>
          <a:p>
            <a:r>
              <a:rPr lang="it-IT" sz="2400" smtClean="0">
                <a:latin typeface="Times New Roman" pitchFamily="18" charset="0"/>
                <a:cs typeface="Times New Roman" pitchFamily="18" charset="0"/>
              </a:rPr>
              <a:t>Se il livello minimo dell’API è Android 4.4 (API level 20) o più basso e non è abilitata la libreria di supporto, Vector Asset Studio genererà in entrambi i casi un file PNG.</a:t>
            </a:r>
          </a:p>
          <a:p>
            <a:r>
              <a:rPr lang="it-IT" sz="2400" smtClean="0">
                <a:latin typeface="Times New Roman" pitchFamily="18" charset="0"/>
                <a:cs typeface="Times New Roman" pitchFamily="18" charset="0"/>
              </a:rPr>
              <a:t>Dalla Project files view della Project window è possibile vedere il file PNG generato e i file XML nel folder </a:t>
            </a:r>
            <a:r>
              <a:rPr lang="it-IT" sz="2200" smtClean="0">
                <a:latin typeface="Courier New" pitchFamily="49" charset="0"/>
                <a:cs typeface="Courier New" pitchFamily="49" charset="0"/>
              </a:rPr>
              <a:t>app/build/generated/res/pngs/debug</a:t>
            </a:r>
            <a:r>
              <a:rPr lang="it-IT" sz="2400" smtClean="0">
                <a:latin typeface="Courier New" pitchFamily="49" charset="0"/>
                <a:cs typeface="Courier New" pitchFamily="49" charset="0"/>
              </a:rPr>
              <a:t>/</a:t>
            </a:r>
            <a:r>
              <a:rPr lang="it-IT" sz="2400" smtClean="0">
                <a:latin typeface="Times New Roman" pitchFamily="18" charset="0"/>
                <a:cs typeface="Times New Roman" pitchFamily="18" charset="0"/>
              </a:rPr>
              <a:t>.</a:t>
            </a:r>
          </a:p>
          <a:p>
            <a:endParaRPr lang="it-IT" sz="2400" smtClean="0">
              <a:latin typeface="Times New Roman" pitchFamily="18" charset="0"/>
              <a:cs typeface="Times New Roman" pitchFamily="18" charset="0"/>
            </a:endParaRPr>
          </a:p>
          <a:p>
            <a:pPr algn="just"/>
            <a:r>
              <a:rPr lang="it-IT" sz="2400" b="1" smtClean="0">
                <a:latin typeface="Times New Roman" pitchFamily="18" charset="0"/>
                <a:cs typeface="Times New Roman" pitchFamily="18" charset="0"/>
              </a:rPr>
              <a:t>Best Practice</a:t>
            </a:r>
            <a:r>
              <a:rPr lang="it-IT" sz="2400" smtClean="0">
                <a:latin typeface="Times New Roman" pitchFamily="18" charset="0"/>
                <a:cs typeface="Times New Roman" pitchFamily="18" charset="0"/>
              </a:rPr>
              <a:t>: è consigliato non modificare questi file generati, piuttosto lavorare sul file XML.</a:t>
            </a:r>
            <a:r>
              <a:rPr lang="it-IT" sz="2400" smtClean="0">
                <a:latin typeface="Courier New" pitchFamily="49" charset="0"/>
                <a:cs typeface="Courier New" pitchFamily="49" charset="0"/>
              </a:rPr>
              <a:t> </a:t>
            </a:r>
            <a:endParaRPr lang="it-IT" sz="2400" smtClean="0">
              <a:latin typeface="Times New Roman" pitchFamily="18" charset="0"/>
              <a:cs typeface="Times New Roman" pitchFamily="18" charset="0"/>
            </a:endParaRPr>
          </a:p>
          <a:p>
            <a:endParaRPr lang="it-IT" sz="240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66800" y="642594"/>
            <a:ext cx="10706100" cy="1371600"/>
          </a:xfrm>
        </p:spPr>
        <p:txBody>
          <a:bodyPr/>
          <a:lstStyle/>
          <a:p>
            <a:r>
              <a:rPr lang="it-IT" smtClean="0"/>
              <a:t>Aggiungere un vector drawable al layout</a:t>
            </a:r>
            <a:endParaRPr lang="it-IT"/>
          </a:p>
        </p:txBody>
      </p:sp>
      <p:sp>
        <p:nvSpPr>
          <p:cNvPr id="5" name="CasellaDiTesto 4"/>
          <p:cNvSpPr txBox="1"/>
          <p:nvPr/>
        </p:nvSpPr>
        <p:spPr>
          <a:xfrm>
            <a:off x="1012371" y="2710542"/>
            <a:ext cx="3477986" cy="1938992"/>
          </a:xfrm>
          <a:prstGeom prst="rect">
            <a:avLst/>
          </a:prstGeom>
          <a:noFill/>
        </p:spPr>
        <p:txBody>
          <a:bodyPr wrap="square" rtlCol="0">
            <a:spAutoFit/>
          </a:bodyPr>
          <a:lstStyle/>
          <a:p>
            <a:r>
              <a:rPr lang="it-IT" sz="2400" smtClean="0">
                <a:latin typeface="Times New Roman" pitchFamily="18" charset="0"/>
                <a:cs typeface="Times New Roman" pitchFamily="18" charset="0"/>
              </a:rPr>
              <a:t>Nel layout è possibile impostare qualsiasi widget relativo alle icone per indicare un vector drawable.</a:t>
            </a:r>
            <a:endParaRPr lang="it-IT" sz="2400">
              <a:latin typeface="Times New Roman" pitchFamily="18" charset="0"/>
              <a:cs typeface="Times New Roman" pitchFamily="18" charset="0"/>
            </a:endParaRPr>
          </a:p>
        </p:txBody>
      </p:sp>
      <p:pic>
        <p:nvPicPr>
          <p:cNvPr id="6" name="Immagine 5" descr="https://developer.android.com/images/tools/vas-layout_2-2_2x.png"/>
          <p:cNvPicPr/>
          <p:nvPr/>
        </p:nvPicPr>
        <p:blipFill>
          <a:blip r:embed="rId2" cstate="print"/>
          <a:srcRect/>
          <a:stretch>
            <a:fillRect/>
          </a:stretch>
        </p:blipFill>
        <p:spPr bwMode="auto">
          <a:xfrm>
            <a:off x="4475483" y="1926771"/>
            <a:ext cx="7123553" cy="4172769"/>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Mostrare vector drawable su widget</a:t>
            </a:r>
            <a:endParaRPr lang="it-IT"/>
          </a:p>
        </p:txBody>
      </p:sp>
      <p:sp>
        <p:nvSpPr>
          <p:cNvPr id="3" name="Segnaposto contenuto 2"/>
          <p:cNvSpPr>
            <a:spLocks noGrp="1"/>
          </p:cNvSpPr>
          <p:nvPr>
            <p:ph idx="1"/>
          </p:nvPr>
        </p:nvSpPr>
        <p:spPr/>
        <p:txBody>
          <a:bodyPr/>
          <a:lstStyle/>
          <a:p>
            <a:r>
              <a:rPr lang="it-IT" sz="2400" smtClean="0">
                <a:latin typeface="Times New Roman" pitchFamily="18" charset="0"/>
                <a:cs typeface="Times New Roman" pitchFamily="18" charset="0"/>
              </a:rPr>
              <a:t>Aprire il progetto e importare un vector drawable.</a:t>
            </a:r>
          </a:p>
          <a:p>
            <a:r>
              <a:rPr lang="it-IT" sz="2400" smtClean="0">
                <a:latin typeface="Times New Roman" pitchFamily="18" charset="0"/>
                <a:cs typeface="Times New Roman" pitchFamily="18" charset="0"/>
              </a:rPr>
              <a:t>Nella Android view della Project window, fare doppio click sul file layout XML</a:t>
            </a:r>
          </a:p>
          <a:p>
            <a:r>
              <a:rPr lang="it-IT" sz="2400" smtClean="0">
                <a:latin typeface="Times New Roman" pitchFamily="18" charset="0"/>
                <a:cs typeface="Times New Roman" pitchFamily="18" charset="0"/>
              </a:rPr>
              <a:t>Cliccare l’icona Design per mostrare l’editor di layout</a:t>
            </a:r>
          </a:p>
          <a:p>
            <a:r>
              <a:rPr lang="it-IT" sz="2400" smtClean="0">
                <a:latin typeface="Times New Roman" pitchFamily="18" charset="0"/>
                <a:cs typeface="Times New Roman" pitchFamily="18" charset="0"/>
              </a:rPr>
              <a:t>Trascina un widget (per esempio un ImageButton) dalla Palette nell’editor di layout</a:t>
            </a:r>
          </a:p>
          <a:p>
            <a:endParaRPr lang="it-IT"/>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Mostrare vector drawable su widget</a:t>
            </a:r>
            <a:endParaRPr lang="it-IT"/>
          </a:p>
        </p:txBody>
      </p:sp>
      <p:sp>
        <p:nvSpPr>
          <p:cNvPr id="3" name="Segnaposto contenuto 2"/>
          <p:cNvSpPr>
            <a:spLocks noGrp="1"/>
          </p:cNvSpPr>
          <p:nvPr>
            <p:ph idx="1"/>
          </p:nvPr>
        </p:nvSpPr>
        <p:spPr/>
        <p:txBody>
          <a:bodyPr>
            <a:normAutofit/>
          </a:bodyPr>
          <a:lstStyle/>
          <a:p>
            <a:r>
              <a:rPr lang="it-IT" sz="2400" smtClean="0">
                <a:latin typeface="Times New Roman" pitchFamily="18" charset="0"/>
                <a:cs typeface="Times New Roman" pitchFamily="18" charset="0"/>
              </a:rPr>
              <a:t>Nella finestra Resources, selezionare Drawable nel pannello di sinistra, poi selezionare il vector drawable importato e dare l’OK. Il vector drawable apparirà nell’ImageButton nel layout.</a:t>
            </a:r>
          </a:p>
          <a:p>
            <a:pPr>
              <a:buNone/>
            </a:pPr>
            <a:r>
              <a:rPr lang="it-IT" sz="2400" smtClean="0">
                <a:latin typeface="Times New Roman" pitchFamily="18" charset="0"/>
                <a:cs typeface="Times New Roman" pitchFamily="18" charset="0"/>
              </a:rPr>
              <a:t> //mettere qualche screen in questa slide e quella precedente</a:t>
            </a:r>
          </a:p>
          <a:p>
            <a:pPr>
              <a:buNone/>
            </a:pPr>
            <a:r>
              <a:rPr lang="it-IT" sz="2400" smtClean="0">
                <a:latin typeface="Times New Roman" pitchFamily="18" charset="0"/>
                <a:cs typeface="Times New Roman" pitchFamily="18" charset="0"/>
              </a:rPr>
              <a:t> // anche una per ogni punto o ogni due punti e fare più slide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Mostrare vector drawable su widget</a:t>
            </a:r>
            <a:endParaRPr lang="it-IT"/>
          </a:p>
        </p:txBody>
      </p:sp>
      <p:sp>
        <p:nvSpPr>
          <p:cNvPr id="3" name="Segnaposto contenuto 2"/>
          <p:cNvSpPr>
            <a:spLocks noGrp="1"/>
          </p:cNvSpPr>
          <p:nvPr>
            <p:ph idx="1"/>
          </p:nvPr>
        </p:nvSpPr>
        <p:spPr/>
        <p:txBody>
          <a:bodyPr>
            <a:normAutofit/>
          </a:bodyPr>
          <a:lstStyle/>
          <a:p>
            <a:r>
              <a:rPr lang="it-IT" sz="2400" smtClean="0">
                <a:latin typeface="Times New Roman" pitchFamily="18" charset="0"/>
                <a:cs typeface="Times New Roman" pitchFamily="18" charset="0"/>
              </a:rPr>
              <a:t>Per cambiare il colore dell’immagine nell’accent color, andare su Proprietà e cliccare sui tre puntini accanto a Tint.</a:t>
            </a:r>
          </a:p>
          <a:p>
            <a:r>
              <a:rPr lang="it-IT" sz="2400" smtClean="0">
                <a:latin typeface="Times New Roman" pitchFamily="18" charset="0"/>
                <a:cs typeface="Times New Roman" pitchFamily="18" charset="0"/>
              </a:rPr>
              <a:t>Nella finestra Resources, cliccare su Color nel pannello sinistro, selezionare colorAccent e dare l’OK.</a:t>
            </a:r>
          </a:p>
          <a:p>
            <a:endParaRPr lang="it-IT" sz="2400" smtClean="0">
              <a:latin typeface="Times New Roman" pitchFamily="18" charset="0"/>
              <a:cs typeface="Times New Roman" pitchFamily="18" charset="0"/>
            </a:endParaRPr>
          </a:p>
          <a:p>
            <a:pPr>
              <a:buNone/>
            </a:pPr>
            <a:r>
              <a:rPr lang="it-IT" sz="2400" smtClean="0">
                <a:latin typeface="Times New Roman" pitchFamily="18" charset="0"/>
                <a:cs typeface="Times New Roman" pitchFamily="18" charset="0"/>
              </a:rPr>
              <a:t>//anche qua caricare uno due screen</a:t>
            </a:r>
            <a:endParaRPr lang="it-IT" sz="240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Mostrare vector drawable su widget</a:t>
            </a:r>
            <a:endParaRPr lang="it-IT"/>
          </a:p>
        </p:txBody>
      </p:sp>
      <p:sp>
        <p:nvSpPr>
          <p:cNvPr id="5" name="Segnaposto contenuto 2"/>
          <p:cNvSpPr txBox="1">
            <a:spLocks/>
          </p:cNvSpPr>
          <p:nvPr/>
        </p:nvSpPr>
        <p:spPr>
          <a:xfrm>
            <a:off x="1066800" y="1923506"/>
            <a:ext cx="10058400" cy="3849624"/>
          </a:xfrm>
          <a:prstGeom prst="rect">
            <a:avLst/>
          </a:prstGeom>
        </p:spPr>
        <p:txBody>
          <a:bodyPr vert="horz" lIns="91440" tIns="45720" rIns="91440" bIns="45720" rtlCol="0">
            <a:normAutofit fontScale="92500" lnSpcReduction="20000"/>
          </a:bodyPr>
          <a:lstStyle/>
          <a:p>
            <a:pPr marL="182880" marR="0" lvl="0" indent="-182880" algn="l" defTabSz="914400" rtl="0" eaLnBrk="1" fontAlgn="auto" latinLnBrk="0" hangingPunct="1">
              <a:lnSpc>
                <a:spcPct val="110000"/>
              </a:lnSpc>
              <a:spcBef>
                <a:spcPts val="900"/>
              </a:spcBef>
              <a:spcAft>
                <a:spcPts val="0"/>
              </a:spcAft>
              <a:buClr>
                <a:schemeClr val="tx1">
                  <a:lumMod val="85000"/>
                  <a:lumOff val="15000"/>
                </a:schemeClr>
              </a:buClr>
              <a:buSzTx/>
              <a:buFont typeface="Garamond" pitchFamily="18" charset="0"/>
              <a:buChar char="◦"/>
              <a:tabLst/>
              <a:defRPr/>
            </a:pPr>
            <a:r>
              <a:rPr kumimoji="0" lang="it-IT"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Se il progetto usa una libreria di supporto, il codice sarà di questo tipo:</a:t>
            </a:r>
          </a:p>
          <a:p>
            <a:pPr marL="182880" marR="0" lvl="0" indent="-182880" algn="l" defTabSz="914400" rtl="0" eaLnBrk="1" fontAlgn="auto" latinLnBrk="0" hangingPunct="1">
              <a:lnSpc>
                <a:spcPct val="110000"/>
              </a:lnSpc>
              <a:spcBef>
                <a:spcPts val="900"/>
              </a:spcBef>
              <a:spcAft>
                <a:spcPts val="0"/>
              </a:spcAft>
              <a:buClr>
                <a:schemeClr val="tx1">
                  <a:lumMod val="85000"/>
                  <a:lumOff val="15000"/>
                </a:schemeClr>
              </a:buClr>
              <a:buSzTx/>
              <a:buFont typeface="Garamond" pitchFamily="18" charset="0"/>
              <a:buNone/>
              <a:tabLst/>
              <a:defRPr/>
            </a:pPr>
            <a:r>
              <a:rPr kumimoji="0" lang="en-US" sz="1900" b="0" i="0" u="none" strike="noStrike" kern="1200" cap="none" spc="0" normalizeH="0" baseline="0" noProof="0" smtClean="0">
                <a:ln>
                  <a:noFill/>
                </a:ln>
                <a:solidFill>
                  <a:schemeClr val="tx1"/>
                </a:solidFill>
                <a:effectLst/>
                <a:uLnTx/>
                <a:uFillTx/>
                <a:latin typeface="+mn-lt"/>
                <a:ea typeface="+mn-ea"/>
                <a:cs typeface="+mn-cs"/>
              </a:rPr>
              <a:t>&lt;ImageButton</a:t>
            </a:r>
            <a:br>
              <a:rPr kumimoji="0" lang="en-US" sz="1900" b="0" i="0" u="none" strike="noStrike" kern="1200" cap="none" spc="0" normalizeH="0" baseline="0" noProof="0" smtClean="0">
                <a:ln>
                  <a:noFill/>
                </a:ln>
                <a:solidFill>
                  <a:schemeClr val="tx1"/>
                </a:solidFill>
                <a:effectLst/>
                <a:uLnTx/>
                <a:uFillTx/>
                <a:latin typeface="+mn-lt"/>
                <a:ea typeface="+mn-ea"/>
                <a:cs typeface="+mn-cs"/>
              </a:rPr>
            </a:br>
            <a:r>
              <a:rPr kumimoji="0" lang="en-US" sz="1900" b="0" i="0" u="none" strike="noStrike" kern="1200" cap="none" spc="0" normalizeH="0" baseline="0" noProof="0" smtClean="0">
                <a:ln>
                  <a:noFill/>
                </a:ln>
                <a:solidFill>
                  <a:schemeClr val="tx1"/>
                </a:solidFill>
                <a:effectLst/>
                <a:uLnTx/>
                <a:uFillTx/>
                <a:latin typeface="+mn-lt"/>
                <a:ea typeface="+mn-ea"/>
                <a:cs typeface="+mn-cs"/>
              </a:rPr>
              <a:t>  android:layout_width="wrap_content"</a:t>
            </a:r>
            <a:br>
              <a:rPr kumimoji="0" lang="en-US" sz="1900" b="0" i="0" u="none" strike="noStrike" kern="1200" cap="none" spc="0" normalizeH="0" baseline="0" noProof="0" smtClean="0">
                <a:ln>
                  <a:noFill/>
                </a:ln>
                <a:solidFill>
                  <a:schemeClr val="tx1"/>
                </a:solidFill>
                <a:effectLst/>
                <a:uLnTx/>
                <a:uFillTx/>
                <a:latin typeface="+mn-lt"/>
                <a:ea typeface="+mn-ea"/>
                <a:cs typeface="+mn-cs"/>
              </a:rPr>
            </a:br>
            <a:r>
              <a:rPr kumimoji="0" lang="en-US" sz="1900" b="0" i="0" u="none" strike="noStrike" kern="1200" cap="none" spc="0" normalizeH="0" baseline="0" noProof="0" smtClean="0">
                <a:ln>
                  <a:noFill/>
                </a:ln>
                <a:solidFill>
                  <a:schemeClr val="tx1"/>
                </a:solidFill>
                <a:effectLst/>
                <a:uLnTx/>
                <a:uFillTx/>
                <a:latin typeface="+mn-lt"/>
                <a:ea typeface="+mn-ea"/>
                <a:cs typeface="+mn-cs"/>
              </a:rPr>
              <a:t>  android:layout_height="wrap_content"</a:t>
            </a:r>
            <a:br>
              <a:rPr kumimoji="0" lang="en-US" sz="1900" b="0" i="0" u="none" strike="noStrike" kern="1200" cap="none" spc="0" normalizeH="0" baseline="0" noProof="0" smtClean="0">
                <a:ln>
                  <a:noFill/>
                </a:ln>
                <a:solidFill>
                  <a:schemeClr val="tx1"/>
                </a:solidFill>
                <a:effectLst/>
                <a:uLnTx/>
                <a:uFillTx/>
                <a:latin typeface="+mn-lt"/>
                <a:ea typeface="+mn-ea"/>
                <a:cs typeface="+mn-cs"/>
              </a:rPr>
            </a:br>
            <a:r>
              <a:rPr kumimoji="0" lang="en-US" sz="1900" b="0" i="0" u="none" strike="noStrike" kern="1200" cap="none" spc="0" normalizeH="0" baseline="0" noProof="0" smtClean="0">
                <a:ln>
                  <a:noFill/>
                </a:ln>
                <a:solidFill>
                  <a:schemeClr val="tx1"/>
                </a:solidFill>
                <a:effectLst/>
                <a:uLnTx/>
                <a:uFillTx/>
                <a:latin typeface="+mn-lt"/>
                <a:ea typeface="+mn-ea"/>
                <a:cs typeface="+mn-cs"/>
              </a:rPr>
              <a:t>  app:srcCompat="@drawable/ic_build_black_24dp"</a:t>
            </a:r>
            <a:br>
              <a:rPr kumimoji="0" lang="en-US" sz="1900" b="0" i="0" u="none" strike="noStrike" kern="1200" cap="none" spc="0" normalizeH="0" baseline="0" noProof="0" smtClean="0">
                <a:ln>
                  <a:noFill/>
                </a:ln>
                <a:solidFill>
                  <a:schemeClr val="tx1"/>
                </a:solidFill>
                <a:effectLst/>
                <a:uLnTx/>
                <a:uFillTx/>
                <a:latin typeface="+mn-lt"/>
                <a:ea typeface="+mn-ea"/>
                <a:cs typeface="+mn-cs"/>
              </a:rPr>
            </a:br>
            <a:r>
              <a:rPr kumimoji="0" lang="en-US" sz="1900" b="0" i="0" u="none" strike="noStrike" kern="1200" cap="none" spc="0" normalizeH="0" baseline="0" noProof="0" smtClean="0">
                <a:ln>
                  <a:noFill/>
                </a:ln>
                <a:solidFill>
                  <a:schemeClr val="tx1"/>
                </a:solidFill>
                <a:effectLst/>
                <a:uLnTx/>
                <a:uFillTx/>
                <a:latin typeface="+mn-lt"/>
                <a:ea typeface="+mn-ea"/>
                <a:cs typeface="+mn-cs"/>
              </a:rPr>
              <a:t>  tools:layout_editor_absoluteX="11dp"</a:t>
            </a:r>
            <a:br>
              <a:rPr kumimoji="0" lang="en-US" sz="1900" b="0" i="0" u="none" strike="noStrike" kern="1200" cap="none" spc="0" normalizeH="0" baseline="0" noProof="0" smtClean="0">
                <a:ln>
                  <a:noFill/>
                </a:ln>
                <a:solidFill>
                  <a:schemeClr val="tx1"/>
                </a:solidFill>
                <a:effectLst/>
                <a:uLnTx/>
                <a:uFillTx/>
                <a:latin typeface="+mn-lt"/>
                <a:ea typeface="+mn-ea"/>
                <a:cs typeface="+mn-cs"/>
              </a:rPr>
            </a:br>
            <a:r>
              <a:rPr kumimoji="0" lang="en-US" sz="1900" b="0" i="0" u="none" strike="noStrike" kern="1200" cap="none" spc="0" normalizeH="0" baseline="0" noProof="0" smtClean="0">
                <a:ln>
                  <a:noFill/>
                </a:ln>
                <a:solidFill>
                  <a:schemeClr val="tx1"/>
                </a:solidFill>
                <a:effectLst/>
                <a:uLnTx/>
                <a:uFillTx/>
                <a:latin typeface="+mn-lt"/>
                <a:ea typeface="+mn-ea"/>
                <a:cs typeface="+mn-cs"/>
              </a:rPr>
              <a:t>  tools:layout_editor_absoluteY="225dp"</a:t>
            </a:r>
            <a:br>
              <a:rPr kumimoji="0" lang="en-US" sz="1900" b="0" i="0" u="none" strike="noStrike" kern="1200" cap="none" spc="0" normalizeH="0" baseline="0" noProof="0" smtClean="0">
                <a:ln>
                  <a:noFill/>
                </a:ln>
                <a:solidFill>
                  <a:schemeClr val="tx1"/>
                </a:solidFill>
                <a:effectLst/>
                <a:uLnTx/>
                <a:uFillTx/>
                <a:latin typeface="+mn-lt"/>
                <a:ea typeface="+mn-ea"/>
                <a:cs typeface="+mn-cs"/>
              </a:rPr>
            </a:br>
            <a:r>
              <a:rPr kumimoji="0" lang="en-US" sz="1900" b="0" i="0" u="none" strike="noStrike" kern="1200" cap="none" spc="0" normalizeH="0" baseline="0" noProof="0" smtClean="0">
                <a:ln>
                  <a:noFill/>
                </a:ln>
                <a:solidFill>
                  <a:schemeClr val="tx1"/>
                </a:solidFill>
                <a:effectLst/>
                <a:uLnTx/>
                <a:uFillTx/>
                <a:latin typeface="+mn-lt"/>
                <a:ea typeface="+mn-ea"/>
                <a:cs typeface="+mn-cs"/>
              </a:rPr>
              <a:t>  android:id="@+id/imageButton"</a:t>
            </a:r>
            <a:br>
              <a:rPr kumimoji="0" lang="en-US" sz="1900" b="0" i="0" u="none" strike="noStrike" kern="1200" cap="none" spc="0" normalizeH="0" baseline="0" noProof="0" smtClean="0">
                <a:ln>
                  <a:noFill/>
                </a:ln>
                <a:solidFill>
                  <a:schemeClr val="tx1"/>
                </a:solidFill>
                <a:effectLst/>
                <a:uLnTx/>
                <a:uFillTx/>
                <a:latin typeface="+mn-lt"/>
                <a:ea typeface="+mn-ea"/>
                <a:cs typeface="+mn-cs"/>
              </a:rPr>
            </a:br>
            <a:r>
              <a:rPr kumimoji="0" lang="en-US" sz="1900" b="0" i="0" u="none" strike="noStrike" kern="1200" cap="none" spc="0" normalizeH="0" baseline="0" noProof="0" smtClean="0">
                <a:ln>
                  <a:noFill/>
                </a:ln>
                <a:solidFill>
                  <a:schemeClr val="tx1"/>
                </a:solidFill>
                <a:effectLst/>
                <a:uLnTx/>
                <a:uFillTx/>
                <a:latin typeface="+mn-lt"/>
                <a:ea typeface="+mn-ea"/>
                <a:cs typeface="+mn-cs"/>
              </a:rPr>
              <a:t>  android:tint="@color/colorAccent" /&gt;</a:t>
            </a:r>
          </a:p>
          <a:p>
            <a:pPr marL="182880" marR="0" lvl="0" indent="-182880" algn="l" defTabSz="914400" rtl="0" eaLnBrk="1" fontAlgn="auto" latinLnBrk="0" hangingPunct="1">
              <a:lnSpc>
                <a:spcPct val="110000"/>
              </a:lnSpc>
              <a:spcBef>
                <a:spcPts val="900"/>
              </a:spcBef>
              <a:spcAft>
                <a:spcPts val="0"/>
              </a:spcAft>
              <a:buClr>
                <a:schemeClr val="tx1">
                  <a:lumMod val="85000"/>
                  <a:lumOff val="15000"/>
                </a:schemeClr>
              </a:buClr>
              <a:buSzTx/>
              <a:buFont typeface="Garamond" pitchFamily="18" charset="0"/>
              <a:buNone/>
              <a:tabLst/>
              <a:defRPr/>
            </a:pPr>
            <a:endParaRPr kumimoji="0" lang="en-US" sz="1500" b="0" i="0" u="none" strike="noStrike" kern="1200" cap="none" spc="0" normalizeH="0" baseline="0" noProof="0" smtClean="0">
              <a:ln>
                <a:noFill/>
              </a:ln>
              <a:solidFill>
                <a:schemeClr val="tx1"/>
              </a:solidFill>
              <a:effectLst/>
              <a:uLnTx/>
              <a:uFillTx/>
              <a:latin typeface="+mn-lt"/>
              <a:ea typeface="+mn-ea"/>
              <a:cs typeface="+mn-cs"/>
            </a:endParaRPr>
          </a:p>
          <a:p>
            <a:pPr marL="182880" marR="0" lvl="0" indent="-182880" algn="l" defTabSz="914400" rtl="0" eaLnBrk="1" fontAlgn="auto" latinLnBrk="0" hangingPunct="1">
              <a:lnSpc>
                <a:spcPct val="110000"/>
              </a:lnSpc>
              <a:spcBef>
                <a:spcPts val="900"/>
              </a:spcBef>
              <a:spcAft>
                <a:spcPts val="0"/>
              </a:spcAft>
              <a:buClr>
                <a:schemeClr val="tx1">
                  <a:lumMod val="85000"/>
                  <a:lumOff val="15000"/>
                </a:schemeClr>
              </a:buClr>
              <a:buSzTx/>
              <a:buFont typeface="Garamond" pitchFamily="18"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Se il progetto non usa alcuna libreria di supporto, il codice del vector drawable sarà:</a:t>
            </a:r>
          </a:p>
          <a:p>
            <a:pPr marL="182880" marR="0" lvl="0" indent="-182880" algn="l" defTabSz="914400" rtl="0" eaLnBrk="1" fontAlgn="auto" latinLnBrk="0" hangingPunct="1">
              <a:lnSpc>
                <a:spcPct val="110000"/>
              </a:lnSpc>
              <a:spcBef>
                <a:spcPts val="900"/>
              </a:spcBef>
              <a:spcAft>
                <a:spcPts val="0"/>
              </a:spcAft>
              <a:buClr>
                <a:schemeClr val="tx1">
                  <a:lumMod val="85000"/>
                  <a:lumOff val="15000"/>
                </a:schemeClr>
              </a:buClr>
              <a:buSzTx/>
              <a:buFont typeface="Garamond" pitchFamily="18" charset="0"/>
              <a:buNone/>
              <a:tabLst/>
              <a:defRPr/>
            </a:pPr>
            <a:r>
              <a:rPr kumimoji="0" lang="it-IT" sz="1900" b="0" i="0" u="none" strike="noStrike" kern="1200" cap="none" spc="0" normalizeH="0" baseline="0" noProof="0" smtClean="0">
                <a:ln>
                  <a:noFill/>
                </a:ln>
                <a:solidFill>
                  <a:schemeClr val="tx1"/>
                </a:solidFill>
                <a:effectLst/>
                <a:uLnTx/>
                <a:uFillTx/>
                <a:latin typeface="+mn-lt"/>
                <a:ea typeface="+mn-ea"/>
                <a:cs typeface="+mn-cs"/>
              </a:rPr>
              <a:t>android:src="@drawable/ic_build_black_24dp"</a:t>
            </a:r>
          </a:p>
          <a:p>
            <a:pPr marL="182880" marR="0" lvl="0" indent="-182880" algn="l" defTabSz="914400" rtl="0" eaLnBrk="1" fontAlgn="auto" latinLnBrk="0" hangingPunct="1">
              <a:lnSpc>
                <a:spcPct val="110000"/>
              </a:lnSpc>
              <a:spcBef>
                <a:spcPts val="900"/>
              </a:spcBef>
              <a:spcAft>
                <a:spcPts val="0"/>
              </a:spcAft>
              <a:buClr>
                <a:schemeClr val="tx1">
                  <a:lumMod val="85000"/>
                  <a:lumOff val="15000"/>
                </a:schemeClr>
              </a:buClr>
              <a:buSzTx/>
              <a:buFont typeface="Garamond" pitchFamily="18" charset="0"/>
              <a:buChar char="◦"/>
              <a:tabLst/>
              <a:defRPr/>
            </a:pPr>
            <a:endParaRPr kumimoji="0" lang="it-IT" sz="15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riferimento a un vector drawable</a:t>
            </a:r>
            <a:endParaRPr lang="it-IT"/>
          </a:p>
        </p:txBody>
      </p:sp>
      <p:sp>
        <p:nvSpPr>
          <p:cNvPr id="3" name="Segnaposto contenuto 2"/>
          <p:cNvSpPr>
            <a:spLocks noGrp="1"/>
          </p:cNvSpPr>
          <p:nvPr>
            <p:ph idx="1"/>
          </p:nvPr>
        </p:nvSpPr>
        <p:spPr/>
        <p:txBody>
          <a:bodyPr>
            <a:normAutofit/>
          </a:bodyPr>
          <a:lstStyle/>
          <a:p>
            <a:r>
              <a:rPr lang="it-IT" sz="2400" smtClean="0">
                <a:latin typeface="Times New Roman" pitchFamily="18" charset="0"/>
                <a:cs typeface="Times New Roman" pitchFamily="18" charset="0"/>
              </a:rPr>
              <a:t>Nel codice, nella maggior parte dei casi, ci si può riferire ai vector drawables con “@drawable” (per XML) o “</a:t>
            </a:r>
            <a:r>
              <a:rPr lang="it-IT" sz="2400" smtClean="0">
                <a:latin typeface="Courier New" pitchFamily="49" charset="0"/>
                <a:cs typeface="Courier New" pitchFamily="49" charset="0"/>
              </a:rPr>
              <a:t>Drawable</a:t>
            </a:r>
            <a:r>
              <a:rPr lang="it-IT" sz="2400" smtClean="0">
                <a:latin typeface="Times New Roman" pitchFamily="18" charset="0"/>
                <a:cs typeface="Times New Roman" pitchFamily="18" charset="0"/>
              </a:rPr>
              <a:t>” (in codice Java).</a:t>
            </a:r>
          </a:p>
          <a:p>
            <a:r>
              <a:rPr lang="it-IT" sz="2400" smtClean="0">
                <a:latin typeface="Times New Roman" pitchFamily="18" charset="0"/>
                <a:cs typeface="Times New Roman" pitchFamily="18" charset="0"/>
              </a:rPr>
              <a:t>Mettere un fucking screen</a:t>
            </a:r>
          </a:p>
          <a:p>
            <a:endParaRPr lang="it-IT" sz="2400" smtClean="0">
              <a:latin typeface="Times New Roman" pitchFamily="18" charset="0"/>
              <a:cs typeface="Times New Roman" pitchFamily="18" charset="0"/>
            </a:endParaRPr>
          </a:p>
          <a:p>
            <a:endParaRPr lang="it-IT" sz="2400" smtClean="0">
              <a:latin typeface="Times New Roman" pitchFamily="18" charset="0"/>
              <a:cs typeface="Times New Roman" pitchFamily="18" charset="0"/>
            </a:endParaRPr>
          </a:p>
          <a:p>
            <a:endParaRPr lang="it-IT" sz="2400" smtClean="0">
              <a:latin typeface="Times New Roman" pitchFamily="18" charset="0"/>
              <a:cs typeface="Times New Roman" pitchFamily="18" charset="0"/>
            </a:endParaRPr>
          </a:p>
          <a:p>
            <a:pPr>
              <a:buNone/>
            </a:pPr>
            <a:r>
              <a:rPr lang="it-IT" sz="2400" smtClean="0">
                <a:latin typeface="Times New Roman" pitchFamily="18" charset="0"/>
                <a:cs typeface="Times New Roman" pitchFamily="18" charset="0"/>
              </a:rPr>
              <a:t>Si può accedere alle risorse vector drawable solo dal thread principale.</a:t>
            </a:r>
            <a:endParaRPr lang="it-IT" sz="240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riferimento a un vector drawable</a:t>
            </a:r>
            <a:endParaRPr lang="it-IT"/>
          </a:p>
        </p:txBody>
      </p:sp>
      <p:sp>
        <p:nvSpPr>
          <p:cNvPr id="3" name="Segnaposto contenuto 2"/>
          <p:cNvSpPr>
            <a:spLocks noGrp="1"/>
          </p:cNvSpPr>
          <p:nvPr>
            <p:ph idx="1"/>
          </p:nvPr>
        </p:nvSpPr>
        <p:spPr>
          <a:xfrm>
            <a:off x="1066800" y="1939834"/>
            <a:ext cx="10058400" cy="3849624"/>
          </a:xfrm>
        </p:spPr>
        <p:txBody>
          <a:bodyPr>
            <a:normAutofit fontScale="92500" lnSpcReduction="20000"/>
          </a:bodyPr>
          <a:lstStyle/>
          <a:p>
            <a:r>
              <a:rPr lang="it-IT" sz="2400" smtClean="0">
                <a:latin typeface="Times New Roman" pitchFamily="18" charset="0"/>
                <a:cs typeface="Times New Roman" pitchFamily="18" charset="0"/>
              </a:rPr>
              <a:t>Per esempio, lo snippet seguente di codice XML applica l’immagine a una view:</a:t>
            </a:r>
          </a:p>
          <a:p>
            <a:pPr>
              <a:buNone/>
            </a:pPr>
            <a:r>
              <a:rPr lang="en-US" sz="1900" smtClean="0"/>
              <a:t>&lt;ImageView</a:t>
            </a:r>
            <a:br>
              <a:rPr lang="en-US" sz="1900" smtClean="0"/>
            </a:br>
            <a:r>
              <a:rPr lang="en-US" sz="1900" smtClean="0"/>
              <a:t>    android:layout_height="wrap_content"</a:t>
            </a:r>
            <a:br>
              <a:rPr lang="en-US" sz="1900" smtClean="0"/>
            </a:br>
            <a:r>
              <a:rPr lang="en-US" sz="1900" smtClean="0"/>
              <a:t>    android:layout_width="wrap_content"</a:t>
            </a:r>
            <a:br>
              <a:rPr lang="en-US" sz="1900" smtClean="0"/>
            </a:br>
            <a:r>
              <a:rPr lang="en-US" sz="1900" smtClean="0"/>
              <a:t>    android:src="@drawable/myimage" /&gt;</a:t>
            </a:r>
          </a:p>
          <a:p>
            <a:pPr>
              <a:buNone/>
            </a:pPr>
            <a:endParaRPr lang="en-US" smtClean="0"/>
          </a:p>
          <a:p>
            <a:r>
              <a:rPr lang="en-US" sz="2400" smtClean="0">
                <a:latin typeface="Times New Roman" pitchFamily="18" charset="0"/>
                <a:cs typeface="Times New Roman" pitchFamily="18" charset="0"/>
              </a:rPr>
              <a:t>E il seguente codice Java richiama l’immagine come Drawable: </a:t>
            </a:r>
          </a:p>
          <a:p>
            <a:pPr>
              <a:buNone/>
            </a:pPr>
            <a:r>
              <a:rPr lang="en-US" sz="1900" smtClean="0"/>
              <a:t>Resources res = getResources();</a:t>
            </a:r>
          </a:p>
          <a:p>
            <a:pPr>
              <a:buNone/>
            </a:pPr>
            <a:r>
              <a:rPr lang="en-US" sz="1900" smtClean="0"/>
              <a:t>Drawable drawable = res.getDrawable(R.drawable.myimage, getTheme());</a:t>
            </a:r>
          </a:p>
          <a:p>
            <a:pPr>
              <a:buNone/>
            </a:pPr>
            <a:r>
              <a:rPr lang="it-IT" sz="2400" smtClean="0">
                <a:latin typeface="Times New Roman" pitchFamily="18" charset="0"/>
                <a:cs typeface="Times New Roman" pitchFamily="18" charset="0"/>
              </a:rPr>
              <a:t>Il metodo getResources() risiete nella classe Context, che è applicata agli oggetti di UI quali attività, frammenti, layout, view ecc.</a:t>
            </a:r>
          </a:p>
          <a:p>
            <a:pPr>
              <a:buNone/>
            </a:pPr>
            <a:endParaRPr lang="it-IT"/>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riferimento a un vector drawable</a:t>
            </a:r>
            <a:endParaRPr lang="it-IT"/>
          </a:p>
        </p:txBody>
      </p:sp>
      <p:sp>
        <p:nvSpPr>
          <p:cNvPr id="3" name="Segnaposto contenuto 2"/>
          <p:cNvSpPr>
            <a:spLocks noGrp="1"/>
          </p:cNvSpPr>
          <p:nvPr>
            <p:ph idx="1"/>
          </p:nvPr>
        </p:nvSpPr>
        <p:spPr/>
        <p:txBody>
          <a:bodyPr/>
          <a:lstStyle/>
          <a:p>
            <a:r>
              <a:rPr lang="it-IT" sz="2400" smtClean="0">
                <a:latin typeface="Times New Roman" pitchFamily="18" charset="0"/>
                <a:cs typeface="Times New Roman" pitchFamily="18" charset="0"/>
              </a:rPr>
              <a:t>Se l’app usa la libreria di supporto, ci si può riferire a un vector drawable con uno statemant app:srcCompat :</a:t>
            </a:r>
          </a:p>
          <a:p>
            <a:pPr>
              <a:buNone/>
            </a:pPr>
            <a:endParaRPr lang="it-IT" sz="2400" smtClean="0">
              <a:latin typeface="Times New Roman" pitchFamily="18" charset="0"/>
              <a:cs typeface="Times New Roman" pitchFamily="18" charset="0"/>
            </a:endParaRPr>
          </a:p>
          <a:p>
            <a:pPr>
              <a:buNone/>
            </a:pPr>
            <a:r>
              <a:rPr lang="en-US" sz="1800" smtClean="0"/>
              <a:t>&lt;ImageView</a:t>
            </a:r>
            <a:br>
              <a:rPr lang="en-US" sz="1800" smtClean="0"/>
            </a:br>
            <a:r>
              <a:rPr lang="en-US" sz="1800" smtClean="0"/>
              <a:t>    android:layout_height="wrap_content"</a:t>
            </a:r>
            <a:br>
              <a:rPr lang="en-US" sz="1800" smtClean="0"/>
            </a:br>
            <a:r>
              <a:rPr lang="en-US" sz="1800" smtClean="0"/>
              <a:t>    android:layout_width="wrap_content"</a:t>
            </a:r>
            <a:br>
              <a:rPr lang="en-US" sz="1800" smtClean="0"/>
            </a:br>
            <a:r>
              <a:rPr lang="en-US" sz="1800" smtClean="0"/>
              <a:t>    app:srcCompat="@drawable/myimage" /&gt;</a:t>
            </a:r>
            <a:endParaRPr lang="it-IT" sz="1800" smtClean="0"/>
          </a:p>
          <a:p>
            <a:endParaRPr lang="it-IT"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3398F7C4-7514-4AE3-BC85-857C4736813B}"/>
              </a:ext>
            </a:extLst>
          </p:cNvPr>
          <p:cNvSpPr>
            <a:spLocks noGrp="1"/>
          </p:cNvSpPr>
          <p:nvPr>
            <p:ph type="title"/>
          </p:nvPr>
        </p:nvSpPr>
        <p:spPr/>
        <p:txBody>
          <a:bodyPr/>
          <a:lstStyle/>
          <a:p>
            <a:r>
              <a:rPr lang="it-IT" dirty="0"/>
              <a:t>Perché usare </a:t>
            </a:r>
            <a:r>
              <a:rPr lang="it-IT" dirty="0" err="1"/>
              <a:t>Vector</a:t>
            </a:r>
            <a:r>
              <a:rPr lang="it-IT" dirty="0"/>
              <a:t> Asset Studio</a:t>
            </a:r>
          </a:p>
        </p:txBody>
      </p:sp>
      <p:sp>
        <p:nvSpPr>
          <p:cNvPr id="3" name="Segnaposto contenuto 2">
            <a:extLst>
              <a:ext uri="{FF2B5EF4-FFF2-40B4-BE49-F238E27FC236}">
                <a16:creationId xmlns:a16="http://schemas.microsoft.com/office/drawing/2014/main" xmlns="" id="{9DBC0072-9DC3-4488-B012-6C28443F48FA}"/>
              </a:ext>
            </a:extLst>
          </p:cNvPr>
          <p:cNvSpPr>
            <a:spLocks noGrp="1"/>
          </p:cNvSpPr>
          <p:nvPr>
            <p:ph idx="1"/>
          </p:nvPr>
        </p:nvSpPr>
        <p:spPr/>
        <p:txBody>
          <a:bodyPr/>
          <a:lstStyle/>
          <a:p>
            <a:pPr marL="0" indent="0">
              <a:buNone/>
            </a:pPr>
            <a:r>
              <a:rPr lang="it-IT" sz="2400" dirty="0">
                <a:latin typeface="Times New Roman" panose="02020603050405020304" pitchFamily="18" charset="0"/>
                <a:cs typeface="Times New Roman" panose="02020603050405020304" pitchFamily="18" charset="0"/>
              </a:rPr>
              <a:t>Android Studio include uno strumento chiamato </a:t>
            </a:r>
            <a:r>
              <a:rPr lang="it-IT" sz="2400" dirty="0" err="1">
                <a:latin typeface="Times New Roman" panose="02020603050405020304" pitchFamily="18" charset="0"/>
                <a:cs typeface="Times New Roman" panose="02020603050405020304" pitchFamily="18" charset="0"/>
              </a:rPr>
              <a:t>Vector</a:t>
            </a:r>
            <a:r>
              <a:rPr lang="it-IT" sz="2400" dirty="0">
                <a:latin typeface="Times New Roman" panose="02020603050405020304" pitchFamily="18" charset="0"/>
                <a:cs typeface="Times New Roman" panose="02020603050405020304" pitchFamily="18" charset="0"/>
              </a:rPr>
              <a:t> Asset Studio che serve ad aggiungere icone materiali e importare file SVG (Scalable </a:t>
            </a:r>
            <a:r>
              <a:rPr lang="it-IT" sz="2400" dirty="0" err="1">
                <a:latin typeface="Times New Roman" panose="02020603050405020304" pitchFamily="18" charset="0"/>
                <a:cs typeface="Times New Roman" panose="02020603050405020304" pitchFamily="18" charset="0"/>
              </a:rPr>
              <a:t>Vector</a:t>
            </a:r>
            <a:r>
              <a:rPr lang="it-IT" sz="2400" dirty="0">
                <a:latin typeface="Times New Roman" panose="02020603050405020304" pitchFamily="18" charset="0"/>
                <a:cs typeface="Times New Roman" panose="02020603050405020304" pitchFamily="18" charset="0"/>
              </a:rPr>
              <a:t> Graphic) e PSD (Photoshop </a:t>
            </a:r>
            <a:r>
              <a:rPr lang="it-IT" sz="2400" dirty="0" err="1">
                <a:latin typeface="Times New Roman" panose="02020603050405020304" pitchFamily="18" charset="0"/>
                <a:cs typeface="Times New Roman" panose="02020603050405020304" pitchFamily="18" charset="0"/>
              </a:rPr>
              <a:t>Document</a:t>
            </a:r>
            <a:r>
              <a:rPr lang="it-IT" sz="2400" dirty="0">
                <a:latin typeface="Times New Roman" panose="02020603050405020304" pitchFamily="18" charset="0"/>
                <a:cs typeface="Times New Roman" panose="02020603050405020304" pitchFamily="18" charset="0"/>
              </a:rPr>
              <a:t>) nel proprio progetto come risorse </a:t>
            </a:r>
            <a:r>
              <a:rPr lang="it-IT" sz="2400" dirty="0" err="1">
                <a:latin typeface="Times New Roman" panose="02020603050405020304" pitchFamily="18" charset="0"/>
                <a:cs typeface="Times New Roman" panose="02020603050405020304" pitchFamily="18" charset="0"/>
              </a:rPr>
              <a:t>vector</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drawables</a:t>
            </a:r>
            <a:r>
              <a:rPr lang="it-IT" sz="2400" dirty="0">
                <a:latin typeface="Times New Roman" panose="02020603050405020304" pitchFamily="18" charset="0"/>
                <a:cs typeface="Times New Roman" panose="02020603050405020304" pitchFamily="18" charset="0"/>
              </a:rPr>
              <a:t>. Usare questi invece che i bitmaps serve a ridurre la dimensione del proprio APK perché lo stesso file può essere ridimensionato per diverse densità dello schermo, senza rinunciare alla qualità dell’immagine.</a:t>
            </a:r>
          </a:p>
          <a:p>
            <a:endParaRPr lang="it-IT" dirty="0"/>
          </a:p>
        </p:txBody>
      </p:sp>
      <p:sp>
        <p:nvSpPr>
          <p:cNvPr id="5" name="CasellaDiTesto 4"/>
          <p:cNvSpPr txBox="1"/>
          <p:nvPr/>
        </p:nvSpPr>
        <p:spPr>
          <a:xfrm>
            <a:off x="1159329" y="5910943"/>
            <a:ext cx="4261757" cy="307777"/>
          </a:xfrm>
          <a:prstGeom prst="rect">
            <a:avLst/>
          </a:prstGeom>
          <a:noFill/>
        </p:spPr>
        <p:txBody>
          <a:bodyPr wrap="square" rtlCol="0">
            <a:spAutoFit/>
          </a:bodyPr>
          <a:lstStyle/>
          <a:p>
            <a:r>
              <a:rPr lang="it-IT" sz="1400" smtClean="0">
                <a:latin typeface="Arial Rounded MT Bold" pitchFamily="34" charset="0"/>
                <a:ea typeface="Batang" pitchFamily="18" charset="-127"/>
              </a:rPr>
              <a:t>Vector Asset Studio - Introduzione</a:t>
            </a:r>
            <a:endParaRPr lang="it-IT" sz="1400">
              <a:latin typeface="Arial Rounded MT Bold" pitchFamily="34" charset="0"/>
              <a:ea typeface="Batang" pitchFamily="18" charset="-127"/>
            </a:endParaRPr>
          </a:p>
        </p:txBody>
      </p:sp>
    </p:spTree>
    <p:extLst>
      <p:ext uri="{BB962C8B-B14F-4D97-AF65-F5344CB8AC3E}">
        <p14:creationId xmlns:p14="http://schemas.microsoft.com/office/powerpoint/2010/main" xmlns="" val="30658324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riferimento a un vector drawable</a:t>
            </a:r>
            <a:endParaRPr lang="it-IT"/>
          </a:p>
        </p:txBody>
      </p:sp>
      <p:sp>
        <p:nvSpPr>
          <p:cNvPr id="3" name="Segnaposto contenuto 2"/>
          <p:cNvSpPr>
            <a:spLocks noGrp="1"/>
          </p:cNvSpPr>
          <p:nvPr>
            <p:ph idx="1"/>
          </p:nvPr>
        </p:nvSpPr>
        <p:spPr/>
        <p:txBody>
          <a:bodyPr/>
          <a:lstStyle/>
          <a:p>
            <a:r>
              <a:rPr lang="it-IT" sz="2400" smtClean="0">
                <a:latin typeface="Times New Roman" pitchFamily="18" charset="0"/>
                <a:cs typeface="Times New Roman" pitchFamily="18" charset="0"/>
              </a:rPr>
              <a:t>Occasionalmente si può avere il bisogno di typecastare la risorsa drawable alla sua classe esatta, come quando serve usare caratteristiche specifiche della classe  VectorDrawable. Per farlo, bisogna usare il seguente codice Java:</a:t>
            </a:r>
          </a:p>
          <a:p>
            <a:pPr>
              <a:buNone/>
            </a:pPr>
            <a:endParaRPr lang="it-IT" sz="2400" smtClean="0">
              <a:latin typeface="Times New Roman" pitchFamily="18" charset="0"/>
              <a:cs typeface="Times New Roman" pitchFamily="18" charset="0"/>
            </a:endParaRPr>
          </a:p>
          <a:p>
            <a:pPr>
              <a:buNone/>
            </a:pPr>
            <a:r>
              <a:rPr lang="en-US" sz="1800" smtClean="0">
                <a:latin typeface="+mj-lt"/>
              </a:rPr>
              <a:t>if (Build.VERSION.SDK_INT &gt;= Build.VERSION_CODES.LOLLIPOP) {</a:t>
            </a:r>
            <a:br>
              <a:rPr lang="en-US" sz="1800" smtClean="0">
                <a:latin typeface="+mj-lt"/>
              </a:rPr>
            </a:br>
            <a:r>
              <a:rPr lang="en-US" sz="1800" smtClean="0">
                <a:latin typeface="+mj-lt"/>
              </a:rPr>
              <a:t>   VectorDrawable vectorDrawable = (VectorDrawable) drawable;</a:t>
            </a:r>
            <a:br>
              <a:rPr lang="en-US" sz="1800" smtClean="0">
                <a:latin typeface="+mj-lt"/>
              </a:rPr>
            </a:br>
            <a:r>
              <a:rPr lang="en-US" sz="1800" smtClean="0">
                <a:latin typeface="+mj-lt"/>
              </a:rPr>
              <a:t>} else {</a:t>
            </a:r>
            <a:br>
              <a:rPr lang="en-US" sz="1800" smtClean="0">
                <a:latin typeface="+mj-lt"/>
              </a:rPr>
            </a:br>
            <a:r>
              <a:rPr lang="en-US" sz="1800" smtClean="0">
                <a:latin typeface="+mj-lt"/>
              </a:rPr>
              <a:t>   BitmapDrawable bitmapDrawable = (BitmapDrawable) drawable;</a:t>
            </a:r>
            <a:br>
              <a:rPr lang="en-US" sz="1800" smtClean="0">
                <a:latin typeface="+mj-lt"/>
              </a:rPr>
            </a:br>
            <a:r>
              <a:rPr lang="en-US" sz="1800" smtClean="0">
                <a:latin typeface="+mj-lt"/>
              </a:rPr>
              <a:t>}</a:t>
            </a:r>
            <a:endParaRPr lang="it-IT" sz="1800" smtClean="0">
              <a:latin typeface="+mj-lt"/>
              <a:cs typeface="Times New Roman" pitchFamily="18" charset="0"/>
            </a:endParaRPr>
          </a:p>
          <a:p>
            <a:endParaRPr lang="it-IT"/>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Modificare codice XML generato</a:t>
            </a:r>
            <a:endParaRPr lang="it-IT"/>
          </a:p>
        </p:txBody>
      </p:sp>
      <p:sp>
        <p:nvSpPr>
          <p:cNvPr id="3" name="Segnaposto contenuto 2"/>
          <p:cNvSpPr>
            <a:spLocks noGrp="1"/>
          </p:cNvSpPr>
          <p:nvPr>
            <p:ph idx="1"/>
          </p:nvPr>
        </p:nvSpPr>
        <p:spPr/>
        <p:txBody>
          <a:bodyPr>
            <a:normAutofit lnSpcReduction="10000"/>
          </a:bodyPr>
          <a:lstStyle/>
          <a:p>
            <a:pPr>
              <a:buNone/>
            </a:pPr>
            <a:r>
              <a:rPr lang="it-IT" sz="2400" smtClean="0">
                <a:latin typeface="Times New Roman" pitchFamily="18" charset="0"/>
                <a:cs typeface="Times New Roman" pitchFamily="18" charset="0"/>
              </a:rPr>
              <a:t>È possibile modificare il codice XML del vector drawable, ma non i file PNG e i corrispondenti codici XML generati a tempo di costruzione. In ogni caso, non è una pratica raccomandata.</a:t>
            </a:r>
          </a:p>
          <a:p>
            <a:pPr>
              <a:buNone/>
            </a:pPr>
            <a:r>
              <a:rPr lang="it-IT" sz="2400" smtClean="0">
                <a:latin typeface="Times New Roman" pitchFamily="18" charset="0"/>
                <a:cs typeface="Times New Roman" pitchFamily="18" charset="0"/>
              </a:rPr>
              <a:t>Quando si usa la tecnica di generazione PNG, VAS si assicura che il vector drawable corrisponda al PNG, e che il manifest contenga il codice corretto. Se si aggiunge codice che non è supportato su Android 4.4 (API level 20) o precedenti, il vettore e le immagini PNG potrebbero essere differenti.</a:t>
            </a:r>
            <a:endParaRPr lang="it-IT" sz="2400" b="1" smtClean="0">
              <a:latin typeface="Times New Roman" pitchFamily="18" charset="0"/>
              <a:cs typeface="Times New Roman" pitchFamily="18" charset="0"/>
            </a:endParaRPr>
          </a:p>
          <a:p>
            <a:pPr>
              <a:buNone/>
            </a:pPr>
            <a:r>
              <a:rPr lang="it-IT" sz="2400" smtClean="0">
                <a:latin typeface="Times New Roman" pitchFamily="18" charset="0"/>
                <a:cs typeface="Times New Roman" pitchFamily="18" charset="0"/>
              </a:rPr>
              <a:t>Inoltre bisogna assicurarsi che il manifest contenga codice che supporti i cambiamenti.</a:t>
            </a:r>
            <a:endParaRPr lang="it-IT" sz="2400" b="1" smtClean="0">
              <a:latin typeface="Times New Roman" pitchFamily="18" charset="0"/>
              <a:cs typeface="Times New Roman" pitchFamily="18" charset="0"/>
            </a:endParaRPr>
          </a:p>
          <a:p>
            <a:pPr>
              <a:buNone/>
            </a:pPr>
            <a:endParaRPr lang="it-IT" sz="2400" smtClean="0">
              <a:latin typeface="Times New Roman" pitchFamily="18" charset="0"/>
              <a:cs typeface="Times New Roman" pitchFamily="18" charset="0"/>
            </a:endParaRPr>
          </a:p>
          <a:p>
            <a:pPr>
              <a:buNone/>
            </a:pPr>
            <a:endParaRPr lang="it-IT" sz="2400" smtClean="0">
              <a:latin typeface="Times New Roman" pitchFamily="18" charset="0"/>
              <a:cs typeface="Times New Roman" pitchFamily="18" charset="0"/>
            </a:endParaRPr>
          </a:p>
          <a:p>
            <a:endParaRPr lang="it-IT"/>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Modificare codice XML generato</a:t>
            </a:r>
            <a:endParaRPr lang="it-IT"/>
          </a:p>
        </p:txBody>
      </p:sp>
      <p:sp>
        <p:nvSpPr>
          <p:cNvPr id="3" name="Segnaposto contenuto 2"/>
          <p:cNvSpPr>
            <a:spLocks noGrp="1"/>
          </p:cNvSpPr>
          <p:nvPr>
            <p:ph idx="1"/>
          </p:nvPr>
        </p:nvSpPr>
        <p:spPr/>
        <p:txBody>
          <a:bodyPr>
            <a:normAutofit/>
          </a:bodyPr>
          <a:lstStyle/>
          <a:p>
            <a:pPr>
              <a:buNone/>
            </a:pPr>
            <a:r>
              <a:rPr lang="it-IT" sz="2400" smtClean="0">
                <a:latin typeface="Times New Roman" pitchFamily="18" charset="0"/>
                <a:cs typeface="Times New Roman" pitchFamily="18" charset="0"/>
              </a:rPr>
              <a:t>Per modificare il file XML quando non si usa la libreria di supporto:</a:t>
            </a:r>
          </a:p>
          <a:p>
            <a:r>
              <a:rPr lang="it-IT" sz="2400" smtClean="0">
                <a:latin typeface="Times New Roman" pitchFamily="18" charset="0"/>
                <a:cs typeface="Times New Roman" pitchFamily="18" charset="0"/>
              </a:rPr>
              <a:t>Nella project window, fare doppio click sul file XML generato nel folder drawable.</a:t>
            </a:r>
            <a:endParaRPr lang="it-IT" sz="2400">
              <a:latin typeface="Times New Roman" pitchFamily="18" charset="0"/>
              <a:cs typeface="Times New Roman" pitchFamily="18" charset="0"/>
            </a:endParaRPr>
          </a:p>
        </p:txBody>
      </p:sp>
      <p:pic>
        <p:nvPicPr>
          <p:cNvPr id="5" name="Immagine 4" descr="https://developer.android.com/images/tools/vas-codepreview_2-2_2x.png"/>
          <p:cNvPicPr/>
          <p:nvPr/>
        </p:nvPicPr>
        <p:blipFill>
          <a:blip r:embed="rId2" cstate="print"/>
          <a:srcRect/>
          <a:stretch>
            <a:fillRect/>
          </a:stretch>
        </p:blipFill>
        <p:spPr bwMode="auto">
          <a:xfrm>
            <a:off x="3298372" y="3608614"/>
            <a:ext cx="5306786" cy="25146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Modificare codice XML generato</a:t>
            </a:r>
            <a:endParaRPr lang="it-IT"/>
          </a:p>
        </p:txBody>
      </p:sp>
      <p:sp>
        <p:nvSpPr>
          <p:cNvPr id="6" name="Segnaposto contenuto 5"/>
          <p:cNvSpPr>
            <a:spLocks noGrp="1"/>
          </p:cNvSpPr>
          <p:nvPr>
            <p:ph idx="1"/>
          </p:nvPr>
        </p:nvSpPr>
        <p:spPr/>
        <p:txBody>
          <a:bodyPr/>
          <a:lstStyle/>
          <a:p>
            <a:r>
              <a:rPr lang="it-IT" sz="2400" smtClean="0">
                <a:latin typeface="Times New Roman" pitchFamily="18" charset="0"/>
                <a:cs typeface="Times New Roman" pitchFamily="18" charset="0"/>
              </a:rPr>
              <a:t>Modificare il codice XML basandosi su cosa è supportato dal livello minimo di API:</a:t>
            </a:r>
          </a:p>
          <a:p>
            <a:pPr lvl="1">
              <a:buFont typeface="Wingdings" pitchFamily="2" charset="2"/>
              <a:buChar char="§"/>
            </a:pPr>
            <a:r>
              <a:rPr lang="it-IT" sz="2400" smtClean="0">
                <a:latin typeface="Times New Roman" pitchFamily="18" charset="0"/>
                <a:cs typeface="Times New Roman" pitchFamily="18" charset="0"/>
              </a:rPr>
              <a:t>Per Android 5.0 (API level 21) e superiori</a:t>
            </a:r>
            <a:r>
              <a:rPr lang="it-IT" sz="2400" smtClean="0">
                <a:latin typeface="Times New Roman" pitchFamily="18" charset="0"/>
                <a:cs typeface="Times New Roman" pitchFamily="18" charset="0"/>
              </a:rPr>
              <a:t>, </a:t>
            </a:r>
            <a:r>
              <a:rPr lang="it-IT" sz="2400" smtClean="0">
                <a:latin typeface="Times New Roman" pitchFamily="18" charset="0"/>
                <a:cs typeface="Times New Roman" pitchFamily="18" charset="0"/>
              </a:rPr>
              <a:t>Vector Asset Studio supporta </a:t>
            </a:r>
            <a:r>
              <a:rPr lang="it-IT" sz="2400" smtClean="0">
                <a:latin typeface="Times New Roman" pitchFamily="18" charset="0"/>
                <a:cs typeface="Times New Roman" pitchFamily="18" charset="0"/>
              </a:rPr>
              <a:t>tutti gli elementi Drawable e VectorDrawable. È possibile aggiungere elementi XML e cambiare i valori.</a:t>
            </a:r>
          </a:p>
          <a:p>
            <a:pPr lvl="1">
              <a:buFont typeface="Wingdings" pitchFamily="2" charset="2"/>
              <a:buChar char="§"/>
            </a:pPr>
            <a:r>
              <a:rPr lang="it-IT" sz="2400" smtClean="0">
                <a:latin typeface="Times New Roman" pitchFamily="18" charset="0"/>
                <a:cs typeface="Times New Roman" pitchFamily="18" charset="0"/>
              </a:rPr>
              <a:t>Per Android 4.4 (API level 20) e inferiori</a:t>
            </a:r>
            <a:r>
              <a:rPr lang="it-IT" sz="2400" smtClean="0">
                <a:latin typeface="Times New Roman" pitchFamily="18" charset="0"/>
                <a:cs typeface="Times New Roman" pitchFamily="18" charset="0"/>
              </a:rPr>
              <a:t>, </a:t>
            </a:r>
            <a:r>
              <a:rPr lang="it-IT" sz="2400" smtClean="0">
                <a:latin typeface="Times New Roman" pitchFamily="18" charset="0"/>
                <a:cs typeface="Times New Roman" pitchFamily="18" charset="0"/>
              </a:rPr>
              <a:t>Vector Asset Studio supporta </a:t>
            </a:r>
            <a:r>
              <a:rPr lang="it-IT" sz="2400" smtClean="0">
                <a:latin typeface="Times New Roman" pitchFamily="18" charset="0"/>
                <a:cs typeface="Times New Roman" pitchFamily="18" charset="0"/>
              </a:rPr>
              <a:t>tutti gli elementi drawable e un sottoinsieme di elementi VectorDrawable. È possibile cambiare i valori nel codice generato e aggiungere elementi XML che sono supportati.</a:t>
            </a:r>
          </a:p>
          <a:p>
            <a:endParaRPr lang="it-IT"/>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Modificare codice XML generato</a:t>
            </a:r>
            <a:endParaRPr lang="it-IT"/>
          </a:p>
        </p:txBody>
      </p:sp>
      <p:sp>
        <p:nvSpPr>
          <p:cNvPr id="3" name="Segnaposto contenuto 2"/>
          <p:cNvSpPr>
            <a:spLocks noGrp="1"/>
          </p:cNvSpPr>
          <p:nvPr>
            <p:ph idx="1"/>
          </p:nvPr>
        </p:nvSpPr>
        <p:spPr/>
        <p:txBody>
          <a:bodyPr>
            <a:normAutofit/>
          </a:bodyPr>
          <a:lstStyle/>
          <a:p>
            <a:r>
              <a:rPr lang="it-IT" sz="2400" smtClean="0">
                <a:latin typeface="Times New Roman" pitchFamily="18" charset="0"/>
                <a:cs typeface="Times New Roman" pitchFamily="18" charset="0"/>
              </a:rPr>
              <a:t>Costruire il progetto e controllare che il vector drawable e le immagini raster corrispondenti appaiano allo stesso modo.</a:t>
            </a:r>
          </a:p>
          <a:p>
            <a:pPr>
              <a:buNone/>
            </a:pPr>
            <a:r>
              <a:rPr lang="it-IT" sz="2400" smtClean="0">
                <a:latin typeface="Times New Roman" pitchFamily="18" charset="0"/>
                <a:cs typeface="Times New Roman" pitchFamily="18" charset="0"/>
              </a:rPr>
              <a:t>Ricordare che i file PNG generati potrebbero apparire diversamente da come mostrati nell’anteprima, causa diversi motori di rendering o per qualche cambiamento sul vector drawable prima del Build finale.</a:t>
            </a:r>
            <a:endParaRPr lang="it-IT" sz="2400">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Modificare codice XML generato</a:t>
            </a:r>
            <a:endParaRPr lang="it-IT"/>
          </a:p>
        </p:txBody>
      </p:sp>
      <p:sp>
        <p:nvSpPr>
          <p:cNvPr id="3" name="Segnaposto contenuto 2"/>
          <p:cNvSpPr>
            <a:spLocks noGrp="1"/>
          </p:cNvSpPr>
          <p:nvPr>
            <p:ph idx="1"/>
          </p:nvPr>
        </p:nvSpPr>
        <p:spPr/>
        <p:txBody>
          <a:bodyPr>
            <a:normAutofit/>
          </a:bodyPr>
          <a:lstStyle/>
          <a:p>
            <a:r>
              <a:rPr lang="it-IT" sz="2400" smtClean="0">
                <a:latin typeface="Times New Roman" pitchFamily="18" charset="0"/>
                <a:cs typeface="Times New Roman" pitchFamily="18" charset="0"/>
              </a:rPr>
              <a:t>Se si aggiunge codice al file XML creato da Vector Asset Studio, qualsiasi aspetto non supportato da Android 4.4 e inferiori non apparirà nel file PNG generato. Di conseguenza, quando si aggiunge codice, bisogna sempre controllare che il PNG generato corrisponda al vector drawable.</a:t>
            </a:r>
          </a:p>
          <a:p>
            <a:pPr>
              <a:buNone/>
            </a:pPr>
            <a:r>
              <a:rPr lang="it-IT" sz="2400" smtClean="0">
                <a:latin typeface="Times New Roman" pitchFamily="18" charset="0"/>
                <a:cs typeface="Times New Roman" pitchFamily="18" charset="0"/>
              </a:rPr>
              <a:t>Per farlo, si può fare doppio click sull’immagine PNG mostrata nel margine sinistro dell’editor di codice, quando il codice si riferisce al drawable.</a:t>
            </a:r>
            <a:endParaRPr lang="it-IT" sz="240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Modificare codice XML generato</a:t>
            </a:r>
            <a:endParaRPr lang="it-IT"/>
          </a:p>
        </p:txBody>
      </p:sp>
      <p:sp>
        <p:nvSpPr>
          <p:cNvPr id="3" name="Segnaposto contenuto 2"/>
          <p:cNvSpPr>
            <a:spLocks noGrp="1"/>
          </p:cNvSpPr>
          <p:nvPr>
            <p:ph idx="1"/>
          </p:nvPr>
        </p:nvSpPr>
        <p:spPr/>
        <p:txBody>
          <a:bodyPr>
            <a:normAutofit/>
          </a:bodyPr>
          <a:lstStyle/>
          <a:p>
            <a:pPr>
              <a:buNone/>
            </a:pPr>
            <a:r>
              <a:rPr lang="it-IT" sz="2400" smtClean="0">
                <a:latin typeface="Times New Roman" pitchFamily="18" charset="0"/>
                <a:cs typeface="Times New Roman" pitchFamily="18" charset="0"/>
              </a:rPr>
              <a:t>In figura si può vedere il codice riferito al vector drawable. Sulla sinistra dell’editor di codice è possibile vedere il file PNG corrispondente:</a:t>
            </a:r>
            <a:endParaRPr lang="it-IT" sz="2400">
              <a:latin typeface="Times New Roman" pitchFamily="18" charset="0"/>
              <a:cs typeface="Times New Roman" pitchFamily="18" charset="0"/>
            </a:endParaRPr>
          </a:p>
        </p:txBody>
      </p:sp>
      <p:pic>
        <p:nvPicPr>
          <p:cNvPr id="5" name="Immagine 4" descr="https://developer.android.com/images/tools/vas-imageincode_2-2_2x.png"/>
          <p:cNvPicPr/>
          <p:nvPr/>
        </p:nvPicPr>
        <p:blipFill>
          <a:blip r:embed="rId2" cstate="print"/>
          <a:srcRect/>
          <a:stretch>
            <a:fillRect/>
          </a:stretch>
        </p:blipFill>
        <p:spPr bwMode="auto">
          <a:xfrm>
            <a:off x="3657600" y="3249387"/>
            <a:ext cx="4376057" cy="261257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66800" y="642594"/>
            <a:ext cx="10314214" cy="1371600"/>
          </a:xfrm>
        </p:spPr>
        <p:txBody>
          <a:bodyPr/>
          <a:lstStyle/>
          <a:p>
            <a:r>
              <a:rPr lang="it-IT" smtClean="0"/>
              <a:t>Rimuovere vector drawable da progetto</a:t>
            </a:r>
            <a:endParaRPr lang="it-IT"/>
          </a:p>
        </p:txBody>
      </p:sp>
      <p:sp>
        <p:nvSpPr>
          <p:cNvPr id="3" name="Segnaposto contenuto 2"/>
          <p:cNvSpPr>
            <a:spLocks noGrp="1"/>
          </p:cNvSpPr>
          <p:nvPr>
            <p:ph idx="1"/>
          </p:nvPr>
        </p:nvSpPr>
        <p:spPr/>
        <p:txBody>
          <a:bodyPr/>
          <a:lstStyle/>
          <a:p>
            <a:pPr>
              <a:buNone/>
            </a:pPr>
            <a:r>
              <a:rPr lang="it-IT" sz="2400" smtClean="0">
                <a:latin typeface="Times New Roman" pitchFamily="18" charset="0"/>
                <a:cs typeface="Times New Roman" pitchFamily="18" charset="0"/>
              </a:rPr>
              <a:t>Per rimuovere un vector drawable dal proprio progetto:</a:t>
            </a:r>
          </a:p>
          <a:p>
            <a:r>
              <a:rPr lang="it-IT" sz="2400" smtClean="0">
                <a:latin typeface="Times New Roman" pitchFamily="18" charset="0"/>
                <a:cs typeface="Times New Roman" pitchFamily="18" charset="0"/>
              </a:rPr>
              <a:t>Nella project window, eliminare il file XML generato selezionando il file e premendo il tasto Canc, o selezionare Modifica &gt; Cancella.  Si </a:t>
            </a:r>
            <a:r>
              <a:rPr lang="it-IT" sz="2400" smtClean="0">
                <a:latin typeface="Times New Roman" pitchFamily="18" charset="0"/>
                <a:cs typeface="Times New Roman" pitchFamily="18" charset="0"/>
              </a:rPr>
              <a:t>aprirà la finestra di eliminazione sicura.</a:t>
            </a:r>
          </a:p>
          <a:p>
            <a:endParaRPr lang="it-IT" smtClean="0"/>
          </a:p>
          <a:p>
            <a:r>
              <a:rPr lang="it-IT" smtClean="0"/>
              <a:t>//inserire screen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66799" y="642594"/>
            <a:ext cx="10281557" cy="1371600"/>
          </a:xfrm>
        </p:spPr>
        <p:txBody>
          <a:bodyPr/>
          <a:lstStyle/>
          <a:p>
            <a:r>
              <a:rPr lang="it-IT" smtClean="0"/>
              <a:t>Rimuovere vector drawable da progetto</a:t>
            </a:r>
            <a:endParaRPr lang="it-IT"/>
          </a:p>
        </p:txBody>
      </p:sp>
      <p:sp>
        <p:nvSpPr>
          <p:cNvPr id="3" name="Segnaposto contenuto 2"/>
          <p:cNvSpPr>
            <a:spLocks noGrp="1"/>
          </p:cNvSpPr>
          <p:nvPr>
            <p:ph idx="1"/>
          </p:nvPr>
        </p:nvSpPr>
        <p:spPr/>
        <p:txBody>
          <a:bodyPr/>
          <a:lstStyle/>
          <a:p>
            <a:r>
              <a:rPr lang="it-IT" sz="2400" smtClean="0">
                <a:latin typeface="Times New Roman" pitchFamily="18" charset="0"/>
                <a:cs typeface="Times New Roman" pitchFamily="18" charset="0"/>
              </a:rPr>
              <a:t>Facoltativamente, selezionare le opzioni per trovare dove viene utilizzato il file nel progetto e fare click su OK. Android Studio elimina il file dal progetto e dal drive.</a:t>
            </a:r>
          </a:p>
          <a:p>
            <a:pPr>
              <a:buNone/>
            </a:pPr>
            <a:r>
              <a:rPr lang="it-IT" sz="2400" smtClean="0">
                <a:latin typeface="Times New Roman" pitchFamily="18" charset="0"/>
                <a:cs typeface="Times New Roman" pitchFamily="18" charset="0"/>
              </a:rPr>
              <a:t>Però, se si è scelto di cercare dove il file è usato nel progetto e vengono trovati utilizzi, è possibile controllarli e decidere se cancellare il file o non farlo.</a:t>
            </a:r>
          </a:p>
          <a:p>
            <a:pPr>
              <a:buNone/>
            </a:pPr>
            <a:endParaRPr lang="it-IT" smtClean="0"/>
          </a:p>
          <a:p>
            <a:pPr>
              <a:buNone/>
            </a:pPr>
            <a:r>
              <a:rPr lang="it-IT" smtClean="0"/>
              <a:t>//inserire screen</a:t>
            </a:r>
            <a:endParaRPr lang="it-IT"/>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66799" y="642594"/>
            <a:ext cx="10346871" cy="1371600"/>
          </a:xfrm>
        </p:spPr>
        <p:txBody>
          <a:bodyPr/>
          <a:lstStyle/>
          <a:p>
            <a:r>
              <a:rPr lang="it-IT" smtClean="0"/>
              <a:t>Rimuovere vector drawable da progetto</a:t>
            </a:r>
            <a:endParaRPr lang="it-IT"/>
          </a:p>
        </p:txBody>
      </p:sp>
      <p:sp>
        <p:nvSpPr>
          <p:cNvPr id="3" name="Segnaposto contenuto 2"/>
          <p:cNvSpPr>
            <a:spLocks noGrp="1"/>
          </p:cNvSpPr>
          <p:nvPr>
            <p:ph idx="1"/>
          </p:nvPr>
        </p:nvSpPr>
        <p:spPr/>
        <p:txBody>
          <a:bodyPr/>
          <a:lstStyle/>
          <a:p>
            <a:r>
              <a:rPr lang="it-IT" sz="2400" smtClean="0">
                <a:latin typeface="Times New Roman" pitchFamily="18" charset="0"/>
                <a:cs typeface="Times New Roman" pitchFamily="18" charset="0"/>
              </a:rPr>
              <a:t>Selezionare Build &gt; Clean Project</a:t>
            </a:r>
          </a:p>
          <a:p>
            <a:pPr>
              <a:buNone/>
            </a:pPr>
            <a:r>
              <a:rPr lang="it-IT" sz="2400" smtClean="0">
                <a:latin typeface="Times New Roman" pitchFamily="18" charset="0"/>
                <a:cs typeface="Times New Roman" pitchFamily="18" charset="0"/>
              </a:rPr>
              <a:t>Qualsiasi file PNG e XML autogenerato, corrispondente al vector drawable cancellato, verrà definitivamente rimosso dal progetto e dal drive.</a:t>
            </a:r>
          </a:p>
          <a:p>
            <a:pPr>
              <a:buNone/>
            </a:pPr>
            <a:endParaRPr lang="it-IT"/>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833E92F7-52A9-4816-8B4F-FF5856EEA76B}"/>
              </a:ext>
            </a:extLst>
          </p:cNvPr>
          <p:cNvSpPr>
            <a:spLocks noGrp="1"/>
          </p:cNvSpPr>
          <p:nvPr>
            <p:ph type="title"/>
          </p:nvPr>
        </p:nvSpPr>
        <p:spPr/>
        <p:txBody>
          <a:bodyPr>
            <a:normAutofit/>
          </a:bodyPr>
          <a:lstStyle/>
          <a:p>
            <a:r>
              <a:rPr lang="it-IT" dirty="0">
                <a:cs typeface="Times New Roman" panose="02020603050405020304" pitchFamily="18" charset="0"/>
              </a:rPr>
              <a:t>Tipi di grafica vettoriale supportati</a:t>
            </a:r>
          </a:p>
        </p:txBody>
      </p:sp>
      <p:sp>
        <p:nvSpPr>
          <p:cNvPr id="3" name="Segnaposto contenuto 2">
            <a:extLst>
              <a:ext uri="{FF2B5EF4-FFF2-40B4-BE49-F238E27FC236}">
                <a16:creationId xmlns:a16="http://schemas.microsoft.com/office/drawing/2014/main" xmlns="" id="{C07759CF-19AE-4727-AFE3-6FB54EE58A26}"/>
              </a:ext>
            </a:extLst>
          </p:cNvPr>
          <p:cNvSpPr>
            <a:spLocks noGrp="1"/>
          </p:cNvSpPr>
          <p:nvPr>
            <p:ph idx="1"/>
          </p:nvPr>
        </p:nvSpPr>
        <p:spPr/>
        <p:txBody>
          <a:bodyPr>
            <a:normAutofit fontScale="92500" lnSpcReduction="20000"/>
          </a:bodyPr>
          <a:lstStyle/>
          <a:p>
            <a:pPr marL="0" indent="0">
              <a:buNone/>
            </a:pPr>
            <a:r>
              <a:rPr lang="it-IT" sz="2600" dirty="0">
                <a:latin typeface="Times New Roman" panose="02020603050405020304" pitchFamily="18" charset="0"/>
                <a:cs typeface="Times New Roman" panose="02020603050405020304" pitchFamily="18" charset="0"/>
              </a:rPr>
              <a:t>Google </a:t>
            </a:r>
            <a:r>
              <a:rPr lang="it-IT" sz="2600" dirty="0" err="1">
                <a:latin typeface="Times New Roman" panose="02020603050405020304" pitchFamily="18" charset="0"/>
                <a:cs typeface="Times New Roman" panose="02020603050405020304" pitchFamily="18" charset="0"/>
              </a:rPr>
              <a:t>Material</a:t>
            </a:r>
            <a:r>
              <a:rPr lang="it-IT" sz="2600" dirty="0">
                <a:latin typeface="Times New Roman" panose="02020603050405020304" pitchFamily="18" charset="0"/>
                <a:cs typeface="Times New Roman" panose="02020603050405020304" pitchFamily="18" charset="0"/>
              </a:rPr>
              <a:t> Design offre icone materiali che si possono usare nelle applicazioni Android. </a:t>
            </a:r>
            <a:r>
              <a:rPr lang="it-IT" sz="2600" dirty="0" err="1">
                <a:latin typeface="Times New Roman" panose="02020603050405020304" pitchFamily="18" charset="0"/>
                <a:cs typeface="Times New Roman" panose="02020603050405020304" pitchFamily="18" charset="0"/>
              </a:rPr>
              <a:t>Vector</a:t>
            </a:r>
            <a:r>
              <a:rPr lang="it-IT" sz="2600" dirty="0">
                <a:latin typeface="Times New Roman" panose="02020603050405020304" pitchFamily="18" charset="0"/>
                <a:cs typeface="Times New Roman" panose="02020603050405020304" pitchFamily="18" charset="0"/>
              </a:rPr>
              <a:t> Asset Studio aiuta l’utente a scegliere, importare e dimensionare queste icone, per poi poter definire l’opacità e anche le impostazioni di mirroring.</a:t>
            </a:r>
          </a:p>
          <a:p>
            <a:pPr marL="0" indent="0">
              <a:buNone/>
            </a:pPr>
            <a:r>
              <a:rPr lang="it-IT" sz="2600" dirty="0">
                <a:latin typeface="Times New Roman" panose="02020603050405020304" pitchFamily="18" charset="0"/>
                <a:cs typeface="Times New Roman" panose="02020603050405020304" pitchFamily="18" charset="0"/>
              </a:rPr>
              <a:t>Con </a:t>
            </a:r>
            <a:r>
              <a:rPr lang="it-IT" sz="2600" dirty="0" err="1">
                <a:latin typeface="Times New Roman" panose="02020603050405020304" pitchFamily="18" charset="0"/>
                <a:cs typeface="Times New Roman" panose="02020603050405020304" pitchFamily="18" charset="0"/>
              </a:rPr>
              <a:t>Vector</a:t>
            </a:r>
            <a:r>
              <a:rPr lang="it-IT" sz="2600" dirty="0">
                <a:latin typeface="Times New Roman" panose="02020603050405020304" pitchFamily="18" charset="0"/>
                <a:cs typeface="Times New Roman" panose="02020603050405020304" pitchFamily="18" charset="0"/>
              </a:rPr>
              <a:t> Asset Studio, inoltre, l’utente può importare i propri file SVG e PSD, anche se non ne supporta tutti gli aspetti. Una volta scelto il file, </a:t>
            </a:r>
            <a:r>
              <a:rPr lang="it-IT" sz="2600" dirty="0" err="1">
                <a:latin typeface="Times New Roman" panose="02020603050405020304" pitchFamily="18" charset="0"/>
                <a:cs typeface="Times New Roman" panose="02020603050405020304" pitchFamily="18" charset="0"/>
              </a:rPr>
              <a:t>Vector</a:t>
            </a:r>
            <a:r>
              <a:rPr lang="it-IT" sz="2600" dirty="0">
                <a:latin typeface="Times New Roman" panose="02020603050405020304" pitchFamily="18" charset="0"/>
                <a:cs typeface="Times New Roman" panose="02020603050405020304" pitchFamily="18" charset="0"/>
              </a:rPr>
              <a:t> Asset Studio fornisce un feedback immediato se il codice grafico è supportato o no. Poi converte il file in un XML che contiene codice </a:t>
            </a:r>
            <a:r>
              <a:rPr lang="it-IT" sz="2600" dirty="0" err="1">
                <a:latin typeface="Courier New" pitchFamily="49" charset="0"/>
                <a:cs typeface="Courier New" pitchFamily="49" charset="0"/>
              </a:rPr>
              <a:t>VectorDrawable</a:t>
            </a:r>
            <a:r>
              <a:rPr lang="it-IT" sz="2600" dirty="0">
                <a:latin typeface="Times New Roman" panose="02020603050405020304" pitchFamily="18" charset="0"/>
                <a:cs typeface="Times New Roman" panose="02020603050405020304" pitchFamily="18" charset="0"/>
              </a:rPr>
              <a:t>. Per versioni Android 5.0 (API </a:t>
            </a:r>
            <a:r>
              <a:rPr lang="it-IT" sz="2600" dirty="0" err="1">
                <a:latin typeface="Times New Roman" panose="02020603050405020304" pitchFamily="18" charset="0"/>
                <a:cs typeface="Times New Roman" panose="02020603050405020304" pitchFamily="18" charset="0"/>
              </a:rPr>
              <a:t>level</a:t>
            </a:r>
            <a:r>
              <a:rPr lang="it-IT" sz="2600" dirty="0">
                <a:latin typeface="Times New Roman" panose="02020603050405020304" pitchFamily="18" charset="0"/>
                <a:cs typeface="Times New Roman" panose="02020603050405020304" pitchFamily="18" charset="0"/>
              </a:rPr>
              <a:t> 21) e più recenti, si può usare la classe </a:t>
            </a:r>
            <a:r>
              <a:rPr lang="it-IT" sz="2600" dirty="0" err="1">
                <a:latin typeface="Courier New" pitchFamily="49" charset="0"/>
                <a:cs typeface="Courier New" pitchFamily="49" charset="0"/>
              </a:rPr>
              <a:t>AnimatedVectorDrawable</a:t>
            </a:r>
            <a:r>
              <a:rPr lang="it-IT" sz="2600" dirty="0">
                <a:latin typeface="Times New Roman" panose="02020603050405020304" pitchFamily="18" charset="0"/>
                <a:cs typeface="Times New Roman" panose="02020603050405020304" pitchFamily="18" charset="0"/>
              </a:rPr>
              <a:t> per, appunto, animare le proprietà della classe </a:t>
            </a:r>
            <a:r>
              <a:rPr lang="it-IT" sz="2600" dirty="0" err="1">
                <a:latin typeface="Courier New" pitchFamily="49" charset="0"/>
                <a:cs typeface="Courier New" pitchFamily="49" charset="0"/>
              </a:rPr>
              <a:t>VectorDrawable</a:t>
            </a:r>
            <a:r>
              <a:rPr lang="it-IT" sz="2600" dirty="0">
                <a:latin typeface="Times New Roman" panose="02020603050405020304" pitchFamily="18" charset="0"/>
                <a:cs typeface="Times New Roman" panose="02020603050405020304" pitchFamily="18" charset="0"/>
              </a:rPr>
              <a:t>.</a:t>
            </a:r>
          </a:p>
          <a:p>
            <a:endParaRPr lang="it-IT" dirty="0"/>
          </a:p>
        </p:txBody>
      </p:sp>
      <p:sp>
        <p:nvSpPr>
          <p:cNvPr id="5" name="CasellaDiTesto 4"/>
          <p:cNvSpPr txBox="1"/>
          <p:nvPr/>
        </p:nvSpPr>
        <p:spPr>
          <a:xfrm>
            <a:off x="1094015" y="5992585"/>
            <a:ext cx="4261757" cy="307777"/>
          </a:xfrm>
          <a:prstGeom prst="rect">
            <a:avLst/>
          </a:prstGeom>
          <a:noFill/>
        </p:spPr>
        <p:txBody>
          <a:bodyPr wrap="square" rtlCol="0">
            <a:spAutoFit/>
          </a:bodyPr>
          <a:lstStyle/>
          <a:p>
            <a:r>
              <a:rPr lang="it-IT" sz="1400" smtClean="0">
                <a:latin typeface="Arial Rounded MT Bold" pitchFamily="34" charset="0"/>
                <a:ea typeface="Batang" pitchFamily="18" charset="-127"/>
              </a:rPr>
              <a:t>Vector Asset Studio - Introduzione</a:t>
            </a:r>
            <a:endParaRPr lang="it-IT" sz="1400">
              <a:latin typeface="Arial Rounded MT Bold" pitchFamily="34" charset="0"/>
              <a:ea typeface="Batang" pitchFamily="18" charset="-127"/>
            </a:endParaRPr>
          </a:p>
        </p:txBody>
      </p:sp>
    </p:spTree>
    <p:extLst>
      <p:ext uri="{BB962C8B-B14F-4D97-AF65-F5344CB8AC3E}">
        <p14:creationId xmlns:p14="http://schemas.microsoft.com/office/powerpoint/2010/main" xmlns="" val="23289696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Cose da rivedere sulle slide</a:t>
            </a:r>
            <a:endParaRPr lang="it-IT"/>
          </a:p>
        </p:txBody>
      </p:sp>
      <p:sp>
        <p:nvSpPr>
          <p:cNvPr id="3" name="Segnaposto contenuto 2"/>
          <p:cNvSpPr>
            <a:spLocks noGrp="1"/>
          </p:cNvSpPr>
          <p:nvPr>
            <p:ph idx="1"/>
          </p:nvPr>
        </p:nvSpPr>
        <p:spPr/>
        <p:txBody>
          <a:bodyPr/>
          <a:lstStyle/>
          <a:p>
            <a:r>
              <a:rPr lang="it-IT" smtClean="0"/>
              <a:t>In uno stesso argomento:  scrivere sempre il titolo come in “mostrare vector drawable su widget”, oppure scrivere l’argomento in basso a sinistra piccolino come in “introduzione” </a:t>
            </a:r>
            <a:r>
              <a:rPr lang="it-IT" smtClean="0"/>
              <a:t>(meglio la prima)</a:t>
            </a:r>
            <a:endParaRPr lang="it-IT" smtClean="0"/>
          </a:p>
          <a:p>
            <a:r>
              <a:rPr lang="it-IT" smtClean="0"/>
              <a:t>Caricare parecchi screen per fare più slide, soprattutto dove ci sono dei passaggi da seguire</a:t>
            </a:r>
          </a:p>
          <a:p>
            <a:r>
              <a:rPr lang="it-IT" smtClean="0"/>
              <a:t>Rendere consistente il font e lo sfondo slide</a:t>
            </a:r>
          </a:p>
          <a:p>
            <a:r>
              <a:rPr lang="it-IT" smtClean="0"/>
              <a:t>Consiglio di luca bec: a Regoli piacciono le slide a fondo bianco – cambiare queste</a:t>
            </a:r>
          </a:p>
          <a:p>
            <a:r>
              <a:rPr lang="it-IT" smtClean="0"/>
              <a:t>Quando ci sono scritti gli snippet, possibilmente riscriverli su android studio e caricare le immagini invece che le scritte (solo che così non si può fare copia e incolla, come faceva Falessi quel cane)</a:t>
            </a:r>
            <a:endParaRPr lang="it-IT"/>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08E9130B-3DA2-4409-B4FB-4ED5F7053F10}"/>
              </a:ext>
            </a:extLst>
          </p:cNvPr>
          <p:cNvSpPr>
            <a:spLocks noGrp="1"/>
          </p:cNvSpPr>
          <p:nvPr>
            <p:ph type="title"/>
          </p:nvPr>
        </p:nvSpPr>
        <p:spPr/>
        <p:txBody>
          <a:bodyPr>
            <a:normAutofit/>
          </a:bodyPr>
          <a:lstStyle/>
          <a:p>
            <a:r>
              <a:rPr lang="it-IT" dirty="0">
                <a:cs typeface="Times New Roman" panose="02020603050405020304" pitchFamily="18" charset="0"/>
              </a:rPr>
              <a:t>Compatibilità di </a:t>
            </a:r>
            <a:r>
              <a:rPr lang="it-IT" dirty="0" err="1">
                <a:cs typeface="Times New Roman" panose="02020603050405020304" pitchFamily="18" charset="0"/>
              </a:rPr>
              <a:t>Vector</a:t>
            </a:r>
            <a:r>
              <a:rPr lang="it-IT" dirty="0">
                <a:cs typeface="Times New Roman" panose="02020603050405020304" pitchFamily="18" charset="0"/>
              </a:rPr>
              <a:t> Asset Studio</a:t>
            </a:r>
          </a:p>
        </p:txBody>
      </p:sp>
      <p:sp>
        <p:nvSpPr>
          <p:cNvPr id="3" name="Segnaposto contenuto 2">
            <a:extLst>
              <a:ext uri="{FF2B5EF4-FFF2-40B4-BE49-F238E27FC236}">
                <a16:creationId xmlns:a16="http://schemas.microsoft.com/office/drawing/2014/main" xmlns="" id="{72B4423A-4DCE-4192-89A0-E056AA2241FF}"/>
              </a:ext>
            </a:extLst>
          </p:cNvPr>
          <p:cNvSpPr>
            <a:spLocks noGrp="1"/>
          </p:cNvSpPr>
          <p:nvPr>
            <p:ph idx="1"/>
          </p:nvPr>
        </p:nvSpPr>
        <p:spPr/>
        <p:txBody>
          <a:bodyPr>
            <a:normAutofit/>
          </a:bodyPr>
          <a:lstStyle/>
          <a:p>
            <a:pPr marL="0" indent="0">
              <a:buNone/>
            </a:pPr>
            <a:r>
              <a:rPr lang="it-IT" sz="2400" dirty="0">
                <a:latin typeface="Times New Roman" panose="02020603050405020304" pitchFamily="18" charset="0"/>
                <a:cs typeface="Times New Roman" panose="02020603050405020304" pitchFamily="18" charset="0"/>
              </a:rPr>
              <a:t>Se l’app ha come target versioni Lollipop o più recenti, tutta l’API </a:t>
            </a:r>
            <a:r>
              <a:rPr lang="it-IT" sz="2400" dirty="0" err="1">
                <a:latin typeface="Times New Roman" panose="02020603050405020304" pitchFamily="18" charset="0"/>
                <a:cs typeface="Times New Roman" panose="02020603050405020304" pitchFamily="18" charset="0"/>
              </a:rPr>
              <a:t>spec</a:t>
            </a:r>
            <a:r>
              <a:rPr lang="it-IT" sz="2400" dirty="0">
                <a:latin typeface="Times New Roman" panose="02020603050405020304" pitchFamily="18" charset="0"/>
                <a:cs typeface="Times New Roman" panose="02020603050405020304" pitchFamily="18" charset="0"/>
              </a:rPr>
              <a:t> è supportata.  </a:t>
            </a:r>
          </a:p>
          <a:p>
            <a:pPr marL="0" indent="0">
              <a:buNone/>
            </a:pPr>
            <a:r>
              <a:rPr lang="it-IT" sz="2400" dirty="0">
                <a:latin typeface="Times New Roman" panose="02020603050405020304" pitchFamily="18" charset="0"/>
                <a:cs typeface="Times New Roman" panose="02020603050405020304" pitchFamily="18" charset="0"/>
              </a:rPr>
              <a:t>Se la versione di </a:t>
            </a:r>
            <a:r>
              <a:rPr lang="it-IT" sz="2400" dirty="0" err="1">
                <a:latin typeface="Times New Roman" panose="02020603050405020304" pitchFamily="18" charset="0"/>
                <a:cs typeface="Times New Roman" panose="02020603050405020304" pitchFamily="18" charset="0"/>
              </a:rPr>
              <a:t>sdk</a:t>
            </a:r>
            <a:r>
              <a:rPr lang="it-IT" sz="2400" dirty="0">
                <a:latin typeface="Times New Roman" panose="02020603050405020304" pitchFamily="18" charset="0"/>
                <a:cs typeface="Times New Roman" panose="02020603050405020304" pitchFamily="18" charset="0"/>
              </a:rPr>
              <a:t> è minore di 21 ho alcune limitazioni:</a:t>
            </a:r>
          </a:p>
          <a:p>
            <a:r>
              <a:rPr lang="it-IT" sz="2400" dirty="0">
                <a:latin typeface="Times New Roman" panose="02020603050405020304" pitchFamily="18" charset="0"/>
                <a:cs typeface="Times New Roman" panose="02020603050405020304" pitchFamily="18" charset="0"/>
              </a:rPr>
              <a:t>I tag &lt;group&gt; e &lt;clip-</a:t>
            </a:r>
            <a:r>
              <a:rPr lang="it-IT" sz="2400" dirty="0" err="1">
                <a:latin typeface="Times New Roman" panose="02020603050405020304" pitchFamily="18" charset="0"/>
                <a:cs typeface="Times New Roman" panose="02020603050405020304" pitchFamily="18" charset="0"/>
              </a:rPr>
              <a:t>path</a:t>
            </a:r>
            <a:r>
              <a:rPr lang="it-IT" sz="2400" dirty="0">
                <a:latin typeface="Times New Roman" panose="02020603050405020304" pitchFamily="18" charset="0"/>
                <a:cs typeface="Times New Roman" panose="02020603050405020304" pitchFamily="18" charset="0"/>
              </a:rPr>
              <a:t>&gt; non sono supportati.</a:t>
            </a:r>
          </a:p>
          <a:p>
            <a:r>
              <a:rPr lang="it-IT" sz="2400" dirty="0">
                <a:latin typeface="Times New Roman" panose="02020603050405020304" pitchFamily="18" charset="0"/>
                <a:cs typeface="Times New Roman" panose="02020603050405020304" pitchFamily="18" charset="0"/>
              </a:rPr>
              <a:t>Posso avere solo file png statici: nel file SML del </a:t>
            </a:r>
            <a:r>
              <a:rPr lang="it-IT" sz="2400" dirty="0" err="1">
                <a:latin typeface="Times New Roman" panose="02020603050405020304" pitchFamily="18" charset="0"/>
                <a:cs typeface="Times New Roman" panose="02020603050405020304" pitchFamily="18" charset="0"/>
              </a:rPr>
              <a:t>vector</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drawable</a:t>
            </a:r>
            <a:r>
              <a:rPr lang="it-IT" sz="2400" dirty="0">
                <a:latin typeface="Times New Roman" panose="02020603050405020304" pitchFamily="18" charset="0"/>
                <a:cs typeface="Times New Roman" panose="02020603050405020304" pitchFamily="18" charset="0"/>
              </a:rPr>
              <a:t> non supporto attributi dinamici (</a:t>
            </a:r>
            <a:r>
              <a:rPr lang="it-IT" sz="2400" dirty="0" err="1">
                <a:latin typeface="Times New Roman" panose="02020603050405020304" pitchFamily="18" charset="0"/>
                <a:cs typeface="Times New Roman" panose="02020603050405020304" pitchFamily="18" charset="0"/>
              </a:rPr>
              <a:t>theming</a:t>
            </a:r>
            <a:r>
              <a:rPr lang="it-IT" sz="2400" dirty="0">
                <a:latin typeface="Times New Roman" panose="02020603050405020304" pitchFamily="18" charset="0"/>
                <a:cs typeface="Times New Roman" panose="02020603050405020304" pitchFamily="18" charset="0"/>
              </a:rPr>
              <a:t>, </a:t>
            </a:r>
            <a:r>
              <a:rPr lang="it-IT" sz="2400">
                <a:latin typeface="Times New Roman" panose="02020603050405020304" pitchFamily="18" charset="0"/>
                <a:cs typeface="Times New Roman" panose="02020603050405020304" pitchFamily="18" charset="0"/>
              </a:rPr>
              <a:t>auto </a:t>
            </a:r>
            <a:r>
              <a:rPr lang="it-IT" sz="2400" smtClean="0">
                <a:latin typeface="Times New Roman" panose="02020603050405020304" pitchFamily="18" charset="0"/>
                <a:cs typeface="Times New Roman" panose="02020603050405020304" pitchFamily="18" charset="0"/>
              </a:rPr>
              <a:t>mirroring…).</a:t>
            </a:r>
            <a:endParaRPr lang="it-IT" sz="2400" dirty="0">
              <a:latin typeface="Times New Roman" panose="02020603050405020304" pitchFamily="18" charset="0"/>
              <a:cs typeface="Times New Roman" panose="02020603050405020304" pitchFamily="18" charset="0"/>
            </a:endParaRPr>
          </a:p>
          <a:p>
            <a:r>
              <a:rPr lang="it-IT" sz="2400" dirty="0">
                <a:latin typeface="Times New Roman" panose="02020603050405020304" pitchFamily="18" charset="0"/>
                <a:cs typeface="Times New Roman" panose="02020603050405020304" pitchFamily="18" charset="0"/>
              </a:rPr>
              <a:t>Non sono supportate le </a:t>
            </a:r>
            <a:r>
              <a:rPr lang="it-IT" sz="2400" dirty="0" err="1">
                <a:latin typeface="Times New Roman" panose="02020603050405020304" pitchFamily="18" charset="0"/>
                <a:cs typeface="Times New Roman" panose="02020603050405020304" pitchFamily="18" charset="0"/>
              </a:rPr>
              <a:t>resources</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references</a:t>
            </a:r>
            <a:r>
              <a:rPr lang="it-IT" sz="2400" dirty="0">
                <a:latin typeface="Times New Roman" panose="02020603050405020304" pitchFamily="18" charset="0"/>
                <a:cs typeface="Times New Roman" panose="02020603050405020304" pitchFamily="18" charset="0"/>
              </a:rPr>
              <a:t> ad altri file </a:t>
            </a:r>
            <a:r>
              <a:rPr lang="it-IT" sz="2400">
                <a:latin typeface="Times New Roman" panose="02020603050405020304" pitchFamily="18" charset="0"/>
                <a:cs typeface="Times New Roman" panose="02020603050405020304" pitchFamily="18" charset="0"/>
              </a:rPr>
              <a:t>SML</a:t>
            </a:r>
            <a:r>
              <a:rPr lang="it-IT" sz="2400" smtClean="0">
                <a:latin typeface="Times New Roman" panose="02020603050405020304" pitchFamily="18" charset="0"/>
                <a:cs typeface="Times New Roman" panose="02020603050405020304" pitchFamily="18" charset="0"/>
              </a:rPr>
              <a:t>.</a:t>
            </a:r>
            <a:endParaRPr lang="it-IT" sz="2400" dirty="0">
              <a:latin typeface="Times New Roman" panose="02020603050405020304" pitchFamily="18" charset="0"/>
              <a:cs typeface="Times New Roman" panose="02020603050405020304" pitchFamily="18" charset="0"/>
            </a:endParaRPr>
          </a:p>
        </p:txBody>
      </p:sp>
      <p:sp>
        <p:nvSpPr>
          <p:cNvPr id="5" name="CasellaDiTesto 4"/>
          <p:cNvSpPr txBox="1"/>
          <p:nvPr/>
        </p:nvSpPr>
        <p:spPr>
          <a:xfrm>
            <a:off x="1159329" y="5910943"/>
            <a:ext cx="4261757" cy="307777"/>
          </a:xfrm>
          <a:prstGeom prst="rect">
            <a:avLst/>
          </a:prstGeom>
          <a:noFill/>
        </p:spPr>
        <p:txBody>
          <a:bodyPr wrap="square" rtlCol="0">
            <a:spAutoFit/>
          </a:bodyPr>
          <a:lstStyle/>
          <a:p>
            <a:r>
              <a:rPr lang="it-IT" sz="1400" smtClean="0">
                <a:latin typeface="Arial Rounded MT Bold" pitchFamily="34" charset="0"/>
                <a:ea typeface="Batang" pitchFamily="18" charset="-127"/>
              </a:rPr>
              <a:t>Vector Asset Studio - Introduzione</a:t>
            </a:r>
            <a:endParaRPr lang="it-IT" sz="1400">
              <a:latin typeface="Arial Rounded MT Bold" pitchFamily="34" charset="0"/>
              <a:ea typeface="Batang" pitchFamily="18" charset="-127"/>
            </a:endParaRPr>
          </a:p>
        </p:txBody>
      </p:sp>
    </p:spTree>
    <p:extLst>
      <p:ext uri="{BB962C8B-B14F-4D97-AF65-F5344CB8AC3E}">
        <p14:creationId xmlns:p14="http://schemas.microsoft.com/office/powerpoint/2010/main" xmlns="" val="520281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Compatibilità di Vector Asset Studio (2)</a:t>
            </a:r>
            <a:endParaRPr lang="it-IT"/>
          </a:p>
        </p:txBody>
      </p:sp>
      <p:sp>
        <p:nvSpPr>
          <p:cNvPr id="3" name="Segnaposto contenuto 2"/>
          <p:cNvSpPr>
            <a:spLocks noGrp="1"/>
          </p:cNvSpPr>
          <p:nvPr>
            <p:ph idx="1"/>
          </p:nvPr>
        </p:nvSpPr>
        <p:spPr/>
        <p:txBody>
          <a:bodyPr/>
          <a:lstStyle/>
          <a:p>
            <a:pPr marL="0" indent="0">
              <a:buNone/>
            </a:pPr>
            <a:r>
              <a:rPr lang="it-IT" sz="2400" smtClean="0">
                <a:latin typeface="Times New Roman" panose="02020603050405020304" pitchFamily="18" charset="0"/>
                <a:cs typeface="Times New Roman" panose="02020603050405020304" pitchFamily="18" charset="0"/>
              </a:rPr>
              <a:t>Inoltre,la finestra di anteprima in Android Studio usa un meccanismo di display diverso da quello in vector asset studio.</a:t>
            </a:r>
          </a:p>
          <a:p>
            <a:pPr marL="0" indent="0">
              <a:buNone/>
            </a:pPr>
            <a:r>
              <a:rPr lang="it-IT" sz="2400" smtClean="0">
                <a:latin typeface="Times New Roman" panose="02020603050405020304" pitchFamily="18" charset="0"/>
                <a:cs typeface="Times New Roman" panose="02020603050405020304" pitchFamily="18" charset="0"/>
              </a:rPr>
              <a:t>Infine, se devo typecastare gli oggetti drawable nel codice java, devo castarli come bitmap drawable invece di vector drawable (solo in dispositivi pre Lollipop).</a:t>
            </a:r>
          </a:p>
          <a:p>
            <a:endParaRPr lang="it-IT"/>
          </a:p>
        </p:txBody>
      </p:sp>
      <p:sp>
        <p:nvSpPr>
          <p:cNvPr id="5" name="CasellaDiTesto 4"/>
          <p:cNvSpPr txBox="1"/>
          <p:nvPr/>
        </p:nvSpPr>
        <p:spPr>
          <a:xfrm>
            <a:off x="1159329" y="5910943"/>
            <a:ext cx="4261757" cy="307777"/>
          </a:xfrm>
          <a:prstGeom prst="rect">
            <a:avLst/>
          </a:prstGeom>
          <a:noFill/>
        </p:spPr>
        <p:txBody>
          <a:bodyPr wrap="square" rtlCol="0">
            <a:spAutoFit/>
          </a:bodyPr>
          <a:lstStyle/>
          <a:p>
            <a:r>
              <a:rPr lang="it-IT" sz="1400" smtClean="0">
                <a:latin typeface="Arial Rounded MT Bold" pitchFamily="34" charset="0"/>
                <a:ea typeface="Batang" pitchFamily="18" charset="-127"/>
              </a:rPr>
              <a:t>Vector Asset Studio - Introduzione</a:t>
            </a:r>
            <a:endParaRPr lang="it-IT" sz="1400">
              <a:latin typeface="Arial Rounded MT Bold" pitchFamily="34" charset="0"/>
              <a:ea typeface="Batang" pitchFamily="18" charset="-127"/>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353D50A2-DC09-42B6-89B9-3753B89C9AC8}"/>
              </a:ext>
            </a:extLst>
          </p:cNvPr>
          <p:cNvSpPr>
            <a:spLocks noGrp="1"/>
          </p:cNvSpPr>
          <p:nvPr>
            <p:ph type="title"/>
          </p:nvPr>
        </p:nvSpPr>
        <p:spPr/>
        <p:txBody>
          <a:bodyPr/>
          <a:lstStyle/>
          <a:p>
            <a:r>
              <a:rPr lang="it-IT" dirty="0">
                <a:cs typeface="Times New Roman" panose="02020603050405020304" pitchFamily="18" charset="0"/>
              </a:rPr>
              <a:t>Immagine </a:t>
            </a:r>
            <a:r>
              <a:rPr lang="it-IT" dirty="0" err="1">
                <a:cs typeface="Times New Roman" panose="02020603050405020304" pitchFamily="18" charset="0"/>
              </a:rPr>
              <a:t>Raster</a:t>
            </a:r>
            <a:r>
              <a:rPr lang="it-IT" dirty="0">
                <a:cs typeface="Times New Roman" panose="02020603050405020304" pitchFamily="18" charset="0"/>
              </a:rPr>
              <a:t> o Bitmap</a:t>
            </a:r>
          </a:p>
        </p:txBody>
      </p:sp>
      <p:sp>
        <p:nvSpPr>
          <p:cNvPr id="3" name="Segnaposto contenuto 2">
            <a:extLst>
              <a:ext uri="{FF2B5EF4-FFF2-40B4-BE49-F238E27FC236}">
                <a16:creationId xmlns:a16="http://schemas.microsoft.com/office/drawing/2014/main" xmlns="" id="{F7BF9498-2030-41D6-B346-7142A4149882}"/>
              </a:ext>
            </a:extLst>
          </p:cNvPr>
          <p:cNvSpPr>
            <a:spLocks noGrp="1"/>
          </p:cNvSpPr>
          <p:nvPr>
            <p:ph idx="1"/>
          </p:nvPr>
        </p:nvSpPr>
        <p:spPr/>
        <p:txBody>
          <a:bodyPr>
            <a:normAutofit/>
          </a:bodyPr>
          <a:lstStyle/>
          <a:p>
            <a:r>
              <a:rPr lang="it-IT" sz="3200" dirty="0">
                <a:latin typeface="Times New Roman" panose="02020603050405020304" pitchFamily="18" charset="0"/>
                <a:cs typeface="Times New Roman" panose="02020603050405020304" pitchFamily="18" charset="0"/>
              </a:rPr>
              <a:t>Immagini fotografiche (scattate per esempio con lo smartphone) che possono essere in formato JPG, PNG, GIF oppure TIFF.</a:t>
            </a:r>
          </a:p>
          <a:p>
            <a:pPr marL="0" indent="0">
              <a:buNone/>
            </a:pPr>
            <a:endParaRPr lang="it-IT" sz="3200" dirty="0">
              <a:latin typeface="Times New Roman" panose="02020603050405020304" pitchFamily="18" charset="0"/>
              <a:cs typeface="Times New Roman" panose="02020603050405020304" pitchFamily="18" charset="0"/>
            </a:endParaRPr>
          </a:p>
          <a:p>
            <a:r>
              <a:rPr lang="it-IT" sz="3200" dirty="0">
                <a:latin typeface="Times New Roman" panose="02020603050405020304" pitchFamily="18" charset="0"/>
                <a:cs typeface="Times New Roman" panose="02020603050405020304" pitchFamily="18" charset="0"/>
              </a:rPr>
              <a:t>Dimensione e risoluzione propria.</a:t>
            </a:r>
          </a:p>
        </p:txBody>
      </p:sp>
    </p:spTree>
    <p:extLst>
      <p:ext uri="{BB962C8B-B14F-4D97-AF65-F5344CB8AC3E}">
        <p14:creationId xmlns:p14="http://schemas.microsoft.com/office/powerpoint/2010/main" xmlns="" val="237379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220F6AF-1752-43FE-8D9A-A6757A9BC433}"/>
              </a:ext>
            </a:extLst>
          </p:cNvPr>
          <p:cNvSpPr>
            <a:spLocks noGrp="1"/>
          </p:cNvSpPr>
          <p:nvPr>
            <p:ph type="title"/>
          </p:nvPr>
        </p:nvSpPr>
        <p:spPr/>
        <p:txBody>
          <a:bodyPr/>
          <a:lstStyle/>
          <a:p>
            <a:r>
              <a:rPr lang="it-IT" dirty="0">
                <a:cs typeface="Times New Roman" panose="02020603050405020304" pitchFamily="18" charset="0"/>
              </a:rPr>
              <a:t>Immagine Vettoriale</a:t>
            </a:r>
          </a:p>
        </p:txBody>
      </p:sp>
      <p:sp>
        <p:nvSpPr>
          <p:cNvPr id="3" name="Segnaposto contenuto 2">
            <a:extLst>
              <a:ext uri="{FF2B5EF4-FFF2-40B4-BE49-F238E27FC236}">
                <a16:creationId xmlns:a16="http://schemas.microsoft.com/office/drawing/2014/main" xmlns="" id="{5B6073A4-E04E-4386-BCB8-4F4D1730C4CE}"/>
              </a:ext>
            </a:extLst>
          </p:cNvPr>
          <p:cNvSpPr>
            <a:spLocks noGrp="1"/>
          </p:cNvSpPr>
          <p:nvPr>
            <p:ph idx="1"/>
          </p:nvPr>
        </p:nvSpPr>
        <p:spPr/>
        <p:txBody>
          <a:bodyPr>
            <a:normAutofit/>
          </a:bodyPr>
          <a:lstStyle/>
          <a:p>
            <a:r>
              <a:rPr lang="it-IT" sz="3200" dirty="0">
                <a:latin typeface="Times New Roman" panose="02020603050405020304" pitchFamily="18" charset="0"/>
                <a:cs typeface="Times New Roman" panose="02020603050405020304" pitchFamily="18" charset="0"/>
              </a:rPr>
              <a:t>Descritte mediante un insieme di primitive geometriche che definiscono punti, linee, curve e poligoni.</a:t>
            </a:r>
          </a:p>
          <a:p>
            <a:pPr marL="0" indent="0">
              <a:buNone/>
            </a:pPr>
            <a:endParaRPr lang="it-IT" sz="3200" dirty="0">
              <a:latin typeface="Times New Roman" panose="02020603050405020304" pitchFamily="18" charset="0"/>
              <a:cs typeface="Times New Roman" panose="02020603050405020304" pitchFamily="18" charset="0"/>
            </a:endParaRPr>
          </a:p>
          <a:p>
            <a:r>
              <a:rPr lang="it-IT" sz="3200" dirty="0">
                <a:latin typeface="Times New Roman" panose="02020603050405020304" pitchFamily="18" charset="0"/>
                <a:cs typeface="Times New Roman" panose="02020603050405020304" pitchFamily="18" charset="0"/>
              </a:rPr>
              <a:t>Definite attraverso equazioni matematiche e indipendenti dalla risoluzione.</a:t>
            </a:r>
          </a:p>
        </p:txBody>
      </p:sp>
    </p:spTree>
    <p:extLst>
      <p:ext uri="{BB962C8B-B14F-4D97-AF65-F5344CB8AC3E}">
        <p14:creationId xmlns:p14="http://schemas.microsoft.com/office/powerpoint/2010/main" xmlns="" val="282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xmlns="" name="Office_41798854_TF78438558" id="{03469F01-97D1-4A1E-853B-6A26B56D87BB}" vid="{335298E4-38AB-4269-9352-375A27B59611}"/>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{04998B7F-4BAE-442F-9916-5143D38C6C1B}tf78438558</Template>
  <TotalTime>0</TotalTime>
  <Words>2783</Words>
  <Application>Microsoft Office PowerPoint</Application>
  <PresentationFormat>Personalizzato</PresentationFormat>
  <Paragraphs>216</Paragraphs>
  <Slides>50</Slides>
  <Notes>0</Notes>
  <HiddenSlides>0</HiddenSlides>
  <MMClips>0</MMClips>
  <ScaleCrop>false</ScaleCrop>
  <HeadingPairs>
    <vt:vector size="4" baseType="variant">
      <vt:variant>
        <vt:lpstr>Tema</vt:lpstr>
      </vt:variant>
      <vt:variant>
        <vt:i4>1</vt:i4>
      </vt:variant>
      <vt:variant>
        <vt:lpstr>Titoli diapositive</vt:lpstr>
      </vt:variant>
      <vt:variant>
        <vt:i4>50</vt:i4>
      </vt:variant>
    </vt:vector>
  </HeadingPairs>
  <TitlesOfParts>
    <vt:vector size="51" baseType="lpstr">
      <vt:lpstr>SavonVTI</vt:lpstr>
      <vt:lpstr>Vector asset studio</vt:lpstr>
      <vt:lpstr>Cos’è Vector Asset Studio?</vt:lpstr>
      <vt:lpstr>Riguardo Vector Asset Studio</vt:lpstr>
      <vt:lpstr>Perché usare Vector Asset Studio</vt:lpstr>
      <vt:lpstr>Tipi di grafica vettoriale supportati</vt:lpstr>
      <vt:lpstr>Compatibilità di Vector Asset Studio</vt:lpstr>
      <vt:lpstr>Compatibilità di Vector Asset Studio (2)</vt:lpstr>
      <vt:lpstr>Immagine Raster o Bitmap</vt:lpstr>
      <vt:lpstr>Immagine Vettoriale</vt:lpstr>
      <vt:lpstr>Pro e contro dei due formati</vt:lpstr>
      <vt:lpstr>Pro e contro dei due formati (2)</vt:lpstr>
      <vt:lpstr>In conclusione</vt:lpstr>
      <vt:lpstr>File SVG</vt:lpstr>
      <vt:lpstr>File PSD</vt:lpstr>
      <vt:lpstr>Best Practices</vt:lpstr>
      <vt:lpstr>Caso di errore</vt:lpstr>
      <vt:lpstr>Generazione di PNG</vt:lpstr>
      <vt:lpstr>Diapositiva 18</vt:lpstr>
      <vt:lpstr>Diapositiva 19</vt:lpstr>
      <vt:lpstr>Libreria di supporto</vt:lpstr>
      <vt:lpstr>Avviare Vector Asset Studio</vt:lpstr>
      <vt:lpstr>Diapositiva 22</vt:lpstr>
      <vt:lpstr>Diapositiva 23</vt:lpstr>
      <vt:lpstr>Come importare una grafica vettoriale</vt:lpstr>
      <vt:lpstr>Aggiungere una material icon</vt:lpstr>
      <vt:lpstr>Diapositiva 26</vt:lpstr>
      <vt:lpstr>Diapositiva 27</vt:lpstr>
      <vt:lpstr>Importare un file SVG o PSD</vt:lpstr>
      <vt:lpstr>Diapositiva 29</vt:lpstr>
      <vt:lpstr>Diapositiva 30</vt:lpstr>
      <vt:lpstr>Costruire il progetto</vt:lpstr>
      <vt:lpstr>Aggiungere un vector drawable al layout</vt:lpstr>
      <vt:lpstr>Mostrare vector drawable su widget</vt:lpstr>
      <vt:lpstr>Mostrare vector drawable su widget</vt:lpstr>
      <vt:lpstr>Mostrare vector drawable su widget</vt:lpstr>
      <vt:lpstr>Mostrare vector drawable su widget</vt:lpstr>
      <vt:lpstr>Fare riferimento a un vector drawable</vt:lpstr>
      <vt:lpstr>Fare riferimento a un vector drawable</vt:lpstr>
      <vt:lpstr>Fare riferimento a un vector drawable</vt:lpstr>
      <vt:lpstr>Fare riferimento a un vector drawable</vt:lpstr>
      <vt:lpstr>Modificare codice XML generato</vt:lpstr>
      <vt:lpstr>Modificare codice XML generato</vt:lpstr>
      <vt:lpstr>Modificare codice XML generato</vt:lpstr>
      <vt:lpstr>Modificare codice XML generato</vt:lpstr>
      <vt:lpstr>Modificare codice XML generato</vt:lpstr>
      <vt:lpstr>Modificare codice XML generato</vt:lpstr>
      <vt:lpstr>Rimuovere vector drawable da progetto</vt:lpstr>
      <vt:lpstr>Rimuovere vector drawable da progetto</vt:lpstr>
      <vt:lpstr>Rimuovere vector drawable da progetto</vt:lpstr>
      <vt:lpstr>Cose da rivedere sulle slide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2020-05-17T14:20:19Z</dcterms:created>
  <dcterms:modified xsi:type="dcterms:W3CDTF">2020-06-09T08:46:37Z</dcterms:modified>
</cp:coreProperties>
</file>