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4" r:id="rId1"/>
  </p:sldMasterIdLst>
  <p:notesMasterIdLst>
    <p:notesMasterId r:id="rId54"/>
  </p:notesMasterIdLst>
  <p:handoutMasterIdLst>
    <p:handoutMasterId r:id="rId55"/>
  </p:handoutMasterIdLst>
  <p:sldIdLst>
    <p:sldId id="257" r:id="rId2"/>
    <p:sldId id="261" r:id="rId3"/>
    <p:sldId id="277" r:id="rId4"/>
    <p:sldId id="267" r:id="rId5"/>
    <p:sldId id="268" r:id="rId6"/>
    <p:sldId id="317" r:id="rId7"/>
    <p:sldId id="266" r:id="rId8"/>
    <p:sldId id="262" r:id="rId9"/>
    <p:sldId id="263" r:id="rId10"/>
    <p:sldId id="264" r:id="rId11"/>
    <p:sldId id="265" r:id="rId12"/>
    <p:sldId id="282" r:id="rId13"/>
    <p:sldId id="269" r:id="rId14"/>
    <p:sldId id="270" r:id="rId15"/>
    <p:sldId id="283" r:id="rId16"/>
    <p:sldId id="276" r:id="rId17"/>
    <p:sldId id="279" r:id="rId18"/>
    <p:sldId id="280" r:id="rId19"/>
    <p:sldId id="281" r:id="rId20"/>
    <p:sldId id="284" r:id="rId21"/>
    <p:sldId id="271" r:id="rId22"/>
    <p:sldId id="322" r:id="rId23"/>
    <p:sldId id="323" r:id="rId24"/>
    <p:sldId id="286" r:id="rId25"/>
    <p:sldId id="287" r:id="rId26"/>
    <p:sldId id="318" r:id="rId27"/>
    <p:sldId id="319" r:id="rId28"/>
    <p:sldId id="325" r:id="rId29"/>
    <p:sldId id="291" r:id="rId30"/>
    <p:sldId id="320" r:id="rId31"/>
    <p:sldId id="321" r:id="rId32"/>
    <p:sldId id="290" r:id="rId33"/>
    <p:sldId id="294" r:id="rId34"/>
    <p:sldId id="296" r:id="rId35"/>
    <p:sldId id="324" r:id="rId36"/>
    <p:sldId id="297" r:id="rId37"/>
    <p:sldId id="298" r:id="rId38"/>
    <p:sldId id="305" r:id="rId39"/>
    <p:sldId id="301" r:id="rId40"/>
    <p:sldId id="302" r:id="rId41"/>
    <p:sldId id="303" r:id="rId42"/>
    <p:sldId id="304" r:id="rId43"/>
    <p:sldId id="308" r:id="rId44"/>
    <p:sldId id="309" r:id="rId45"/>
    <p:sldId id="310" r:id="rId46"/>
    <p:sldId id="311" r:id="rId47"/>
    <p:sldId id="312" r:id="rId48"/>
    <p:sldId id="313" r:id="rId49"/>
    <p:sldId id="314" r:id="rId50"/>
    <p:sldId id="315" r:id="rId51"/>
    <p:sldId id="316" r:id="rId52"/>
    <p:sldId id="326" r:id="rId5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ore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3722"/>
    <a:srgbClr val="2B3922"/>
    <a:srgbClr val="344529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98" autoAdjust="0"/>
    <p:restoredTop sz="94660"/>
  </p:normalViewPr>
  <p:slideViewPr>
    <p:cSldViewPr snapToGrid="0">
      <p:cViewPr varScale="1">
        <p:scale>
          <a:sx n="67" d="100"/>
          <a:sy n="67" d="100"/>
        </p:scale>
        <p:origin x="656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27A3769-973A-471F-AE95-803ACD9DB45A}" type="datetime1">
              <a:rPr lang="it-IT" smtClean="0"/>
              <a:pPr rtl="0"/>
              <a:t>23/06/2020</a:t>
            </a:fld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pPr rtl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8B562AB-E890-432E-8086-3C35B5B6BC74}" type="datetime1">
              <a:rPr lang="it-IT" smtClean="0"/>
              <a:pPr rtl="0"/>
              <a:t>23/06/2020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"/>
              <a:t>Fare clic per modificare gli stili del testo dello schema</a:t>
            </a:r>
            <a:endParaRPr lang="en-US"/>
          </a:p>
          <a:p>
            <a:pPr lvl="1" rtl="0"/>
            <a:r>
              <a:rPr lang="it"/>
              <a:t>Secondo livello</a:t>
            </a:r>
          </a:p>
          <a:p>
            <a:pPr lvl="2" rtl="0"/>
            <a:r>
              <a:rPr lang="it"/>
              <a:t>Terzo livello</a:t>
            </a:r>
          </a:p>
          <a:p>
            <a:pPr lvl="3" rtl="0"/>
            <a:r>
              <a:rPr lang="it"/>
              <a:t>Quarto livello</a:t>
            </a:r>
          </a:p>
          <a:p>
            <a:pPr lvl="4" rtl="0"/>
            <a:r>
              <a:rPr lang="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pPr rtl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6B2AB89-642D-461B-88E3-BE7E49276E6D}" type="datetime1">
              <a:rPr lang="it-IT" smtClean="0"/>
              <a:pPr rtl="0"/>
              <a:t>23/06/2020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pPr rtl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521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8228F9-9C50-4094-9999-09A1682E91E0}" type="datetime1">
              <a:rPr lang="it-IT" smtClean="0"/>
              <a:pPr rtl="0"/>
              <a:t>23/06/2020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pPr rtl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488125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8228F9-9C50-4094-9999-09A1682E91E0}" type="datetime1">
              <a:rPr lang="it-IT" smtClean="0"/>
              <a:pPr rtl="0"/>
              <a:t>23/06/2020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pPr rtl="0"/>
              <a:t>‹N›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8267844"/>
      </p:ext>
    </p:extLst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8228F9-9C50-4094-9999-09A1682E91E0}" type="datetime1">
              <a:rPr lang="it-IT" smtClean="0"/>
              <a:pPr rtl="0"/>
              <a:t>23/06/2020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pPr rtl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48427"/>
      </p:ext>
    </p:extLst>
  </p:cSld>
  <p:clrMapOvr>
    <a:masterClrMapping/>
  </p:clrMapOvr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8228F9-9C50-4094-9999-09A1682E91E0}" type="datetime1">
              <a:rPr lang="it-IT" smtClean="0"/>
              <a:pPr rtl="0"/>
              <a:t>23/06/2020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pPr rtl="0"/>
              <a:t>‹N›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3622976"/>
      </p:ext>
    </p:extLst>
  </p:cSld>
  <p:clrMapOvr>
    <a:masterClrMapping/>
  </p:clrMapOvr>
  <p:hf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8228F9-9C50-4094-9999-09A1682E91E0}" type="datetime1">
              <a:rPr lang="it-IT" smtClean="0"/>
              <a:pPr rtl="0"/>
              <a:t>23/06/2020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pPr rtl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089728"/>
      </p:ext>
    </p:extLst>
  </p:cSld>
  <p:clrMapOvr>
    <a:masterClrMapping/>
  </p:clrMapOvr>
  <p:hf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B6DF1C0-0F0C-4064-ABD6-C9C1782C86AE}" type="datetime1">
              <a:rPr lang="it-IT" smtClean="0"/>
              <a:pPr rtl="0"/>
              <a:t>23/06/2020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pPr rtl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309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8228F9-9C50-4094-9999-09A1682E91E0}" type="datetime1">
              <a:rPr lang="it-IT" smtClean="0"/>
              <a:pPr rtl="0"/>
              <a:t>23/06/2020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pPr rtl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793197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5E0D28E-6F2F-4715-A424-3B01AC64AD4B}" type="datetime1">
              <a:rPr lang="it-IT" smtClean="0"/>
              <a:pPr rtl="0"/>
              <a:t>23/06/2020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pPr rtl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464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953424F-4FD0-4DEA-A244-2F5A83926123}" type="datetime1">
              <a:rPr lang="it-IT" smtClean="0"/>
              <a:pPr rtl="0"/>
              <a:t>23/06/2020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pPr rtl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306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D487A35-6EB2-4106-87BE-5998F37E93E7}" type="datetime1">
              <a:rPr lang="it-IT" smtClean="0"/>
              <a:pPr rtl="0"/>
              <a:t>23/06/2020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pPr rtl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58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D0A2449-0E6F-4EC8-9AF5-127FFF9E4F17}" type="datetime1">
              <a:rPr lang="it-IT" smtClean="0"/>
              <a:pPr rtl="0"/>
              <a:t>23/06/2020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pPr rtl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45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3ECC08F-3232-4266-A826-505EFF618F02}" type="datetime1">
              <a:rPr lang="it-IT" smtClean="0"/>
              <a:pPr rtl="0"/>
              <a:t>23/06/2020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pPr rtl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87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8228F9-9C50-4094-9999-09A1682E91E0}" type="datetime1">
              <a:rPr lang="it-IT" smtClean="0"/>
              <a:pPr rtl="0"/>
              <a:t>23/06/2020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pPr rtl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566771"/>
      </p:ext>
    </p:extLst>
  </p:cSld>
  <p:clrMapOvr>
    <a:masterClrMapping/>
  </p:clrMapOvr>
  <p:hf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4F848B3-DD0C-4C86-9703-1DC7B521FCF8}" type="datetime1">
              <a:rPr lang="it-IT" smtClean="0"/>
              <a:pPr rtl="0"/>
              <a:t>23/06/2020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pPr rtl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149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11CFEF3-F103-4E31-9572-24F0BC84FDFF}" type="datetime1">
              <a:rPr lang="it-IT" smtClean="0"/>
              <a:pPr rtl="0"/>
              <a:t>23/06/2020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pPr rtl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848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A8228F9-9C50-4094-9999-09A1682E91E0}" type="datetime1">
              <a:rPr lang="it-IT" smtClean="0"/>
              <a:pPr rtl="0"/>
              <a:t>23/06/2020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pPr rtl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75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</p:sldLayoutIdLst>
  <p:hf sldNum="0"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Primo piano di un logo&#10;&#10;Descrizione generata automaticament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7" name="Rettangolo con due angoli in diagonale arrotondati 6">
            <a:extLst>
              <a:ext uri="{FF2B5EF4-FFF2-40B4-BE49-F238E27FC236}">
                <a16:creationId xmlns:a16="http://schemas.microsoft.com/office/drawing/2014/main" id="{B727E2A3-1F15-45D5-B583-BB0F3D07B062}"/>
              </a:ext>
            </a:extLst>
          </p:cNvPr>
          <p:cNvSpPr/>
          <p:nvPr/>
        </p:nvSpPr>
        <p:spPr>
          <a:xfrm>
            <a:off x="5372100" y="2347912"/>
            <a:ext cx="4924425" cy="2190750"/>
          </a:xfrm>
          <a:prstGeom prst="round2Diag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b="1" dirty="0">
                <a:solidFill>
                  <a:srgbClr val="2E37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 ASSET STUDIO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49DCAD-FA38-436C-B106-A235F4692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 e contro dei due formati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E9CA38E-DEB8-4B3C-A7EF-B065EE73E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immagini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raster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principale vantaggio di un’immagine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raster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è che, grazie ai milioni di pixel che la compongono, può rappresentare svariati dettagli. </a:t>
            </a:r>
          </a:p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 svantaggio è che nel momento in cui vengono ingrandite oltre le loro dimensioni originali, subiscono perdite di dettagli e appaiono sgranate o dentellate (effetto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pixellatura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endParaRPr lang="it-IT" sz="3600" dirty="0"/>
          </a:p>
          <a:p>
            <a:endParaRPr lang="it-IT" sz="3600" dirty="0"/>
          </a:p>
        </p:txBody>
      </p:sp>
    </p:spTree>
    <p:extLst>
      <p:ext uri="{BB962C8B-B14F-4D97-AF65-F5344CB8AC3E}">
        <p14:creationId xmlns:p14="http://schemas.microsoft.com/office/powerpoint/2010/main" val="1909592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6E8F6D-14C5-4FD7-BE1E-94F2CEBBD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 e contro dei due formati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197C251-8208-4015-BFF1-537AC8FD5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6366"/>
            <a:ext cx="9228666" cy="3849624"/>
          </a:xfrm>
        </p:spPr>
        <p:txBody>
          <a:bodyPr/>
          <a:lstStyle/>
          <a:p>
            <a:pPr marL="0" indent="0">
              <a:buNone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immagini vettoriali:</a:t>
            </a:r>
            <a:endParaRPr lang="it-IT" sz="2400" dirty="0"/>
          </a:p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Possono essere ingrandite all’infinito senza subire alcuna perdita di qualità e definizione, inoltre</a:t>
            </a:r>
            <a:r>
              <a:rPr lang="it-IT" sz="2400" b="1" dirty="0"/>
              <a:t> 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peso (in byte) di un documento è inferiore rispetto ad uno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raster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Sono meno intuitive da usare rispetto alle immagini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raster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è più complicato lavorarci e bisogna conoscere a fondo gli strumenti da utilizzare.</a:t>
            </a:r>
          </a:p>
          <a:p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699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In conclusione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>
              <a:buNone/>
            </a:pP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Il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drawable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è appropriato per icone semplici, mentre quelle con troppi dettagli funzionano meglio come immagini bitmap.</a:t>
            </a:r>
          </a:p>
          <a:p>
            <a:pPr marL="0">
              <a:buNone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Inoltre il caricamento iniziale di un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drawable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può costare di più in termini di cicli di CPU rispetto alla corrispondente immagine bitmap. Mentre l’uso di memoria, una volta caricati, è simile tra i due.</a:t>
            </a:r>
          </a:p>
          <a:p>
            <a:pPr>
              <a:buNone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47AD0D-D9DC-4BD5-B662-30885C94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cs typeface="Times New Roman" panose="02020603050405020304" pitchFamily="18" charset="0"/>
              </a:rPr>
              <a:t>File SVG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9C302A-E7AA-40AD-8F0F-C6D9EFCC8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file SVG è un file che usa un formato grafico vettoriale bidimensionale. Descrive l’immagine usando un formato di testo, basato su XML. I file SVG sono sviluppati come formato standard per mostrare grafiche vettoriali sul web.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09069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A3D193-E597-4EF9-9B61-D8F702BBD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cs typeface="Times New Roman" panose="02020603050405020304" pitchFamily="18" charset="0"/>
              </a:rPr>
              <a:t>File PSD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D544C2-8FC2-4FAB-8544-0FAFF728A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PSD è un formato di file proprietario sviluppato da Adobe Systems. La sua particolarità è quella di essere un formato di grafica vettoriale molto versatile. È utilizzato per creare immagini vettoriali e progetti multimediali.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52011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Best Practices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Se l’immagine da vettorizzare è troppo grande, caricarla potrebbe richiedere troppo tempo, quindi risulta utile limitarne le dimensioni.</a:t>
            </a:r>
          </a:p>
          <a:p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Sebbene i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vector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drawables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supportino anche più di un colore, spesso è raccomandabile usare icone nere (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android:fillColor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=”#FF000000”). In questo modo è possibile aggiungere una tinta, che diventerà il colore dell’icona. Se il colore dell’icona non è nero, potrebbe fondersi con quello della tinta.</a:t>
            </a:r>
          </a:p>
          <a:p>
            <a:endParaRPr lang="it-IT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Caso di errore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77334" y="2160270"/>
            <a:ext cx="4548809" cy="3849624"/>
          </a:xfrm>
        </p:spPr>
        <p:txBody>
          <a:bodyPr/>
          <a:lstStyle/>
          <a:p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In questo strumento non sono ancora supportate alcune funzionalità, nel caso in cui venga trovato qualcosa non supportato nel file SVG, verrà riportato come errore in basso nella finestra, con annessi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error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details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it-IT" dirty="0"/>
          </a:p>
        </p:txBody>
      </p:sp>
      <p:pic>
        <p:nvPicPr>
          <p:cNvPr id="5" name="Immagine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844C7799-DAAD-41B2-9CA1-1EC982409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342" y="1666734"/>
            <a:ext cx="5419858" cy="428601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Generazione di PNG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>
              <a:buNone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 le versioni precedenti ad Android 5.0,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Asset Studio aggiunge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drawable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 progetto, inoltre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Gradle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 immagini PNG bitmap a varie risoluzioni. Le densità delle immagini PNG sono specificate dalla proprietà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generatedDensities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 Domain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Specific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Language in un file </a:t>
            </a:r>
            <a:r>
              <a:rPr lang="it-IT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build.gradle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>
              <a:buNone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 le versioni successive ad Android 5.0,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Asset Studio supporta tutti gli elementi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VectorDrawable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it-IT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66800" y="767443"/>
            <a:ext cx="8277225" cy="5185301"/>
          </a:xfrm>
        </p:spPr>
        <p:txBody>
          <a:bodyPr>
            <a:normAutofit/>
          </a:bodyPr>
          <a:lstStyle/>
          <a:p>
            <a:pPr>
              <a:buNone/>
            </a:pPr>
            <a:endParaRPr lang="it-IT" sz="2400" dirty="0">
              <a:latin typeface="Times New Roman" pitchFamily="18" charset="0"/>
              <a:cs typeface="Times New Roman" pitchFamily="18" charset="0"/>
            </a:endParaRPr>
          </a:p>
          <a:p>
            <a:pPr marL="0">
              <a:buNone/>
            </a:pP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Per la retrocompatibilità con Android 4.4 e precedenti,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Asset Studio supporta i seguenti elementi XML:</a:t>
            </a:r>
          </a:p>
          <a:p>
            <a:pPr>
              <a:buNone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it-IT" sz="2400" dirty="0"/>
              <a:t>&lt;</a:t>
            </a:r>
            <a:r>
              <a:rPr lang="it-IT" sz="2400" dirty="0" err="1"/>
              <a:t>vector</a:t>
            </a:r>
            <a:r>
              <a:rPr lang="it-IT" sz="2400" dirty="0"/>
              <a:t>&gt;</a:t>
            </a:r>
          </a:p>
          <a:p>
            <a:pPr lvl="1">
              <a:buFont typeface="Wingdings" pitchFamily="2" charset="2"/>
              <a:buChar char="§"/>
            </a:pPr>
            <a:r>
              <a:rPr lang="it-IT" sz="2200" dirty="0" err="1"/>
              <a:t>android:width</a:t>
            </a:r>
            <a:endParaRPr lang="it-IT" sz="2200" dirty="0"/>
          </a:p>
          <a:p>
            <a:pPr lvl="1">
              <a:buFont typeface="Wingdings" pitchFamily="2" charset="2"/>
              <a:buChar char="§"/>
            </a:pPr>
            <a:r>
              <a:rPr lang="it-IT" sz="2200" dirty="0" err="1"/>
              <a:t>android:height</a:t>
            </a:r>
            <a:endParaRPr lang="it-IT" sz="2200" dirty="0"/>
          </a:p>
          <a:p>
            <a:pPr lvl="1">
              <a:buFont typeface="Wingdings" pitchFamily="2" charset="2"/>
              <a:buChar char="§"/>
            </a:pPr>
            <a:r>
              <a:rPr lang="it-IT" sz="2200" dirty="0" err="1"/>
              <a:t>android:viewportWidth</a:t>
            </a:r>
            <a:endParaRPr lang="it-IT" sz="2200" dirty="0"/>
          </a:p>
          <a:p>
            <a:pPr lvl="1">
              <a:buFont typeface="Wingdings" pitchFamily="2" charset="2"/>
              <a:buChar char="§"/>
            </a:pPr>
            <a:r>
              <a:rPr lang="it-IT" sz="2200" dirty="0" err="1"/>
              <a:t>android:viewportHeight</a:t>
            </a:r>
            <a:endParaRPr lang="it-IT" sz="2200" dirty="0"/>
          </a:p>
          <a:p>
            <a:pPr lvl="1">
              <a:buFont typeface="Wingdings" pitchFamily="2" charset="2"/>
              <a:buChar char="§"/>
            </a:pPr>
            <a:r>
              <a:rPr lang="it-IT" sz="2200" dirty="0" err="1"/>
              <a:t>android:alpha</a:t>
            </a:r>
            <a:endParaRPr lang="it-IT" sz="2200" dirty="0"/>
          </a:p>
          <a:p>
            <a:pPr>
              <a:buNone/>
            </a:pPr>
            <a:endParaRPr lang="it-IT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it-IT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66799" y="1498963"/>
            <a:ext cx="3995057" cy="3849624"/>
          </a:xfrm>
        </p:spPr>
        <p:txBody>
          <a:bodyPr>
            <a:noAutofit/>
          </a:bodyPr>
          <a:lstStyle/>
          <a:p>
            <a:pPr indent="0">
              <a:buNone/>
            </a:pPr>
            <a:r>
              <a:rPr lang="it-IT" sz="2200" dirty="0">
                <a:solidFill>
                  <a:schemeClr val="tx1"/>
                </a:solidFill>
              </a:rPr>
              <a:t>&lt;group&gt;</a:t>
            </a:r>
          </a:p>
          <a:p>
            <a:pPr lvl="1" indent="0">
              <a:buFont typeface="Wingdings" pitchFamily="2" charset="2"/>
              <a:buChar char="§"/>
            </a:pPr>
            <a:r>
              <a:rPr lang="it-IT" sz="2200" dirty="0" err="1">
                <a:solidFill>
                  <a:schemeClr val="tx1"/>
                </a:solidFill>
              </a:rPr>
              <a:t>android:rotation</a:t>
            </a:r>
            <a:endParaRPr lang="it-IT" sz="2200" dirty="0">
              <a:solidFill>
                <a:schemeClr val="tx1"/>
              </a:solidFill>
            </a:endParaRPr>
          </a:p>
          <a:p>
            <a:pPr lvl="1" indent="0">
              <a:buFont typeface="Wingdings" pitchFamily="2" charset="2"/>
              <a:buChar char="§"/>
            </a:pPr>
            <a:r>
              <a:rPr lang="it-IT" sz="2200" dirty="0" err="1">
                <a:solidFill>
                  <a:schemeClr val="tx1"/>
                </a:solidFill>
              </a:rPr>
              <a:t>android:pivotX</a:t>
            </a:r>
            <a:endParaRPr lang="it-IT" sz="2200" dirty="0">
              <a:solidFill>
                <a:schemeClr val="tx1"/>
              </a:solidFill>
            </a:endParaRPr>
          </a:p>
          <a:p>
            <a:pPr lvl="1" indent="0">
              <a:buFont typeface="Wingdings" pitchFamily="2" charset="2"/>
              <a:buChar char="§"/>
            </a:pPr>
            <a:r>
              <a:rPr lang="it-IT" sz="2200" dirty="0" err="1">
                <a:solidFill>
                  <a:schemeClr val="tx1"/>
                </a:solidFill>
              </a:rPr>
              <a:t>android:pivotY</a:t>
            </a:r>
            <a:endParaRPr lang="it-IT" sz="2200" dirty="0">
              <a:solidFill>
                <a:schemeClr val="tx1"/>
              </a:solidFill>
            </a:endParaRPr>
          </a:p>
          <a:p>
            <a:pPr lvl="1" indent="0">
              <a:buFont typeface="Wingdings" pitchFamily="2" charset="2"/>
              <a:buChar char="§"/>
            </a:pPr>
            <a:r>
              <a:rPr lang="it-IT" sz="2200" dirty="0" err="1">
                <a:solidFill>
                  <a:schemeClr val="tx1"/>
                </a:solidFill>
              </a:rPr>
              <a:t>android:scaleX</a:t>
            </a:r>
            <a:endParaRPr lang="it-IT" sz="2200" dirty="0">
              <a:solidFill>
                <a:schemeClr val="tx1"/>
              </a:solidFill>
            </a:endParaRPr>
          </a:p>
          <a:p>
            <a:pPr lvl="1" indent="0">
              <a:buFont typeface="Wingdings" pitchFamily="2" charset="2"/>
              <a:buChar char="§"/>
            </a:pPr>
            <a:r>
              <a:rPr lang="it-IT" sz="2200" dirty="0" err="1">
                <a:solidFill>
                  <a:schemeClr val="tx1"/>
                </a:solidFill>
              </a:rPr>
              <a:t>android:scaleY</a:t>
            </a:r>
            <a:endParaRPr lang="it-IT" sz="2200" dirty="0">
              <a:solidFill>
                <a:schemeClr val="tx1"/>
              </a:solidFill>
            </a:endParaRPr>
          </a:p>
          <a:p>
            <a:pPr lvl="1" indent="0">
              <a:buFont typeface="Wingdings" pitchFamily="2" charset="2"/>
              <a:buChar char="§"/>
            </a:pPr>
            <a:r>
              <a:rPr lang="it-IT" sz="2200" dirty="0" err="1">
                <a:solidFill>
                  <a:schemeClr val="tx1"/>
                </a:solidFill>
              </a:rPr>
              <a:t>android:translateX</a:t>
            </a:r>
            <a:endParaRPr lang="it-IT" sz="2200" dirty="0">
              <a:solidFill>
                <a:schemeClr val="tx1"/>
              </a:solidFill>
            </a:endParaRPr>
          </a:p>
          <a:p>
            <a:pPr lvl="1" indent="0">
              <a:buFont typeface="Wingdings" pitchFamily="2" charset="2"/>
              <a:buChar char="§"/>
            </a:pPr>
            <a:r>
              <a:rPr lang="it-IT" sz="2200" dirty="0" err="1">
                <a:solidFill>
                  <a:schemeClr val="tx1"/>
                </a:solidFill>
              </a:rPr>
              <a:t>android:translateY</a:t>
            </a:r>
            <a:endParaRPr lang="it-IT" sz="2200" dirty="0">
              <a:solidFill>
                <a:schemeClr val="tx1"/>
              </a:solidFill>
            </a:endParaRPr>
          </a:p>
          <a:p>
            <a:pPr indent="0">
              <a:buNone/>
            </a:pPr>
            <a:endParaRPr lang="it-IT" sz="2200" dirty="0">
              <a:solidFill>
                <a:schemeClr val="tx1"/>
              </a:solidFill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5857875" y="1470602"/>
            <a:ext cx="4506686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&lt;</a:t>
            </a:r>
            <a:r>
              <a:rPr lang="it-IT" sz="2400" dirty="0" err="1"/>
              <a:t>path</a:t>
            </a:r>
            <a:r>
              <a:rPr lang="it-IT" sz="2400" dirty="0"/>
              <a:t>&gt;</a:t>
            </a:r>
          </a:p>
          <a:p>
            <a:pPr lvl="1">
              <a:buFont typeface="Wingdings" pitchFamily="2" charset="2"/>
              <a:buChar char="§"/>
            </a:pPr>
            <a:r>
              <a:rPr lang="it-IT" sz="2200" dirty="0"/>
              <a:t> </a:t>
            </a:r>
            <a:r>
              <a:rPr lang="it-IT" sz="2200" dirty="0" err="1"/>
              <a:t>android:pathData</a:t>
            </a:r>
            <a:r>
              <a:rPr lang="it-IT" sz="2200" dirty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it-IT" sz="2200" dirty="0"/>
              <a:t> </a:t>
            </a:r>
            <a:r>
              <a:rPr lang="it-IT" sz="2200" dirty="0" err="1"/>
              <a:t>android:fillColor</a:t>
            </a:r>
            <a:endParaRPr lang="it-IT" sz="2200" dirty="0"/>
          </a:p>
          <a:p>
            <a:pPr lvl="1">
              <a:buFont typeface="Wingdings" pitchFamily="2" charset="2"/>
              <a:buChar char="§"/>
            </a:pPr>
            <a:r>
              <a:rPr lang="it-IT" sz="2200" dirty="0"/>
              <a:t> </a:t>
            </a:r>
            <a:r>
              <a:rPr lang="it-IT" sz="2200" dirty="0" err="1"/>
              <a:t>android:strokeColor</a:t>
            </a:r>
            <a:endParaRPr lang="it-IT" sz="2200" dirty="0"/>
          </a:p>
          <a:p>
            <a:pPr lvl="1">
              <a:buFont typeface="Wingdings" pitchFamily="2" charset="2"/>
              <a:buChar char="§"/>
            </a:pPr>
            <a:r>
              <a:rPr lang="it-IT" sz="2200" dirty="0"/>
              <a:t> </a:t>
            </a:r>
            <a:r>
              <a:rPr lang="it-IT" sz="2200" dirty="0" err="1"/>
              <a:t>android:strokeWidth</a:t>
            </a:r>
            <a:endParaRPr lang="it-IT" sz="2200" dirty="0"/>
          </a:p>
          <a:p>
            <a:pPr lvl="1">
              <a:buFont typeface="Wingdings" pitchFamily="2" charset="2"/>
              <a:buChar char="§"/>
            </a:pPr>
            <a:r>
              <a:rPr lang="it-IT" sz="2200" dirty="0"/>
              <a:t> </a:t>
            </a:r>
            <a:r>
              <a:rPr lang="it-IT" sz="2200" dirty="0" err="1"/>
              <a:t>android:strokeAlpha</a:t>
            </a:r>
            <a:endParaRPr lang="it-IT" sz="2200" dirty="0"/>
          </a:p>
          <a:p>
            <a:pPr lvl="1">
              <a:buFont typeface="Wingdings" pitchFamily="2" charset="2"/>
              <a:buChar char="§"/>
            </a:pPr>
            <a:r>
              <a:rPr lang="it-IT" sz="2200" dirty="0"/>
              <a:t> </a:t>
            </a:r>
            <a:r>
              <a:rPr lang="it-IT" sz="2200" dirty="0" err="1"/>
              <a:t>android:fillAlpha</a:t>
            </a:r>
            <a:endParaRPr lang="it-IT" sz="2200" dirty="0"/>
          </a:p>
          <a:p>
            <a:pPr lvl="1">
              <a:buFont typeface="Wingdings" pitchFamily="2" charset="2"/>
              <a:buChar char="§"/>
            </a:pPr>
            <a:r>
              <a:rPr lang="it-IT" sz="2200" dirty="0"/>
              <a:t> </a:t>
            </a:r>
            <a:r>
              <a:rPr lang="it-IT" sz="2200" dirty="0" err="1"/>
              <a:t>android:strokeLineCap</a:t>
            </a:r>
            <a:endParaRPr lang="it-IT" sz="2200" dirty="0"/>
          </a:p>
          <a:p>
            <a:pPr lvl="1">
              <a:buFont typeface="Wingdings" pitchFamily="2" charset="2"/>
              <a:buChar char="§"/>
            </a:pPr>
            <a:r>
              <a:rPr lang="it-IT" sz="2200" dirty="0"/>
              <a:t> </a:t>
            </a:r>
            <a:r>
              <a:rPr lang="it-IT" sz="2200" dirty="0" err="1"/>
              <a:t>android:strokeLineJoin</a:t>
            </a:r>
            <a:endParaRPr lang="it-IT" sz="2200" dirty="0"/>
          </a:p>
          <a:p>
            <a:pPr lvl="1">
              <a:buFont typeface="Wingdings" pitchFamily="2" charset="2"/>
              <a:buChar char="§"/>
            </a:pPr>
            <a:r>
              <a:rPr lang="it-IT" sz="2200" dirty="0"/>
              <a:t> </a:t>
            </a:r>
            <a:r>
              <a:rPr lang="it-IT" sz="2200" dirty="0" err="1"/>
              <a:t>android:strokeMiterLimit</a:t>
            </a:r>
            <a:endParaRPr lang="it-IT" sz="2200" dirty="0"/>
          </a:p>
          <a:p>
            <a:endParaRPr lang="it-IT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6042F595-4D4D-4185-86A7-CBC567109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cs typeface="Times New Roman" panose="02020603050405020304" pitchFamily="18" charset="0"/>
              </a:rPr>
              <a:t>Vector</a:t>
            </a:r>
            <a:r>
              <a:rPr lang="it-IT" dirty="0">
                <a:cs typeface="Times New Roman" panose="02020603050405020304" pitchFamily="18" charset="0"/>
              </a:rPr>
              <a:t> Asset Studio - Introduzione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7869F837-450C-4E6A-A262-9F07239CD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 Android Studio 1.4 è stato introdotto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Asset Studio, un tool per prendere un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asset dalla libreria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material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icon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 convertire file SVG in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drawable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it-IT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Libreria di supporto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>
              <a:lnSpc>
                <a:spcPct val="130000"/>
              </a:lnSpc>
              <a:buNone/>
            </a:pP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 di usare </a:t>
            </a:r>
            <a:r>
              <a:rPr lang="it-IT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Asset Studio bisogna aggiungere una dichiarazione nel file </a:t>
            </a:r>
            <a:r>
              <a:rPr lang="it-IT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build.gradle</a:t>
            </a: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it-IT" sz="2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it-IT" sz="2400" dirty="0" err="1"/>
              <a:t>android</a:t>
            </a:r>
            <a:r>
              <a:rPr lang="it-IT" sz="2400" dirty="0"/>
              <a:t> {</a:t>
            </a:r>
            <a:br>
              <a:rPr lang="it-IT" sz="2400" dirty="0"/>
            </a:br>
            <a:r>
              <a:rPr lang="it-IT" sz="2400" dirty="0"/>
              <a:t>  </a:t>
            </a:r>
            <a:r>
              <a:rPr lang="it-IT" sz="2400" dirty="0" err="1"/>
              <a:t>defaultConfig</a:t>
            </a:r>
            <a:r>
              <a:rPr lang="it-IT" sz="2400" dirty="0"/>
              <a:t> {</a:t>
            </a:r>
            <a:br>
              <a:rPr lang="it-IT" sz="2400" dirty="0"/>
            </a:br>
            <a:r>
              <a:rPr lang="it-IT" sz="2400" dirty="0"/>
              <a:t>    </a:t>
            </a:r>
            <a:r>
              <a:rPr lang="it-IT" sz="2400" dirty="0" err="1"/>
              <a:t>vectorDrawables.useSupportLibrary</a:t>
            </a:r>
            <a:r>
              <a:rPr lang="it-IT" sz="2400" dirty="0"/>
              <a:t> = </a:t>
            </a:r>
            <a:r>
              <a:rPr lang="it-IT" sz="2400" dirty="0" err="1"/>
              <a:t>true</a:t>
            </a:r>
            <a:br>
              <a:rPr lang="it-IT" sz="2400" dirty="0"/>
            </a:br>
            <a:r>
              <a:rPr lang="it-IT" sz="2400" dirty="0"/>
              <a:t>  }</a:t>
            </a:r>
            <a:br>
              <a:rPr lang="it-IT" sz="2400" dirty="0"/>
            </a:br>
            <a:r>
              <a:rPr lang="it-IT" sz="2400" dirty="0"/>
              <a:t>}</a:t>
            </a:r>
            <a:br>
              <a:rPr lang="it-IT" sz="2400" dirty="0"/>
            </a:br>
            <a:br>
              <a:rPr lang="it-IT" sz="2400" dirty="0"/>
            </a:br>
            <a:r>
              <a:rPr lang="it-IT" sz="2400" dirty="0" err="1"/>
              <a:t>dependencies</a:t>
            </a:r>
            <a:r>
              <a:rPr lang="it-IT" sz="2400" dirty="0"/>
              <a:t> {</a:t>
            </a:r>
            <a:br>
              <a:rPr lang="it-IT" sz="2400" dirty="0"/>
            </a:br>
            <a:r>
              <a:rPr lang="it-IT" sz="2400" dirty="0"/>
              <a:t>  compile 'com.android.support:appcompat-v7:23.2.0'</a:t>
            </a:r>
            <a:br>
              <a:rPr lang="it-IT" sz="2400" dirty="0"/>
            </a:br>
            <a:r>
              <a:rPr lang="it-IT" sz="2400" dirty="0"/>
              <a:t>}</a:t>
            </a:r>
            <a:endParaRPr lang="it-IT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E4C8B6-E0B8-485F-A4DA-8628A66B7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cs typeface="Times New Roman" panose="02020603050405020304" pitchFamily="18" charset="0"/>
              </a:rPr>
              <a:t>Avviare </a:t>
            </a:r>
            <a:r>
              <a:rPr lang="it-IT" dirty="0" err="1">
                <a:cs typeface="Times New Roman" panose="02020603050405020304" pitchFamily="18" charset="0"/>
              </a:rPr>
              <a:t>Vector</a:t>
            </a:r>
            <a:r>
              <a:rPr lang="it-IT" dirty="0">
                <a:cs typeface="Times New Roman" panose="02020603050405020304" pitchFamily="18" charset="0"/>
              </a:rPr>
              <a:t> Asset Studio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4BDEEE29-91C2-4DC2-978E-B83B3D5573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814299" y="2781994"/>
            <a:ext cx="10563402" cy="36188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837BDAC-7E9D-4633-A500-EAEDA6613B83}"/>
              </a:ext>
            </a:extLst>
          </p:cNvPr>
          <p:cNvSpPr txBox="1"/>
          <p:nvPr/>
        </p:nvSpPr>
        <p:spPr>
          <a:xfrm>
            <a:off x="677334" y="1847850"/>
            <a:ext cx="83428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Fare click destro su qualsiasi folder nell’applicazione, poi passare il cursore su New e poi cliccare su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Vector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Asset. </a:t>
            </a:r>
          </a:p>
        </p:txBody>
      </p:sp>
    </p:spTree>
    <p:extLst>
      <p:ext uri="{BB962C8B-B14F-4D97-AF65-F5344CB8AC3E}">
        <p14:creationId xmlns:p14="http://schemas.microsoft.com/office/powerpoint/2010/main" val="21979710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F0D0C0-C81D-43A2-9EA9-FAB21E45A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cs typeface="Times New Roman" panose="02020603050405020304" pitchFamily="18" charset="0"/>
              </a:rPr>
              <a:t>Avviare </a:t>
            </a:r>
            <a:r>
              <a:rPr lang="it-IT" dirty="0" err="1">
                <a:cs typeface="Times New Roman" panose="02020603050405020304" pitchFamily="18" charset="0"/>
              </a:rPr>
              <a:t>Vector</a:t>
            </a:r>
            <a:r>
              <a:rPr lang="it-IT" dirty="0">
                <a:cs typeface="Times New Roman" panose="02020603050405020304" pitchFamily="18" charset="0"/>
              </a:rPr>
              <a:t> Asset Studio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48C5C40-80CB-46DF-9F87-EAB30C488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31695"/>
            <a:ext cx="4866640" cy="38496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Apparirà la schermata per configurare il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Asset: posso scegliere dalla libreria di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material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icon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cliccando su Clip Art. Si aprirà una finestra con tutti gli assets della libreria, ne scelgo una e clicco ok. </a:t>
            </a:r>
          </a:p>
          <a:p>
            <a:pPr marL="0" indent="0">
              <a:buNone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Inoltre sono presenti delle opzioni per modificare altezza, larghezza, opacità,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automirroring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(versione 21 in poi)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ecc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endParaRPr lang="it-IT" dirty="0"/>
          </a:p>
        </p:txBody>
      </p:sp>
      <p:pic>
        <p:nvPicPr>
          <p:cNvPr id="5" name="Segnaposto contenuto 5">
            <a:extLst>
              <a:ext uri="{FF2B5EF4-FFF2-40B4-BE49-F238E27FC236}">
                <a16:creationId xmlns:a16="http://schemas.microsoft.com/office/drawing/2014/main" id="{A5596593-4ACA-47D8-8CF7-C24BBE0625E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58" t="20542" r="24827" b="20042"/>
          <a:stretch/>
        </p:blipFill>
        <p:spPr>
          <a:xfrm>
            <a:off x="5962015" y="2131695"/>
            <a:ext cx="5682016" cy="362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5607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4EAA41-7C38-4A7C-98BE-F10D8E175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cs typeface="Times New Roman" panose="02020603050405020304" pitchFamily="18" charset="0"/>
              </a:rPr>
              <a:t>Avviare </a:t>
            </a:r>
            <a:r>
              <a:rPr lang="it-IT" dirty="0" err="1">
                <a:cs typeface="Times New Roman" panose="02020603050405020304" pitchFamily="18" charset="0"/>
              </a:rPr>
              <a:t>Vector</a:t>
            </a:r>
            <a:r>
              <a:rPr lang="it-IT" dirty="0">
                <a:cs typeface="Times New Roman" panose="02020603050405020304" pitchFamily="18" charset="0"/>
              </a:rPr>
              <a:t> Asset Studio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C25159-D1FB-41EB-BA52-19337B292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04800" y="2109330"/>
            <a:ext cx="10182225" cy="3849624"/>
          </a:xfrm>
        </p:spPr>
        <p:txBody>
          <a:bodyPr/>
          <a:lstStyle/>
          <a:p>
            <a:pPr lvl="2">
              <a:buNone/>
            </a:pP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Se appare la finestra “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Need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newer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Android plugin for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Gradle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”, va corretta la versione del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gradle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seguendo i passaggi:</a:t>
            </a:r>
          </a:p>
          <a:p>
            <a:pPr lvl="2"/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Seleziona </a:t>
            </a:r>
            <a:r>
              <a:rPr lang="it-IT" sz="2400" b="1" dirty="0"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&gt; </a:t>
            </a:r>
            <a:r>
              <a:rPr lang="it-IT" sz="2400" b="1" dirty="0">
                <a:latin typeface="Times New Roman" pitchFamily="18" charset="0"/>
                <a:cs typeface="Times New Roman" pitchFamily="18" charset="0"/>
              </a:rPr>
              <a:t>Project </a:t>
            </a:r>
            <a:r>
              <a:rPr lang="it-IT" sz="2400" b="1" dirty="0" err="1">
                <a:latin typeface="Times New Roman" pitchFamily="18" charset="0"/>
                <a:cs typeface="Times New Roman" pitchFamily="18" charset="0"/>
              </a:rPr>
              <a:t>Structure</a:t>
            </a:r>
            <a:endParaRPr lang="it-IT" sz="2400" b="1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Seleziona Project</a:t>
            </a:r>
          </a:p>
          <a:p>
            <a:pPr lvl="2"/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Nel campo Android Plugin Version, cambiare la versione del plugin Android per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Gradle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alla 1.5.0 o più recente, poi clicca OK</a:t>
            </a:r>
          </a:p>
          <a:p>
            <a:pPr lvl="2"/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Nella Android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view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della </a:t>
            </a:r>
            <a:r>
              <a:rPr lang="it-IT" sz="2400" i="1" dirty="0">
                <a:latin typeface="Times New Roman" pitchFamily="18" charset="0"/>
                <a:cs typeface="Times New Roman" pitchFamily="18" charset="0"/>
              </a:rPr>
              <a:t>Project window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, clicca con il tasto destro il folder res e seleziona </a:t>
            </a:r>
            <a:r>
              <a:rPr lang="it-IT" sz="2400" b="1" dirty="0"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&gt; </a:t>
            </a:r>
            <a:r>
              <a:rPr lang="it-IT" sz="2400" b="1" dirty="0" err="1">
                <a:latin typeface="Times New Roman" pitchFamily="18" charset="0"/>
                <a:cs typeface="Times New Roman" pitchFamily="18" charset="0"/>
              </a:rPr>
              <a:t>Vector</a:t>
            </a:r>
            <a:r>
              <a:rPr lang="it-IT" sz="2400" b="1" dirty="0">
                <a:latin typeface="Times New Roman" pitchFamily="18" charset="0"/>
                <a:cs typeface="Times New Roman" pitchFamily="18" charset="0"/>
              </a:rPr>
              <a:t> Asset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859988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Come importare una grafica vettoriale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77334" y="2014194"/>
            <a:ext cx="4860471" cy="3849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Asset Studio aiuta a importare grafiche vettoriali  nel proprio progetto.</a:t>
            </a:r>
          </a:p>
          <a:p>
            <a:pPr marL="0" indent="0">
              <a:buNone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Questo è possibile seguendo una delle seguenti procedure:</a:t>
            </a:r>
          </a:p>
          <a:p>
            <a:pPr lvl="1">
              <a:buFont typeface="Wingdings" pitchFamily="2" charset="2"/>
              <a:buChar char="§"/>
            </a:pPr>
            <a:r>
              <a:rPr lang="it-IT" sz="2200" dirty="0">
                <a:latin typeface="Times New Roman" pitchFamily="18" charset="0"/>
                <a:cs typeface="Times New Roman" pitchFamily="18" charset="0"/>
              </a:rPr>
              <a:t>Aggiungere una </a:t>
            </a:r>
            <a:r>
              <a:rPr lang="it-IT" sz="2200" dirty="0" err="1">
                <a:latin typeface="Times New Roman" pitchFamily="18" charset="0"/>
                <a:cs typeface="Times New Roman" pitchFamily="18" charset="0"/>
              </a:rPr>
              <a:t>material</a:t>
            </a:r>
            <a:r>
              <a:rPr lang="it-IT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200" dirty="0" err="1">
                <a:latin typeface="Times New Roman" pitchFamily="18" charset="0"/>
                <a:cs typeface="Times New Roman" pitchFamily="18" charset="0"/>
              </a:rPr>
              <a:t>icon</a:t>
            </a:r>
            <a:r>
              <a:rPr lang="it-IT" sz="2200" dirty="0">
                <a:latin typeface="Times New Roman" pitchFamily="18" charset="0"/>
                <a:cs typeface="Times New Roman" pitchFamily="18" charset="0"/>
              </a:rPr>
              <a:t> (Clip Art)</a:t>
            </a:r>
          </a:p>
          <a:p>
            <a:pPr lvl="1">
              <a:buFont typeface="Wingdings" pitchFamily="2" charset="2"/>
              <a:buChar char="§"/>
            </a:pPr>
            <a:r>
              <a:rPr lang="it-IT" sz="2200" dirty="0">
                <a:latin typeface="Times New Roman" pitchFamily="18" charset="0"/>
                <a:cs typeface="Times New Roman" pitchFamily="18" charset="0"/>
              </a:rPr>
              <a:t>Importare un file SVG o PSD</a:t>
            </a:r>
          </a:p>
        </p:txBody>
      </p:sp>
      <p:pic>
        <p:nvPicPr>
          <p:cNvPr id="5" name="Segnaposto contenuto 5">
            <a:extLst>
              <a:ext uri="{FF2B5EF4-FFF2-40B4-BE49-F238E27FC236}">
                <a16:creationId xmlns:a16="http://schemas.microsoft.com/office/drawing/2014/main" id="{0F35DE8C-3ACD-459B-9345-5DB90C6EC9F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58" t="20542" r="24827" b="20042"/>
          <a:stretch/>
        </p:blipFill>
        <p:spPr>
          <a:xfrm>
            <a:off x="5998028" y="2014194"/>
            <a:ext cx="5682016" cy="3628167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Aggiungere una </a:t>
            </a:r>
            <a:r>
              <a:rPr lang="it-IT" dirty="0" err="1"/>
              <a:t>material</a:t>
            </a:r>
            <a:r>
              <a:rPr lang="it-IT" dirty="0"/>
              <a:t> </a:t>
            </a:r>
            <a:r>
              <a:rPr lang="it-IT" dirty="0" err="1"/>
              <a:t>icon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68292" y="2041071"/>
            <a:ext cx="4615543" cy="3849624"/>
          </a:xfrm>
        </p:spPr>
        <p:txBody>
          <a:bodyPr/>
          <a:lstStyle/>
          <a:p>
            <a:pPr marL="0" lvl="0">
              <a:buNone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Asset Studio selezionare la voce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Material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Icon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>
              <a:buNone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Apparirà la finestra per selezionare l’icona. </a:t>
            </a:r>
          </a:p>
          <a:p>
            <a:pPr marL="0" lvl="0">
              <a:buNone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È possibile selezionare le icone in base alle categorie nella lista a sinistra. </a:t>
            </a:r>
          </a:p>
          <a:p>
            <a:endParaRPr lang="it-IT" dirty="0"/>
          </a:p>
        </p:txBody>
      </p:sp>
      <p:pic>
        <p:nvPicPr>
          <p:cNvPr id="5" name="Immagin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943" y="2041071"/>
            <a:ext cx="5612765" cy="3892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29E871-CCDC-430C-95E3-AC6997AC3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Aggiungere una </a:t>
            </a:r>
            <a:r>
              <a:rPr lang="it-IT" dirty="0" err="1"/>
              <a:t>material</a:t>
            </a:r>
            <a:r>
              <a:rPr lang="it-IT" dirty="0"/>
              <a:t> </a:t>
            </a:r>
            <a:r>
              <a:rPr lang="it-IT" dirty="0" err="1"/>
              <a:t>icon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5CAACE-8405-46BE-A514-4EE998737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it-IT" sz="3800" dirty="0">
                <a:latin typeface="Times New Roman" pitchFamily="18" charset="0"/>
                <a:cs typeface="Times New Roman" pitchFamily="18" charset="0"/>
              </a:rPr>
              <a:t>Dopo aver selezionato l’icona, questa apparirà nella </a:t>
            </a:r>
            <a:r>
              <a:rPr lang="it-IT" sz="3800" dirty="0" err="1">
                <a:latin typeface="Times New Roman" pitchFamily="18" charset="0"/>
                <a:cs typeface="Times New Roman" pitchFamily="18" charset="0"/>
              </a:rPr>
              <a:t>Vector</a:t>
            </a:r>
            <a:r>
              <a:rPr lang="it-IT" sz="3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3800" dirty="0" err="1">
                <a:latin typeface="Times New Roman" pitchFamily="18" charset="0"/>
                <a:cs typeface="Times New Roman" pitchFamily="18" charset="0"/>
              </a:rPr>
              <a:t>Drawable</a:t>
            </a:r>
            <a:r>
              <a:rPr lang="it-IT" sz="3800" dirty="0">
                <a:latin typeface="Times New Roman" pitchFamily="18" charset="0"/>
                <a:cs typeface="Times New Roman" pitchFamily="18" charset="0"/>
              </a:rPr>
              <a:t> Preview.</a:t>
            </a:r>
          </a:p>
          <a:p>
            <a:pPr marL="0" indent="0">
              <a:buNone/>
            </a:pPr>
            <a:r>
              <a:rPr lang="it-IT" sz="3800" dirty="0">
                <a:latin typeface="Times New Roman" pitchFamily="18" charset="0"/>
                <a:cs typeface="Times New Roman" pitchFamily="18" charset="0"/>
              </a:rPr>
              <a:t>Qui sarà possibile modificare alcune impostazioni, come il nome dell’icona, la grandezza, l’opacità o il mirroring </a:t>
            </a:r>
            <a:r>
              <a:rPr lang="it-IT" sz="3800" dirty="0" err="1">
                <a:latin typeface="Times New Roman" pitchFamily="18" charset="0"/>
                <a:cs typeface="Times New Roman" pitchFamily="18" charset="0"/>
              </a:rPr>
              <a:t>right</a:t>
            </a:r>
            <a:r>
              <a:rPr lang="it-IT" sz="3800" dirty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it-IT" sz="3800" dirty="0" err="1">
                <a:latin typeface="Times New Roman" pitchFamily="18" charset="0"/>
                <a:cs typeface="Times New Roman" pitchFamily="18" charset="0"/>
              </a:rPr>
              <a:t>left</a:t>
            </a:r>
            <a:r>
              <a:rPr lang="it-IT" sz="3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it-IT" sz="3800" b="1" dirty="0">
                <a:latin typeface="Times New Roman" pitchFamily="18" charset="0"/>
                <a:cs typeface="Times New Roman" pitchFamily="18" charset="0"/>
              </a:rPr>
              <a:t>Nome</a:t>
            </a:r>
            <a:r>
              <a:rPr lang="it-IT" sz="3800" dirty="0">
                <a:latin typeface="Times New Roman" pitchFamily="18" charset="0"/>
                <a:cs typeface="Times New Roman" pitchFamily="18" charset="0"/>
              </a:rPr>
              <a:t>: inizialmente è quello predefinito. Quando viene cambiato, </a:t>
            </a:r>
            <a:r>
              <a:rPr lang="it-IT" sz="3800" dirty="0" err="1">
                <a:latin typeface="Times New Roman" pitchFamily="18" charset="0"/>
                <a:cs typeface="Times New Roman" pitchFamily="18" charset="0"/>
              </a:rPr>
              <a:t>Vector</a:t>
            </a:r>
            <a:r>
              <a:rPr lang="it-IT" sz="3800" dirty="0">
                <a:latin typeface="Times New Roman" pitchFamily="18" charset="0"/>
                <a:cs typeface="Times New Roman" pitchFamily="18" charset="0"/>
              </a:rPr>
              <a:t> Asset Studio crea un nome unico (aggiungendo eventualmente un numero alla fine).</a:t>
            </a:r>
          </a:p>
          <a:p>
            <a:pPr algn="just"/>
            <a:r>
              <a:rPr lang="it-IT" sz="3800" b="1" dirty="0" err="1">
                <a:latin typeface="Times New Roman" pitchFamily="18" charset="0"/>
                <a:cs typeface="Times New Roman" pitchFamily="18" charset="0"/>
              </a:rPr>
              <a:t>Override</a:t>
            </a:r>
            <a:r>
              <a:rPr lang="it-IT" sz="3800" dirty="0">
                <a:latin typeface="Times New Roman" pitchFamily="18" charset="0"/>
                <a:cs typeface="Times New Roman" pitchFamily="18" charset="0"/>
              </a:rPr>
              <a:t>: selezionare se si vuole cambiare la grandezza dell’immagine. La grandezza predefinita è di 24x24 </a:t>
            </a:r>
            <a:r>
              <a:rPr lang="it-IT" sz="3800" dirty="0" err="1">
                <a:latin typeface="Times New Roman" pitchFamily="18" charset="0"/>
                <a:cs typeface="Times New Roman" pitchFamily="18" charset="0"/>
              </a:rPr>
              <a:t>dp</a:t>
            </a:r>
            <a:r>
              <a:rPr lang="it-IT" sz="3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it-IT" sz="3800" b="1" dirty="0">
                <a:latin typeface="Times New Roman" pitchFamily="18" charset="0"/>
                <a:cs typeface="Times New Roman" pitchFamily="18" charset="0"/>
              </a:rPr>
              <a:t>Opacità</a:t>
            </a:r>
            <a:r>
              <a:rPr lang="it-IT" sz="3800" dirty="0">
                <a:latin typeface="Times New Roman" pitchFamily="18" charset="0"/>
                <a:cs typeface="Times New Roman" pitchFamily="18" charset="0"/>
              </a:rPr>
              <a:t>: usare il cursore per cambiare l’opacità dell’immagine a piacimento.</a:t>
            </a:r>
          </a:p>
          <a:p>
            <a:pPr algn="just"/>
            <a:r>
              <a:rPr lang="it-IT" sz="3800" b="1" dirty="0">
                <a:latin typeface="Times New Roman" pitchFamily="18" charset="0"/>
                <a:cs typeface="Times New Roman" pitchFamily="18" charset="0"/>
              </a:rPr>
              <a:t>Mirroring RTL</a:t>
            </a:r>
            <a:r>
              <a:rPr lang="it-IT" sz="3800" dirty="0">
                <a:latin typeface="Times New Roman" pitchFamily="18" charset="0"/>
                <a:cs typeface="Times New Roman" pitchFamily="18" charset="0"/>
              </a:rPr>
              <a:t>: selezionare se si vuole mostrare l’immagine specchiata quando il layout è da destra a sinistra, invece che da sinistra a destra.</a:t>
            </a:r>
            <a:endParaRPr lang="it-IT" sz="3800" b="1" dirty="0">
              <a:latin typeface="Times New Roman" pitchFamily="18" charset="0"/>
              <a:cs typeface="Times New Roman" pitchFamily="18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629754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6B4879-7781-411B-966B-1196CE5E1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Aggiungere una </a:t>
            </a:r>
            <a:r>
              <a:rPr lang="it-IT" dirty="0" err="1"/>
              <a:t>material</a:t>
            </a:r>
            <a:r>
              <a:rPr lang="it-IT" dirty="0"/>
              <a:t> </a:t>
            </a:r>
            <a:r>
              <a:rPr lang="it-IT" dirty="0" err="1"/>
              <a:t>icon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4CBDDDD-FBD4-414B-BBA4-3E5C3AB64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Dopo aver cambiato le impostazioni, è possibile cambiare il modulo e la directory delle risorse selezionando il set di risorse in cui si vuole aggiungere il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vector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drawable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Per definire un nuovo set, selezionare File &gt; Project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Structure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&gt; app &gt; Build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Types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Fatto questo,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Vector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Asset Studio aggiungerà un file XML al progetto, che definisce il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vector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drawable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, e che viene messo nel folder </a:t>
            </a:r>
            <a:r>
              <a:rPr lang="it-IT" sz="2200" dirty="0">
                <a:latin typeface="Courier New" pitchFamily="49" charset="0"/>
                <a:cs typeface="Courier New" pitchFamily="49" charset="0"/>
              </a:rPr>
              <a:t>app/</a:t>
            </a:r>
            <a:r>
              <a:rPr lang="it-IT" sz="22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it-IT" sz="22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it-IT" sz="2200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it-IT" sz="2200" dirty="0">
                <a:latin typeface="Courier New" pitchFamily="49" charset="0"/>
                <a:cs typeface="Courier New" pitchFamily="49" charset="0"/>
              </a:rPr>
              <a:t>/res/</a:t>
            </a:r>
            <a:r>
              <a:rPr lang="it-IT" sz="2200" dirty="0" err="1">
                <a:latin typeface="Courier New" pitchFamily="49" charset="0"/>
                <a:cs typeface="Courier New" pitchFamily="49" charset="0"/>
              </a:rPr>
              <a:t>drawable</a:t>
            </a:r>
            <a:r>
              <a:rPr lang="it-IT" sz="1600" dirty="0">
                <a:latin typeface="Times New Roman" pitchFamily="18" charset="0"/>
                <a:cs typeface="Times New Roman" pitchFamily="18" charset="0"/>
              </a:rPr>
              <a:t>.</a:t>
            </a:r>
            <a:endParaRPr lang="it-IT" sz="1600" dirty="0">
              <a:latin typeface="Courier New" pitchFamily="49" charset="0"/>
              <a:cs typeface="Courier New" pitchFamily="49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515766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DDA595-5997-4E21-AD89-BF614641D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Aggiungere una </a:t>
            </a:r>
            <a:r>
              <a:rPr lang="it-IT" dirty="0" err="1"/>
              <a:t>material</a:t>
            </a:r>
            <a:r>
              <a:rPr lang="it-IT" dirty="0"/>
              <a:t> </a:t>
            </a:r>
            <a:r>
              <a:rPr lang="it-IT" dirty="0" err="1"/>
              <a:t>icon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CB977F9-3D30-47DB-8A20-A7F76F659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14194"/>
            <a:ext cx="4541520" cy="3849624"/>
          </a:xfrm>
        </p:spPr>
        <p:txBody>
          <a:bodyPr>
            <a:normAutofit/>
          </a:bodyPr>
          <a:lstStyle/>
          <a:p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Per definire un nuovo set, selezionare File &gt; Project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Structure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&gt; app &gt; Build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Types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Fatto questo,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Vector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Asset Studio aggiungerà un file XML al progetto, che definisce il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vector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drawable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, e che viene messo nel folder </a:t>
            </a:r>
            <a:r>
              <a:rPr lang="it-IT" sz="2100" dirty="0">
                <a:latin typeface="Courier New" pitchFamily="49" charset="0"/>
                <a:cs typeface="Courier New" pitchFamily="49" charset="0"/>
              </a:rPr>
              <a:t>app/</a:t>
            </a:r>
            <a:r>
              <a:rPr lang="it-IT" sz="21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it-IT" sz="21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it-IT" sz="2100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it-IT" sz="2100" dirty="0">
                <a:latin typeface="Courier New" pitchFamily="49" charset="0"/>
                <a:cs typeface="Courier New" pitchFamily="49" charset="0"/>
              </a:rPr>
              <a:t>/res/</a:t>
            </a:r>
            <a:r>
              <a:rPr lang="it-IT" sz="2100" dirty="0" err="1">
                <a:latin typeface="Courier New" pitchFamily="49" charset="0"/>
                <a:cs typeface="Courier New" pitchFamily="49" charset="0"/>
              </a:rPr>
              <a:t>drawable</a:t>
            </a:r>
            <a:endParaRPr lang="it-IT" sz="2100" dirty="0">
              <a:latin typeface="Courier New" pitchFamily="49" charset="0"/>
              <a:cs typeface="Courier New" pitchFamily="49" charset="0"/>
            </a:endParaRPr>
          </a:p>
          <a:p>
            <a:endParaRPr lang="it-IT" dirty="0"/>
          </a:p>
        </p:txBody>
      </p:sp>
      <p:pic>
        <p:nvPicPr>
          <p:cNvPr id="8" name="Immagine 7" descr="Immagine che contiene screenshot, monitor, schermo, sedendo&#10;&#10;Descrizione generata automaticamente">
            <a:extLst>
              <a:ext uri="{FF2B5EF4-FFF2-40B4-BE49-F238E27FC236}">
                <a16:creationId xmlns:a16="http://schemas.microsoft.com/office/drawing/2014/main" id="{020BA75C-4DE1-4EAC-BEBA-386DE610A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320" y="2014194"/>
            <a:ext cx="5740400" cy="364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695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Importare un file SVG o PSD</a:t>
            </a:r>
          </a:p>
        </p:txBody>
      </p:sp>
      <p:pic>
        <p:nvPicPr>
          <p:cNvPr id="7" name="Segnaposto contenuto 5">
            <a:extLst>
              <a:ext uri="{FF2B5EF4-FFF2-40B4-BE49-F238E27FC236}">
                <a16:creationId xmlns:a16="http://schemas.microsoft.com/office/drawing/2014/main" id="{4897E952-8496-4CAA-AE2B-A29C31AC67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274129" y="1810860"/>
            <a:ext cx="6210299" cy="3881437"/>
          </a:xfrm>
        </p:spPr>
      </p:pic>
      <p:sp>
        <p:nvSpPr>
          <p:cNvPr id="6" name="CasellaDiTesto 5"/>
          <p:cNvSpPr txBox="1"/>
          <p:nvPr/>
        </p:nvSpPr>
        <p:spPr>
          <a:xfrm>
            <a:off x="677334" y="3001634"/>
            <a:ext cx="4207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Cliccando su Local File posso selezionare un mio file SVG o PSD indicandone il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path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cs typeface="Times New Roman" panose="02020603050405020304" pitchFamily="18" charset="0"/>
              </a:rPr>
              <a:t>Vector</a:t>
            </a:r>
            <a:r>
              <a:rPr lang="it-IT" dirty="0">
                <a:cs typeface="Times New Roman" panose="02020603050405020304" pitchFamily="18" charset="0"/>
              </a:rPr>
              <a:t> Asset Studio - Introduzione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it-IT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Asset Studio aggiunge una grafica vettoriale al progetto con un file XML che descrive l’immagine.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versioni da Android 4.4 (API </a:t>
            </a:r>
            <a:r>
              <a:rPr lang="it-IT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20) e più vecchie non supportano i </a:t>
            </a:r>
            <a:r>
              <a:rPr lang="it-IT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drawables</a:t>
            </a: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 questi casi con </a:t>
            </a:r>
            <a:r>
              <a:rPr lang="it-IT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Asset Studio si possono solo generare file PNG (</a:t>
            </a:r>
            <a:r>
              <a:rPr lang="it-IT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Portable</a:t>
            </a: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Network Graphic) o usare la libreria di supporto.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 la retrocompatibilità, </a:t>
            </a:r>
            <a:r>
              <a:rPr lang="it-IT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Asset Studio genera immagini bitmap del </a:t>
            </a:r>
            <a:r>
              <a:rPr lang="it-IT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drawable</a:t>
            </a: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 </a:t>
            </a:r>
            <a:r>
              <a:rPr lang="it-IT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drawable</a:t>
            </a: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sono nello stesso package nell’APK.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it-IT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Drawable</a:t>
            </a: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 riferimento alla classe </a:t>
            </a:r>
            <a:r>
              <a:rPr lang="it-IT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Drawable</a:t>
            </a: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nel codice Java oppure @</a:t>
            </a:r>
            <a:r>
              <a:rPr lang="it-IT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drawable</a:t>
            </a: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XML.</a:t>
            </a:r>
          </a:p>
          <a:p>
            <a:endParaRPr lang="it-IT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A9B841-7F0D-41E0-BB46-A7B5DE15A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Importare un file SVG o PSD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09CEFB6-39A5-4F80-BC1A-B02BF7E6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168" y="1828005"/>
            <a:ext cx="4933950" cy="3849624"/>
          </a:xfrm>
        </p:spPr>
        <p:txBody>
          <a:bodyPr/>
          <a:lstStyle/>
          <a:p>
            <a:pPr marL="0">
              <a:lnSpc>
                <a:spcPct val="100000"/>
              </a:lnSpc>
              <a:buNone/>
            </a:pP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In entrambi i casi si vedrà un’anteprima dell’immagine scelta.</a:t>
            </a:r>
          </a:p>
          <a:p>
            <a:pPr marL="0">
              <a:lnSpc>
                <a:spcPct val="100000"/>
              </a:lnSpc>
              <a:buNone/>
            </a:pP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Nella pagina successiva si può vedere il file SML nella directory web/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drawable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>
              <a:lnSpc>
                <a:spcPct val="100000"/>
              </a:lnSpc>
              <a:buNone/>
            </a:pP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Premendo Finish si conferma il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Path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in cui verrà salvata l’immagine.</a:t>
            </a:r>
          </a:p>
          <a:p>
            <a:endParaRPr lang="it-IT" dirty="0"/>
          </a:p>
        </p:txBody>
      </p:sp>
      <p:pic>
        <p:nvPicPr>
          <p:cNvPr id="5" name="Segnaposto contenuto 5">
            <a:extLst>
              <a:ext uri="{FF2B5EF4-FFF2-40B4-BE49-F238E27FC236}">
                <a16:creationId xmlns:a16="http://schemas.microsoft.com/office/drawing/2014/main" id="{1F31C3FB-D597-4434-97B7-236C8FA296C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73" t="19717" r="25473" b="20385"/>
          <a:stretch/>
        </p:blipFill>
        <p:spPr>
          <a:xfrm>
            <a:off x="6096000" y="1828005"/>
            <a:ext cx="5404832" cy="384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3289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066AFF-3BD8-4BF7-869B-B4156CA70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Importare un file SVG o PSD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9F48180-26C9-4A99-9570-15CF2F34C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Dopo aver scelto l’immagine desiderata, questa apparirà nella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Vector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Drawable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Preview, e anche in questo caso è possibile modificare nome, grandezza, opacità e mirroring RTL allo stesso modo.</a:t>
            </a:r>
          </a:p>
          <a:p>
            <a:pPr marL="0" indent="0">
              <a:buNone/>
            </a:pP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Poi bisogna scegliere il set di risorse in cui aggiungere il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vector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drawable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e infine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Vector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Asset Studio aggiungerà un file XML al progetto. Dall’Android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view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della Project window è possibile vedere il file XML generato nel folder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drawable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343847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Costruire il progetto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677334" y="1930400"/>
            <a:ext cx="870479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Se il livello minimo dell’API è Android 4.4 (API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level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20) o più basso e non è abilitata la libreria di supporto,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Vector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Asset Studio genererà in entrambi i casi un file PNG.</a:t>
            </a:r>
          </a:p>
          <a:p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Dalla Project files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view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della Project window è possibile vedere il file PNG generato e i file XML nel folder </a:t>
            </a:r>
            <a:r>
              <a:rPr lang="it-IT" sz="2200" dirty="0">
                <a:latin typeface="Courier New" pitchFamily="49" charset="0"/>
                <a:cs typeface="Courier New" pitchFamily="49" charset="0"/>
              </a:rPr>
              <a:t>app/build/</a:t>
            </a:r>
            <a:r>
              <a:rPr lang="it-IT" sz="2200" dirty="0" err="1">
                <a:latin typeface="Courier New" pitchFamily="49" charset="0"/>
                <a:cs typeface="Courier New" pitchFamily="49" charset="0"/>
              </a:rPr>
              <a:t>generated</a:t>
            </a:r>
            <a:r>
              <a:rPr lang="it-IT" sz="2200" dirty="0">
                <a:latin typeface="Courier New" pitchFamily="49" charset="0"/>
                <a:cs typeface="Courier New" pitchFamily="49" charset="0"/>
              </a:rPr>
              <a:t>/res/</a:t>
            </a:r>
            <a:r>
              <a:rPr lang="it-IT" sz="2200" dirty="0" err="1">
                <a:latin typeface="Courier New" pitchFamily="49" charset="0"/>
                <a:cs typeface="Courier New" pitchFamily="49" charset="0"/>
              </a:rPr>
              <a:t>pngs</a:t>
            </a:r>
            <a:r>
              <a:rPr lang="it-IT" sz="2200" dirty="0">
                <a:latin typeface="Courier New" pitchFamily="49" charset="0"/>
                <a:cs typeface="Courier New" pitchFamily="49" charset="0"/>
              </a:rPr>
              <a:t>/debug</a:t>
            </a:r>
            <a:r>
              <a:rPr lang="it-IT" sz="24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it-IT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it-IT" sz="2400" b="1" dirty="0">
                <a:latin typeface="Times New Roman" pitchFamily="18" charset="0"/>
                <a:cs typeface="Times New Roman" pitchFamily="18" charset="0"/>
              </a:rPr>
              <a:t>Best </a:t>
            </a:r>
            <a:r>
              <a:rPr lang="it-IT" sz="2400" b="1" dirty="0" err="1">
                <a:latin typeface="Times New Roman" pitchFamily="18" charset="0"/>
                <a:cs typeface="Times New Roman" pitchFamily="18" charset="0"/>
              </a:rPr>
              <a:t>Practice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: è consigliato non modificare questi file generati, piuttosto lavorare sul file XML.</a:t>
            </a:r>
            <a:r>
              <a:rPr lang="it-IT" sz="2400" dirty="0">
                <a:latin typeface="Courier New" pitchFamily="49" charset="0"/>
                <a:cs typeface="Courier New" pitchFamily="49" charset="0"/>
              </a:rPr>
              <a:t> </a:t>
            </a:r>
            <a:endParaRPr lang="it-IT" sz="2400" dirty="0">
              <a:latin typeface="Times New Roman" pitchFamily="18" charset="0"/>
              <a:cs typeface="Times New Roman" pitchFamily="18" charset="0"/>
            </a:endParaRPr>
          </a:p>
          <a:p>
            <a:endParaRPr lang="it-IT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92964" y="555171"/>
            <a:ext cx="10706100" cy="1371600"/>
          </a:xfrm>
        </p:spPr>
        <p:txBody>
          <a:bodyPr/>
          <a:lstStyle/>
          <a:p>
            <a:r>
              <a:rPr lang="it-IT" dirty="0"/>
              <a:t>Aggiungere un </a:t>
            </a:r>
            <a:r>
              <a:rPr lang="it-IT" dirty="0" err="1"/>
              <a:t>vector</a:t>
            </a:r>
            <a:r>
              <a:rPr lang="it-IT" dirty="0"/>
              <a:t> </a:t>
            </a:r>
            <a:r>
              <a:rPr lang="it-IT" dirty="0" err="1"/>
              <a:t>drawable</a:t>
            </a:r>
            <a:r>
              <a:rPr lang="it-IT" dirty="0"/>
              <a:t> al layout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592964" y="2748642"/>
            <a:ext cx="32892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Nel layout è possibile impostare qualsiasi widget relativo alle icone per indicare un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vector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drawable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6" name="Immagine 5" descr="https://developer.android.com/images/tools/vas-layout_2-2_2x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75483" y="1926771"/>
            <a:ext cx="7123553" cy="4172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Mostrare </a:t>
            </a:r>
            <a:r>
              <a:rPr lang="it-IT" dirty="0" err="1"/>
              <a:t>vector</a:t>
            </a:r>
            <a:r>
              <a:rPr lang="it-IT" dirty="0"/>
              <a:t> </a:t>
            </a:r>
            <a:r>
              <a:rPr lang="it-IT" dirty="0" err="1"/>
              <a:t>drawable</a:t>
            </a:r>
            <a:r>
              <a:rPr lang="it-IT" dirty="0"/>
              <a:t> su widget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Aprire il progetto e importare un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vector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drawable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Nella Android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view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della Project window, fare doppio click sul file layout XML</a:t>
            </a:r>
          </a:p>
          <a:p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Cliccare l’icona Design per mostrare l’editor di layout</a:t>
            </a:r>
          </a:p>
          <a:p>
            <a:endParaRPr lang="it-IT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F168D5-F9C9-42CB-9EBF-EA4AC67E3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Mostrare </a:t>
            </a:r>
            <a:r>
              <a:rPr lang="it-IT" dirty="0" err="1"/>
              <a:t>vector</a:t>
            </a:r>
            <a:r>
              <a:rPr lang="it-IT" dirty="0"/>
              <a:t> </a:t>
            </a:r>
            <a:r>
              <a:rPr lang="it-IT" dirty="0" err="1"/>
              <a:t>drawable</a:t>
            </a:r>
            <a:r>
              <a:rPr lang="it-IT" dirty="0"/>
              <a:t> su widget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D2A3EBE-3BCE-4241-89EB-A01C64FA2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14194"/>
            <a:ext cx="3562350" cy="3159848"/>
          </a:xfrm>
        </p:spPr>
        <p:txBody>
          <a:bodyPr/>
          <a:lstStyle/>
          <a:p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Trascina un widget (per esempio un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ImageButton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) dalla Palette nell’editor di layout</a:t>
            </a:r>
          </a:p>
          <a:p>
            <a:endParaRPr lang="it-IT" dirty="0"/>
          </a:p>
        </p:txBody>
      </p:sp>
      <p:pic>
        <p:nvPicPr>
          <p:cNvPr id="6" name="Immagine 5" descr="Immagine che contiene screenshot, computer, monitor&#10;&#10;Descrizione generata automaticamente">
            <a:extLst>
              <a:ext uri="{FF2B5EF4-FFF2-40B4-BE49-F238E27FC236}">
                <a16:creationId xmlns:a16="http://schemas.microsoft.com/office/drawing/2014/main" id="{C2B51A87-15F9-4416-BA2B-074250F75B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019" y="2014194"/>
            <a:ext cx="5860181" cy="392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8699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Mostrare vector drawable su widget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77334" y="2014193"/>
            <a:ext cx="4817165" cy="3741875"/>
          </a:xfrm>
        </p:spPr>
        <p:txBody>
          <a:bodyPr>
            <a:normAutofit/>
          </a:bodyPr>
          <a:lstStyle/>
          <a:p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Nella finestra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Resources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, selezionare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Drawable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nel pannello di sinistra, poi selezionare il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vector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drawable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importato e dare l’OK. Il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vector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drawable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apparirà nell’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ImageButton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nel layout.</a:t>
            </a:r>
          </a:p>
        </p:txBody>
      </p:sp>
      <p:pic>
        <p:nvPicPr>
          <p:cNvPr id="5" name="Immagine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1B640AEF-947B-41D1-B082-8BFE4506A4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30400"/>
            <a:ext cx="4712390" cy="374187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Mostrare vector drawable su widget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77334" y="1930400"/>
            <a:ext cx="4257675" cy="3849624"/>
          </a:xfrm>
        </p:spPr>
        <p:txBody>
          <a:bodyPr>
            <a:normAutofit/>
          </a:bodyPr>
          <a:lstStyle/>
          <a:p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Per cambiare il colore dell’immagine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nell’accent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color, andare su Proprietà e cliccare sui tre puntini accanto a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Tint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Nella finestra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Resources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, cliccare su Color nel pannello sinistro, selezionare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colorAccent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e dare l’OK.</a:t>
            </a:r>
          </a:p>
          <a:p>
            <a:endParaRPr lang="it-IT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Immagine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2DB1FD25-F301-46A5-97E9-3C8B95EDBE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012" y="1930400"/>
            <a:ext cx="5527813" cy="4405768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Mostrare vector drawable su widget</a:t>
            </a: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1066800" y="1923506"/>
            <a:ext cx="9086850" cy="384962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182880" marR="0" lvl="0" indent="-182880" algn="l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Garamond" pitchFamily="18" charset="0"/>
              <a:buChar char="◦"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Se il progetto usa una libreria di supporto, il codice sarà di questo tipo:</a:t>
            </a:r>
          </a:p>
          <a:p>
            <a:pPr marL="182880" marR="0" lvl="0" indent="-182880" algn="l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Garamond" pitchFamily="18" charset="0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US" sz="19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ImageButton</a:t>
            </a:r>
            <a:b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 </a:t>
            </a:r>
            <a:r>
              <a:rPr kumimoji="0" lang="en-US" sz="19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android:layout_width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="</a:t>
            </a:r>
            <a:r>
              <a:rPr kumimoji="0" lang="en-US" sz="19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wrap_content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</a:t>
            </a:r>
            <a:b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 </a:t>
            </a:r>
            <a:r>
              <a:rPr kumimoji="0" lang="en-US" sz="19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android:layout_height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="</a:t>
            </a:r>
            <a:r>
              <a:rPr kumimoji="0" lang="en-US" sz="19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wrap_content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</a:t>
            </a:r>
            <a:b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 </a:t>
            </a:r>
            <a:r>
              <a:rPr kumimoji="0" lang="en-US" sz="19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app:srcCompat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="@drawable/ic_build_black_24dp"</a:t>
            </a:r>
            <a:b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 </a:t>
            </a:r>
            <a:r>
              <a:rPr kumimoji="0" lang="en-US" sz="19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tools:layout_editor_absoluteX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="11dp"</a:t>
            </a:r>
            <a:b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 </a:t>
            </a:r>
            <a:r>
              <a:rPr kumimoji="0" lang="en-US" sz="19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tools:layout_editor_absoluteY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="225dp"</a:t>
            </a:r>
            <a:b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 </a:t>
            </a:r>
            <a:r>
              <a:rPr kumimoji="0" lang="en-US" sz="19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android:id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="@+id/</a:t>
            </a:r>
            <a:r>
              <a:rPr kumimoji="0" lang="en-US" sz="19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imageButton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</a:t>
            </a:r>
            <a:b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 </a:t>
            </a:r>
            <a:r>
              <a:rPr kumimoji="0" lang="en-US" sz="19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android:tint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="@color/</a:t>
            </a:r>
            <a:r>
              <a:rPr kumimoji="0" lang="en-US" sz="19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colorAccent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 /&gt;</a:t>
            </a:r>
          </a:p>
          <a:p>
            <a:pPr marL="182880" marR="0" lvl="0" indent="-182880" algn="l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Garamond" pitchFamily="18" charset="0"/>
              <a:buNone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Garamond" pitchFamily="18" charset="0"/>
              <a:buChar char="◦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Se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il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progetto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non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usa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alcuna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libreria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di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supporto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il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codice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del vector drawable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conterrà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:</a:t>
            </a:r>
          </a:p>
          <a:p>
            <a:pPr marL="182880" marR="0" lvl="0" indent="-182880" algn="l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Garamond" pitchFamily="18" charset="0"/>
              <a:buNone/>
              <a:tabLst/>
              <a:defRPr/>
            </a:pPr>
            <a:r>
              <a:rPr kumimoji="0" lang="it-IT" sz="19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android:src</a:t>
            </a:r>
            <a:r>
              <a:rPr kumimoji="0" lang="it-IT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="@</a:t>
            </a:r>
            <a:r>
              <a:rPr kumimoji="0" lang="it-IT" sz="19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drawable</a:t>
            </a:r>
            <a:r>
              <a:rPr kumimoji="0" lang="it-IT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/ic_build_black_24dp"</a:t>
            </a:r>
          </a:p>
          <a:p>
            <a:pPr marL="182880" marR="0" lvl="0" indent="-182880" algn="l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Garamond" pitchFamily="18" charset="0"/>
              <a:buChar char="◦"/>
              <a:tabLst/>
              <a:defRPr/>
            </a:pPr>
            <a:endParaRPr kumimoji="0" lang="it-IT" sz="1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riferimento a un vector drawable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Nel codice, nella maggior parte dei casi, ci si può riferire ai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vector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drawables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con “@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drawable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” (per XML) o “</a:t>
            </a:r>
            <a:r>
              <a:rPr lang="it-IT" sz="2400" dirty="0" err="1">
                <a:latin typeface="Courier New" pitchFamily="49" charset="0"/>
                <a:cs typeface="Courier New" pitchFamily="49" charset="0"/>
              </a:rPr>
              <a:t>Drawable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” (in codice Java).</a:t>
            </a:r>
          </a:p>
          <a:p>
            <a:pPr>
              <a:buNone/>
            </a:pP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Si può accedere alle risorse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vector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drawable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solo dal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thread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principale.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98F7C4-7514-4AE3-BC85-857C47368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cs typeface="Times New Roman" panose="02020603050405020304" pitchFamily="18" charset="0"/>
              </a:rPr>
              <a:t>Vector</a:t>
            </a:r>
            <a:r>
              <a:rPr lang="it-IT" dirty="0">
                <a:cs typeface="Times New Roman" panose="02020603050405020304" pitchFamily="18" charset="0"/>
              </a:rPr>
              <a:t> Asset Studio - Introduzione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DBC0072-9DC3-4488-B012-6C28443F4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Studio include uno strumento chiamato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Asset Studio che serve ad aggiungere icone materiali e importare file SVG (Scalable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Graphic) e PSD (Photoshop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nel proprio progetto come risorse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drawables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Usare questi invece che le immagini bitmap serve a ridurre la dimensione del proprio APK perché lo stesso file può essere ridimensionato per diverse densità dello schermo, senza rinunciare alla qualità dell’immagine.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658324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riferimento a un vector drawable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77334" y="1930400"/>
            <a:ext cx="9038166" cy="3849624"/>
          </a:xfrm>
        </p:spPr>
        <p:txBody>
          <a:bodyPr>
            <a:normAutofit fontScale="85000" lnSpcReduction="20000"/>
          </a:bodyPr>
          <a:lstStyle/>
          <a:p>
            <a:r>
              <a:rPr lang="it-IT" sz="3100" dirty="0">
                <a:latin typeface="Times New Roman" pitchFamily="18" charset="0"/>
                <a:cs typeface="Times New Roman" pitchFamily="18" charset="0"/>
              </a:rPr>
              <a:t>Per esempio, lo </a:t>
            </a:r>
            <a:r>
              <a:rPr lang="it-IT" sz="3100" dirty="0" err="1">
                <a:latin typeface="Times New Roman" pitchFamily="18" charset="0"/>
                <a:cs typeface="Times New Roman" pitchFamily="18" charset="0"/>
              </a:rPr>
              <a:t>snippet</a:t>
            </a:r>
            <a:r>
              <a:rPr lang="it-IT" sz="3100" dirty="0">
                <a:latin typeface="Times New Roman" pitchFamily="18" charset="0"/>
                <a:cs typeface="Times New Roman" pitchFamily="18" charset="0"/>
              </a:rPr>
              <a:t> seguente di codice XML applica l’immagine a una </a:t>
            </a:r>
            <a:r>
              <a:rPr lang="it-IT" sz="3100" dirty="0" err="1">
                <a:latin typeface="Times New Roman" pitchFamily="18" charset="0"/>
                <a:cs typeface="Times New Roman" pitchFamily="18" charset="0"/>
              </a:rPr>
              <a:t>view</a:t>
            </a:r>
            <a:r>
              <a:rPr lang="it-IT" sz="31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US" sz="1900" dirty="0"/>
              <a:t>&lt;</a:t>
            </a:r>
            <a:r>
              <a:rPr lang="en-US" sz="1900" dirty="0" err="1"/>
              <a:t>ImageView</a:t>
            </a:r>
            <a:br>
              <a:rPr lang="en-US" sz="1900" dirty="0"/>
            </a:br>
            <a:r>
              <a:rPr lang="en-US" sz="1900" dirty="0"/>
              <a:t>    </a:t>
            </a:r>
            <a:r>
              <a:rPr lang="en-US" sz="1900" dirty="0" err="1"/>
              <a:t>android:layout_height</a:t>
            </a:r>
            <a:r>
              <a:rPr lang="en-US" sz="1900" dirty="0"/>
              <a:t>="</a:t>
            </a:r>
            <a:r>
              <a:rPr lang="en-US" sz="1900" dirty="0" err="1"/>
              <a:t>wrap_content</a:t>
            </a:r>
            <a:r>
              <a:rPr lang="en-US" sz="1900" dirty="0"/>
              <a:t>"</a:t>
            </a:r>
            <a:br>
              <a:rPr lang="en-US" sz="1900" dirty="0"/>
            </a:br>
            <a:r>
              <a:rPr lang="en-US" sz="1900" dirty="0"/>
              <a:t>    </a:t>
            </a:r>
            <a:r>
              <a:rPr lang="en-US" sz="1900" dirty="0" err="1"/>
              <a:t>android:layout_width</a:t>
            </a:r>
            <a:r>
              <a:rPr lang="en-US" sz="1900" dirty="0"/>
              <a:t>="</a:t>
            </a:r>
            <a:r>
              <a:rPr lang="en-US" sz="1900" dirty="0" err="1"/>
              <a:t>wrap_content</a:t>
            </a:r>
            <a:r>
              <a:rPr lang="en-US" sz="1900" dirty="0"/>
              <a:t>"</a:t>
            </a:r>
            <a:br>
              <a:rPr lang="en-US" sz="1900" dirty="0"/>
            </a:br>
            <a:r>
              <a:rPr lang="en-US" sz="1900" dirty="0"/>
              <a:t>    </a:t>
            </a:r>
            <a:r>
              <a:rPr lang="en-US" sz="1900" dirty="0" err="1"/>
              <a:t>android:src</a:t>
            </a:r>
            <a:r>
              <a:rPr lang="en-US" sz="1900" dirty="0"/>
              <a:t>="@drawable/</a:t>
            </a:r>
            <a:r>
              <a:rPr lang="en-US" sz="1900" dirty="0" err="1"/>
              <a:t>myimage</a:t>
            </a:r>
            <a:r>
              <a:rPr lang="en-US" sz="1900" dirty="0"/>
              <a:t>" /&gt;</a:t>
            </a:r>
          </a:p>
          <a:p>
            <a:pPr>
              <a:buNone/>
            </a:pPr>
            <a:endParaRPr lang="en-US" dirty="0"/>
          </a:p>
          <a:p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sz="3100" dirty="0" err="1">
                <a:latin typeface="Times New Roman" pitchFamily="18" charset="0"/>
                <a:cs typeface="Times New Roman" pitchFamily="18" charset="0"/>
              </a:rPr>
              <a:t>il</a:t>
            </a:r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dirty="0" err="1">
                <a:latin typeface="Times New Roman" pitchFamily="18" charset="0"/>
                <a:cs typeface="Times New Roman" pitchFamily="18" charset="0"/>
              </a:rPr>
              <a:t>seguente</a:t>
            </a:r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dirty="0" err="1">
                <a:latin typeface="Times New Roman" pitchFamily="18" charset="0"/>
                <a:cs typeface="Times New Roman" pitchFamily="18" charset="0"/>
              </a:rPr>
              <a:t>codice</a:t>
            </a:r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 Java </a:t>
            </a:r>
            <a:r>
              <a:rPr lang="en-US" sz="3100" dirty="0" err="1">
                <a:latin typeface="Times New Roman" pitchFamily="18" charset="0"/>
                <a:cs typeface="Times New Roman" pitchFamily="18" charset="0"/>
              </a:rPr>
              <a:t>richiama</a:t>
            </a:r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dirty="0" err="1">
                <a:latin typeface="Times New Roman" pitchFamily="18" charset="0"/>
                <a:cs typeface="Times New Roman" pitchFamily="18" charset="0"/>
              </a:rPr>
              <a:t>l’immagine</a:t>
            </a:r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 come Drawable: </a:t>
            </a:r>
          </a:p>
          <a:p>
            <a:pPr>
              <a:buNone/>
            </a:pPr>
            <a:r>
              <a:rPr lang="en-US" sz="1900" dirty="0"/>
              <a:t>Resources res = </a:t>
            </a:r>
            <a:r>
              <a:rPr lang="en-US" sz="1900" dirty="0" err="1"/>
              <a:t>getResources</a:t>
            </a:r>
            <a:r>
              <a:rPr lang="en-US" sz="1900" dirty="0"/>
              <a:t>();</a:t>
            </a:r>
          </a:p>
          <a:p>
            <a:pPr>
              <a:buNone/>
            </a:pPr>
            <a:r>
              <a:rPr lang="en-US" sz="1900" dirty="0"/>
              <a:t>Drawable </a:t>
            </a:r>
            <a:r>
              <a:rPr lang="en-US" sz="1900" dirty="0" err="1"/>
              <a:t>drawable</a:t>
            </a:r>
            <a:r>
              <a:rPr lang="en-US" sz="1900" dirty="0"/>
              <a:t> = </a:t>
            </a:r>
            <a:r>
              <a:rPr lang="en-US" sz="1900" dirty="0" err="1"/>
              <a:t>res.getDrawable</a:t>
            </a:r>
            <a:r>
              <a:rPr lang="en-US" sz="1900" dirty="0"/>
              <a:t>(</a:t>
            </a:r>
            <a:r>
              <a:rPr lang="en-US" sz="1900" dirty="0" err="1"/>
              <a:t>R.drawable.myimage</a:t>
            </a:r>
            <a:r>
              <a:rPr lang="en-US" sz="1900" dirty="0"/>
              <a:t>, </a:t>
            </a:r>
            <a:r>
              <a:rPr lang="en-US" sz="1900" dirty="0" err="1"/>
              <a:t>getTheme</a:t>
            </a:r>
            <a:r>
              <a:rPr lang="en-US" sz="1900" dirty="0"/>
              <a:t>());</a:t>
            </a:r>
          </a:p>
          <a:p>
            <a:pPr marL="0">
              <a:buNone/>
            </a:pPr>
            <a:r>
              <a:rPr lang="it-IT" sz="2600" dirty="0">
                <a:latin typeface="Times New Roman" pitchFamily="18" charset="0"/>
                <a:cs typeface="Times New Roman" pitchFamily="18" charset="0"/>
              </a:rPr>
              <a:t>Il metodo </a:t>
            </a:r>
            <a:r>
              <a:rPr lang="it-IT" sz="2600" dirty="0" err="1">
                <a:latin typeface="Times New Roman" pitchFamily="18" charset="0"/>
                <a:cs typeface="Times New Roman" pitchFamily="18" charset="0"/>
              </a:rPr>
              <a:t>getResources</a:t>
            </a:r>
            <a:r>
              <a:rPr lang="it-IT" sz="2600" dirty="0">
                <a:latin typeface="Times New Roman" pitchFamily="18" charset="0"/>
                <a:cs typeface="Times New Roman" pitchFamily="18" charset="0"/>
              </a:rPr>
              <a:t>() è un metodo della classe </a:t>
            </a:r>
            <a:r>
              <a:rPr lang="it-IT" sz="2600" dirty="0" err="1">
                <a:latin typeface="Times New Roman" pitchFamily="18" charset="0"/>
                <a:cs typeface="Times New Roman" pitchFamily="18" charset="0"/>
              </a:rPr>
              <a:t>Context</a:t>
            </a:r>
            <a:r>
              <a:rPr lang="it-IT" sz="2600" dirty="0">
                <a:latin typeface="Times New Roman" pitchFamily="18" charset="0"/>
                <a:cs typeface="Times New Roman" pitchFamily="18" charset="0"/>
              </a:rPr>
              <a:t>, che è applicata agli oggetti di UI quali attività, frammenti, layout, </a:t>
            </a:r>
            <a:r>
              <a:rPr lang="it-IT" sz="2600" dirty="0" err="1">
                <a:latin typeface="Times New Roman" pitchFamily="18" charset="0"/>
                <a:cs typeface="Times New Roman" pitchFamily="18" charset="0"/>
              </a:rPr>
              <a:t>view</a:t>
            </a:r>
            <a:r>
              <a:rPr lang="it-IT" sz="2600" dirty="0">
                <a:latin typeface="Times New Roman" pitchFamily="18" charset="0"/>
                <a:cs typeface="Times New Roman" pitchFamily="18" charset="0"/>
              </a:rPr>
              <a:t> ecc.</a:t>
            </a:r>
          </a:p>
          <a:p>
            <a:pPr>
              <a:buNone/>
            </a:pPr>
            <a:endParaRPr lang="it-IT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riferimento a un vector drawable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Se l’app usa la libreria di supporto, ci si può riferire a un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vector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drawable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con uno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statemant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app:srcCompat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>
              <a:buNone/>
            </a:pPr>
            <a:endParaRPr lang="it-IT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dirty="0"/>
              <a:t>&lt;</a:t>
            </a:r>
            <a:r>
              <a:rPr lang="en-US" sz="1800" dirty="0" err="1"/>
              <a:t>ImageView</a:t>
            </a:r>
            <a:br>
              <a:rPr lang="en-US" sz="1800" dirty="0"/>
            </a:br>
            <a:r>
              <a:rPr lang="en-US" sz="1800" dirty="0"/>
              <a:t>    </a:t>
            </a:r>
            <a:r>
              <a:rPr lang="en-US" sz="1800" dirty="0" err="1"/>
              <a:t>android:layout_height</a:t>
            </a:r>
            <a:r>
              <a:rPr lang="en-US" sz="1800" dirty="0"/>
              <a:t>="</a:t>
            </a:r>
            <a:r>
              <a:rPr lang="en-US" sz="1800" dirty="0" err="1"/>
              <a:t>wrap_content</a:t>
            </a:r>
            <a:r>
              <a:rPr lang="en-US" sz="1800" dirty="0"/>
              <a:t>"</a:t>
            </a:r>
            <a:br>
              <a:rPr lang="en-US" sz="1800" dirty="0"/>
            </a:br>
            <a:r>
              <a:rPr lang="en-US" sz="1800" dirty="0"/>
              <a:t>    </a:t>
            </a:r>
            <a:r>
              <a:rPr lang="en-US" sz="1800" dirty="0" err="1"/>
              <a:t>android:layout_width</a:t>
            </a:r>
            <a:r>
              <a:rPr lang="en-US" sz="1800" dirty="0"/>
              <a:t>="</a:t>
            </a:r>
            <a:r>
              <a:rPr lang="en-US" sz="1800" dirty="0" err="1"/>
              <a:t>wrap_content</a:t>
            </a:r>
            <a:r>
              <a:rPr lang="en-US" sz="1800" dirty="0"/>
              <a:t>"</a:t>
            </a:r>
            <a:br>
              <a:rPr lang="en-US" sz="1800" dirty="0"/>
            </a:br>
            <a:r>
              <a:rPr lang="en-US" sz="1800" dirty="0"/>
              <a:t>    </a:t>
            </a:r>
            <a:r>
              <a:rPr lang="en-US" sz="1800" dirty="0" err="1"/>
              <a:t>app:srcCompat</a:t>
            </a:r>
            <a:r>
              <a:rPr lang="en-US" sz="1800" dirty="0"/>
              <a:t>="@drawable/</a:t>
            </a:r>
            <a:r>
              <a:rPr lang="en-US" sz="1800" dirty="0" err="1"/>
              <a:t>myimage</a:t>
            </a:r>
            <a:r>
              <a:rPr lang="en-US" sz="1800" dirty="0"/>
              <a:t>" /&gt;</a:t>
            </a:r>
            <a:endParaRPr lang="it-IT" sz="1800" dirty="0"/>
          </a:p>
          <a:p>
            <a:endParaRPr lang="it-IT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riferimento a un vector drawable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Occasionalmente si può avere il bisogno di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typecastare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la risorsa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drawable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alla sua classe esatta, come quando serve usare caratteristiche specifiche della classe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VectorDrawable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. Per farlo, bisogna usare il seguente codice Java:</a:t>
            </a:r>
          </a:p>
          <a:p>
            <a:pPr>
              <a:buNone/>
            </a:pPr>
            <a:endParaRPr lang="it-IT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dirty="0">
                <a:latin typeface="+mj-lt"/>
              </a:rPr>
              <a:t>if (</a:t>
            </a:r>
            <a:r>
              <a:rPr lang="en-US" sz="1800" dirty="0" err="1">
                <a:latin typeface="+mj-lt"/>
              </a:rPr>
              <a:t>Build.VERSION.SDK_INT</a:t>
            </a:r>
            <a:r>
              <a:rPr lang="en-US" sz="1800" dirty="0">
                <a:latin typeface="+mj-lt"/>
              </a:rPr>
              <a:t> &gt;= </a:t>
            </a:r>
            <a:r>
              <a:rPr lang="en-US" sz="1800" dirty="0" err="1">
                <a:latin typeface="+mj-lt"/>
              </a:rPr>
              <a:t>Build.VERSION_CODES.LOLLIPOP</a:t>
            </a:r>
            <a:r>
              <a:rPr lang="en-US" sz="1800" dirty="0">
                <a:latin typeface="+mj-lt"/>
              </a:rPr>
              <a:t>) {</a:t>
            </a:r>
            <a:br>
              <a:rPr lang="en-US" sz="1800" dirty="0">
                <a:latin typeface="+mj-lt"/>
              </a:rPr>
            </a:br>
            <a:r>
              <a:rPr lang="en-US" sz="1800" dirty="0">
                <a:latin typeface="+mj-lt"/>
              </a:rPr>
              <a:t>   </a:t>
            </a:r>
            <a:r>
              <a:rPr lang="en-US" sz="1800" dirty="0" err="1">
                <a:latin typeface="+mj-lt"/>
              </a:rPr>
              <a:t>VectorDrawable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vectorDrawable</a:t>
            </a:r>
            <a:r>
              <a:rPr lang="en-US" sz="1800" dirty="0">
                <a:latin typeface="+mj-lt"/>
              </a:rPr>
              <a:t> = (</a:t>
            </a:r>
            <a:r>
              <a:rPr lang="en-US" sz="1800" dirty="0" err="1">
                <a:latin typeface="+mj-lt"/>
              </a:rPr>
              <a:t>VectorDrawable</a:t>
            </a:r>
            <a:r>
              <a:rPr lang="en-US" sz="1800" dirty="0">
                <a:latin typeface="+mj-lt"/>
              </a:rPr>
              <a:t>) drawable;</a:t>
            </a:r>
            <a:br>
              <a:rPr lang="en-US" sz="1800" dirty="0">
                <a:latin typeface="+mj-lt"/>
              </a:rPr>
            </a:br>
            <a:r>
              <a:rPr lang="en-US" sz="1800" dirty="0">
                <a:latin typeface="+mj-lt"/>
              </a:rPr>
              <a:t>} else {</a:t>
            </a:r>
            <a:br>
              <a:rPr lang="en-US" sz="1800" dirty="0">
                <a:latin typeface="+mj-lt"/>
              </a:rPr>
            </a:br>
            <a:r>
              <a:rPr lang="en-US" sz="1800" dirty="0">
                <a:latin typeface="+mj-lt"/>
              </a:rPr>
              <a:t>   </a:t>
            </a:r>
            <a:r>
              <a:rPr lang="en-US" sz="1800" dirty="0" err="1">
                <a:latin typeface="+mj-lt"/>
              </a:rPr>
              <a:t>BitmapDrawable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bitmapDrawable</a:t>
            </a:r>
            <a:r>
              <a:rPr lang="en-US" sz="1800" dirty="0">
                <a:latin typeface="+mj-lt"/>
              </a:rPr>
              <a:t> = (</a:t>
            </a:r>
            <a:r>
              <a:rPr lang="en-US" sz="1800" dirty="0" err="1">
                <a:latin typeface="+mj-lt"/>
              </a:rPr>
              <a:t>BitmapDrawable</a:t>
            </a:r>
            <a:r>
              <a:rPr lang="en-US" sz="1800" dirty="0">
                <a:latin typeface="+mj-lt"/>
              </a:rPr>
              <a:t>) drawable;</a:t>
            </a:r>
            <a:br>
              <a:rPr lang="en-US" sz="1800" dirty="0">
                <a:latin typeface="+mj-lt"/>
              </a:rPr>
            </a:br>
            <a:r>
              <a:rPr lang="en-US" sz="1800" dirty="0">
                <a:latin typeface="+mj-lt"/>
              </a:rPr>
              <a:t>}</a:t>
            </a:r>
            <a:endParaRPr lang="it-IT" sz="1800" dirty="0">
              <a:latin typeface="+mj-lt"/>
              <a:cs typeface="Times New Roman" pitchFamily="18" charset="0"/>
            </a:endParaRPr>
          </a:p>
          <a:p>
            <a:endParaRPr lang="it-IT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Modificare codice XML generato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>
              <a:buNone/>
            </a:pP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È possibile modificare il codice XML del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vector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drawable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, ma non i file PNG e i corrispondenti codici XML generati a tempo di costruzione. In ogni caso, non è una pratica raccomandata.</a:t>
            </a:r>
          </a:p>
          <a:p>
            <a:pPr marL="0">
              <a:buNone/>
            </a:pP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Quando si usa la tecnica di generazione PNG,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Vector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Asset Studio si assicura che il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vector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drawable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corrisponda al PNG, e che il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manifest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contenga il codice corretto. Se si aggiunge codice che non è supportato su Android 4.4 (API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level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20) o precedenti, il vettore e le immagini PNG potrebbero essere differenti.</a:t>
            </a:r>
          </a:p>
          <a:p>
            <a:pPr marL="0">
              <a:buNone/>
            </a:pP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Inoltre bisogna assicurarsi che il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manifest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contenga codice che supporti i cambiamenti.</a:t>
            </a:r>
          </a:p>
          <a:p>
            <a:pPr>
              <a:buNone/>
            </a:pPr>
            <a:endParaRPr lang="it-IT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it-IT" sz="2400" dirty="0">
              <a:latin typeface="Times New Roman" pitchFamily="18" charset="0"/>
              <a:cs typeface="Times New Roman" pitchFamily="18" charset="0"/>
            </a:endParaRPr>
          </a:p>
          <a:p>
            <a:endParaRPr lang="it-IT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Modificare codice XML generato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Per modificare il file XML quando non si usa la libreria di supporto:</a:t>
            </a:r>
          </a:p>
          <a:p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Nella project window, fare doppio click sul file XML generato nel folder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drawable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5" name="Immagine 4" descr="https://developer.android.com/images/tools/vas-codepreview_2-2_2x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7055" y="3554186"/>
            <a:ext cx="8277225" cy="2694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Modificare codice XML generato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Modificare il codice XML basandosi su cosa è supportato dal livello minimo di API:</a:t>
            </a:r>
          </a:p>
          <a:p>
            <a:pPr lvl="1">
              <a:buFont typeface="Wingdings" pitchFamily="2" charset="2"/>
              <a:buChar char="§"/>
            </a:pP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Per Android 5.0 (API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level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21) e superiori,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Vector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Asset Studio supporta tutti gli elementi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Drawable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e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VectorDrawable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. È possibile aggiungere elementi XML e cambiare i valori.</a:t>
            </a:r>
          </a:p>
          <a:p>
            <a:pPr lvl="1">
              <a:buFont typeface="Wingdings" pitchFamily="2" charset="2"/>
              <a:buChar char="§"/>
            </a:pP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Per Android 4.4 (API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level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20) e inferiori,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Vector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Asset Studio supporta tutti gli elementi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drawable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e un sottoinsieme di elementi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VectorDrawable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. È possibile cambiare i valori nel codice generato e aggiungere elementi XML che sono supportati.</a:t>
            </a:r>
          </a:p>
          <a:p>
            <a:endParaRPr lang="it-IT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Modificare codice XML generato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Costruire il progetto e controllare che il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vector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drawable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e le immagini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raster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corrispondenti appaiano allo stesso modo.</a:t>
            </a:r>
          </a:p>
          <a:p>
            <a:pPr marL="0">
              <a:buNone/>
            </a:pP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Ricordare che i file PNG generati potrebbero apparire diversamente da come mostrati nell’anteprima, causa diversi motori di rendering o per qualche cambiamento sul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vector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drawable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prima del Build finale.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Modificare codice XML generato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Se si aggiunge codice al file XML creato da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Vector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Asset Studio, qualsiasi aspetto non supportato da Android 4.4 e inferiori non apparirà nel file PNG generato. Di conseguenza, quando si aggiunge codice, bisogna sempre controllare che il PNG generato corrisponda al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vector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drawable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>
              <a:buNone/>
            </a:pP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Per farlo, si può fare doppio click sull’immagine PNG mostrata nel margine sinistro dell’editor di codice, quando il codice si riferisce al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drawable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Modificare codice XML generato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-14400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In figura si può vedere il codice riferito al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vector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drawable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. Sulla sinistra dell’editor di codice è possibile vedere il file PNG corrispondente:</a:t>
            </a:r>
          </a:p>
        </p:txBody>
      </p:sp>
      <p:pic>
        <p:nvPicPr>
          <p:cNvPr id="5" name="Immagine 4" descr="https://developer.android.com/images/tools/vas-imageincode_2-2_2x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33650" y="3429000"/>
            <a:ext cx="5943599" cy="2612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77334" y="252069"/>
            <a:ext cx="10303565" cy="1371600"/>
          </a:xfrm>
        </p:spPr>
        <p:txBody>
          <a:bodyPr anchor="ctr">
            <a:normAutofit/>
          </a:bodyPr>
          <a:lstStyle/>
          <a:p>
            <a:r>
              <a:rPr lang="it-IT" dirty="0"/>
              <a:t>Rimuovere </a:t>
            </a:r>
            <a:r>
              <a:rPr lang="it-IT" dirty="0" err="1"/>
              <a:t>vector</a:t>
            </a:r>
            <a:r>
              <a:rPr lang="it-IT" dirty="0"/>
              <a:t> </a:t>
            </a:r>
            <a:r>
              <a:rPr lang="it-IT" dirty="0" err="1"/>
              <a:t>drawable</a:t>
            </a:r>
            <a:r>
              <a:rPr lang="it-IT" dirty="0"/>
              <a:t> da progetto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5052905" cy="388077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 rimuovere un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drawable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dal proprio progetto:</a:t>
            </a:r>
          </a:p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Nella project window, eliminare il file XML generato selezionando il file e premendo il tasto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Canc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 selezionare Modifica &gt; Cancella.  </a:t>
            </a:r>
          </a:p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 aprirà la finestra di eliminazione sicura.</a:t>
            </a:r>
          </a:p>
        </p:txBody>
      </p:sp>
      <p:pic>
        <p:nvPicPr>
          <p:cNvPr id="5" name="Immagine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4900AAC5-6650-4EE6-BB09-D5B11D11AD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762" y="2345604"/>
            <a:ext cx="4663440" cy="258820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3E92F7-52A9-4816-8B4F-FF5856EEA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>
                <a:cs typeface="Times New Roman" panose="02020603050405020304" pitchFamily="18" charset="0"/>
              </a:rPr>
              <a:t>Vector</a:t>
            </a:r>
            <a:r>
              <a:rPr lang="it-IT" dirty="0">
                <a:cs typeface="Times New Roman" panose="02020603050405020304" pitchFamily="18" charset="0"/>
              </a:rPr>
              <a:t> Asset Studio - Introduzione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07759CF-19AE-4727-AFE3-6FB54EE58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Material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 offre icone materiali che si possono usare nelle applicazioni Android.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Asset Studio aiuta l’utente a scegliere, importare e dimensionare queste icone, per poi poter definire l’opacità e anche le impostazioni di mirroring.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289696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77334" y="623544"/>
            <a:ext cx="10281557" cy="1371600"/>
          </a:xfrm>
        </p:spPr>
        <p:txBody>
          <a:bodyPr/>
          <a:lstStyle/>
          <a:p>
            <a:r>
              <a:rPr lang="it-IT" dirty="0"/>
              <a:t>Rimuovere </a:t>
            </a:r>
            <a:r>
              <a:rPr lang="it-IT" dirty="0" err="1"/>
              <a:t>vector</a:t>
            </a:r>
            <a:r>
              <a:rPr lang="it-IT" dirty="0"/>
              <a:t> </a:t>
            </a:r>
            <a:r>
              <a:rPr lang="it-IT" dirty="0" err="1"/>
              <a:t>drawable</a:t>
            </a:r>
            <a:r>
              <a:rPr lang="it-IT" dirty="0"/>
              <a:t> da progetto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Facoltativamente, selezionare le opzioni per trovare dove viene utilizzato il file nel progetto e fare click su OK. Android Studio elimina il file dal progetto e dal drive.</a:t>
            </a:r>
          </a:p>
          <a:p>
            <a:pPr marL="0" indent="-14400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Però, se si è scelto di cercare dove il file è usato nel progetto e vengono trovati utilizzi, è possibile controllarli e decidere se cancellare il file o non farlo.</a:t>
            </a:r>
          </a:p>
          <a:p>
            <a:pPr>
              <a:buNone/>
            </a:pPr>
            <a:endParaRPr lang="it-IT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77334" y="623544"/>
            <a:ext cx="10346871" cy="1371600"/>
          </a:xfrm>
        </p:spPr>
        <p:txBody>
          <a:bodyPr/>
          <a:lstStyle/>
          <a:p>
            <a:r>
              <a:rPr lang="it-IT" dirty="0"/>
              <a:t>Rimuovere </a:t>
            </a:r>
            <a:r>
              <a:rPr lang="it-IT" dirty="0" err="1"/>
              <a:t>vector</a:t>
            </a:r>
            <a:r>
              <a:rPr lang="it-IT" dirty="0"/>
              <a:t> </a:t>
            </a:r>
            <a:r>
              <a:rPr lang="it-IT" dirty="0" err="1"/>
              <a:t>drawable</a:t>
            </a:r>
            <a:r>
              <a:rPr lang="it-IT" dirty="0"/>
              <a:t> da progetto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Selezionare Build &gt;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Clean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Project.</a:t>
            </a:r>
          </a:p>
          <a:p>
            <a:pPr marL="0" indent="-14400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Qualsiasi file PNG e XML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autogenerato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, corrispondente al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vector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drawable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cancellato, verrà definitivamente rimosso dal progetto e dal drive.</a:t>
            </a:r>
          </a:p>
          <a:p>
            <a:pPr>
              <a:buNone/>
            </a:pPr>
            <a:endParaRPr lang="it-IT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CD496ED-9D3A-4870-8CF5-28093FFF6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9175" y="1874520"/>
            <a:ext cx="9705975" cy="38496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Progetto di Colleghi Ristretti:</a:t>
            </a:r>
          </a:p>
          <a:p>
            <a:pPr marL="0" indent="0" algn="ctr">
              <a:buNone/>
            </a:pPr>
            <a:r>
              <a:rPr lang="it-IT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Chiacchia</a:t>
            </a:r>
            <a:r>
              <a:rPr lang="it-I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Matteo</a:t>
            </a:r>
          </a:p>
          <a:p>
            <a:pPr marL="0" indent="0" algn="ctr">
              <a:buNone/>
            </a:pPr>
            <a:r>
              <a:rPr lang="it-I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Cristofori Valerio</a:t>
            </a:r>
          </a:p>
          <a:p>
            <a:pPr marL="0" indent="0" algn="ctr">
              <a:buNone/>
            </a:pPr>
            <a:r>
              <a:rPr lang="it-I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Famoso Valerio</a:t>
            </a:r>
          </a:p>
          <a:p>
            <a:pPr marL="0" indent="0" algn="ctr">
              <a:buNone/>
            </a:pPr>
            <a:r>
              <a:rPr lang="it-I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Perrella Lorenzo</a:t>
            </a:r>
          </a:p>
          <a:p>
            <a:pPr marL="0" indent="0" algn="ctr">
              <a:buNone/>
            </a:pPr>
            <a:r>
              <a:rPr lang="it-I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Taglienti Tiziano </a:t>
            </a:r>
          </a:p>
        </p:txBody>
      </p:sp>
    </p:spTree>
    <p:extLst>
      <p:ext uri="{BB962C8B-B14F-4D97-AF65-F5344CB8AC3E}">
        <p14:creationId xmlns:p14="http://schemas.microsoft.com/office/powerpoint/2010/main" val="2214146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9BDCC9-7DDC-4E18-8C1D-9C4EA7CAC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Vector</a:t>
            </a:r>
            <a:r>
              <a:rPr lang="it-IT" dirty="0"/>
              <a:t> Asset Studio - Introduzione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87BE63-782B-41AB-B30A-4630374B0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Asset Studio, inoltre, l’utente può importare i propri file SVG e PSD. Una volta scelto il file,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Asset Studio fornisce un feedback immediato se il codice grafico è supportato o no. Poi converte il file in un XML che contiene codice </a:t>
            </a:r>
            <a:r>
              <a:rPr lang="it-IT" sz="2400" dirty="0" err="1">
                <a:latin typeface="Courier New" pitchFamily="49" charset="0"/>
                <a:cs typeface="Courier New" pitchFamily="49" charset="0"/>
              </a:rPr>
              <a:t>VectorDrawable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 versioni Android 5.0 (API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21) e più recenti, si può usare la classe </a:t>
            </a:r>
            <a:r>
              <a:rPr lang="it-IT" sz="2400" dirty="0" err="1">
                <a:latin typeface="Courier New" pitchFamily="49" charset="0"/>
                <a:cs typeface="Courier New" pitchFamily="49" charset="0"/>
              </a:rPr>
              <a:t>AnimatedVectorDrawable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per, appunto, animare le proprietà della classe </a:t>
            </a:r>
            <a:r>
              <a:rPr lang="it-IT" sz="2400" dirty="0" err="1">
                <a:latin typeface="Courier New" pitchFamily="49" charset="0"/>
                <a:cs typeface="Courier New" pitchFamily="49" charset="0"/>
              </a:rPr>
              <a:t>VectorDrawable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91456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E9130B-3DA2-4409-B4FB-4ED5F7053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>
                <a:cs typeface="Times New Roman" panose="02020603050405020304" pitchFamily="18" charset="0"/>
              </a:rPr>
              <a:t>Compatibilità di </a:t>
            </a:r>
            <a:r>
              <a:rPr lang="it-IT" dirty="0" err="1">
                <a:cs typeface="Times New Roman" panose="02020603050405020304" pitchFamily="18" charset="0"/>
              </a:rPr>
              <a:t>Vector</a:t>
            </a:r>
            <a:r>
              <a:rPr lang="it-IT" dirty="0">
                <a:cs typeface="Times New Roman" panose="02020603050405020304" pitchFamily="18" charset="0"/>
              </a:rPr>
              <a:t> Asset Studio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2B4423A-4DCE-4192-89A0-E056AA224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l’app ha come target versioni Lollipop o più recenti, tutte le specifiche dell’API sono supportate.  </a:t>
            </a:r>
          </a:p>
          <a:p>
            <a:pPr marL="0" indent="0">
              <a:buNone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la versione di SDK è minore di 21 ho alcune limitazioni:</a:t>
            </a:r>
          </a:p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tag &lt;group&gt; e &lt;clip-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non sono supportati.</a:t>
            </a:r>
          </a:p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Posso avere solo file PNG statici: nel file SML del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drawable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non supporto attributi dinamici (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theming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auto mirroring…).</a:t>
            </a:r>
          </a:p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 sono supportate le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 altri file SML.</a:t>
            </a:r>
          </a:p>
        </p:txBody>
      </p:sp>
    </p:spTree>
    <p:extLst>
      <p:ext uri="{BB962C8B-B14F-4D97-AF65-F5344CB8AC3E}">
        <p14:creationId xmlns:p14="http://schemas.microsoft.com/office/powerpoint/2010/main" val="520281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3D50A2-DC09-42B6-89B9-3753B89C9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cs typeface="Times New Roman" panose="02020603050405020304" pitchFamily="18" charset="0"/>
              </a:rPr>
              <a:t>Immagini </a:t>
            </a:r>
            <a:r>
              <a:rPr lang="it-IT" dirty="0" err="1">
                <a:cs typeface="Times New Roman" panose="02020603050405020304" pitchFamily="18" charset="0"/>
              </a:rPr>
              <a:t>Raster</a:t>
            </a:r>
            <a:r>
              <a:rPr lang="it-IT" dirty="0">
                <a:cs typeface="Times New Roman" panose="02020603050405020304" pitchFamily="18" charset="0"/>
              </a:rPr>
              <a:t> o Bitmap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BF9498-2030-41D6-B346-7142A4149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Immagini fotografiche (scattate per esempio con lo smartphone) che possono essere in formato JPG, PNG, GIF oppure TIFF.</a:t>
            </a:r>
          </a:p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Hanno dimensione e risoluzione propria.</a:t>
            </a:r>
          </a:p>
        </p:txBody>
      </p:sp>
    </p:spTree>
    <p:extLst>
      <p:ext uri="{BB962C8B-B14F-4D97-AF65-F5344CB8AC3E}">
        <p14:creationId xmlns:p14="http://schemas.microsoft.com/office/powerpoint/2010/main" val="237379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20F6AF-1752-43FE-8D9A-A6757A9BC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cs typeface="Times New Roman" panose="02020603050405020304" pitchFamily="18" charset="0"/>
              </a:rPr>
              <a:t>Immagini Vettoriali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B6073A4-E04E-4386-BCB8-4F4D1730C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Sono descritte mediante un insieme di primitive geometriche che definiscono punti, linee, curve e poligoni.</a:t>
            </a:r>
          </a:p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Sono definite attraverso equazioni matematiche e indipendenti dalla risoluzione.</a:t>
            </a:r>
          </a:p>
        </p:txBody>
      </p:sp>
    </p:spTree>
    <p:extLst>
      <p:ext uri="{BB962C8B-B14F-4D97-AF65-F5344CB8AC3E}">
        <p14:creationId xmlns:p14="http://schemas.microsoft.com/office/powerpoint/2010/main" val="28250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Sfaccettatur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3057</Words>
  <Application>Microsoft Office PowerPoint</Application>
  <PresentationFormat>Widescreen</PresentationFormat>
  <Paragraphs>203</Paragraphs>
  <Slides>52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52</vt:i4>
      </vt:variant>
    </vt:vector>
  </HeadingPairs>
  <TitlesOfParts>
    <vt:vector size="61" baseType="lpstr">
      <vt:lpstr>Arial</vt:lpstr>
      <vt:lpstr>Calibri</vt:lpstr>
      <vt:lpstr>Courier New</vt:lpstr>
      <vt:lpstr>Garamond</vt:lpstr>
      <vt:lpstr>Times New Roman</vt:lpstr>
      <vt:lpstr>Trebuchet MS</vt:lpstr>
      <vt:lpstr>Wingdings</vt:lpstr>
      <vt:lpstr>Wingdings 3</vt:lpstr>
      <vt:lpstr>Sfaccettatura</vt:lpstr>
      <vt:lpstr>Presentazione standard di PowerPoint</vt:lpstr>
      <vt:lpstr>Vector Asset Studio - Introduzione</vt:lpstr>
      <vt:lpstr>Vector Asset Studio - Introduzione</vt:lpstr>
      <vt:lpstr>Vector Asset Studio - Introduzione</vt:lpstr>
      <vt:lpstr>Vector Asset Studio - Introduzione</vt:lpstr>
      <vt:lpstr>Vector Asset Studio - Introduzione</vt:lpstr>
      <vt:lpstr>Compatibilità di Vector Asset Studio</vt:lpstr>
      <vt:lpstr>Immagini Raster o Bitmap</vt:lpstr>
      <vt:lpstr>Immagini Vettoriali</vt:lpstr>
      <vt:lpstr>Pro e contro dei due formati</vt:lpstr>
      <vt:lpstr>Pro e contro dei due formati</vt:lpstr>
      <vt:lpstr>In conclusione</vt:lpstr>
      <vt:lpstr>File SVG</vt:lpstr>
      <vt:lpstr>File PSD</vt:lpstr>
      <vt:lpstr>Best Practices</vt:lpstr>
      <vt:lpstr>Caso di errore</vt:lpstr>
      <vt:lpstr>Generazione di PNG</vt:lpstr>
      <vt:lpstr>Presentazione standard di PowerPoint</vt:lpstr>
      <vt:lpstr>Presentazione standard di PowerPoint</vt:lpstr>
      <vt:lpstr>Libreria di supporto</vt:lpstr>
      <vt:lpstr>Avviare Vector Asset Studio</vt:lpstr>
      <vt:lpstr>Avviare Vector Asset Studio</vt:lpstr>
      <vt:lpstr>Avviare Vector Asset Studio</vt:lpstr>
      <vt:lpstr>Come importare una grafica vettoriale</vt:lpstr>
      <vt:lpstr>Aggiungere una material icon</vt:lpstr>
      <vt:lpstr>Aggiungere una material icon</vt:lpstr>
      <vt:lpstr>Aggiungere una material icon</vt:lpstr>
      <vt:lpstr>Aggiungere una material icon</vt:lpstr>
      <vt:lpstr>Importare un file SVG o PSD</vt:lpstr>
      <vt:lpstr>Importare un file SVG o PSD</vt:lpstr>
      <vt:lpstr>Importare un file SVG o PSD</vt:lpstr>
      <vt:lpstr>Costruire il progetto</vt:lpstr>
      <vt:lpstr>Aggiungere un vector drawable al layout</vt:lpstr>
      <vt:lpstr>Mostrare vector drawable su widget</vt:lpstr>
      <vt:lpstr>Mostrare vector drawable su widget</vt:lpstr>
      <vt:lpstr>Mostrare vector drawable su widget</vt:lpstr>
      <vt:lpstr>Mostrare vector drawable su widget</vt:lpstr>
      <vt:lpstr>Mostrare vector drawable su widget</vt:lpstr>
      <vt:lpstr>Fare riferimento a un vector drawable</vt:lpstr>
      <vt:lpstr>Fare riferimento a un vector drawable</vt:lpstr>
      <vt:lpstr>Fare riferimento a un vector drawable</vt:lpstr>
      <vt:lpstr>Fare riferimento a un vector drawable</vt:lpstr>
      <vt:lpstr>Modificare codice XML generato</vt:lpstr>
      <vt:lpstr>Modificare codice XML generato</vt:lpstr>
      <vt:lpstr>Modificare codice XML generato</vt:lpstr>
      <vt:lpstr>Modificare codice XML generato</vt:lpstr>
      <vt:lpstr>Modificare codice XML generato</vt:lpstr>
      <vt:lpstr>Modificare codice XML generato</vt:lpstr>
      <vt:lpstr>Rimuovere vector drawable da progetto</vt:lpstr>
      <vt:lpstr>Rimuovere vector drawable da progetto</vt:lpstr>
      <vt:lpstr>Rimuovere vector drawable da progetto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2020-05-17T14:20:19Z</dcterms:created>
  <dcterms:modified xsi:type="dcterms:W3CDTF">2020-06-23T14:54:14Z</dcterms:modified>
</cp:coreProperties>
</file>