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1" r:id="rId3"/>
    <p:sldId id="262" r:id="rId4"/>
    <p:sldId id="263" r:id="rId5"/>
    <p:sldId id="264" r:id="rId6"/>
    <p:sldId id="265" r:id="rId7"/>
    <p:sldId id="267" r:id="rId8"/>
    <p:sldId id="268" r:id="rId9"/>
    <p:sldId id="266" r:id="rId10"/>
    <p:sldId id="275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e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-102" y="-13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27A3769-973A-471F-AE95-803ACD9DB45A}" type="datetime1">
              <a:rPr lang="it-IT" smtClean="0"/>
              <a:pPr rtl="0"/>
              <a:t>21/05/2020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pPr rtl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B562AB-E890-432E-8086-3C35B5B6BC74}" type="datetime1">
              <a:rPr lang="it-IT" smtClean="0"/>
              <a:pPr rtl="0"/>
              <a:t>21/05/2020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pPr rtl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tango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tango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tango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ttore dirit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5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20" name="Segnaposto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46B2AB89-642D-461B-88E3-BE7E49276E6D}" type="datetime1">
              <a:rPr lang="it-IT" smtClean="0"/>
              <a:pPr rtl="0"/>
              <a:t>21/05/2020</a:t>
            </a:fld>
            <a:endParaRPr lang="en-US" dirty="0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6DF1C0-0F0C-4064-ABD6-C9C1782C86AE}" type="datetime1">
              <a:rPr lang="it-IT" smtClean="0"/>
              <a:pPr rtl="0"/>
              <a:t>21/05/2020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3A0FBA-A5A6-4E7F-AECA-E819E1A4206B}" type="datetime1">
              <a:rPr lang="it-IT" smtClean="0"/>
              <a:pPr rtl="0"/>
              <a:t>21/05/2020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E0D28E-6F2F-4715-A424-3B01AC64AD4B}" type="datetime1">
              <a:rPr lang="it-IT" smtClean="0"/>
              <a:pPr rtl="0"/>
              <a:t>21/05/2020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xmlns="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tango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tango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tango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5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xmlns="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xmlns="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xmlns="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xmlns="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F953424F-4FD0-4DEA-A244-2F5A83926123}" type="datetime1">
              <a:rPr lang="it-IT" smtClean="0"/>
              <a:pPr rtl="0"/>
              <a:t>21/05/2020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487A35-6EB2-4106-87BE-5998F37E93E7}" type="datetime1">
              <a:rPr lang="it-IT" smtClean="0"/>
              <a:pPr rtl="0"/>
              <a:t>21/05/2020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0A2449-0E6F-4EC8-9AF5-127FFF9E4F17}" type="datetime1">
              <a:rPr lang="it-IT" smtClean="0"/>
              <a:pPr rtl="0"/>
              <a:t>21/05/2020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ECC08F-3232-4266-A826-505EFF618F02}" type="datetime1">
              <a:rPr lang="it-IT" smtClean="0"/>
              <a:pPr rtl="0"/>
              <a:t>21/05/2020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C19903-FCE7-40DD-9ABE-472E27EE3DF9}" type="datetime1">
              <a:rPr lang="it-IT" smtClean="0"/>
              <a:pPr rtl="0"/>
              <a:t>21/05/2020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xmlns="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xmlns="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24F848B3-DD0C-4C86-9703-1DC7B521FCF8}" type="datetime1">
              <a:rPr lang="it-IT" smtClean="0"/>
              <a:pPr rtl="0"/>
              <a:t>21/05/2020</a:t>
            </a:fld>
            <a:endParaRPr lang="en-US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xmlns="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11CFEF3-F103-4E31-9572-24F0BC84FDFF}" type="datetime1">
              <a:rPr lang="it-IT" smtClean="0"/>
              <a:pPr rtl="0"/>
              <a:t>21/05/2020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xmlns="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xmlns="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tangolo 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tango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tango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A8228F9-9C50-4094-9999-09A1682E91E0}" type="datetime1">
              <a:rPr lang="it-IT" smtClean="0"/>
              <a:pPr rtl="0"/>
              <a:t>21/05/2020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pPr rtl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Primo piano di un logo&#10;&#10;Descrizione generata automaticamente">
            <a:extLst>
              <a:ext uri="{FF2B5EF4-FFF2-40B4-BE49-F238E27FC236}">
                <a16:creationId xmlns:a16="http://schemas.microsoft.com/office/drawing/2014/main" xmlns="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-1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82" name="Rettangolo 81">
            <a:extLst>
              <a:ext uri="{FF2B5EF4-FFF2-40B4-BE49-F238E27FC236}">
                <a16:creationId xmlns:a16="http://schemas.microsoft.com/office/drawing/2014/main" xmlns="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xmlns="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it-IT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</a:t>
            </a:r>
            <a:endParaRPr lang="it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Compatibilità di Vector Asset Studio (2)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Inoltre,la finestra di anteprima in Android Studio usa un meccanismo di display diverso da quello in vector asset studio.</a:t>
            </a:r>
          </a:p>
          <a:p>
            <a:pPr marL="0" indent="0">
              <a:buNone/>
            </a:pPr>
            <a:r>
              <a:rPr lang="it-IT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Infine, se devo typecastare gli oggetti drawable nel codice java, devo castarli come bitmap drawable invece di vector drawable (solo in dispositivi pre Lollipop).</a:t>
            </a:r>
          </a:p>
          <a:p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5E0D28E-6F2F-4715-A424-3B01AC64AD4B}" type="datetime1">
              <a:rPr lang="it-IT" smtClean="0"/>
              <a:pPr rtl="0"/>
              <a:t>21/05/2020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447AD0D-D9DC-4BD5-B662-30885C94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Times New Roman" panose="02020603050405020304" pitchFamily="18" charset="0"/>
              </a:rPr>
              <a:t>File SVG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FD9C302A-E7AA-40AD-8F0F-C6D9EFCC8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file SVG è un file che usa un formato grafico vettoriale bidimensionale. Descrive l’immagine usando un formato di testo, basato su XML. I file SVG sono sviluppati come formato standard per mostrare grafiche vettoriali sul web.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8E17882-5E17-41CC-8F32-7C442B1A3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5E0D28E-6F2F-4715-A424-3B01AC64AD4B}" type="datetime1">
              <a:rPr lang="it-IT" smtClean="0"/>
              <a:pPr rtl="0"/>
              <a:t>21/05/2020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9069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4A3D193-E597-4EF9-9B61-D8F702BBD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Times New Roman" panose="02020603050405020304" pitchFamily="18" charset="0"/>
              </a:rPr>
              <a:t>File PSD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8D544C2-8FC2-4FAB-8544-0FAFF728A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PSD è un formato di file proprietario sviluppato da Adobe Systems. La sua particolarità è quella di essere un formato di grafica vettoriale molto versatile. È utilizzato per creare immagini vettoriali  e progetti multimediali.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152011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AE4C8B6-E0B8-485F-A4DA-8628A66B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Times New Roman" panose="02020603050405020304" pitchFamily="18" charset="0"/>
              </a:rPr>
              <a:t>Usare </a:t>
            </a:r>
            <a:r>
              <a:rPr lang="it-IT" err="1">
                <a:cs typeface="Times New Roman" panose="02020603050405020304" pitchFamily="18" charset="0"/>
              </a:rPr>
              <a:t>Vector</a:t>
            </a:r>
            <a:r>
              <a:rPr lang="it-IT">
                <a:cs typeface="Times New Roman" panose="02020603050405020304" pitchFamily="18" charset="0"/>
              </a:rPr>
              <a:t> </a:t>
            </a:r>
            <a:r>
              <a:rPr lang="it-IT" smtClean="0">
                <a:cs typeface="Times New Roman" panose="02020603050405020304" pitchFamily="18" charset="0"/>
              </a:rPr>
              <a:t>Asset Studio</a:t>
            </a:r>
            <a:endParaRPr lang="it-IT" dirty="0">
              <a:cs typeface="Times New Roman" panose="02020603050405020304" pitchFamily="18" charset="0"/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xmlns="" id="{4BDEEE29-91C2-4DC2-978E-B83B3D557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72" t="7596" r="36088" b="37875"/>
          <a:stretch/>
        </p:blipFill>
        <p:spPr>
          <a:xfrm>
            <a:off x="768626" y="3213795"/>
            <a:ext cx="10183450" cy="31207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xmlns="" id="{E837BDAC-7E9D-4633-A500-EAEDA6613B83}"/>
              </a:ext>
            </a:extLst>
          </p:cNvPr>
          <p:cNvSpPr txBox="1"/>
          <p:nvPr/>
        </p:nvSpPr>
        <p:spPr>
          <a:xfrm>
            <a:off x="768626" y="1828800"/>
            <a:ext cx="76067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Fare click destro su qualsiasi folder nell’applicazione, poi passare il cursore su New e compare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2197971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A3B5CF5-FFE3-4850-9CD1-5F703596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Usare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su Android Studio (2a)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xmlns="" id="{0F35DE8C-3ACD-459B-9345-5DB90C6EC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258" t="20542" r="24827" b="20042"/>
          <a:stretch/>
        </p:blipFill>
        <p:spPr>
          <a:xfrm>
            <a:off x="6096000" y="1833280"/>
            <a:ext cx="5682016" cy="3628167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xmlns="" id="{EC7460D1-A244-474C-932D-C3A68EF124A9}"/>
              </a:ext>
            </a:extLst>
          </p:cNvPr>
          <p:cNvSpPr txBox="1"/>
          <p:nvPr/>
        </p:nvSpPr>
        <p:spPr>
          <a:xfrm>
            <a:off x="682388" y="1860575"/>
            <a:ext cx="514520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Posso scegliere dalla libreria di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icon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faccio click su Clip Art. Si apre una finestra con tutti gli assets della libreria, ne scelgo una e clicco ok. Inoltre sono presenti delle opzioni per modificare altezza, larghezza, opacità,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automirroring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(versione 21 in poi)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ecc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387262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CE58950-08A6-412A-8028-5FEC5788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Usare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su Android Studio (2b)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xmlns="" id="{4897E952-8496-4CAA-AE2B-A29C31AC6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258" t="20526" r="24827" b="20260"/>
          <a:stretch/>
        </p:blipFill>
        <p:spPr>
          <a:xfrm>
            <a:off x="6372259" y="2014194"/>
            <a:ext cx="5278325" cy="4004248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xmlns="" id="{A8F9857B-450C-442E-9A74-108F22887546}"/>
              </a:ext>
            </a:extLst>
          </p:cNvPr>
          <p:cNvSpPr txBox="1"/>
          <p:nvPr/>
        </p:nvSpPr>
        <p:spPr>
          <a:xfrm>
            <a:off x="541417" y="2495208"/>
            <a:ext cx="527832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Cliccando su Local file posso utilizzare un mio file SVG o PSD indicandone il </a:t>
            </a:r>
            <a:r>
              <a:rPr lang="it-IT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it-IT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2027082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E77436D-7C69-4F75-AE6C-C21B6CBE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Usare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su Android Studio (3)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xmlns="" id="{61510913-41E3-435E-A44C-417D65A75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473" t="19717" r="25473" b="20385"/>
          <a:stretch/>
        </p:blipFill>
        <p:spPr>
          <a:xfrm>
            <a:off x="6210699" y="2014194"/>
            <a:ext cx="5404832" cy="4124739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xmlns="" id="{465CF0FE-A526-4DBE-87C9-B123009D9FC8}"/>
              </a:ext>
            </a:extLst>
          </p:cNvPr>
          <p:cNvSpPr txBox="1"/>
          <p:nvPr/>
        </p:nvSpPr>
        <p:spPr>
          <a:xfrm>
            <a:off x="671290" y="2014194"/>
            <a:ext cx="50490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entrambi i casi si vede un’anteprima dell’immagine scelta</a:t>
            </a:r>
          </a:p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Nella pagina successiva si può vedere il file SML nella directory web/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drawable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Premendo Finish si conferma il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cui verrà salvata l’immagine.</a:t>
            </a:r>
          </a:p>
          <a:p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725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xmlns="" id="{6042F595-4D4D-4185-86A7-CBC567109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Times New Roman" panose="02020603050405020304" pitchFamily="18" charset="0"/>
              </a:rPr>
              <a:t>Cos’è </a:t>
            </a:r>
            <a:r>
              <a:rPr lang="it-IT" dirty="0" err="1">
                <a:cs typeface="Times New Roman" panose="02020603050405020304" pitchFamily="18" charset="0"/>
              </a:rPr>
              <a:t>Vector</a:t>
            </a:r>
            <a:r>
              <a:rPr lang="it-IT" dirty="0">
                <a:cs typeface="Times New Roman" panose="02020603050405020304" pitchFamily="18" charset="0"/>
              </a:rPr>
              <a:t> Asset Studio?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xmlns="" id="{7869F837-450C-4E6A-A262-9F07239CD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Android Studio 1.4 è stato introdotto </a:t>
            </a:r>
            <a:r>
              <a:rPr lang="it-IT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Studio, un tool per prendere un </a:t>
            </a:r>
            <a:r>
              <a:rPr lang="it-IT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da </a:t>
            </a:r>
            <a:r>
              <a:rPr lang="it-IT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</a:t>
            </a:r>
            <a:r>
              <a:rPr lang="it-IT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icon</a:t>
            </a:r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library, o convertire file </a:t>
            </a:r>
            <a:r>
              <a:rPr lang="it-IT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svg</a:t>
            </a:r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immagini vettoriali.</a:t>
            </a:r>
          </a:p>
          <a:p>
            <a:pPr marL="0" indent="0">
              <a:buNone/>
            </a:pPr>
            <a:r>
              <a:rPr lang="it-IT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53D50A2-DC09-42B6-89B9-3753B89C9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Times New Roman" panose="02020603050405020304" pitchFamily="18" charset="0"/>
              </a:rPr>
              <a:t>Immagine </a:t>
            </a:r>
            <a:r>
              <a:rPr lang="it-IT" dirty="0" err="1">
                <a:cs typeface="Times New Roman" panose="02020603050405020304" pitchFamily="18" charset="0"/>
              </a:rPr>
              <a:t>Raster</a:t>
            </a:r>
            <a:r>
              <a:rPr lang="it-IT" dirty="0">
                <a:cs typeface="Times New Roman" panose="02020603050405020304" pitchFamily="18" charset="0"/>
              </a:rPr>
              <a:t> o Bitmap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F7BF9498-2030-41D6-B346-7142A4149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Immagini fotografiche (scattate per esempio con lo smartphone) che possono essere in formato JPG, PNG, GIF oppure TIFF.</a:t>
            </a:r>
          </a:p>
          <a:p>
            <a:pPr marL="0" indent="0">
              <a:buNone/>
            </a:pP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Dimensione e risoluzione propria.</a:t>
            </a:r>
          </a:p>
        </p:txBody>
      </p:sp>
    </p:spTree>
    <p:extLst>
      <p:ext uri="{BB962C8B-B14F-4D97-AF65-F5344CB8AC3E}">
        <p14:creationId xmlns:p14="http://schemas.microsoft.com/office/powerpoint/2010/main" xmlns="" val="237379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220F6AF-1752-43FE-8D9A-A6757A9B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Times New Roman" panose="02020603050405020304" pitchFamily="18" charset="0"/>
              </a:rPr>
              <a:t>Immagine Vettoriale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B6073A4-E04E-4386-BCB8-4F4D1730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Descritte mediante un insieme di primitive geometriche che definiscono punti, linee, curve e poligoni.</a:t>
            </a:r>
          </a:p>
          <a:p>
            <a:pPr marL="0" indent="0">
              <a:buNone/>
            </a:pP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Definite attraverso equazioni matematiche e indipendenti dalla risoluzione.</a:t>
            </a:r>
          </a:p>
        </p:txBody>
      </p:sp>
    </p:spTree>
    <p:extLst>
      <p:ext uri="{BB962C8B-B14F-4D97-AF65-F5344CB8AC3E}">
        <p14:creationId xmlns:p14="http://schemas.microsoft.com/office/powerpoint/2010/main" xmlns="" val="2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649DCAD-FA38-436C-B106-A235F4692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 e contro dei due formati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AE9CA38E-DEB8-4B3C-A7EF-B065EE73E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immagini </a:t>
            </a:r>
            <a:r>
              <a:rPr lang="it-IT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raster</a:t>
            </a:r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principale vantaggio di un’immagine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raster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è che, grazie ai milioni di pixel che la compongono, può rappresentare svariati dettagli. </a:t>
            </a:r>
          </a:p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 svantaggio </a:t>
            </a:r>
            <a:r>
              <a:rPr lang="it-IT" sz="2800">
                <a:latin typeface="Times New Roman" panose="02020603050405020304" pitchFamily="18" charset="0"/>
                <a:cs typeface="Times New Roman" panose="02020603050405020304" pitchFamily="18" charset="0"/>
              </a:rPr>
              <a:t>è </a:t>
            </a:r>
            <a:r>
              <a:rPr lang="it-IT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 nel 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momento in cui vengono ingrandite oltre le loro dimensioni originali, subiscono perdite di dettagli e appaiono sgranate o dentellate (Effetto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Pixellatura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it-IT" sz="3600" dirty="0"/>
          </a:p>
          <a:p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xmlns="" val="190959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B6E8F6D-14C5-4FD7-BE1E-94F2CEBBD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 e contro dei due formati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197C251-8208-4015-BFF1-537AC8FD5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85416"/>
            <a:ext cx="10058400" cy="3849624"/>
          </a:xfrm>
        </p:spPr>
        <p:txBody>
          <a:bodyPr/>
          <a:lstStyle/>
          <a:p>
            <a:pPr marL="0" indent="0">
              <a:buNone/>
            </a:pPr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immagini vettoriali:</a:t>
            </a:r>
            <a:endParaRPr lang="it-IT" dirty="0"/>
          </a:p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Possono essere ingrandite all’infinito senza subire alcuna perdita di qualità e definizione, inoltre</a:t>
            </a:r>
            <a:r>
              <a:rPr lang="it-IT" b="1" dirty="0"/>
              <a:t> 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peso (in byte) di un documento è inferiore rispetto ad uno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raster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Meno intuitive rispetto alle immagini </a:t>
            </a:r>
            <a:r>
              <a:rPr lang="it-IT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raster</a:t>
            </a: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è più complicato lavorarci e bisogna conoscere a fondo gli strumenti da utilizzare.</a:t>
            </a:r>
          </a:p>
          <a:p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2699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398F7C4-7514-4AE3-BC85-857C47368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usare </a:t>
            </a:r>
            <a:r>
              <a:rPr lang="it-IT" dirty="0" err="1"/>
              <a:t>Vector</a:t>
            </a:r>
            <a:r>
              <a:rPr lang="it-IT" dirty="0"/>
              <a:t> Asset Studio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9DBC0072-9DC3-4488-B012-6C28443F4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 include uno strumento chiamato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 che serve ad aggiungere icone materiali e importare file SVG (Scalable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Graphic) e PSD (Photoshop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nel proprio progetto come risorse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drawables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Usare questi invece che i bitmaps serve a ridurre la dimensione del proprio APK perché lo stesso file può essere ridimensionato per diverse densità dello schermo, senza rinunciare alla qualità dell’immagine.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52341729-1279-416E-B91D-C28FD193F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5E0D28E-6F2F-4715-A424-3B01AC64AD4B}" type="datetime1">
              <a:rPr lang="it-IT" smtClean="0"/>
              <a:pPr rtl="0"/>
              <a:t>21/05/2020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583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33E92F7-52A9-4816-8B4F-FF5856EE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cs typeface="Times New Roman" panose="02020603050405020304" pitchFamily="18" charset="0"/>
              </a:rPr>
              <a:t>Tipi di grafica vettoriale supportati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C07759CF-19AE-4727-AFE3-6FB54EE58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offre icone materiali che si possono usare nelle applicazioni Android.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 aiuta l’utente a scegliere, importare e dimensionare queste icone, per poi poter definire l’opacità e anche le impostazioni di mirroring.</a:t>
            </a:r>
          </a:p>
          <a:p>
            <a:pPr marL="0" indent="0">
              <a:buNone/>
            </a:pP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Studio, inoltre, l’utente può importare i propri file SVG e PSD, anche se non ne supporta tutti gli aspetti. Una volta scelto il file,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Studio fornisce un feedback immediato se il codice grafico è supportato o no. Poi converte il file in un XML che contiene codice </a:t>
            </a:r>
            <a:r>
              <a:rPr lang="it-IT" sz="2600" dirty="0" err="1">
                <a:latin typeface="Courier New" pitchFamily="49" charset="0"/>
                <a:cs typeface="Courier New" pitchFamily="49" charset="0"/>
              </a:rPr>
              <a:t>VectorDrawable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Per versioni Android 5.0 (API </a:t>
            </a:r>
            <a:r>
              <a:rPr lang="it-IT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21) e più recenti, si può usare la classe </a:t>
            </a:r>
            <a:r>
              <a:rPr lang="it-IT" sz="2600" dirty="0" err="1">
                <a:latin typeface="Courier New" pitchFamily="49" charset="0"/>
                <a:cs typeface="Courier New" pitchFamily="49" charset="0"/>
              </a:rPr>
              <a:t>AnimatedVectorDrawable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per, appunto, animare le proprietà della classe </a:t>
            </a:r>
            <a:r>
              <a:rPr lang="it-IT" sz="2600" dirty="0" err="1">
                <a:latin typeface="Courier New" pitchFamily="49" charset="0"/>
                <a:cs typeface="Courier New" pitchFamily="49" charset="0"/>
              </a:rPr>
              <a:t>VectorDrawable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9F73E2D9-1246-4573-B0FE-02611677E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5E0D28E-6F2F-4715-A424-3B01AC64AD4B}" type="datetime1">
              <a:rPr lang="it-IT" smtClean="0"/>
              <a:pPr rtl="0"/>
              <a:t>21/05/2020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8969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8E9130B-3DA2-4409-B4FB-4ED5F705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cs typeface="Times New Roman" panose="02020603050405020304" pitchFamily="18" charset="0"/>
              </a:rPr>
              <a:t>Compatibilità di </a:t>
            </a:r>
            <a:r>
              <a:rPr lang="it-IT" dirty="0" err="1">
                <a:cs typeface="Times New Roman" panose="02020603050405020304" pitchFamily="18" charset="0"/>
              </a:rPr>
              <a:t>Vector</a:t>
            </a:r>
            <a:r>
              <a:rPr lang="it-IT" dirty="0">
                <a:cs typeface="Times New Roman" panose="02020603050405020304" pitchFamily="18" charset="0"/>
              </a:rPr>
              <a:t> Asset Studio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2B4423A-4DCE-4192-89A0-E056AA224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l’app ha come target versioni Lollipop o più recenti, tutta l’API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è supportata.  </a:t>
            </a:r>
          </a:p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la versione di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è minore di 21 ho alcune limitazioni: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tag &lt;group&gt; e &lt;clip-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non sono supportati.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Posso avere solo file png statici: nel file SML del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drawable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 supporto attributi dinamici (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theming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400">
                <a:latin typeface="Times New Roman" panose="02020603050405020304" pitchFamily="18" charset="0"/>
                <a:cs typeface="Times New Roman" panose="02020603050405020304" pitchFamily="18" charset="0"/>
              </a:rPr>
              <a:t>auto </a:t>
            </a:r>
            <a:r>
              <a:rPr lang="it-IT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mirroring…).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sono supportate le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 altri file </a:t>
            </a:r>
            <a:r>
              <a:rPr lang="it-IT" sz="2400">
                <a:latin typeface="Times New Roman" panose="02020603050405020304" pitchFamily="18" charset="0"/>
                <a:cs typeface="Times New Roman" panose="02020603050405020304" pitchFamily="18" charset="0"/>
              </a:rPr>
              <a:t>SML</a:t>
            </a:r>
            <a:r>
              <a:rPr lang="it-IT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85DA464-32FA-4976-83FD-03C573CDC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5E0D28E-6F2F-4715-A424-3B01AC64AD4B}" type="datetime1">
              <a:rPr lang="it-IT" smtClean="0"/>
              <a:pPr rtl="0"/>
              <a:t>21/05/2020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0281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41798854_TF78438558" id="{03469F01-97D1-4A1E-853B-6A26B56D87BB}" vid="{335298E4-38AB-4269-9352-375A27B5961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{04998B7F-4BAE-442F-9916-5143D38C6C1B}tf78438558</Template>
  <TotalTime>0</TotalTime>
  <Words>820</Words>
  <Application>Microsoft Office PowerPoint</Application>
  <PresentationFormat>Personalizzato</PresentationFormat>
  <Paragraphs>53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7" baseType="lpstr">
      <vt:lpstr>SavonVTI</vt:lpstr>
      <vt:lpstr>Vector asset studio</vt:lpstr>
      <vt:lpstr>Cos’è Vector Asset Studio?</vt:lpstr>
      <vt:lpstr>Immagine Raster o Bitmap</vt:lpstr>
      <vt:lpstr>Immagine Vettoriale</vt:lpstr>
      <vt:lpstr>Pro e contro dei due formati</vt:lpstr>
      <vt:lpstr>Pro e contro dei due formati (2)</vt:lpstr>
      <vt:lpstr>Perché usare Vector Asset Studio</vt:lpstr>
      <vt:lpstr>Tipi di grafica vettoriale supportati</vt:lpstr>
      <vt:lpstr>Compatibilità di Vector Asset Studio</vt:lpstr>
      <vt:lpstr>Compatibilità di Vector Asset Studio (2)</vt:lpstr>
      <vt:lpstr>File SVG</vt:lpstr>
      <vt:lpstr>File PSD</vt:lpstr>
      <vt:lpstr>Usare Vector Asset Studio</vt:lpstr>
      <vt:lpstr>Usare Vector Asset su Android Studio (2a)</vt:lpstr>
      <vt:lpstr>Usare Vector Asset su Android Studio (2b)</vt:lpstr>
      <vt:lpstr>Usare Vector Asset su Android Studio (3)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2020-05-17T14:20:19Z</dcterms:created>
  <dcterms:modified xsi:type="dcterms:W3CDTF">2020-05-21T09:22:54Z</dcterms:modified>
</cp:coreProperties>
</file>