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52"/>
  </p:notesMasterIdLst>
  <p:handoutMasterIdLst>
    <p:handoutMasterId r:id="rId53"/>
  </p:handoutMasterIdLst>
  <p:sldIdLst>
    <p:sldId id="257" r:id="rId2"/>
    <p:sldId id="261" r:id="rId3"/>
    <p:sldId id="277" r:id="rId4"/>
    <p:sldId id="267" r:id="rId5"/>
    <p:sldId id="268" r:id="rId6"/>
    <p:sldId id="317" r:id="rId7"/>
    <p:sldId id="266" r:id="rId8"/>
    <p:sldId id="262" r:id="rId9"/>
    <p:sldId id="263" r:id="rId10"/>
    <p:sldId id="264" r:id="rId11"/>
    <p:sldId id="265" r:id="rId12"/>
    <p:sldId id="282" r:id="rId13"/>
    <p:sldId id="269" r:id="rId14"/>
    <p:sldId id="270" r:id="rId15"/>
    <p:sldId id="283" r:id="rId16"/>
    <p:sldId id="276" r:id="rId17"/>
    <p:sldId id="279" r:id="rId18"/>
    <p:sldId id="280" r:id="rId19"/>
    <p:sldId id="281" r:id="rId20"/>
    <p:sldId id="284" r:id="rId21"/>
    <p:sldId id="271" r:id="rId22"/>
    <p:sldId id="322" r:id="rId23"/>
    <p:sldId id="323" r:id="rId24"/>
    <p:sldId id="286" r:id="rId25"/>
    <p:sldId id="287" r:id="rId26"/>
    <p:sldId id="318" r:id="rId27"/>
    <p:sldId id="319" r:id="rId28"/>
    <p:sldId id="291" r:id="rId29"/>
    <p:sldId id="320" r:id="rId30"/>
    <p:sldId id="321" r:id="rId31"/>
    <p:sldId id="290" r:id="rId32"/>
    <p:sldId id="294" r:id="rId33"/>
    <p:sldId id="296" r:id="rId34"/>
    <p:sldId id="297" r:id="rId35"/>
    <p:sldId id="298" r:id="rId36"/>
    <p:sldId id="305" r:id="rId37"/>
    <p:sldId id="301" r:id="rId38"/>
    <p:sldId id="302" r:id="rId39"/>
    <p:sldId id="303" r:id="rId40"/>
    <p:sldId id="304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00" r:id="rId5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pPr rtl="0"/>
              <a:t>22/06/2020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pPr rtl="0"/>
              <a:t>22/06/2020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6B2AB89-642D-461B-88E3-BE7E49276E6D}" type="datetime1">
              <a:rPr lang="it-IT" smtClean="0"/>
              <a:pPr rtl="0"/>
              <a:t>22/06/2020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F1C0-0F0C-4064-ABD6-C9C1782C86AE}" type="datetime1">
              <a:rPr lang="it-IT" smtClean="0"/>
              <a:pPr rtl="0"/>
              <a:t>22/06/2020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A0FBA-A5A6-4E7F-AECA-E819E1A4206B}" type="datetime1">
              <a:rPr lang="it-IT" smtClean="0"/>
              <a:pPr rtl="0"/>
              <a:t>22/06/2020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0D28E-6F2F-4715-A424-3B01AC64AD4B}" type="datetime1">
              <a:rPr lang="it-IT" smtClean="0"/>
              <a:pPr rtl="0"/>
              <a:t>22/06/2020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953424F-4FD0-4DEA-A244-2F5A83926123}" type="datetime1">
              <a:rPr lang="it-IT" smtClean="0"/>
              <a:pPr rtl="0"/>
              <a:t>22/06/2020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87A35-6EB2-4106-87BE-5998F37E93E7}" type="datetime1">
              <a:rPr lang="it-IT" smtClean="0"/>
              <a:pPr rtl="0"/>
              <a:t>22/06/2020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A2449-0E6F-4EC8-9AF5-127FFF9E4F17}" type="datetime1">
              <a:rPr lang="it-IT" smtClean="0"/>
              <a:pPr rtl="0"/>
              <a:t>22/06/2020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CC08F-3232-4266-A826-505EFF618F02}" type="datetime1">
              <a:rPr lang="it-IT" smtClean="0"/>
              <a:pPr rtl="0"/>
              <a:t>22/06/2020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19903-FCE7-40DD-9ABE-472E27EE3DF9}" type="datetime1">
              <a:rPr lang="it-IT" smtClean="0"/>
              <a:pPr rtl="0"/>
              <a:t>22/06/2020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4F848B3-DD0C-4C86-9703-1DC7B521FCF8}" type="datetime1">
              <a:rPr lang="it-IT" smtClean="0"/>
              <a:pPr rtl="0"/>
              <a:t>22/06/2020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11CFEF3-F103-4E31-9572-24F0BC84FDFF}" type="datetime1">
              <a:rPr lang="it-IT" smtClean="0"/>
              <a:pPr rtl="0"/>
              <a:t>22/06/2020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pPr rtl="0"/>
              <a:t>22/06/2020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br>
              <a:rPr lang="it-IT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</a:t>
            </a:r>
            <a:endParaRPr lang="it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9DCAD-FA38-436C-B106-A235F469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 e contro dei due formati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9CA38E-DEB8-4B3C-A7EF-B065EE73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immagini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principale vantaggio di un’immagine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che, grazie ai milioni di pixel che la compongono, può rappresentare svariati dettagli.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 svantaggio è che nel momento in cui vengono ingrandite oltre le loro dimensioni originali, subiscono perdite di dettagli e appaiono sgranate o dentellate (effetto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pixellatura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it-IT" sz="3600" dirty="0"/>
          </a:p>
          <a:p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90959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6E8F6D-14C5-4FD7-BE1E-94F2CEBB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 e contro dei due formati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97C251-8208-4015-BFF1-537AC8FD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5416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immagini vettoriali:</a:t>
            </a:r>
            <a:endParaRPr lang="it-IT" sz="2400" dirty="0"/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Possono essere ingrandite all’infinito senza subire alcuna perdita di qualità e definizione, inoltre</a:t>
            </a:r>
            <a:r>
              <a:rPr lang="it-IT" sz="2400" b="1" dirty="0"/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peso (in byte) di un documento è inferiore rispetto ad uno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Sono meno intuitive da usare rispetto alle immagini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è più complicato lavorarci e bisogna conoscere a fondo gli strumenti da utilizzare.</a:t>
            </a:r>
          </a:p>
          <a:p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9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 conclusione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appropriato per icone semplici, mentre quelle con troppi dettagli funzionano meglio come immagini bitmap.</a:t>
            </a:r>
          </a:p>
          <a:p>
            <a:pPr mar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Inoltre il caricamento iniziale di un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può costare di più in termini di cicli di CPU rispetto alla corrispondente immagine bitmap. Mentre l’uso di memoria, una volta caricati, è simile tra i due.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7AD0D-D9DC-4BD5-B662-30885C94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File SVG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9C302A-E7AA-40AD-8F0F-C6D9EFCC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file SVG è un file che usa un formato grafico vettoriale bidimensionale. Descrive l’immagine usando un formato di testo, basato su XML. I file SVG sono sviluppati come formato standard per mostrare grafiche vettoriali sul web.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906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3D193-E597-4EF9-9B61-D8F702BB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File PSD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D544C2-8FC2-4FAB-8544-0FAFF728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PSD è un formato di file proprietario sviluppato da Adobe Systems. La sua particolarità è quella di essere un formato di grafica vettoriale molto versatile. È utilizzato per creare immagini vettoriali e progetti multimediali.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201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Best Practices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 l’immagine da vettorizzare è troppo grande, caricarla potrebbe richiedere troppo tempo, quindi risulta utile limitarne le dimensioni.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Sebbene 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supportino anche più di un colore, spesso è raccomandabile usare icone nere (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android:fillColor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=”#FF000000”). In questo modo è possibile aggiungere una tinta, che diventerà il colore dell’icona. Se il colore dell’icona non è nero, potrebbe fondersi con quello della tinta.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di errore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In questo strumento non sono ancora supportate alcune funzionalità, nel caso in cui venga trovato qualcosa non supportato nel file SVG, verrà riportato come errore in basso nella finestra, con annessi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Generazione di PNG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le versioni precedenti ad Android 5.0,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aggiunge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progetto, inoltre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 immagini PNG bitmap a varie risoluzioni. Le densità delle immagini PNG sono specificate dalla proprietà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generatedDensities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Domain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in un file </a:t>
            </a:r>
            <a:r>
              <a:rPr lang="it-IT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le versioni successive ad Android 5.0,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supporta tutti gli elementi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767443"/>
            <a:ext cx="10058400" cy="5185301"/>
          </a:xfrm>
        </p:spPr>
        <p:txBody>
          <a:bodyPr>
            <a:normAutofit/>
          </a:bodyPr>
          <a:lstStyle/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 mar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la retrocompatibilità con Android 4.4 e precedenti,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supporta i seguenti elementi XML: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it-IT" sz="2400" dirty="0"/>
              <a:t>&lt;</a:t>
            </a:r>
            <a:r>
              <a:rPr lang="it-IT" sz="2400" dirty="0" err="1"/>
              <a:t>vector</a:t>
            </a:r>
            <a:r>
              <a:rPr lang="it-IT" sz="2400" dirty="0"/>
              <a:t>&gt;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 err="1"/>
              <a:t>android:width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 err="1"/>
              <a:t>android:height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 err="1"/>
              <a:t>android:viewportWidth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 err="1"/>
              <a:t>android:viewportHeight</a:t>
            </a:r>
            <a:endParaRPr lang="it-IT" sz="2200" dirty="0"/>
          </a:p>
          <a:p>
            <a:pPr lvl="1">
              <a:buFont typeface="Wingdings" pitchFamily="2" charset="2"/>
              <a:buChar char="§"/>
            </a:pPr>
            <a:r>
              <a:rPr lang="it-IT" sz="2200" dirty="0" err="1"/>
              <a:t>android:alpha</a:t>
            </a:r>
            <a:endParaRPr lang="it-IT" sz="2200" dirty="0"/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799" y="1498963"/>
            <a:ext cx="3995057" cy="3849624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it-IT" sz="2400" dirty="0"/>
              <a:t>&lt;group&gt;</a:t>
            </a:r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/>
              <a:t>android:rotation</a:t>
            </a:r>
            <a:endParaRPr lang="it-IT" sz="2200" dirty="0"/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/>
              <a:t>android:pivotX</a:t>
            </a:r>
            <a:endParaRPr lang="it-IT" sz="2200" dirty="0"/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/>
              <a:t>android:pivotY</a:t>
            </a:r>
            <a:endParaRPr lang="it-IT" sz="2200" dirty="0"/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/>
              <a:t>android:scaleX</a:t>
            </a:r>
            <a:endParaRPr lang="it-IT" sz="2200" dirty="0"/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/>
              <a:t>android:scaleY</a:t>
            </a:r>
            <a:endParaRPr lang="it-IT" sz="2200" dirty="0"/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/>
              <a:t>android:translateX</a:t>
            </a:r>
            <a:endParaRPr lang="it-IT" sz="2200" dirty="0"/>
          </a:p>
          <a:p>
            <a:pPr lvl="1" indent="0">
              <a:buFont typeface="Wingdings" pitchFamily="2" charset="2"/>
              <a:buChar char="§"/>
            </a:pPr>
            <a:r>
              <a:rPr lang="it-IT" sz="2200" dirty="0" err="1"/>
              <a:t>android:translateY</a:t>
            </a:r>
            <a:endParaRPr lang="it-IT" sz="2200" dirty="0"/>
          </a:p>
          <a:p>
            <a:pPr indent="0">
              <a:buNone/>
            </a:pPr>
            <a:endParaRPr lang="it-IT" sz="2400" dirty="0">
              <a:latin typeface="+mj-lt"/>
              <a:cs typeface="Courier New" pitchFamily="49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11042" y="1355271"/>
            <a:ext cx="450668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&lt;path&gt;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/>
              <a:t> android:pathData 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/>
              <a:t> android:fillColor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/>
              <a:t> android:strokeColor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/>
              <a:t> android:strokeWidth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/>
              <a:t> android:strokeAlpha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/>
              <a:t> android:fillAlpha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/>
              <a:t> android:strokeLineCap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/>
              <a:t> android:strokeLineJoin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/>
              <a:t> android:strokeMiterLimit</a:t>
            </a:r>
          </a:p>
          <a:p>
            <a:endParaRPr lang="it-IT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042F595-4D4D-4185-86A7-CBC56710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 - Introduzione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869F837-450C-4E6A-A262-9F07239C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Android Studio 1.4 è stato introdotto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Studio, un tool per prendere un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dalla libreria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convertire file SVG in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it-IT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Libreria di supporto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>
              <a:lnSpc>
                <a:spcPct val="130000"/>
              </a:lnSpc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di usare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bisogna aggiungere una dichiarazione nel file </a:t>
            </a:r>
            <a:r>
              <a:rPr lang="it-I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t-IT" sz="2400" dirty="0" err="1"/>
              <a:t>android</a:t>
            </a:r>
            <a:r>
              <a:rPr lang="it-IT" sz="2400" dirty="0"/>
              <a:t> {</a:t>
            </a:r>
            <a:br>
              <a:rPr lang="it-IT" sz="2400" dirty="0"/>
            </a:br>
            <a:r>
              <a:rPr lang="it-IT" sz="2400" dirty="0"/>
              <a:t>  </a:t>
            </a:r>
            <a:r>
              <a:rPr lang="it-IT" sz="2400" dirty="0" err="1"/>
              <a:t>defaultConfig</a:t>
            </a:r>
            <a:r>
              <a:rPr lang="it-IT" sz="2400" dirty="0"/>
              <a:t> {</a:t>
            </a:r>
            <a:br>
              <a:rPr lang="it-IT" sz="2400" dirty="0"/>
            </a:br>
            <a:r>
              <a:rPr lang="it-IT" sz="2400" dirty="0"/>
              <a:t>    </a:t>
            </a:r>
            <a:r>
              <a:rPr lang="it-IT" sz="2400" dirty="0" err="1"/>
              <a:t>vectorDrawables.useSupportLibrary</a:t>
            </a:r>
            <a:r>
              <a:rPr lang="it-IT" sz="2400" dirty="0"/>
              <a:t> = </a:t>
            </a:r>
            <a:r>
              <a:rPr lang="it-IT" sz="2400" dirty="0" err="1"/>
              <a:t>true</a:t>
            </a:r>
            <a:br>
              <a:rPr lang="it-IT" sz="2400" dirty="0"/>
            </a:br>
            <a:r>
              <a:rPr lang="it-IT" sz="2400" dirty="0"/>
              <a:t>  }</a:t>
            </a:r>
            <a:br>
              <a:rPr lang="it-IT" sz="2400" dirty="0"/>
            </a:br>
            <a:r>
              <a:rPr lang="it-IT" sz="2400" dirty="0"/>
              <a:t>}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 err="1"/>
              <a:t>dependencies</a:t>
            </a:r>
            <a:r>
              <a:rPr lang="it-IT" sz="2400" dirty="0"/>
              <a:t> {</a:t>
            </a:r>
            <a:br>
              <a:rPr lang="it-IT" sz="2400" dirty="0"/>
            </a:br>
            <a:r>
              <a:rPr lang="it-IT" sz="2400" dirty="0"/>
              <a:t>  compile 'com.android.support:appcompat-v7:23.2.0'</a:t>
            </a:r>
            <a:br>
              <a:rPr lang="it-IT" sz="2400" dirty="0"/>
            </a:br>
            <a:r>
              <a:rPr lang="it-IT" sz="2400" dirty="0"/>
              <a:t>}</a:t>
            </a: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4C8B6-E0B8-485F-A4DA-8628A66B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Avviare </a:t>
            </a:r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BDEEE29-91C2-4DC2-978E-B83B3D557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" t="7596" r="36088" b="37875"/>
          <a:stretch/>
        </p:blipFill>
        <p:spPr>
          <a:xfrm>
            <a:off x="1066800" y="2743200"/>
            <a:ext cx="10267950" cy="35750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37BDAC-7E9D-4633-A500-EAEDA6613B83}"/>
              </a:ext>
            </a:extLst>
          </p:cNvPr>
          <p:cNvSpPr txBox="1"/>
          <p:nvPr/>
        </p:nvSpPr>
        <p:spPr>
          <a:xfrm>
            <a:off x="997226" y="1828800"/>
            <a:ext cx="10563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Fare click destro su qualsiasi folder nell’applicazione, poi passare il cursore su New e poi cliccare su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Asset. </a:t>
            </a:r>
          </a:p>
        </p:txBody>
      </p:sp>
    </p:spTree>
    <p:extLst>
      <p:ext uri="{BB962C8B-B14F-4D97-AF65-F5344CB8AC3E}">
        <p14:creationId xmlns:p14="http://schemas.microsoft.com/office/powerpoint/2010/main" val="2197971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0D0C0-C81D-43A2-9EA9-FAB21E45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Avviare </a:t>
            </a:r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8C5C40-80CB-46DF-9F87-EAB30C4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866640" cy="38496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Apparirà la schermata per configurare il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Asset: posso scegliere dalla libreria di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cliccando su Clip Art. Si aprirà una finestra con tutti gli assets della libreria, ne scelgo una e clicco ok. 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Inoltre sono presenti delle opzioni per modificare altezza, larghezza, opacità,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automirroring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(versione 21 in poi)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A5596593-4ACA-47D8-8CF7-C24BBE0625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8" t="20542" r="24827" b="20042"/>
          <a:stretch/>
        </p:blipFill>
        <p:spPr>
          <a:xfrm>
            <a:off x="5933440" y="2014194"/>
            <a:ext cx="5682016" cy="36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60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4EAA41-7C38-4A7C-98BE-F10D8E17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Avviare </a:t>
            </a:r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25159-D1FB-41EB-BA52-19337B29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2099805"/>
            <a:ext cx="10058400" cy="3849624"/>
          </a:xfrm>
        </p:spPr>
        <p:txBody>
          <a:bodyPr/>
          <a:lstStyle/>
          <a:p>
            <a:pPr lvl="2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 appare la finestra “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newer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Android plugin for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Gradle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”, va corretta la versione del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gradle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seguendo i passaggi:</a:t>
            </a:r>
          </a:p>
          <a:p>
            <a:pPr lvl="2"/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Seleziona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it-IT" sz="2400" b="1" dirty="0" err="1">
                <a:latin typeface="Times New Roman" pitchFamily="18" charset="0"/>
                <a:cs typeface="Times New Roman" pitchFamily="18" charset="0"/>
              </a:rPr>
              <a:t>Structure</a:t>
            </a:r>
            <a:endParaRPr lang="it-IT" sz="2400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Seleziona Project</a:t>
            </a:r>
          </a:p>
          <a:p>
            <a:pPr lvl="2"/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 campo Android Plugin Version, cambiare la versione del plugin Android per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Gradle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alla 1.5.0 o più recente, poi clicca OK</a:t>
            </a:r>
          </a:p>
          <a:p>
            <a:pPr lvl="2"/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Android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della </a:t>
            </a:r>
            <a:r>
              <a:rPr lang="it-IT" sz="2400" i="1" dirty="0">
                <a:latin typeface="Times New Roman" pitchFamily="18" charset="0"/>
                <a:cs typeface="Times New Roman" pitchFamily="18" charset="0"/>
              </a:rPr>
              <a:t>Project window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clicca con il tasto destro il folder res e seleziona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it-IT" sz="2400" b="1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 Asset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99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Come importare una grafica vettoriale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799" y="2168434"/>
            <a:ext cx="4860471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aiuta a importare grafiche vettoriali  nel proprio progetto.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Questo è possibile seguendo una delle seguenti procedure: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Aggiungere una </a:t>
            </a:r>
            <a:r>
              <a:rPr lang="it-IT" sz="2200" dirty="0" err="1">
                <a:latin typeface="Times New Roman" pitchFamily="18" charset="0"/>
                <a:cs typeface="Times New Roman" pitchFamily="18" charset="0"/>
              </a:rPr>
              <a:t>material</a:t>
            </a: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200" dirty="0" err="1">
                <a:latin typeface="Times New Roman" pitchFamily="18" charset="0"/>
                <a:cs typeface="Times New Roman" pitchFamily="18" charset="0"/>
              </a:rPr>
              <a:t>icon</a:t>
            </a: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 (Clip Art)</a:t>
            </a:r>
          </a:p>
          <a:p>
            <a:pPr lvl="1">
              <a:buFont typeface="Wingdings" pitchFamily="2" charset="2"/>
              <a:buChar char="§"/>
            </a:pP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Importare un file SVG o PSD</a:t>
            </a:r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0F35DE8C-3ACD-459B-9345-5DB90C6EC9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8" t="20542" r="24827" b="20042"/>
          <a:stretch/>
        </p:blipFill>
        <p:spPr>
          <a:xfrm>
            <a:off x="5998028" y="2014194"/>
            <a:ext cx="5682016" cy="36281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una </a:t>
            </a:r>
            <a:r>
              <a:rPr lang="it-IT" dirty="0" err="1"/>
              <a:t>material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2103120"/>
            <a:ext cx="4615543" cy="3849624"/>
          </a:xfrm>
        </p:spPr>
        <p:txBody>
          <a:bodyPr/>
          <a:lstStyle/>
          <a:p>
            <a:pPr marL="0" lv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selezionare la voce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Apparirà la finestra per selezionare l’icona. </a:t>
            </a:r>
          </a:p>
          <a:p>
            <a:pPr marL="0" lvl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possibile selezionare le icone in base alle categorie nella lista a sinistra. </a:t>
            </a:r>
          </a:p>
          <a:p>
            <a:endParaRPr lang="it-IT" dirty="0"/>
          </a:p>
        </p:txBody>
      </p:sp>
      <p:pic>
        <p:nvPicPr>
          <p:cNvPr id="5" name="Immagin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43" y="2041071"/>
            <a:ext cx="5612765" cy="389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9E871-CCDC-430C-95E3-AC6997AC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una </a:t>
            </a:r>
            <a:r>
              <a:rPr lang="it-IT" dirty="0" err="1"/>
              <a:t>material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5CAACE-8405-46BE-A514-4EE99873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Dopo aver selezionato l’icona, questa apparirà nella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Preview.</a:t>
            </a:r>
          </a:p>
          <a:p>
            <a:pPr marL="0" indent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Qui sarà possibile modificare alcune impostazioni, come il nome dell’icona, la grandezza, l’opacità o il mirroring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Nome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: inizialmente è quello predefinito. Quando viene cambiato,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crea un nome unico (aggiungendo eventualmente un numero alla fine).</a:t>
            </a:r>
          </a:p>
          <a:p>
            <a:pPr algn="just"/>
            <a:r>
              <a:rPr lang="it-IT" sz="2400" b="1" dirty="0" err="1">
                <a:latin typeface="Times New Roman" pitchFamily="18" charset="0"/>
                <a:cs typeface="Times New Roman" pitchFamily="18" charset="0"/>
              </a:rPr>
              <a:t>Override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: selezionare se si vuole cambiare la grandezza dell’immagine. La grandezza predefinita è di 24x24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Opacità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: usare il cursore per cambiare l’opacità dell’immagine a piacimento.</a:t>
            </a:r>
          </a:p>
          <a:p>
            <a:pPr algn="just"/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Mirroring RTL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: selezionare se si vuole mostrare l’immagine specchiata quando il layout è da destra a sinistra, invece che da sinistra a destra.</a:t>
            </a:r>
            <a:endParaRPr lang="it-IT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2975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B4879-7781-411B-966B-1196CE5E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una </a:t>
            </a:r>
            <a:r>
              <a:rPr lang="it-IT" dirty="0" err="1"/>
              <a:t>material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CBDDDD-FBD4-414B-BBA4-3E5C3AB6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Dopo aver cambiato le impostazioni, è possibile cambiare il modulo e la directory delle risorse selezionando il set di risorse in cui si vuole aggiungere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definire un nuovo set, selezionare File &gt; Project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&gt; app &gt; Build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Fatto questo,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aggiungerà un file XML al progetto, che definisce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e che viene messo nel folder 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app/</a:t>
            </a:r>
            <a:r>
              <a:rPr lang="it-IT" sz="22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it-IT" sz="22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/res/</a:t>
            </a:r>
            <a:r>
              <a:rPr lang="it-IT" sz="2200" dirty="0" err="1">
                <a:latin typeface="Courier New" pitchFamily="49" charset="0"/>
                <a:cs typeface="Courier New" pitchFamily="49" charset="0"/>
              </a:rPr>
              <a:t>drawable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1576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Importare un file SVG o PSD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066800" y="3151415"/>
            <a:ext cx="420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Cliccando su Local File posso selezionare un mio file SVG o PSD indicandone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Segnaposto contenuto 5">
            <a:extLst>
              <a:ext uri="{FF2B5EF4-FFF2-40B4-BE49-F238E27FC236}">
                <a16:creationId xmlns:a16="http://schemas.microsoft.com/office/drawing/2014/main" id="{4897E952-8496-4CAA-AE2B-A29C31AC6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8" t="20526" r="24827" b="20260"/>
          <a:stretch/>
        </p:blipFill>
        <p:spPr>
          <a:xfrm>
            <a:off x="5915060" y="2046851"/>
            <a:ext cx="5278325" cy="4004248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9B841-7F0D-41E0-BB46-A7B5DE15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Importare un file SVG o PSD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9CEFB6-39A5-4F80-BC1A-B02BF7E6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33950" cy="3849624"/>
          </a:xfrm>
        </p:spPr>
        <p:txBody>
          <a:bodyPr/>
          <a:lstStyle/>
          <a:p>
            <a:pPr marL="0">
              <a:lnSpc>
                <a:spcPct val="100000"/>
              </a:lnSpc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In entrambi i casi si vedrà un’anteprima dell’immagine scelta.</a:t>
            </a:r>
          </a:p>
          <a:p>
            <a:pPr marL="0">
              <a:lnSpc>
                <a:spcPct val="100000"/>
              </a:lnSpc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pagina successiva si può vedere il file SML nella directory web/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>
              <a:lnSpc>
                <a:spcPct val="100000"/>
              </a:lnSpc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Premendo Finish si conferma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in cui verrà salvata l’immagine.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C0B0CC-465A-40AD-B41A-5B6B8E1D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pPr rtl="0"/>
              <a:t>22/06/2020</a:t>
            </a:fld>
            <a:endParaRPr lang="en-US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1F31C3FB-D597-4434-97B7-236C8FA29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3" t="19717" r="25473" b="20385"/>
          <a:stretch/>
        </p:blipFill>
        <p:spPr>
          <a:xfrm>
            <a:off x="6096000" y="1828005"/>
            <a:ext cx="5404832" cy="41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2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 - 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aggiunge una grafica vettoriale al progetto con un file XML che descrive l’immagine.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versioni da Android 4.4 (API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20) e più vecchie non supportano 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drawables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questi casi con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si possono solo generare file PNG (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Graphic) o usare la libreria di supporto.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la retrocompatibilità,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genera immagini bitmap del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sono nello stesso package nell’APK.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 riferimento alla classe </a:t>
            </a:r>
            <a:r>
              <a:rPr lang="it-I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nel codice Java oppure @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XML.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66AFF-3BD8-4BF7-869B-B4156CA7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Importare un file SVG o PSD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F48180-26C9-4A99-9570-15CF2F34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Dopo aver scelto l’immagine desiderata, questa apparirà nella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Preview, e anche in questo caso è possibile modificare nome, grandezza, opacità e mirroring RTL allo stesso modo.</a:t>
            </a:r>
          </a:p>
          <a:p>
            <a:pPr marL="0" indent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Poi bisogna scegliere il set di risorse in cui aggiungere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e infine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aggiungerà un file XML al progetto. Dall’Android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della Project window è possibile vedere il file XML generato nel folder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7D5DB2-B338-4562-BB12-8E3CC415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pPr rtl="0"/>
              <a:t>22/06/2020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4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Costruire il progetto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79714" y="2106386"/>
            <a:ext cx="1028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 il livello minimo dell’API è Android 4.4 (API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20) o più basso e non è abilitata la libreria di supporto,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genererà in entrambi i casi un file PNG.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Dalla Project files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della Project window è possibile vedere il file PNG generato e i file XML nel folder 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app/build/</a:t>
            </a:r>
            <a:r>
              <a:rPr lang="it-IT" sz="2200" dirty="0" err="1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/res/</a:t>
            </a:r>
            <a:r>
              <a:rPr lang="it-IT" sz="2200" dirty="0" err="1">
                <a:latin typeface="Courier New" pitchFamily="49" charset="0"/>
                <a:cs typeface="Courier New" pitchFamily="49" charset="0"/>
              </a:rPr>
              <a:t>pngs</a:t>
            </a:r>
            <a:r>
              <a:rPr lang="it-IT" sz="2200" dirty="0">
                <a:latin typeface="Courier New" pitchFamily="49" charset="0"/>
                <a:cs typeface="Courier New" pitchFamily="49" charset="0"/>
              </a:rPr>
              <a:t>/debug</a:t>
            </a:r>
            <a:r>
              <a:rPr lang="it-IT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Best </a:t>
            </a:r>
            <a:r>
              <a:rPr lang="it-IT" sz="2400" b="1" dirty="0" err="1">
                <a:latin typeface="Times New Roman" pitchFamily="18" charset="0"/>
                <a:cs typeface="Times New Roman" pitchFamily="18" charset="0"/>
              </a:rPr>
              <a:t>Practice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: è consigliato non modificare questi file generati, piuttosto lavorare sul file XML.</a:t>
            </a:r>
            <a:r>
              <a:rPr lang="it-IT" sz="2400" dirty="0">
                <a:latin typeface="Courier New" pitchFamily="49" charset="0"/>
                <a:cs typeface="Courier New" pitchFamily="49" charset="0"/>
              </a:rPr>
              <a:t> </a:t>
            </a: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706100" cy="1371600"/>
          </a:xfrm>
        </p:spPr>
        <p:txBody>
          <a:bodyPr/>
          <a:lstStyle/>
          <a:p>
            <a:r>
              <a:rPr lang="it-IT"/>
              <a:t>Aggiungere un vector drawable al layout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12371" y="2710542"/>
            <a:ext cx="3289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 layout è possibile impostare qualsiasi widget relativo alle icone per indicare un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Immagine 5" descr="https://developer.android.com/images/tools/vas-layout_2-2_2x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5483" y="1926771"/>
            <a:ext cx="7123553" cy="417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Mostrare vector drawable su widget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Aprire il progetto e importare un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Android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della Project window, fare doppio click sul file layout XML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Cliccare l’icona Design per mostrare l’editor di layout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Trascina un widget (per esempio un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ImageButton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) dalla Palette nell’editor di layout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Mostrare vector drawable su widget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finestra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selezionare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nel pannello di sinistra, poi selezionare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importato e dare l’OK.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apparirà nell’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ImageButton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nel layout.</a:t>
            </a:r>
          </a:p>
          <a:p>
            <a:pPr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//mettere qualche screen in questa slide e quella precedente</a:t>
            </a:r>
          </a:p>
          <a:p>
            <a:pPr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// anche una per ogni punto o ogni due punti e fare più slide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Mostrare vector drawable su widget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cambiare il colore dell’immagine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nell’accent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color, andare su Proprietà e cliccare sui tre puntini accanto 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Tint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finestra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cliccare su Color nel pannello sinistro, selezionare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colorAccent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e dare l’OK.</a:t>
            </a: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//anche qua caricare uno due screen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Mostrare vector drawable su widget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66800" y="1923506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 il progetto usa una libreria di supporto, il codice sarà di questo tipo:</a:t>
            </a: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ImageButton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android:layout_width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wrap_content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android:layout_height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wrap_content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app:srcCompat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="@drawable/ic_build_black_24dp"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tools:layout_editor_absoluteX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="11dp"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tools:layout_editor_absoluteY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="225dp"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android:id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="@+id/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imageButton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android:tint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="@color/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colorAccent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/&gt;</a:t>
            </a: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progetto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non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alcuna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libreria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di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supporto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codice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del vector drawable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conterrà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android:src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="@</a:t>
            </a:r>
            <a:r>
              <a:rPr kumimoji="0" lang="it-IT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drawable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/ic_build_black_24dp"</a:t>
            </a: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  <a:defRPr/>
            </a:pPr>
            <a:endParaRPr kumimoji="0" lang="it-IT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riferimento a un vector drawable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 codice, nella maggior parte dei casi, ci si può riferire ai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drawables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con “@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” (per XML) o “</a:t>
            </a:r>
            <a:r>
              <a:rPr lang="it-IT" sz="2400" dirty="0" err="1">
                <a:latin typeface="Courier New" pitchFamily="49" charset="0"/>
                <a:cs typeface="Courier New" pitchFamily="49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” (in codice Java).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Mettere un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fucking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screen</a:t>
            </a: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Si può accedere alle risorse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solo dal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principale.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riferimento a un vector drawable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939834"/>
            <a:ext cx="10058400" cy="3849624"/>
          </a:xfrm>
        </p:spPr>
        <p:txBody>
          <a:bodyPr>
            <a:normAutofit fontScale="77500" lnSpcReduction="20000"/>
          </a:bodyPr>
          <a:lstStyle/>
          <a:p>
            <a:r>
              <a:rPr lang="it-IT" sz="3100" dirty="0">
                <a:latin typeface="Times New Roman" pitchFamily="18" charset="0"/>
                <a:cs typeface="Times New Roman" pitchFamily="18" charset="0"/>
              </a:rPr>
              <a:t>Per esempio, lo </a:t>
            </a:r>
            <a:r>
              <a:rPr lang="it-IT" sz="3100" dirty="0" err="1">
                <a:latin typeface="Times New Roman" pitchFamily="18" charset="0"/>
                <a:cs typeface="Times New Roman" pitchFamily="18" charset="0"/>
              </a:rPr>
              <a:t>snippet</a:t>
            </a:r>
            <a:r>
              <a:rPr lang="it-IT" sz="3100" dirty="0">
                <a:latin typeface="Times New Roman" pitchFamily="18" charset="0"/>
                <a:cs typeface="Times New Roman" pitchFamily="18" charset="0"/>
              </a:rPr>
              <a:t> seguente di codice XML applica l’immagine a una </a:t>
            </a:r>
            <a:r>
              <a:rPr lang="it-IT" sz="31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31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900" dirty="0"/>
              <a:t>&lt;</a:t>
            </a:r>
            <a:r>
              <a:rPr lang="en-US" sz="1900" dirty="0" err="1"/>
              <a:t>ImageView</a:t>
            </a:r>
            <a:br>
              <a:rPr lang="en-US" sz="1900" dirty="0"/>
            </a:br>
            <a:r>
              <a:rPr lang="en-US" sz="1900" dirty="0"/>
              <a:t>    </a:t>
            </a:r>
            <a:r>
              <a:rPr lang="en-US" sz="1900" dirty="0" err="1"/>
              <a:t>android:layout_height</a:t>
            </a:r>
            <a:r>
              <a:rPr lang="en-US" sz="1900" dirty="0"/>
              <a:t>="</a:t>
            </a:r>
            <a:r>
              <a:rPr lang="en-US" sz="1900" dirty="0" err="1"/>
              <a:t>wrap_content</a:t>
            </a:r>
            <a:r>
              <a:rPr lang="en-US" sz="1900" dirty="0"/>
              <a:t>"</a:t>
            </a:r>
            <a:br>
              <a:rPr lang="en-US" sz="1900" dirty="0"/>
            </a:br>
            <a:r>
              <a:rPr lang="en-US" sz="1900" dirty="0"/>
              <a:t>    </a:t>
            </a:r>
            <a:r>
              <a:rPr lang="en-US" sz="1900" dirty="0" err="1"/>
              <a:t>android:layout_width</a:t>
            </a:r>
            <a:r>
              <a:rPr lang="en-US" sz="1900" dirty="0"/>
              <a:t>="</a:t>
            </a:r>
            <a:r>
              <a:rPr lang="en-US" sz="1900" dirty="0" err="1"/>
              <a:t>wrap_content</a:t>
            </a:r>
            <a:r>
              <a:rPr lang="en-US" sz="1900" dirty="0"/>
              <a:t>"</a:t>
            </a:r>
            <a:br>
              <a:rPr lang="en-US" sz="1900" dirty="0"/>
            </a:br>
            <a:r>
              <a:rPr lang="en-US" sz="1900" dirty="0"/>
              <a:t>    </a:t>
            </a:r>
            <a:r>
              <a:rPr lang="en-US" sz="1900" dirty="0" err="1"/>
              <a:t>android:src</a:t>
            </a:r>
            <a:r>
              <a:rPr lang="en-US" sz="1900" dirty="0"/>
              <a:t>="@drawable/</a:t>
            </a:r>
            <a:r>
              <a:rPr lang="en-US" sz="1900" dirty="0" err="1"/>
              <a:t>myimage</a:t>
            </a:r>
            <a:r>
              <a:rPr lang="en-US" sz="1900" dirty="0"/>
              <a:t>" /&gt;</a:t>
            </a:r>
          </a:p>
          <a:p>
            <a:pPr>
              <a:buNone/>
            </a:pPr>
            <a:endParaRPr lang="en-US" dirty="0"/>
          </a:p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seguente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codice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richiama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l’immagine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come Drawable: </a:t>
            </a:r>
          </a:p>
          <a:p>
            <a:pPr>
              <a:buNone/>
            </a:pPr>
            <a:r>
              <a:rPr lang="en-US" sz="1900" dirty="0"/>
              <a:t>Resources res = </a:t>
            </a:r>
            <a:r>
              <a:rPr lang="en-US" sz="1900" dirty="0" err="1"/>
              <a:t>getResources</a:t>
            </a:r>
            <a:r>
              <a:rPr lang="en-US" sz="1900" dirty="0"/>
              <a:t>();</a:t>
            </a:r>
          </a:p>
          <a:p>
            <a:pPr>
              <a:buNone/>
            </a:pPr>
            <a:r>
              <a:rPr lang="en-US" sz="1900" dirty="0"/>
              <a:t>Drawable </a:t>
            </a:r>
            <a:r>
              <a:rPr lang="en-US" sz="1900" dirty="0" err="1"/>
              <a:t>drawable</a:t>
            </a:r>
            <a:r>
              <a:rPr lang="en-US" sz="1900" dirty="0"/>
              <a:t> = </a:t>
            </a:r>
            <a:r>
              <a:rPr lang="en-US" sz="1900" dirty="0" err="1"/>
              <a:t>res.getDrawable</a:t>
            </a:r>
            <a:r>
              <a:rPr lang="en-US" sz="1900" dirty="0"/>
              <a:t>(</a:t>
            </a:r>
            <a:r>
              <a:rPr lang="en-US" sz="1900" dirty="0" err="1"/>
              <a:t>R.drawable.myimage</a:t>
            </a:r>
            <a:r>
              <a:rPr lang="en-US" sz="1900" dirty="0"/>
              <a:t>, </a:t>
            </a:r>
            <a:r>
              <a:rPr lang="en-US" sz="1900" dirty="0" err="1"/>
              <a:t>getTheme</a:t>
            </a:r>
            <a:r>
              <a:rPr lang="en-US" sz="1900" dirty="0"/>
              <a:t>());</a:t>
            </a:r>
          </a:p>
          <a:p>
            <a:pPr marL="0">
              <a:buNone/>
            </a:pPr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Il metodo </a:t>
            </a:r>
            <a:r>
              <a:rPr lang="it-IT" sz="2600" dirty="0" err="1">
                <a:latin typeface="Times New Roman" pitchFamily="18" charset="0"/>
                <a:cs typeface="Times New Roman" pitchFamily="18" charset="0"/>
              </a:rPr>
              <a:t>getResources</a:t>
            </a:r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() è un metodo della classe </a:t>
            </a:r>
            <a:r>
              <a:rPr lang="it-IT" sz="2600" dirty="0" err="1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, che è applicata agli oggetti di UI quali attività, frammenti, layout, </a:t>
            </a:r>
            <a:r>
              <a:rPr lang="it-IT" sz="26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 ecc.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riferimento a un vector drawable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 l’app usa la libreria di supporto, ci si può riferire a un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con uno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statemant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app:srcCompat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/>
              <a:t>&lt;</a:t>
            </a:r>
            <a:r>
              <a:rPr lang="en-US" sz="1800" dirty="0" err="1"/>
              <a:t>ImageView</a:t>
            </a:r>
            <a:br>
              <a:rPr lang="en-US" sz="1800" dirty="0"/>
            </a:br>
            <a:r>
              <a:rPr lang="en-US" sz="1800" dirty="0"/>
              <a:t>   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  <a:br>
              <a:rPr lang="en-US" sz="1800" dirty="0"/>
            </a:br>
            <a:r>
              <a:rPr lang="en-US" sz="1800" dirty="0"/>
              <a:t>   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  <a:br>
              <a:rPr lang="en-US" sz="1800" dirty="0"/>
            </a:br>
            <a:r>
              <a:rPr lang="en-US" sz="1800" dirty="0"/>
              <a:t>    </a:t>
            </a:r>
            <a:r>
              <a:rPr lang="en-US" sz="1800" dirty="0" err="1"/>
              <a:t>app:srcCompat</a:t>
            </a:r>
            <a:r>
              <a:rPr lang="en-US" sz="1800" dirty="0"/>
              <a:t>="@drawable/</a:t>
            </a:r>
            <a:r>
              <a:rPr lang="en-US" sz="1800" dirty="0" err="1"/>
              <a:t>myimage</a:t>
            </a:r>
            <a:r>
              <a:rPr lang="en-US" sz="1800" dirty="0"/>
              <a:t>" /&gt;</a:t>
            </a:r>
            <a:endParaRPr lang="it-IT" sz="1800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8F7C4-7514-4AE3-BC85-857C4736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 - Introduzione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C0072-9DC3-4488-B012-6C28443F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include uno strumento chiamato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che serve ad aggiungere icone materiali e importare file SVG (Scalable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Graphic) e PSD (Photoshop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nel proprio progetto come risorse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Usare questi invece che le immagini bitmap serve a ridurre la dimensione del proprio APK perché lo stesso file può essere ridimensionato per diverse densità dello schermo, senza rinunciare alla qualità dell’immagine.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5832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riferimento a un vector drawable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Occasionalmente si può avere il bisogno di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typecastare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la risorsa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alla sua classe esatta, come quando serve usare caratteristiche specifiche della classe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 Per farlo, bisogna usare il seguente codice Java: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latin typeface="+mj-lt"/>
              </a:rPr>
              <a:t>if (</a:t>
            </a:r>
            <a:r>
              <a:rPr lang="en-US" sz="1800" dirty="0" err="1">
                <a:latin typeface="+mj-lt"/>
              </a:rPr>
              <a:t>Build.VERSION.SDK_INT</a:t>
            </a:r>
            <a:r>
              <a:rPr lang="en-US" sz="1800" dirty="0">
                <a:latin typeface="+mj-lt"/>
              </a:rPr>
              <a:t> &gt;= </a:t>
            </a:r>
            <a:r>
              <a:rPr lang="en-US" sz="1800" dirty="0" err="1">
                <a:latin typeface="+mj-lt"/>
              </a:rPr>
              <a:t>Build.VERSION_CODES.LOLLIPOP</a:t>
            </a:r>
            <a:r>
              <a:rPr lang="en-US" sz="1800" dirty="0">
                <a:latin typeface="+mj-lt"/>
              </a:rPr>
              <a:t>) {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   </a:t>
            </a:r>
            <a:r>
              <a:rPr lang="en-US" sz="1800" dirty="0" err="1">
                <a:latin typeface="+mj-lt"/>
              </a:rPr>
              <a:t>VectorDrawable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vectorDrawable</a:t>
            </a:r>
            <a:r>
              <a:rPr lang="en-US" sz="1800" dirty="0">
                <a:latin typeface="+mj-lt"/>
              </a:rPr>
              <a:t> = (</a:t>
            </a:r>
            <a:r>
              <a:rPr lang="en-US" sz="1800" dirty="0" err="1">
                <a:latin typeface="+mj-lt"/>
              </a:rPr>
              <a:t>VectorDrawable</a:t>
            </a:r>
            <a:r>
              <a:rPr lang="en-US" sz="1800" dirty="0">
                <a:latin typeface="+mj-lt"/>
              </a:rPr>
              <a:t>) drawable;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} else {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   </a:t>
            </a:r>
            <a:r>
              <a:rPr lang="en-US" sz="1800" dirty="0" err="1">
                <a:latin typeface="+mj-lt"/>
              </a:rPr>
              <a:t>BitmapDrawable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bitmapDrawable</a:t>
            </a:r>
            <a:r>
              <a:rPr lang="en-US" sz="1800" dirty="0">
                <a:latin typeface="+mj-lt"/>
              </a:rPr>
              <a:t> = (</a:t>
            </a:r>
            <a:r>
              <a:rPr lang="en-US" sz="1800" dirty="0" err="1">
                <a:latin typeface="+mj-lt"/>
              </a:rPr>
              <a:t>BitmapDrawable</a:t>
            </a:r>
            <a:r>
              <a:rPr lang="en-US" sz="1800" dirty="0">
                <a:latin typeface="+mj-lt"/>
              </a:rPr>
              <a:t>) drawable;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}</a:t>
            </a:r>
            <a:endParaRPr lang="it-IT" sz="1800" dirty="0">
              <a:latin typeface="+mj-lt"/>
              <a:cs typeface="Times New Roman" pitchFamily="18" charset="0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Modificare codice XML generato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È possibile modificare il codice XML del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ma non i file PNG e i corrispondenti codici XML generati a tempo di costruzione. In ogni caso, non è una pratica raccomandata.</a:t>
            </a:r>
          </a:p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Quando si usa la tecnica di generazione PNG,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si assicura che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corrisponda al PNG, e che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manifest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contenga il codice corretto. Se si aggiunge codice che non è supportato su Android 4.4 (API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20) o precedenti, il vettore e le immagini PNG potrebbero essere differenti.</a:t>
            </a:r>
          </a:p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Inoltre bisogna assicurarsi che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manifest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contenga codice che supporti i cambiamenti.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Modificare codice XML generato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modificare il file XML quando non si usa la libreria di supporto: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project window, fare doppio click sul file XML generato nel folder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Immagine 4" descr="https://developer.android.com/images/tools/vas-codepreview_2-2_2x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150" y="3228975"/>
            <a:ext cx="8401050" cy="289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Modificare codice XML generato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Modificare il codice XML basandosi su cosa è supportato dal livello minimo di API:</a:t>
            </a:r>
          </a:p>
          <a:p>
            <a:pPr lvl="1">
              <a:buFont typeface="Wingdings" pitchFamily="2" charset="2"/>
              <a:buChar char="§"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Android 5.0 (API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21) e superiori,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supporta tutti gli elementi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 È possibile aggiungere elementi XML e cambiare i valori.</a:t>
            </a:r>
          </a:p>
          <a:p>
            <a:pPr lvl="1">
              <a:buFont typeface="Wingdings" pitchFamily="2" charset="2"/>
              <a:buChar char="§"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Android 4.4 (API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20) e inferiori,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 supporta tutti gli elementi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e un sottoinsieme di elementi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 È possibile cambiare i valori nel codice generato e aggiungere elementi XML che sono supportati.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Modificare codice XML generato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Costruire il progetto e controllare che il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e le immagini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raster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corrispondenti appaiano allo stesso modo.</a:t>
            </a:r>
          </a:p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Ricordare che i file PNG generati potrebbero apparire diversamente da come mostrati nell’anteprima, causa diversi motori di rendering o per qualche cambiamento sul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prima del Build finale.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Modificare codice XML generato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 si aggiunge codice al file XML creato da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Asset Studio, qualsiasi aspetto non supportato da Android 4.4 e inferiori non apparirà nel file PNG generato. Di conseguenza, quando si aggiunge codice, bisogna sempre controllare che il PNG generato corrisponda al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farlo, si può fare doppio click sull’immagine PNG mostrata nel margine sinistro dell’editor di codice, quando il codice si riferisce al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Modificare codice XML generato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14400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In figura si può vedere il codice riferito al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. Sulla sinistra dell’editor di codice è possibile vedere il file PNG corrispondente:</a:t>
            </a:r>
          </a:p>
        </p:txBody>
      </p:sp>
      <p:pic>
        <p:nvPicPr>
          <p:cNvPr id="5" name="Immagine 4" descr="https://developer.android.com/images/tools/vas-imageincode_2-2_2x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25" y="3249387"/>
            <a:ext cx="5943599" cy="261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314214" cy="1371600"/>
          </a:xfrm>
        </p:spPr>
        <p:txBody>
          <a:bodyPr/>
          <a:lstStyle/>
          <a:p>
            <a:r>
              <a:rPr lang="it-IT"/>
              <a:t>Rimuovere vector drawable da progetto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 rimuovere un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dal proprio progetto: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Nella project window, eliminare il file XML generato selezionando il file e premendo il tasto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Canc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o selezionare Modifica &gt; Cancella.  Si aprirà la finestra di eliminazione sicura.</a:t>
            </a:r>
          </a:p>
          <a:p>
            <a:endParaRPr lang="it-IT" dirty="0"/>
          </a:p>
          <a:p>
            <a:r>
              <a:rPr lang="it-IT" dirty="0"/>
              <a:t>//inserire screen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799" y="642594"/>
            <a:ext cx="10281557" cy="1371600"/>
          </a:xfrm>
        </p:spPr>
        <p:txBody>
          <a:bodyPr/>
          <a:lstStyle/>
          <a:p>
            <a:r>
              <a:rPr lang="it-IT"/>
              <a:t>Rimuovere vector drawable da progetto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Facoltativamente, selezionare le opzioni per trovare dove viene utilizzato il file nel progetto e fare click su OK. Android Studio elimina il file dal progetto e dal drive.</a:t>
            </a:r>
          </a:p>
          <a:p>
            <a:pPr marL="0" indent="-14400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Però, se si è scelto di cercare dove il file è usato nel progetto e vengono trovati utilizzi, è possibile controllarli e decidere se cancellare il file o non farlo.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//inserire screen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799" y="642594"/>
            <a:ext cx="10346871" cy="1371600"/>
          </a:xfrm>
        </p:spPr>
        <p:txBody>
          <a:bodyPr/>
          <a:lstStyle/>
          <a:p>
            <a:r>
              <a:rPr lang="it-IT"/>
              <a:t>Rimuovere vector drawable da progetto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Selezionare Build &gt;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Clean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Project</a:t>
            </a:r>
          </a:p>
          <a:p>
            <a:pPr marL="0" indent="-14400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Qualsiasi file PNG e XML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autogenerato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, corrispondente al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  <a:cs typeface="Times New Roman" pitchFamily="18" charset="0"/>
              </a:rPr>
              <a:t>drawable</a:t>
            </a: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pPr marL="0" indent="-14400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cancellato, verrà definitivamente rimosso dal progetto e dal drive.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E92F7-52A9-4816-8B4F-FF5856EE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 - 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7759CF-19AE-4727-AFE3-6FB54EE5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offre icone materiali che si possono usare nelle applicazioni Android.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aiuta l’utente a scegliere, importare e dimensionare queste icone, per poi poter definire l’opacità e anche le impostazioni di mirroring.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8969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Cose da rivedere sulle slide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 uno stesso argomento:  scrivere sempre il titolo come in “mostrare vector drawable su widget”, oppure scrivere l’argomento in basso a sinistra piccolino come in “introduzione” (meglio la prima)</a:t>
            </a:r>
          </a:p>
          <a:p>
            <a:r>
              <a:rPr lang="it-IT"/>
              <a:t>Caricare parecchi screen per fare più slide, soprattutto dove ci sono dei passaggi da seguire</a:t>
            </a:r>
          </a:p>
          <a:p>
            <a:r>
              <a:rPr lang="it-IT"/>
              <a:t>Rendere consistente il font e lo sfondo slide</a:t>
            </a:r>
          </a:p>
          <a:p>
            <a:r>
              <a:rPr lang="it-IT"/>
              <a:t>Consiglio di luca bec: a Regoli piacciono le slide a fondo bianco – cambiare queste</a:t>
            </a:r>
          </a:p>
          <a:p>
            <a:r>
              <a:rPr lang="it-IT"/>
              <a:t>Quando ci sono scritti gli snippet, possibilmente riscriverli su android studio e caricare le immagini invece che le scritte (solo che così non si può fare copia e incolla, come faceva Falessi quel cane)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9BDCC9-7DDC-4E18-8C1D-9C4EA7CA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Vector</a:t>
            </a:r>
            <a:r>
              <a:rPr lang="it-IT" dirty="0"/>
              <a:t> Asset Studio - 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87BE63-782B-41AB-B30A-4630374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Studio, inoltre, l’utente può importare i propri file SVG e PSD. Una volta scelto il file,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fornisce un feedback immediato se il codice grafico è supportato o no. Poi converte il file in un XML che contiene codice </a:t>
            </a:r>
            <a:r>
              <a:rPr lang="it-IT" sz="2400" dirty="0" err="1">
                <a:latin typeface="Courier New" pitchFamily="49" charset="0"/>
                <a:cs typeface="Courier New" pitchFamily="49" charset="0"/>
              </a:rPr>
              <a:t>VectorDrawable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versioni Android 5.0 (API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21) e più recenti, si può usare la classe </a:t>
            </a:r>
            <a:r>
              <a:rPr lang="it-IT" sz="2400" dirty="0" err="1">
                <a:latin typeface="Courier New" pitchFamily="49" charset="0"/>
                <a:cs typeface="Courier New" pitchFamily="49" charset="0"/>
              </a:rPr>
              <a:t>AnimatedVectorDrawable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per, appunto, animare le proprietà della classe </a:t>
            </a:r>
            <a:r>
              <a:rPr lang="it-IT" sz="2400" dirty="0" err="1">
                <a:latin typeface="Courier New" pitchFamily="49" charset="0"/>
                <a:cs typeface="Courier New" pitchFamily="49" charset="0"/>
              </a:rPr>
              <a:t>VectorDrawable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145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9130B-3DA2-4409-B4FB-4ED5F705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cs typeface="Times New Roman" panose="02020603050405020304" pitchFamily="18" charset="0"/>
              </a:rPr>
              <a:t>Compatibilità di </a:t>
            </a:r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B4423A-4DCE-4192-89A0-E056AA22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l’app ha come target versioni Lollipop o più recenti, tutte le specifiche dell’API sono supportate.  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la versione di SDK è minore di 21 ho alcune limitazioni: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tag &lt;group&gt; e &lt;clip-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non sono supportati.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Posso avere solo file PNG statici: nel file SML del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supporto attributi dinamici (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auto mirroring…).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sono supportate le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altri file SML.</a:t>
            </a:r>
          </a:p>
        </p:txBody>
      </p:sp>
    </p:spTree>
    <p:extLst>
      <p:ext uri="{BB962C8B-B14F-4D97-AF65-F5344CB8AC3E}">
        <p14:creationId xmlns:p14="http://schemas.microsoft.com/office/powerpoint/2010/main" val="52028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3D50A2-DC09-42B6-89B9-3753B89C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Immagini </a:t>
            </a:r>
            <a:r>
              <a:rPr lang="it-IT" dirty="0" err="1">
                <a:cs typeface="Times New Roman" panose="02020603050405020304" pitchFamily="18" charset="0"/>
              </a:rPr>
              <a:t>Raster</a:t>
            </a:r>
            <a:r>
              <a:rPr lang="it-IT" dirty="0">
                <a:cs typeface="Times New Roman" panose="02020603050405020304" pitchFamily="18" charset="0"/>
              </a:rPr>
              <a:t> o Bitmap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BF9498-2030-41D6-B346-7142A414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Immagini fotografiche (scattate per esempio con lo smartphone) che possono essere in formato JPG, PNG, GIF oppure TIFF.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Hanno dimensione e risoluzione propria.</a:t>
            </a:r>
          </a:p>
        </p:txBody>
      </p:sp>
    </p:spTree>
    <p:extLst>
      <p:ext uri="{BB962C8B-B14F-4D97-AF65-F5344CB8AC3E}">
        <p14:creationId xmlns:p14="http://schemas.microsoft.com/office/powerpoint/2010/main" val="23737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0F6AF-1752-43FE-8D9A-A6757A9B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Immagini Vettoriali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073A4-E04E-4386-BCB8-4F4D1730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Sono descritte mediante un insieme di primitive geometriche che definiscono punti, linee, curve e poligoni.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Sono definite attraverso equazioni matematiche e indipendenti dalla risoluzione.</a:t>
            </a:r>
          </a:p>
        </p:txBody>
      </p:sp>
    </p:spTree>
    <p:extLst>
      <p:ext uri="{BB962C8B-B14F-4D97-AF65-F5344CB8AC3E}">
        <p14:creationId xmlns:p14="http://schemas.microsoft.com/office/powerpoint/2010/main" val="2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{04998B7F-4BAE-442F-9916-5143D38C6C1B}tf78438558</Template>
  <TotalTime>0</TotalTime>
  <Words>3146</Words>
  <Application>Microsoft Office PowerPoint</Application>
  <PresentationFormat>Widescreen</PresentationFormat>
  <Paragraphs>213</Paragraphs>
  <Slides>50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7" baseType="lpstr">
      <vt:lpstr>Calibri</vt:lpstr>
      <vt:lpstr>Century Gothic</vt:lpstr>
      <vt:lpstr>Courier New</vt:lpstr>
      <vt:lpstr>Garamond</vt:lpstr>
      <vt:lpstr>Times New Roman</vt:lpstr>
      <vt:lpstr>Wingdings</vt:lpstr>
      <vt:lpstr>SavonVTI</vt:lpstr>
      <vt:lpstr> Vector asset studio</vt:lpstr>
      <vt:lpstr>Vector Asset Studio - Introduzione</vt:lpstr>
      <vt:lpstr>Vector Asset Studio - Introduzione</vt:lpstr>
      <vt:lpstr>Vector Asset Studio - Introduzione</vt:lpstr>
      <vt:lpstr>Vector Asset Studio - Introduzione</vt:lpstr>
      <vt:lpstr>Vector Asset Studio - Introduzione</vt:lpstr>
      <vt:lpstr>Compatibilità di Vector Asset Studio</vt:lpstr>
      <vt:lpstr>Immagini Raster o Bitmap</vt:lpstr>
      <vt:lpstr>Immagini Vettoriali</vt:lpstr>
      <vt:lpstr>Pro e contro dei due formati</vt:lpstr>
      <vt:lpstr>Pro e contro dei due formati</vt:lpstr>
      <vt:lpstr>In conclusione</vt:lpstr>
      <vt:lpstr>File SVG</vt:lpstr>
      <vt:lpstr>File PSD</vt:lpstr>
      <vt:lpstr>Best Practices</vt:lpstr>
      <vt:lpstr>Caso di errore</vt:lpstr>
      <vt:lpstr>Generazione di PNG</vt:lpstr>
      <vt:lpstr>Presentazione standard di PowerPoint</vt:lpstr>
      <vt:lpstr>Presentazione standard di PowerPoint</vt:lpstr>
      <vt:lpstr>Libreria di supporto</vt:lpstr>
      <vt:lpstr>Avviare Vector Asset Studio</vt:lpstr>
      <vt:lpstr>Avviare Vector Asset Studio</vt:lpstr>
      <vt:lpstr>Avviare Vector Asset Studio</vt:lpstr>
      <vt:lpstr>Come importare una grafica vettoriale</vt:lpstr>
      <vt:lpstr>Aggiungere una material icon</vt:lpstr>
      <vt:lpstr>Aggiungere una material icon</vt:lpstr>
      <vt:lpstr>Aggiungere una material icon</vt:lpstr>
      <vt:lpstr>Importare un file SVG o PSD</vt:lpstr>
      <vt:lpstr>Importare un file SVG o PSD</vt:lpstr>
      <vt:lpstr>Importare un file SVG o PSD</vt:lpstr>
      <vt:lpstr>Costruire il progetto</vt:lpstr>
      <vt:lpstr>Aggiungere un vector drawable al layout</vt:lpstr>
      <vt:lpstr>Mostrare vector drawable su widget</vt:lpstr>
      <vt:lpstr>Mostrare vector drawable su widget</vt:lpstr>
      <vt:lpstr>Mostrare vector drawable su widget</vt:lpstr>
      <vt:lpstr>Mostrare vector drawable su widget</vt:lpstr>
      <vt:lpstr>Fare riferimento a un vector drawable</vt:lpstr>
      <vt:lpstr>Fare riferimento a un vector drawable</vt:lpstr>
      <vt:lpstr>Fare riferimento a un vector drawable</vt:lpstr>
      <vt:lpstr>Fare riferimento a un vector drawable</vt:lpstr>
      <vt:lpstr>Modificare codice XML generato</vt:lpstr>
      <vt:lpstr>Modificare codice XML generato</vt:lpstr>
      <vt:lpstr>Modificare codice XML generato</vt:lpstr>
      <vt:lpstr>Modificare codice XML generato</vt:lpstr>
      <vt:lpstr>Modificare codice XML generato</vt:lpstr>
      <vt:lpstr>Modificare codice XML generato</vt:lpstr>
      <vt:lpstr>Rimuovere vector drawable da progetto</vt:lpstr>
      <vt:lpstr>Rimuovere vector drawable da progetto</vt:lpstr>
      <vt:lpstr>Rimuovere vector drawable da progetto</vt:lpstr>
      <vt:lpstr>Cose da rivedere sulle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2020-05-17T14:20:19Z</dcterms:created>
  <dcterms:modified xsi:type="dcterms:W3CDTF">2020-06-22T16:56:23Z</dcterms:modified>
</cp:coreProperties>
</file>