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30"/>
  </p:notesMasterIdLst>
  <p:handoutMasterIdLst>
    <p:handoutMasterId r:id="rId31"/>
  </p:handoutMasterIdLst>
  <p:sldIdLst>
    <p:sldId id="257" r:id="rId2"/>
    <p:sldId id="261" r:id="rId3"/>
    <p:sldId id="262" r:id="rId4"/>
    <p:sldId id="263" r:id="rId5"/>
    <p:sldId id="264" r:id="rId6"/>
    <p:sldId id="265" r:id="rId7"/>
    <p:sldId id="282" r:id="rId8"/>
    <p:sldId id="277" r:id="rId9"/>
    <p:sldId id="267" r:id="rId10"/>
    <p:sldId id="268" r:id="rId11"/>
    <p:sldId id="266" r:id="rId12"/>
    <p:sldId id="275" r:id="rId13"/>
    <p:sldId id="269" r:id="rId14"/>
    <p:sldId id="270" r:id="rId15"/>
    <p:sldId id="283" r:id="rId16"/>
    <p:sldId id="276" r:id="rId17"/>
    <p:sldId id="279" r:id="rId18"/>
    <p:sldId id="280" r:id="rId19"/>
    <p:sldId id="281" r:id="rId20"/>
    <p:sldId id="284" r:id="rId21"/>
    <p:sldId id="271" r:id="rId22"/>
    <p:sldId id="272" r:id="rId23"/>
    <p:sldId id="285" r:id="rId24"/>
    <p:sldId id="286" r:id="rId25"/>
    <p:sldId id="287" r:id="rId26"/>
    <p:sldId id="288" r:id="rId27"/>
    <p:sldId id="273" r:id="rId28"/>
    <p:sldId id="274" r:id="rId29"/>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e"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8" d="100"/>
          <a:sy n="58" d="100"/>
        </p:scale>
        <p:origin x="-102" y="-1314"/>
      </p:cViewPr>
      <p:guideLst>
        <p:guide orient="horz" pos="2160"/>
        <p:guide pos="3840"/>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27A3769-973A-471F-AE95-803ACD9DB45A}" type="datetime1">
              <a:rPr lang="it-IT" smtClean="0"/>
              <a:pPr rtl="0"/>
              <a:t>21/05/2020</a:t>
            </a:fld>
            <a:endParaRPr lang="en-US"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pPr rtl="0"/>
              <a:t>‹N›</a:t>
            </a:fld>
            <a:endParaRPr lang="en-US"/>
          </a:p>
        </p:txBody>
      </p:sp>
    </p:spTree>
    <p:extLst>
      <p:ext uri="{BB962C8B-B14F-4D97-AF65-F5344CB8AC3E}">
        <p14:creationId xmlns:p14="http://schemas.microsoft.com/office/powerpoint/2010/main" xmlns=""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B562AB-E890-432E-8086-3C35B5B6BC74}" type="datetime1">
              <a:rPr lang="it-IT" smtClean="0"/>
              <a:pPr rtl="0"/>
              <a:t>21/05/2020</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pPr rtl="0"/>
              <a:t>‹N›</a:t>
            </a:fld>
            <a:endParaRPr lang="en-US"/>
          </a:p>
        </p:txBody>
      </p:sp>
    </p:spTree>
    <p:extLst>
      <p:ext uri="{BB962C8B-B14F-4D97-AF65-F5344CB8AC3E}">
        <p14:creationId xmlns:p14="http://schemas.microsoft.com/office/powerpoint/2010/main" xmlns=""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tango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tango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tango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po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Connettore dirit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o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5800" b="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en-US" dirty="0"/>
          </a:p>
        </p:txBody>
      </p:sp>
      <p:sp>
        <p:nvSpPr>
          <p:cNvPr id="20" name="Segnaposto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6B2AB89-642D-461B-88E3-BE7E49276E6D}" type="datetime1">
              <a:rPr lang="it-IT" smtClean="0"/>
              <a:pPr rtl="0"/>
              <a:t>21/05/2020</a:t>
            </a:fld>
            <a:endParaRPr lang="en-US" dirty="0"/>
          </a:p>
        </p:txBody>
      </p:sp>
      <p:sp>
        <p:nvSpPr>
          <p:cNvPr id="21" name="Segnaposto piè di pa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egnaposto numero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pPr rtl="0"/>
              <a:t>‹N›</a:t>
            </a:fld>
            <a:endParaRPr lang="en-US" dirty="0"/>
          </a:p>
        </p:txBody>
      </p:sp>
    </p:spTree>
    <p:extLst>
      <p:ext uri="{BB962C8B-B14F-4D97-AF65-F5344CB8AC3E}">
        <p14:creationId xmlns:p14="http://schemas.microsoft.com/office/powerpoint/2010/main" xmlns=""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FB6DF1C0-0F0C-4064-ABD6-C9C1782C86AE}" type="datetime1">
              <a:rPr lang="it-IT" smtClean="0"/>
              <a:pPr rtl="0"/>
              <a:t>21/05/2020</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991600" y="762000"/>
            <a:ext cx="2362200" cy="5257800"/>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762000"/>
            <a:ext cx="8077200" cy="5257800"/>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D3A0FBA-A5A6-4E7F-AECA-E819E1A4206B}" type="datetime1">
              <a:rPr lang="it-IT" smtClean="0"/>
              <a:pPr rtl="0"/>
              <a:t>21/05/2020</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85E0D28E-6F2F-4715-A424-3B01AC64AD4B}" type="datetime1">
              <a:rPr lang="it-IT" smtClean="0"/>
              <a:pPr rtl="0"/>
              <a:t>21/05/2020</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tango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tango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tango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629156" y="2275165"/>
            <a:ext cx="8933688" cy="2406895"/>
          </a:xfrm>
        </p:spPr>
        <p:txBody>
          <a:bodyPr rtlCol="0" anchor="ctr">
            <a:normAutofit/>
          </a:bodyPr>
          <a:lstStyle>
            <a:lvl1pPr algn="ctr">
              <a:lnSpc>
                <a:spcPct val="83000"/>
              </a:lnSpc>
              <a:defRPr lang="en-US" sz="580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grpSp>
        <p:nvGrpSpPr>
          <p:cNvPr id="16" name="Gruppo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Connettore diritto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egnaposto tes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953424F-4FD0-4DEA-A244-2F5A83926123}" type="datetime1">
              <a:rPr lang="it-IT" smtClean="0"/>
              <a:pPr rtl="0"/>
              <a:t>21/05/2020</a:t>
            </a:fld>
            <a:endParaRPr lang="en-US" dirty="0"/>
          </a:p>
        </p:txBody>
      </p:sp>
      <p:sp>
        <p:nvSpPr>
          <p:cNvPr id="5" name="Segnaposto piè di pa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egnaposto numero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pPr rtl="0"/>
              <a:t>‹N›</a:t>
            </a:fld>
            <a:endParaRPr lang="en-US" dirty="0"/>
          </a:p>
        </p:txBody>
      </p:sp>
    </p:spTree>
    <p:extLst>
      <p:ext uri="{BB962C8B-B14F-4D97-AF65-F5344CB8AC3E}">
        <p14:creationId xmlns:p14="http://schemas.microsoft.com/office/powerpoint/2010/main" xmlns=""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ED487A35-6EB2-4106-87BE-5998F37E93E7}" type="datetime1">
              <a:rPr lang="it-IT" smtClean="0"/>
              <a:pPr rtl="0"/>
              <a:t>21/05/2020</a:t>
            </a:fld>
            <a:endParaRPr lang="en-US"/>
          </a:p>
        </p:txBody>
      </p:sp>
      <p:sp>
        <p:nvSpPr>
          <p:cNvPr id="6" name="Segnaposto piè di pagina 5"/>
          <p:cNvSpPr>
            <a:spLocks noGrp="1"/>
          </p:cNvSpPr>
          <p:nvPr>
            <p:ph type="ftr" sz="quarter" idx="11"/>
          </p:nvPr>
        </p:nvSpPr>
        <p:spPr/>
        <p:txBody>
          <a:bodyPr rtlCol="0"/>
          <a:lstStyle/>
          <a:p>
            <a:pPr rtl="0"/>
            <a:endParaRPr lang="en-US"/>
          </a:p>
        </p:txBody>
      </p:sp>
      <p:sp>
        <p:nvSpPr>
          <p:cNvPr id="7" name="Segnaposto numero diapositiva 6"/>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5" name="Segnaposto tes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7" name="Segnaposto data 6"/>
          <p:cNvSpPr>
            <a:spLocks noGrp="1"/>
          </p:cNvSpPr>
          <p:nvPr>
            <p:ph type="dt" sz="half" idx="10"/>
          </p:nvPr>
        </p:nvSpPr>
        <p:spPr/>
        <p:txBody>
          <a:bodyPr rtlCol="0"/>
          <a:lstStyle/>
          <a:p>
            <a:pPr rtl="0"/>
            <a:fld id="{6D0A2449-0E6F-4EC8-9AF5-127FFF9E4F17}" type="datetime1">
              <a:rPr lang="it-IT" smtClean="0"/>
              <a:pPr rtl="0"/>
              <a:t>21/05/2020</a:t>
            </a:fld>
            <a:endParaRPr lang="en-US"/>
          </a:p>
        </p:txBody>
      </p:sp>
      <p:sp>
        <p:nvSpPr>
          <p:cNvPr id="8" name="Segnaposto piè di pagina 7"/>
          <p:cNvSpPr>
            <a:spLocks noGrp="1"/>
          </p:cNvSpPr>
          <p:nvPr>
            <p:ph type="ftr" sz="quarter" idx="11"/>
          </p:nvPr>
        </p:nvSpPr>
        <p:spPr/>
        <p:txBody>
          <a:bodyPr rtlCol="0"/>
          <a:lstStyle/>
          <a:p>
            <a:pPr rtl="0"/>
            <a:endParaRPr lang="en-US"/>
          </a:p>
        </p:txBody>
      </p:sp>
      <p:sp>
        <p:nvSpPr>
          <p:cNvPr id="9" name="Segnaposto numero diapositiva 8"/>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43ECC08F-3232-4266-A826-505EFF618F02}" type="datetime1">
              <a:rPr lang="it-IT" smtClean="0"/>
              <a:pPr rtl="0"/>
              <a:t>21/05/2020</a:t>
            </a:fld>
            <a:endParaRPr lang="en-US"/>
          </a:p>
        </p:txBody>
      </p:sp>
      <p:sp>
        <p:nvSpPr>
          <p:cNvPr id="4" name="Segnaposto piè di pagina 3"/>
          <p:cNvSpPr>
            <a:spLocks noGrp="1"/>
          </p:cNvSpPr>
          <p:nvPr>
            <p:ph type="ftr" sz="quarter" idx="11"/>
          </p:nvPr>
        </p:nvSpPr>
        <p:spPr/>
        <p:txBody>
          <a:bodyPr rtlCol="0"/>
          <a:lstStyle/>
          <a:p>
            <a:pPr rtl="0"/>
            <a:endParaRPr lang="en-US"/>
          </a:p>
        </p:txBody>
      </p:sp>
      <p:sp>
        <p:nvSpPr>
          <p:cNvPr id="5" name="Segnaposto numero diapositiva 4"/>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C19903-FCE7-40DD-9ABE-472E27EE3DF9}" type="datetime1">
              <a:rPr lang="it-IT" smtClean="0"/>
              <a:pPr rtl="0"/>
              <a:t>21/05/2020</a:t>
            </a:fld>
            <a:endParaRPr lang="en-US"/>
          </a:p>
        </p:txBody>
      </p:sp>
      <p:sp>
        <p:nvSpPr>
          <p:cNvPr id="3" name="Segnaposto piè di pagina 2"/>
          <p:cNvSpPr>
            <a:spLocks noGrp="1"/>
          </p:cNvSpPr>
          <p:nvPr>
            <p:ph type="ftr" sz="quarter" idx="11"/>
          </p:nvPr>
        </p:nvSpPr>
        <p:spPr/>
        <p:txBody>
          <a:bodyPr rtlCol="0"/>
          <a:lstStyle/>
          <a:p>
            <a:pPr rtl="0"/>
            <a:endParaRPr lang="en-US"/>
          </a:p>
        </p:txBody>
      </p:sp>
      <p:sp>
        <p:nvSpPr>
          <p:cNvPr id="4" name="Segnaposto numero diapositiva 3"/>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tangolo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24F848B3-DD0C-4C86-9703-1DC7B521FCF8}" type="datetime1">
              <a:rPr lang="it-IT" smtClean="0"/>
              <a:pPr rtl="0"/>
              <a:t>21/05/2020</a:t>
            </a:fld>
            <a:endParaRPr lang="en-US"/>
          </a:p>
        </p:txBody>
      </p:sp>
      <p:sp>
        <p:nvSpPr>
          <p:cNvPr id="9" name="Segnaposto piè di pa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egnaposto numero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dirty="0"/>
          </a:p>
        </p:txBody>
      </p:sp>
      <p:sp>
        <p:nvSpPr>
          <p:cNvPr id="5" name="Segnaposto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11CFEF3-F103-4E31-9572-24F0BC84FDFF}" type="datetime1">
              <a:rPr lang="it-IT" smtClean="0"/>
              <a:pPr rtl="0"/>
              <a:t>21/05/2020</a:t>
            </a:fld>
            <a:endParaRPr lang="en-US" dirty="0"/>
          </a:p>
        </p:txBody>
      </p:sp>
      <p:sp>
        <p:nvSpPr>
          <p:cNvPr id="6" name="Segnaposto piè di pa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egnaposto numero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pPr rtl="0"/>
              <a:t>‹N›</a:t>
            </a:fld>
            <a:endParaRPr lang="en-US"/>
          </a:p>
        </p:txBody>
      </p:sp>
      <p:sp>
        <p:nvSpPr>
          <p:cNvPr id="12" name="Rettangolo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Tree>
    <p:extLst>
      <p:ext uri="{BB962C8B-B14F-4D97-AF65-F5344CB8AC3E}">
        <p14:creationId xmlns:p14="http://schemas.microsoft.com/office/powerpoint/2010/main" xmlns=""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tangolo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tango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tango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Segnaposto tito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8A8228F9-9C50-4094-9999-09A1682E91E0}" type="datetime1">
              <a:rPr lang="it-IT" smtClean="0"/>
              <a:pPr rtl="0"/>
              <a:t>21/05/2020</a:t>
            </a:fld>
            <a:endParaRPr lang="en-US" dirty="0"/>
          </a:p>
        </p:txBody>
      </p:sp>
      <p:sp>
        <p:nvSpPr>
          <p:cNvPr id="5" name="Segnaposto piè di pa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egnaposto numero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Primo piano di un logo&#10;&#10;Descrizione generata automaticament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r="-1"/>
          <a:stretch/>
        </p:blipFill>
        <p:spPr>
          <a:xfrm>
            <a:off x="21" y="10"/>
            <a:ext cx="12191979" cy="6857990"/>
          </a:xfrm>
          <a:prstGeom prst="rect">
            <a:avLst/>
          </a:prstGeom>
        </p:spPr>
      </p:pic>
      <p:sp>
        <p:nvSpPr>
          <p:cNvPr id="82" name="Rettangolo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tangolo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olo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rtlCol="0">
            <a:normAutofit/>
          </a:bodyPr>
          <a:lstStyle/>
          <a:p>
            <a:pPr rtl="0"/>
            <a:r>
              <a:rPr lang="it-IT" sz="4400" dirty="0" err="1">
                <a:solidFill>
                  <a:schemeClr val="tx1"/>
                </a:solidFill>
                <a:latin typeface="Times New Roman" panose="02020603050405020304" pitchFamily="18" charset="0"/>
                <a:cs typeface="Times New Roman" panose="02020603050405020304" pitchFamily="18" charset="0"/>
              </a:rPr>
              <a:t>Vector</a:t>
            </a:r>
            <a:r>
              <a:rPr lang="it-IT" sz="4400" dirty="0">
                <a:solidFill>
                  <a:schemeClr val="tx1"/>
                </a:solidFill>
                <a:latin typeface="Times New Roman" panose="02020603050405020304" pitchFamily="18" charset="0"/>
                <a:cs typeface="Times New Roman" panose="02020603050405020304" pitchFamily="18" charset="0"/>
              </a:rPr>
              <a:t> asset studio</a:t>
            </a:r>
            <a:endParaRPr lang="it"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33E92F7-52A9-4816-8B4F-FF5856EEA76B}"/>
              </a:ext>
            </a:extLst>
          </p:cNvPr>
          <p:cNvSpPr>
            <a:spLocks noGrp="1"/>
          </p:cNvSpPr>
          <p:nvPr>
            <p:ph type="title"/>
          </p:nvPr>
        </p:nvSpPr>
        <p:spPr/>
        <p:txBody>
          <a:bodyPr>
            <a:normAutofit/>
          </a:bodyPr>
          <a:lstStyle/>
          <a:p>
            <a:r>
              <a:rPr lang="it-IT" dirty="0">
                <a:cs typeface="Times New Roman" panose="02020603050405020304" pitchFamily="18" charset="0"/>
              </a:rPr>
              <a:t>Tipi di grafica vettoriale supportati</a:t>
            </a:r>
          </a:p>
        </p:txBody>
      </p:sp>
      <p:sp>
        <p:nvSpPr>
          <p:cNvPr id="3" name="Segnaposto contenuto 2">
            <a:extLst>
              <a:ext uri="{FF2B5EF4-FFF2-40B4-BE49-F238E27FC236}">
                <a16:creationId xmlns:a16="http://schemas.microsoft.com/office/drawing/2014/main" xmlns="" id="{C07759CF-19AE-4727-AFE3-6FB54EE58A26}"/>
              </a:ext>
            </a:extLst>
          </p:cNvPr>
          <p:cNvSpPr>
            <a:spLocks noGrp="1"/>
          </p:cNvSpPr>
          <p:nvPr>
            <p:ph idx="1"/>
          </p:nvPr>
        </p:nvSpPr>
        <p:spPr/>
        <p:txBody>
          <a:bodyPr>
            <a:normAutofit fontScale="92500" lnSpcReduction="20000"/>
          </a:bodyPr>
          <a:lstStyle/>
          <a:p>
            <a:pPr marL="0" indent="0">
              <a:buNone/>
            </a:pPr>
            <a:r>
              <a:rPr lang="it-IT" sz="2600" dirty="0">
                <a:latin typeface="Times New Roman" panose="02020603050405020304" pitchFamily="18" charset="0"/>
                <a:cs typeface="Times New Roman" panose="02020603050405020304" pitchFamily="18" charset="0"/>
              </a:rPr>
              <a:t>Google </a:t>
            </a:r>
            <a:r>
              <a:rPr lang="it-IT" sz="2600" dirty="0" err="1">
                <a:latin typeface="Times New Roman" panose="02020603050405020304" pitchFamily="18" charset="0"/>
                <a:cs typeface="Times New Roman" panose="02020603050405020304" pitchFamily="18" charset="0"/>
              </a:rPr>
              <a:t>Material</a:t>
            </a:r>
            <a:r>
              <a:rPr lang="it-IT" sz="2600" dirty="0">
                <a:latin typeface="Times New Roman" panose="02020603050405020304" pitchFamily="18" charset="0"/>
                <a:cs typeface="Times New Roman" panose="02020603050405020304" pitchFamily="18" charset="0"/>
              </a:rPr>
              <a:t> Design offre icone materiali che si possono usare nelle applicazioni Android. </a:t>
            </a:r>
            <a:r>
              <a:rPr lang="it-IT" sz="2600" dirty="0" err="1">
                <a:latin typeface="Times New Roman" panose="02020603050405020304" pitchFamily="18" charset="0"/>
                <a:cs typeface="Times New Roman" panose="02020603050405020304" pitchFamily="18" charset="0"/>
              </a:rPr>
              <a:t>Vector</a:t>
            </a:r>
            <a:r>
              <a:rPr lang="it-IT" sz="2600" dirty="0">
                <a:latin typeface="Times New Roman" panose="02020603050405020304" pitchFamily="18" charset="0"/>
                <a:cs typeface="Times New Roman" panose="02020603050405020304" pitchFamily="18" charset="0"/>
              </a:rPr>
              <a:t> Asset Studio aiuta l’utente a scegliere, importare e dimensionare queste icone, per poi poter definire l’opacità e anche le impostazioni di mirroring.</a:t>
            </a:r>
          </a:p>
          <a:p>
            <a:pPr marL="0" indent="0">
              <a:buNone/>
            </a:pPr>
            <a:r>
              <a:rPr lang="it-IT" sz="2600" dirty="0">
                <a:latin typeface="Times New Roman" panose="02020603050405020304" pitchFamily="18" charset="0"/>
                <a:cs typeface="Times New Roman" panose="02020603050405020304" pitchFamily="18" charset="0"/>
              </a:rPr>
              <a:t>Con </a:t>
            </a:r>
            <a:r>
              <a:rPr lang="it-IT" sz="2600" dirty="0" err="1">
                <a:latin typeface="Times New Roman" panose="02020603050405020304" pitchFamily="18" charset="0"/>
                <a:cs typeface="Times New Roman" panose="02020603050405020304" pitchFamily="18" charset="0"/>
              </a:rPr>
              <a:t>Vector</a:t>
            </a:r>
            <a:r>
              <a:rPr lang="it-IT" sz="2600" dirty="0">
                <a:latin typeface="Times New Roman" panose="02020603050405020304" pitchFamily="18" charset="0"/>
                <a:cs typeface="Times New Roman" panose="02020603050405020304" pitchFamily="18" charset="0"/>
              </a:rPr>
              <a:t> Asset Studio, inoltre, l’utente può importare i propri file SVG e PSD, anche se non ne supporta tutti gli aspetti. Una volta scelto il file, </a:t>
            </a:r>
            <a:r>
              <a:rPr lang="it-IT" sz="2600" dirty="0" err="1">
                <a:latin typeface="Times New Roman" panose="02020603050405020304" pitchFamily="18" charset="0"/>
                <a:cs typeface="Times New Roman" panose="02020603050405020304" pitchFamily="18" charset="0"/>
              </a:rPr>
              <a:t>Vector</a:t>
            </a:r>
            <a:r>
              <a:rPr lang="it-IT" sz="2600" dirty="0">
                <a:latin typeface="Times New Roman" panose="02020603050405020304" pitchFamily="18" charset="0"/>
                <a:cs typeface="Times New Roman" panose="02020603050405020304" pitchFamily="18" charset="0"/>
              </a:rPr>
              <a:t> Asset Studio fornisce un feedback immediato se il codice grafico è supportato o no. Poi converte il file in un XML che contiene codice </a:t>
            </a:r>
            <a:r>
              <a:rPr lang="it-IT" sz="2600" dirty="0" err="1">
                <a:latin typeface="Courier New" pitchFamily="49" charset="0"/>
                <a:cs typeface="Courier New" pitchFamily="49" charset="0"/>
              </a:rPr>
              <a:t>VectorDrawable</a:t>
            </a:r>
            <a:r>
              <a:rPr lang="it-IT" sz="2600" dirty="0">
                <a:latin typeface="Times New Roman" panose="02020603050405020304" pitchFamily="18" charset="0"/>
                <a:cs typeface="Times New Roman" panose="02020603050405020304" pitchFamily="18" charset="0"/>
              </a:rPr>
              <a:t>. Per versioni Android 5.0 (API </a:t>
            </a:r>
            <a:r>
              <a:rPr lang="it-IT" sz="2600" dirty="0" err="1">
                <a:latin typeface="Times New Roman" panose="02020603050405020304" pitchFamily="18" charset="0"/>
                <a:cs typeface="Times New Roman" panose="02020603050405020304" pitchFamily="18" charset="0"/>
              </a:rPr>
              <a:t>level</a:t>
            </a:r>
            <a:r>
              <a:rPr lang="it-IT" sz="2600" dirty="0">
                <a:latin typeface="Times New Roman" panose="02020603050405020304" pitchFamily="18" charset="0"/>
                <a:cs typeface="Times New Roman" panose="02020603050405020304" pitchFamily="18" charset="0"/>
              </a:rPr>
              <a:t> 21) e più recenti, si può usare la classe </a:t>
            </a:r>
            <a:r>
              <a:rPr lang="it-IT" sz="2600" dirty="0" err="1">
                <a:latin typeface="Courier New" pitchFamily="49" charset="0"/>
                <a:cs typeface="Courier New" pitchFamily="49" charset="0"/>
              </a:rPr>
              <a:t>AnimatedVectorDrawable</a:t>
            </a:r>
            <a:r>
              <a:rPr lang="it-IT" sz="2600" dirty="0">
                <a:latin typeface="Times New Roman" panose="02020603050405020304" pitchFamily="18" charset="0"/>
                <a:cs typeface="Times New Roman" panose="02020603050405020304" pitchFamily="18" charset="0"/>
              </a:rPr>
              <a:t> per, appunto, animare le proprietà della classe </a:t>
            </a:r>
            <a:r>
              <a:rPr lang="it-IT" sz="2600" dirty="0" err="1">
                <a:latin typeface="Courier New" pitchFamily="49" charset="0"/>
                <a:cs typeface="Courier New" pitchFamily="49" charset="0"/>
              </a:rPr>
              <a:t>VectorDrawable</a:t>
            </a:r>
            <a:r>
              <a:rPr lang="it-IT" sz="2600" dirty="0">
                <a:latin typeface="Times New Roman" panose="02020603050405020304" pitchFamily="18" charset="0"/>
                <a:cs typeface="Times New Roman" panose="02020603050405020304" pitchFamily="18" charset="0"/>
              </a:rPr>
              <a:t>.</a:t>
            </a:r>
          </a:p>
          <a:p>
            <a:endParaRPr lang="it-IT" dirty="0"/>
          </a:p>
        </p:txBody>
      </p:sp>
      <p:sp>
        <p:nvSpPr>
          <p:cNvPr id="4" name="Segnaposto data 3">
            <a:extLst>
              <a:ext uri="{FF2B5EF4-FFF2-40B4-BE49-F238E27FC236}">
                <a16:creationId xmlns:a16="http://schemas.microsoft.com/office/drawing/2014/main" xmlns="" id="{9F73E2D9-1246-4573-B0FE-02611677EC5D}"/>
              </a:ext>
            </a:extLst>
          </p:cNvPr>
          <p:cNvSpPr>
            <a:spLocks noGrp="1"/>
          </p:cNvSpPr>
          <p:nvPr>
            <p:ph type="dt" sz="half" idx="10"/>
          </p:nvPr>
        </p:nvSpPr>
        <p:spPr/>
        <p:txBody>
          <a:bodyPr/>
          <a:lstStyle/>
          <a:p>
            <a:pPr rtl="0"/>
            <a:fld id="{85E0D28E-6F2F-4715-A424-3B01AC64AD4B}" type="datetime1">
              <a:rPr lang="it-IT" smtClean="0"/>
              <a:pPr rtl="0"/>
              <a:t>21/05/2020</a:t>
            </a:fld>
            <a:endParaRPr lang="en-US"/>
          </a:p>
        </p:txBody>
      </p:sp>
    </p:spTree>
    <p:extLst>
      <p:ext uri="{BB962C8B-B14F-4D97-AF65-F5344CB8AC3E}">
        <p14:creationId xmlns:p14="http://schemas.microsoft.com/office/powerpoint/2010/main" xmlns="" val="232896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08E9130B-3DA2-4409-B4FB-4ED5F7053F10}"/>
              </a:ext>
            </a:extLst>
          </p:cNvPr>
          <p:cNvSpPr>
            <a:spLocks noGrp="1"/>
          </p:cNvSpPr>
          <p:nvPr>
            <p:ph type="title"/>
          </p:nvPr>
        </p:nvSpPr>
        <p:spPr/>
        <p:txBody>
          <a:bodyPr>
            <a:normAutofit/>
          </a:bodyPr>
          <a:lstStyle/>
          <a:p>
            <a:r>
              <a:rPr lang="it-IT" dirty="0">
                <a:cs typeface="Times New Roman" panose="02020603050405020304" pitchFamily="18" charset="0"/>
              </a:rPr>
              <a:t>Compatibilità di </a:t>
            </a:r>
            <a:r>
              <a:rPr lang="it-IT" dirty="0" err="1">
                <a:cs typeface="Times New Roman" panose="02020603050405020304" pitchFamily="18" charset="0"/>
              </a:rPr>
              <a:t>Vector</a:t>
            </a:r>
            <a:r>
              <a:rPr lang="it-IT" dirty="0">
                <a:cs typeface="Times New Roman" panose="02020603050405020304" pitchFamily="18" charset="0"/>
              </a:rPr>
              <a:t> Asset Studio</a:t>
            </a:r>
          </a:p>
        </p:txBody>
      </p:sp>
      <p:sp>
        <p:nvSpPr>
          <p:cNvPr id="3" name="Segnaposto contenuto 2">
            <a:extLst>
              <a:ext uri="{FF2B5EF4-FFF2-40B4-BE49-F238E27FC236}">
                <a16:creationId xmlns:a16="http://schemas.microsoft.com/office/drawing/2014/main" xmlns="" id="{72B4423A-4DCE-4192-89A0-E056AA2241FF}"/>
              </a:ext>
            </a:extLst>
          </p:cNvPr>
          <p:cNvSpPr>
            <a:spLocks noGrp="1"/>
          </p:cNvSpPr>
          <p:nvPr>
            <p:ph idx="1"/>
          </p:nvPr>
        </p:nvSpPr>
        <p:spPr/>
        <p:txBody>
          <a:bodyPr>
            <a:normAutofit/>
          </a:bodyPr>
          <a:lstStyle/>
          <a:p>
            <a:pPr marL="0" indent="0">
              <a:buNone/>
            </a:pPr>
            <a:r>
              <a:rPr lang="it-IT" sz="2400" dirty="0">
                <a:latin typeface="Times New Roman" panose="02020603050405020304" pitchFamily="18" charset="0"/>
                <a:cs typeface="Times New Roman" panose="02020603050405020304" pitchFamily="18" charset="0"/>
              </a:rPr>
              <a:t>Se l’app ha come target versioni Lollipop o più recenti, tutta l’API </a:t>
            </a:r>
            <a:r>
              <a:rPr lang="it-IT" sz="2400" dirty="0" err="1">
                <a:latin typeface="Times New Roman" panose="02020603050405020304" pitchFamily="18" charset="0"/>
                <a:cs typeface="Times New Roman" panose="02020603050405020304" pitchFamily="18" charset="0"/>
              </a:rPr>
              <a:t>spec</a:t>
            </a:r>
            <a:r>
              <a:rPr lang="it-IT" sz="2400" dirty="0">
                <a:latin typeface="Times New Roman" panose="02020603050405020304" pitchFamily="18" charset="0"/>
                <a:cs typeface="Times New Roman" panose="02020603050405020304" pitchFamily="18" charset="0"/>
              </a:rPr>
              <a:t> è supportata.  </a:t>
            </a:r>
          </a:p>
          <a:p>
            <a:pPr marL="0" indent="0">
              <a:buNone/>
            </a:pPr>
            <a:r>
              <a:rPr lang="it-IT" sz="2400" dirty="0">
                <a:latin typeface="Times New Roman" panose="02020603050405020304" pitchFamily="18" charset="0"/>
                <a:cs typeface="Times New Roman" panose="02020603050405020304" pitchFamily="18" charset="0"/>
              </a:rPr>
              <a:t>Se la versione di </a:t>
            </a:r>
            <a:r>
              <a:rPr lang="it-IT" sz="2400" dirty="0" err="1">
                <a:latin typeface="Times New Roman" panose="02020603050405020304" pitchFamily="18" charset="0"/>
                <a:cs typeface="Times New Roman" panose="02020603050405020304" pitchFamily="18" charset="0"/>
              </a:rPr>
              <a:t>sdk</a:t>
            </a:r>
            <a:r>
              <a:rPr lang="it-IT" sz="2400" dirty="0">
                <a:latin typeface="Times New Roman" panose="02020603050405020304" pitchFamily="18" charset="0"/>
                <a:cs typeface="Times New Roman" panose="02020603050405020304" pitchFamily="18" charset="0"/>
              </a:rPr>
              <a:t> è minore di 21 ho alcune limitazioni:</a:t>
            </a:r>
          </a:p>
          <a:p>
            <a:r>
              <a:rPr lang="it-IT" sz="2400" dirty="0">
                <a:latin typeface="Times New Roman" panose="02020603050405020304" pitchFamily="18" charset="0"/>
                <a:cs typeface="Times New Roman" panose="02020603050405020304" pitchFamily="18" charset="0"/>
              </a:rPr>
              <a:t>I tag &lt;group&gt; e &lt;clip-</a:t>
            </a:r>
            <a:r>
              <a:rPr lang="it-IT" sz="2400" dirty="0" err="1">
                <a:latin typeface="Times New Roman" panose="02020603050405020304" pitchFamily="18" charset="0"/>
                <a:cs typeface="Times New Roman" panose="02020603050405020304" pitchFamily="18" charset="0"/>
              </a:rPr>
              <a:t>path</a:t>
            </a:r>
            <a:r>
              <a:rPr lang="it-IT" sz="2400" dirty="0">
                <a:latin typeface="Times New Roman" panose="02020603050405020304" pitchFamily="18" charset="0"/>
                <a:cs typeface="Times New Roman" panose="02020603050405020304" pitchFamily="18" charset="0"/>
              </a:rPr>
              <a:t>&gt; non sono supportati.</a:t>
            </a:r>
          </a:p>
          <a:p>
            <a:r>
              <a:rPr lang="it-IT" sz="2400" dirty="0">
                <a:latin typeface="Times New Roman" panose="02020603050405020304" pitchFamily="18" charset="0"/>
                <a:cs typeface="Times New Roman" panose="02020603050405020304" pitchFamily="18" charset="0"/>
              </a:rPr>
              <a:t>Posso avere solo file png statici: nel file SML del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drawable</a:t>
            </a:r>
            <a:r>
              <a:rPr lang="it-IT" sz="2400" dirty="0">
                <a:latin typeface="Times New Roman" panose="02020603050405020304" pitchFamily="18" charset="0"/>
                <a:cs typeface="Times New Roman" panose="02020603050405020304" pitchFamily="18" charset="0"/>
              </a:rPr>
              <a:t> non supporto attributi dinamici (</a:t>
            </a:r>
            <a:r>
              <a:rPr lang="it-IT" sz="2400" dirty="0" err="1">
                <a:latin typeface="Times New Roman" panose="02020603050405020304" pitchFamily="18" charset="0"/>
                <a:cs typeface="Times New Roman" panose="02020603050405020304" pitchFamily="18" charset="0"/>
              </a:rPr>
              <a:t>theming</a:t>
            </a:r>
            <a:r>
              <a:rPr lang="it-IT" sz="2400" dirty="0">
                <a:latin typeface="Times New Roman" panose="02020603050405020304" pitchFamily="18" charset="0"/>
                <a:cs typeface="Times New Roman" panose="02020603050405020304" pitchFamily="18" charset="0"/>
              </a:rPr>
              <a:t>, </a:t>
            </a:r>
            <a:r>
              <a:rPr lang="it-IT" sz="2400">
                <a:latin typeface="Times New Roman" panose="02020603050405020304" pitchFamily="18" charset="0"/>
                <a:cs typeface="Times New Roman" panose="02020603050405020304" pitchFamily="18" charset="0"/>
              </a:rPr>
              <a:t>auto </a:t>
            </a:r>
            <a:r>
              <a:rPr lang="it-IT" sz="2400" smtClean="0">
                <a:latin typeface="Times New Roman" panose="02020603050405020304" pitchFamily="18" charset="0"/>
                <a:cs typeface="Times New Roman" panose="02020603050405020304" pitchFamily="18" charset="0"/>
              </a:rPr>
              <a:t>mirroring…).</a:t>
            </a:r>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Non sono supportate le </a:t>
            </a:r>
            <a:r>
              <a:rPr lang="it-IT" sz="2400" dirty="0" err="1">
                <a:latin typeface="Times New Roman" panose="02020603050405020304" pitchFamily="18" charset="0"/>
                <a:cs typeface="Times New Roman" panose="02020603050405020304" pitchFamily="18" charset="0"/>
              </a:rPr>
              <a:t>resources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references</a:t>
            </a:r>
            <a:r>
              <a:rPr lang="it-IT" sz="2400" dirty="0">
                <a:latin typeface="Times New Roman" panose="02020603050405020304" pitchFamily="18" charset="0"/>
                <a:cs typeface="Times New Roman" panose="02020603050405020304" pitchFamily="18" charset="0"/>
              </a:rPr>
              <a:t> ad altri file </a:t>
            </a:r>
            <a:r>
              <a:rPr lang="it-IT" sz="2400">
                <a:latin typeface="Times New Roman" panose="02020603050405020304" pitchFamily="18" charset="0"/>
                <a:cs typeface="Times New Roman" panose="02020603050405020304" pitchFamily="18" charset="0"/>
              </a:rPr>
              <a:t>SML</a:t>
            </a:r>
            <a:r>
              <a:rPr lang="it-IT" sz="2400" smtClean="0">
                <a:latin typeface="Times New Roman" panose="02020603050405020304" pitchFamily="18" charset="0"/>
                <a:cs typeface="Times New Roman" panose="02020603050405020304" pitchFamily="18" charset="0"/>
              </a:rPr>
              <a:t>.</a:t>
            </a:r>
            <a:endParaRPr lang="it-IT" sz="2400" dirty="0">
              <a:latin typeface="Times New Roman" panose="02020603050405020304" pitchFamily="18" charset="0"/>
              <a:cs typeface="Times New Roman" panose="02020603050405020304" pitchFamily="18" charset="0"/>
            </a:endParaRPr>
          </a:p>
        </p:txBody>
      </p:sp>
      <p:sp>
        <p:nvSpPr>
          <p:cNvPr id="4" name="Segnaposto data 3">
            <a:extLst>
              <a:ext uri="{FF2B5EF4-FFF2-40B4-BE49-F238E27FC236}">
                <a16:creationId xmlns:a16="http://schemas.microsoft.com/office/drawing/2014/main" xmlns="" id="{385DA464-32FA-4976-83FD-03C573CDCF7E}"/>
              </a:ext>
            </a:extLst>
          </p:cNvPr>
          <p:cNvSpPr>
            <a:spLocks noGrp="1"/>
          </p:cNvSpPr>
          <p:nvPr>
            <p:ph type="dt" sz="half" idx="10"/>
          </p:nvPr>
        </p:nvSpPr>
        <p:spPr/>
        <p:txBody>
          <a:bodyPr/>
          <a:lstStyle/>
          <a:p>
            <a:pPr rtl="0"/>
            <a:fld id="{85E0D28E-6F2F-4715-A424-3B01AC64AD4B}" type="datetime1">
              <a:rPr lang="it-IT" smtClean="0"/>
              <a:pPr rtl="0"/>
              <a:t>21/05/2020</a:t>
            </a:fld>
            <a:endParaRPr lang="en-US"/>
          </a:p>
        </p:txBody>
      </p:sp>
    </p:spTree>
    <p:extLst>
      <p:ext uri="{BB962C8B-B14F-4D97-AF65-F5344CB8AC3E}">
        <p14:creationId xmlns:p14="http://schemas.microsoft.com/office/powerpoint/2010/main" xmlns="" val="52028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Compatibilità di Vector Asset Studio (2)</a:t>
            </a:r>
            <a:endParaRPr lang="it-IT"/>
          </a:p>
        </p:txBody>
      </p:sp>
      <p:sp>
        <p:nvSpPr>
          <p:cNvPr id="3" name="Segnaposto contenuto 2"/>
          <p:cNvSpPr>
            <a:spLocks noGrp="1"/>
          </p:cNvSpPr>
          <p:nvPr>
            <p:ph idx="1"/>
          </p:nvPr>
        </p:nvSpPr>
        <p:spPr/>
        <p:txBody>
          <a:bodyPr/>
          <a:lstStyle/>
          <a:p>
            <a:pPr marL="0" indent="0">
              <a:buNone/>
            </a:pPr>
            <a:r>
              <a:rPr lang="it-IT" sz="2400" smtClean="0">
                <a:latin typeface="Times New Roman" panose="02020603050405020304" pitchFamily="18" charset="0"/>
                <a:cs typeface="Times New Roman" panose="02020603050405020304" pitchFamily="18" charset="0"/>
              </a:rPr>
              <a:t>Inoltre,la finestra di anteprima in Android Studio usa un meccanismo di display diverso da quello in vector asset studio.</a:t>
            </a:r>
          </a:p>
          <a:p>
            <a:pPr marL="0" indent="0">
              <a:buNone/>
            </a:pPr>
            <a:r>
              <a:rPr lang="it-IT" sz="2400" smtClean="0">
                <a:latin typeface="Times New Roman" panose="02020603050405020304" pitchFamily="18" charset="0"/>
                <a:cs typeface="Times New Roman" panose="02020603050405020304" pitchFamily="18" charset="0"/>
              </a:rPr>
              <a:t>Infine, se devo typecastare gli oggetti drawable nel codice java, devo castarli come bitmap drawable invece di vector drawable (solo in dispositivi pre Lollipop).</a:t>
            </a:r>
          </a:p>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21/05/2020</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447AD0D-D9DC-4BD5-B662-30885C940A73}"/>
              </a:ext>
            </a:extLst>
          </p:cNvPr>
          <p:cNvSpPr>
            <a:spLocks noGrp="1"/>
          </p:cNvSpPr>
          <p:nvPr>
            <p:ph type="title"/>
          </p:nvPr>
        </p:nvSpPr>
        <p:spPr/>
        <p:txBody>
          <a:bodyPr/>
          <a:lstStyle/>
          <a:p>
            <a:r>
              <a:rPr lang="it-IT" dirty="0">
                <a:cs typeface="Times New Roman" panose="02020603050405020304" pitchFamily="18" charset="0"/>
              </a:rPr>
              <a:t>File SVG</a:t>
            </a:r>
          </a:p>
        </p:txBody>
      </p:sp>
      <p:sp>
        <p:nvSpPr>
          <p:cNvPr id="3" name="Segnaposto contenuto 2">
            <a:extLst>
              <a:ext uri="{FF2B5EF4-FFF2-40B4-BE49-F238E27FC236}">
                <a16:creationId xmlns:a16="http://schemas.microsoft.com/office/drawing/2014/main" xmlns="" id="{FD9C302A-E7AA-40AD-8F0F-C6D9EFCC88F5}"/>
              </a:ext>
            </a:extLst>
          </p:cNvPr>
          <p:cNvSpPr>
            <a:spLocks noGrp="1"/>
          </p:cNvSpPr>
          <p:nvPr>
            <p:ph idx="1"/>
          </p:nvPr>
        </p:nvSpPr>
        <p:spPr/>
        <p:txBody>
          <a:bodyPr/>
          <a:lstStyle/>
          <a:p>
            <a:r>
              <a:rPr lang="it-IT" sz="2400" dirty="0">
                <a:latin typeface="Times New Roman" panose="02020603050405020304" pitchFamily="18" charset="0"/>
                <a:cs typeface="Times New Roman" panose="02020603050405020304" pitchFamily="18" charset="0"/>
              </a:rPr>
              <a:t>Un file SVG è un file che usa un formato grafico vettoriale bidimensionale. Descrive l’immagine usando un formato di testo, basato su XML. I file SVG sono sviluppati come formato standard per mostrare grafiche vettoriali sul web.</a:t>
            </a:r>
          </a:p>
          <a:p>
            <a:endParaRPr lang="it-IT" dirty="0"/>
          </a:p>
        </p:txBody>
      </p:sp>
      <p:sp>
        <p:nvSpPr>
          <p:cNvPr id="4" name="Segnaposto data 3">
            <a:extLst>
              <a:ext uri="{FF2B5EF4-FFF2-40B4-BE49-F238E27FC236}">
                <a16:creationId xmlns:a16="http://schemas.microsoft.com/office/drawing/2014/main" xmlns="" id="{F8E17882-5E17-41CC-8F32-7C442B1A3160}"/>
              </a:ext>
            </a:extLst>
          </p:cNvPr>
          <p:cNvSpPr>
            <a:spLocks noGrp="1"/>
          </p:cNvSpPr>
          <p:nvPr>
            <p:ph type="dt" sz="half" idx="10"/>
          </p:nvPr>
        </p:nvSpPr>
        <p:spPr/>
        <p:txBody>
          <a:bodyPr/>
          <a:lstStyle/>
          <a:p>
            <a:pPr rtl="0"/>
            <a:fld id="{85E0D28E-6F2F-4715-A424-3B01AC64AD4B}" type="datetime1">
              <a:rPr lang="it-IT" smtClean="0"/>
              <a:pPr rtl="0"/>
              <a:t>21/05/2020</a:t>
            </a:fld>
            <a:endParaRPr lang="en-US"/>
          </a:p>
        </p:txBody>
      </p:sp>
    </p:spTree>
    <p:extLst>
      <p:ext uri="{BB962C8B-B14F-4D97-AF65-F5344CB8AC3E}">
        <p14:creationId xmlns:p14="http://schemas.microsoft.com/office/powerpoint/2010/main" xmlns="" val="200906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64A3D193-E597-4EF9-9B61-D8F702BBDA6B}"/>
              </a:ext>
            </a:extLst>
          </p:cNvPr>
          <p:cNvSpPr>
            <a:spLocks noGrp="1"/>
          </p:cNvSpPr>
          <p:nvPr>
            <p:ph type="title"/>
          </p:nvPr>
        </p:nvSpPr>
        <p:spPr/>
        <p:txBody>
          <a:bodyPr/>
          <a:lstStyle/>
          <a:p>
            <a:r>
              <a:rPr lang="it-IT" dirty="0">
                <a:cs typeface="Times New Roman" panose="02020603050405020304" pitchFamily="18" charset="0"/>
              </a:rPr>
              <a:t>File PSD</a:t>
            </a:r>
          </a:p>
        </p:txBody>
      </p:sp>
      <p:sp>
        <p:nvSpPr>
          <p:cNvPr id="3" name="Segnaposto contenuto 2">
            <a:extLst>
              <a:ext uri="{FF2B5EF4-FFF2-40B4-BE49-F238E27FC236}">
                <a16:creationId xmlns:a16="http://schemas.microsoft.com/office/drawing/2014/main" xmlns="" id="{78D544C2-8FC2-4FAB-8544-0FAFF728A8E0}"/>
              </a:ext>
            </a:extLst>
          </p:cNvPr>
          <p:cNvSpPr>
            <a:spLocks noGrp="1"/>
          </p:cNvSpPr>
          <p:nvPr>
            <p:ph idx="1"/>
          </p:nvPr>
        </p:nvSpPr>
        <p:spPr/>
        <p:txBody>
          <a:bodyPr/>
          <a:lstStyle/>
          <a:p>
            <a:r>
              <a:rPr lang="it-IT" sz="2400" dirty="0">
                <a:latin typeface="Times New Roman" panose="02020603050405020304" pitchFamily="18" charset="0"/>
                <a:cs typeface="Times New Roman" panose="02020603050405020304" pitchFamily="18" charset="0"/>
              </a:rPr>
              <a:t>Il PSD è un formato di file proprietario sviluppato da Adobe Systems. La sua particolarità è quella di essere un formato di grafica vettoriale molto versatile. È utilizzato per creare immagini vettoriali  e progetti multimediali. </a:t>
            </a:r>
          </a:p>
          <a:p>
            <a:endParaRPr lang="it-IT" dirty="0"/>
          </a:p>
        </p:txBody>
      </p:sp>
    </p:spTree>
    <p:extLst>
      <p:ext uri="{BB962C8B-B14F-4D97-AF65-F5344CB8AC3E}">
        <p14:creationId xmlns:p14="http://schemas.microsoft.com/office/powerpoint/2010/main" xmlns="" val="315201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Best Practices</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Se l’immagine da vettorizzare è troppo grande, caricarla potrebbe richiedere </a:t>
            </a:r>
            <a:r>
              <a:rPr lang="it-IT" sz="2400" smtClean="0">
                <a:latin typeface="Times New Roman" pitchFamily="18" charset="0"/>
                <a:cs typeface="Times New Roman" pitchFamily="18" charset="0"/>
              </a:rPr>
              <a:t>troppo </a:t>
            </a:r>
            <a:r>
              <a:rPr lang="it-IT" sz="2400" smtClean="0">
                <a:latin typeface="Times New Roman" pitchFamily="18" charset="0"/>
                <a:cs typeface="Times New Roman" pitchFamily="18" charset="0"/>
              </a:rPr>
              <a:t>tempo, quindi risulta utile limitarne le dimensioni.</a:t>
            </a:r>
          </a:p>
          <a:p>
            <a:r>
              <a:rPr lang="it-IT" sz="2400" smtClean="0">
                <a:latin typeface="Times New Roman" pitchFamily="18" charset="0"/>
                <a:cs typeface="Times New Roman" pitchFamily="18" charset="0"/>
              </a:rPr>
              <a:t>Sebbene </a:t>
            </a:r>
            <a:r>
              <a:rPr lang="it-IT" sz="2400" smtClean="0">
                <a:latin typeface="Times New Roman" pitchFamily="18" charset="0"/>
                <a:cs typeface="Times New Roman" pitchFamily="18" charset="0"/>
              </a:rPr>
              <a:t>i vector drawables supportino anche più di un colore, spesso è raccomandabile usare icone nere (android:fillColor=”#FF000000”). In questo modo è possibile aggiungere una tinta, che diventerà il colore dell’icona. Se il colore dell’icona non è nero, il colore potrebbe fondersi con quello della tinta.</a:t>
            </a:r>
          </a:p>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21/05/2020</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Caso di errore</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In questo strumento non sono ancora supportate alcune funzionalità, nel caso in cui venga trovato qualcosa non supportato nel file svg, verrà riportato come errore in basso nella finestra, con annessi error details.</a:t>
            </a:r>
          </a:p>
          <a:p>
            <a:endParaRPr 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Generazione di PNG</a:t>
            </a:r>
            <a:endParaRPr lang="it-IT"/>
          </a:p>
        </p:txBody>
      </p:sp>
      <p:sp>
        <p:nvSpPr>
          <p:cNvPr id="3" name="Segnaposto contenuto 2"/>
          <p:cNvSpPr>
            <a:spLocks noGrp="1"/>
          </p:cNvSpPr>
          <p:nvPr>
            <p:ph idx="1"/>
          </p:nvPr>
        </p:nvSpPr>
        <p:spPr/>
        <p:txBody>
          <a:bodyPr>
            <a:normAutofit/>
          </a:bodyPr>
          <a:lstStyle/>
          <a:p>
            <a:pPr>
              <a:buNone/>
            </a:pPr>
            <a:r>
              <a:rPr lang="it-IT" sz="2400" smtClean="0">
                <a:latin typeface="Times New Roman" pitchFamily="18" charset="0"/>
                <a:cs typeface="Times New Roman" pitchFamily="18" charset="0"/>
              </a:rPr>
              <a:t>Per le versioni precedenti ad Android 5.0, Vector Asset Studio aggiunge il file vector drawable al progetto, inoltre Gradle crea immagini PNG bitmap a varie risoluzioni. Le densità delle immagini PNG sono specificate dalla proprietà generatedDensities del Domain Specific Language in un file build.gradle.</a:t>
            </a:r>
          </a:p>
          <a:p>
            <a:pPr>
              <a:buNone/>
            </a:pPr>
            <a:r>
              <a:rPr lang="it-IT" sz="2400" smtClean="0">
                <a:latin typeface="Times New Roman" pitchFamily="18" charset="0"/>
                <a:cs typeface="Times New Roman" pitchFamily="18" charset="0"/>
              </a:rPr>
              <a:t>Per le versioni successive ad Android 5.0, Vector Asset Studio supporta tutti gli elementi VectorDrawable.</a:t>
            </a:r>
          </a:p>
          <a:p>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66800" y="767443"/>
            <a:ext cx="10058400" cy="5185301"/>
          </a:xfrm>
        </p:spPr>
        <p:txBody>
          <a:bodyPr>
            <a:normAutofit/>
          </a:bodyPr>
          <a:lstStyle/>
          <a:p>
            <a:pPr>
              <a:buNone/>
            </a:pPr>
            <a:endParaRPr lang="it-IT" sz="2400" smtClean="0">
              <a:latin typeface="Times New Roman" pitchFamily="18" charset="0"/>
              <a:cs typeface="Times New Roman" pitchFamily="18" charset="0"/>
            </a:endParaRPr>
          </a:p>
          <a:p>
            <a:pPr>
              <a:buNone/>
            </a:pPr>
            <a:r>
              <a:rPr lang="it-IT" sz="2400" smtClean="0">
                <a:latin typeface="Times New Roman" pitchFamily="18" charset="0"/>
                <a:cs typeface="Times New Roman" pitchFamily="18" charset="0"/>
              </a:rPr>
              <a:t>Per </a:t>
            </a:r>
            <a:r>
              <a:rPr lang="it-IT" sz="2400" smtClean="0">
                <a:latin typeface="Times New Roman" pitchFamily="18" charset="0"/>
                <a:cs typeface="Times New Roman" pitchFamily="18" charset="0"/>
              </a:rPr>
              <a:t>la retrocompatibilità con Android 4.4 e precedenti, Vector Asset Studio supporta i seguenti elementi </a:t>
            </a:r>
            <a:r>
              <a:rPr lang="it-IT" sz="2400" smtClean="0">
                <a:latin typeface="Times New Roman" pitchFamily="18" charset="0"/>
                <a:cs typeface="Times New Roman" pitchFamily="18" charset="0"/>
              </a:rPr>
              <a:t>XML</a:t>
            </a:r>
            <a:r>
              <a:rPr lang="it-IT" sz="2400" smtClean="0">
                <a:latin typeface="Times New Roman" pitchFamily="18" charset="0"/>
                <a:cs typeface="Times New Roman" pitchFamily="18" charset="0"/>
              </a:rPr>
              <a:t>:</a:t>
            </a:r>
          </a:p>
          <a:p>
            <a:pPr>
              <a:buNone/>
            </a:pPr>
            <a:endParaRPr lang="it-IT" sz="2400" smtClean="0">
              <a:latin typeface="Times New Roman" pitchFamily="18" charset="0"/>
              <a:cs typeface="Times New Roman" pitchFamily="18" charset="0"/>
            </a:endParaRPr>
          </a:p>
          <a:p>
            <a:pPr>
              <a:buNone/>
            </a:pPr>
            <a:r>
              <a:rPr lang="it-IT" sz="2400" smtClean="0"/>
              <a:t>&lt;vector&gt;</a:t>
            </a:r>
          </a:p>
          <a:p>
            <a:pPr lvl="1">
              <a:buFont typeface="Wingdings" pitchFamily="2" charset="2"/>
              <a:buChar char="§"/>
            </a:pPr>
            <a:r>
              <a:rPr lang="it-IT" sz="2200" smtClean="0"/>
              <a:t>android:width</a:t>
            </a:r>
          </a:p>
          <a:p>
            <a:pPr lvl="1">
              <a:buFont typeface="Wingdings" pitchFamily="2" charset="2"/>
              <a:buChar char="§"/>
            </a:pPr>
            <a:r>
              <a:rPr lang="it-IT" sz="2200" smtClean="0"/>
              <a:t>android:height</a:t>
            </a:r>
          </a:p>
          <a:p>
            <a:pPr lvl="1">
              <a:buFont typeface="Wingdings" pitchFamily="2" charset="2"/>
              <a:buChar char="§"/>
            </a:pPr>
            <a:r>
              <a:rPr lang="it-IT" sz="2200" smtClean="0"/>
              <a:t>android:viewportWidth</a:t>
            </a:r>
          </a:p>
          <a:p>
            <a:pPr lvl="1">
              <a:buFont typeface="Wingdings" pitchFamily="2" charset="2"/>
              <a:buChar char="§"/>
            </a:pPr>
            <a:r>
              <a:rPr lang="it-IT" sz="2200" smtClean="0"/>
              <a:t>android:viewportHeight</a:t>
            </a:r>
          </a:p>
          <a:p>
            <a:pPr lvl="1">
              <a:buFont typeface="Wingdings" pitchFamily="2" charset="2"/>
              <a:buChar char="§"/>
            </a:pPr>
            <a:r>
              <a:rPr lang="it-IT" sz="2200" smtClean="0"/>
              <a:t>android:alpha</a:t>
            </a:r>
          </a:p>
          <a:p>
            <a:pPr>
              <a:buNone/>
            </a:pPr>
            <a:endParaRPr lang="it-IT" sz="2400" smtClean="0">
              <a:latin typeface="Times New Roman" pitchFamily="18" charset="0"/>
              <a:cs typeface="Times New Roman" pitchFamily="18" charset="0"/>
            </a:endParaRPr>
          </a:p>
          <a:p>
            <a:pPr>
              <a:buNone/>
            </a:pPr>
            <a:endParaRPr lang="it-IT" sz="240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66799" y="1498963"/>
            <a:ext cx="3995057" cy="3849624"/>
          </a:xfrm>
        </p:spPr>
        <p:txBody>
          <a:bodyPr>
            <a:noAutofit/>
          </a:bodyPr>
          <a:lstStyle/>
          <a:p>
            <a:pPr indent="0">
              <a:buNone/>
            </a:pPr>
            <a:r>
              <a:rPr lang="it-IT" sz="2400" smtClean="0"/>
              <a:t>&lt;group&gt;</a:t>
            </a:r>
          </a:p>
          <a:p>
            <a:pPr lvl="1" indent="0">
              <a:buFont typeface="Wingdings" pitchFamily="2" charset="2"/>
              <a:buChar char="§"/>
            </a:pPr>
            <a:r>
              <a:rPr lang="it-IT" sz="2200" smtClean="0"/>
              <a:t>android:rotation</a:t>
            </a:r>
          </a:p>
          <a:p>
            <a:pPr lvl="1" indent="0">
              <a:buFont typeface="Wingdings" pitchFamily="2" charset="2"/>
              <a:buChar char="§"/>
            </a:pPr>
            <a:r>
              <a:rPr lang="it-IT" sz="2200" smtClean="0"/>
              <a:t>android:pivotX</a:t>
            </a:r>
          </a:p>
          <a:p>
            <a:pPr lvl="1" indent="0">
              <a:buFont typeface="Wingdings" pitchFamily="2" charset="2"/>
              <a:buChar char="§"/>
            </a:pPr>
            <a:r>
              <a:rPr lang="it-IT" sz="2200" smtClean="0"/>
              <a:t>android:pivotY</a:t>
            </a:r>
          </a:p>
          <a:p>
            <a:pPr lvl="1" indent="0">
              <a:buFont typeface="Wingdings" pitchFamily="2" charset="2"/>
              <a:buChar char="§"/>
            </a:pPr>
            <a:r>
              <a:rPr lang="it-IT" sz="2200" smtClean="0"/>
              <a:t>android:scaleX</a:t>
            </a:r>
          </a:p>
          <a:p>
            <a:pPr lvl="1" indent="0">
              <a:buFont typeface="Wingdings" pitchFamily="2" charset="2"/>
              <a:buChar char="§"/>
            </a:pPr>
            <a:r>
              <a:rPr lang="it-IT" sz="2200" smtClean="0"/>
              <a:t>android:scaleY</a:t>
            </a:r>
          </a:p>
          <a:p>
            <a:pPr lvl="1" indent="0">
              <a:buFont typeface="Wingdings" pitchFamily="2" charset="2"/>
              <a:buChar char="§"/>
            </a:pPr>
            <a:r>
              <a:rPr lang="it-IT" sz="2200" smtClean="0"/>
              <a:t>android:translateX</a:t>
            </a:r>
          </a:p>
          <a:p>
            <a:pPr lvl="1" indent="0">
              <a:buFont typeface="Wingdings" pitchFamily="2" charset="2"/>
              <a:buChar char="§"/>
            </a:pPr>
            <a:r>
              <a:rPr lang="it-IT" sz="2200" smtClean="0"/>
              <a:t>android:translateY</a:t>
            </a:r>
          </a:p>
          <a:p>
            <a:pPr indent="0">
              <a:buNone/>
            </a:pPr>
            <a:endParaRPr lang="it-IT" sz="2400">
              <a:latin typeface="+mj-lt"/>
              <a:cs typeface="Courier New" pitchFamily="49" charset="0"/>
            </a:endParaRPr>
          </a:p>
        </p:txBody>
      </p:sp>
      <p:sp>
        <p:nvSpPr>
          <p:cNvPr id="9" name="CasellaDiTesto 8"/>
          <p:cNvSpPr txBox="1"/>
          <p:nvPr/>
        </p:nvSpPr>
        <p:spPr>
          <a:xfrm>
            <a:off x="6711042" y="1355271"/>
            <a:ext cx="4506686" cy="3877985"/>
          </a:xfrm>
          <a:prstGeom prst="rect">
            <a:avLst/>
          </a:prstGeom>
          <a:noFill/>
        </p:spPr>
        <p:txBody>
          <a:bodyPr wrap="square" rtlCol="0">
            <a:spAutoFit/>
          </a:bodyPr>
          <a:lstStyle/>
          <a:p>
            <a:r>
              <a:rPr lang="it-IT" sz="2400" smtClean="0"/>
              <a:t>&lt;path&gt;</a:t>
            </a:r>
          </a:p>
          <a:p>
            <a:pPr lvl="1">
              <a:buFont typeface="Wingdings" pitchFamily="2" charset="2"/>
              <a:buChar char="§"/>
            </a:pPr>
            <a:r>
              <a:rPr lang="it-IT" sz="2200" smtClean="0"/>
              <a:t> android:pathData </a:t>
            </a:r>
            <a:endParaRPr lang="it-IT" sz="2200" smtClean="0"/>
          </a:p>
          <a:p>
            <a:pPr lvl="1">
              <a:buFont typeface="Wingdings" pitchFamily="2" charset="2"/>
              <a:buChar char="§"/>
            </a:pPr>
            <a:r>
              <a:rPr lang="it-IT" sz="2200" smtClean="0"/>
              <a:t> android:fillColor</a:t>
            </a:r>
            <a:endParaRPr lang="it-IT" sz="2200" smtClean="0"/>
          </a:p>
          <a:p>
            <a:pPr lvl="1">
              <a:buFont typeface="Wingdings" pitchFamily="2" charset="2"/>
              <a:buChar char="§"/>
            </a:pPr>
            <a:r>
              <a:rPr lang="it-IT" sz="2200" smtClean="0"/>
              <a:t> android:strokeColor</a:t>
            </a:r>
            <a:endParaRPr lang="it-IT" sz="2200" smtClean="0"/>
          </a:p>
          <a:p>
            <a:pPr lvl="1">
              <a:buFont typeface="Wingdings" pitchFamily="2" charset="2"/>
              <a:buChar char="§"/>
            </a:pPr>
            <a:r>
              <a:rPr lang="it-IT" sz="2200" smtClean="0"/>
              <a:t> android:strokeWidth</a:t>
            </a:r>
            <a:endParaRPr lang="it-IT" sz="2200" smtClean="0"/>
          </a:p>
          <a:p>
            <a:pPr lvl="1">
              <a:buFont typeface="Wingdings" pitchFamily="2" charset="2"/>
              <a:buChar char="§"/>
            </a:pPr>
            <a:r>
              <a:rPr lang="it-IT" sz="2200" smtClean="0"/>
              <a:t> android:strokeAlpha</a:t>
            </a:r>
            <a:endParaRPr lang="it-IT" sz="2200" smtClean="0"/>
          </a:p>
          <a:p>
            <a:pPr lvl="1">
              <a:buFont typeface="Wingdings" pitchFamily="2" charset="2"/>
              <a:buChar char="§"/>
            </a:pPr>
            <a:r>
              <a:rPr lang="it-IT" sz="2200" smtClean="0"/>
              <a:t> android:fillAlpha</a:t>
            </a:r>
            <a:endParaRPr lang="it-IT" sz="2200" smtClean="0"/>
          </a:p>
          <a:p>
            <a:pPr lvl="1">
              <a:buFont typeface="Wingdings" pitchFamily="2" charset="2"/>
              <a:buChar char="§"/>
            </a:pPr>
            <a:r>
              <a:rPr lang="it-IT" sz="2200" smtClean="0"/>
              <a:t> android:strokeLineCap</a:t>
            </a:r>
            <a:endParaRPr lang="it-IT" sz="2200" smtClean="0"/>
          </a:p>
          <a:p>
            <a:pPr lvl="1">
              <a:buFont typeface="Wingdings" pitchFamily="2" charset="2"/>
              <a:buChar char="§"/>
            </a:pPr>
            <a:r>
              <a:rPr lang="it-IT" sz="2200" smtClean="0"/>
              <a:t> android:strokeLineJoin</a:t>
            </a:r>
            <a:endParaRPr lang="it-IT" sz="2200" smtClean="0"/>
          </a:p>
          <a:p>
            <a:pPr lvl="1">
              <a:buFont typeface="Wingdings" pitchFamily="2" charset="2"/>
              <a:buChar char="§"/>
            </a:pPr>
            <a:r>
              <a:rPr lang="it-IT" sz="2200" smtClean="0"/>
              <a:t> android:strokeMiterLimit</a:t>
            </a:r>
            <a:endParaRPr lang="it-IT" sz="2200" smtClean="0"/>
          </a:p>
          <a:p>
            <a:endParaRPr lang="it-IT"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xmlns="" id="{6042F595-4D4D-4185-86A7-CBC567109825}"/>
              </a:ext>
            </a:extLst>
          </p:cNvPr>
          <p:cNvSpPr>
            <a:spLocks noGrp="1"/>
          </p:cNvSpPr>
          <p:nvPr>
            <p:ph type="title"/>
          </p:nvPr>
        </p:nvSpPr>
        <p:spPr/>
        <p:txBody>
          <a:bodyPr/>
          <a:lstStyle/>
          <a:p>
            <a:r>
              <a:rPr lang="it-IT" dirty="0">
                <a:cs typeface="Times New Roman" panose="02020603050405020304" pitchFamily="18" charset="0"/>
              </a:rPr>
              <a:t>Cos’è </a:t>
            </a:r>
            <a:r>
              <a:rPr lang="it-IT" dirty="0" err="1">
                <a:cs typeface="Times New Roman" panose="02020603050405020304" pitchFamily="18" charset="0"/>
              </a:rPr>
              <a:t>Vector</a:t>
            </a:r>
            <a:r>
              <a:rPr lang="it-IT" dirty="0">
                <a:cs typeface="Times New Roman" panose="02020603050405020304" pitchFamily="18" charset="0"/>
              </a:rPr>
              <a:t> Asset Studio?</a:t>
            </a:r>
          </a:p>
        </p:txBody>
      </p:sp>
      <p:sp>
        <p:nvSpPr>
          <p:cNvPr id="7" name="Segnaposto contenuto 6">
            <a:extLst>
              <a:ext uri="{FF2B5EF4-FFF2-40B4-BE49-F238E27FC236}">
                <a16:creationId xmlns:a16="http://schemas.microsoft.com/office/drawing/2014/main" xmlns="" id="{7869F837-450C-4E6A-A262-9F07239CD2B8}"/>
              </a:ext>
            </a:extLst>
          </p:cNvPr>
          <p:cNvSpPr>
            <a:spLocks noGrp="1"/>
          </p:cNvSpPr>
          <p:nvPr>
            <p:ph idx="1"/>
          </p:nvPr>
        </p:nvSpPr>
        <p:spPr/>
        <p:txBody>
          <a:bodyPr>
            <a:normAutofit/>
          </a:bodyPr>
          <a:lstStyle/>
          <a:p>
            <a:pPr marL="0" indent="0">
              <a:buNone/>
            </a:pPr>
            <a:r>
              <a:rPr lang="it-IT" sz="3200" dirty="0">
                <a:latin typeface="Times New Roman" panose="02020603050405020304" pitchFamily="18" charset="0"/>
                <a:cs typeface="Times New Roman" panose="02020603050405020304" pitchFamily="18" charset="0"/>
              </a:rPr>
              <a:t>Da Android Studio 1.4 è stato introdotto </a:t>
            </a:r>
            <a:r>
              <a:rPr lang="it-IT" sz="3200" dirty="0" err="1">
                <a:latin typeface="Times New Roman" panose="02020603050405020304" pitchFamily="18" charset="0"/>
                <a:cs typeface="Times New Roman" panose="02020603050405020304" pitchFamily="18" charset="0"/>
              </a:rPr>
              <a:t>Vector</a:t>
            </a:r>
            <a:r>
              <a:rPr lang="it-IT" sz="3200" dirty="0">
                <a:latin typeface="Times New Roman" panose="02020603050405020304" pitchFamily="18" charset="0"/>
                <a:cs typeface="Times New Roman" panose="02020603050405020304" pitchFamily="18" charset="0"/>
              </a:rPr>
              <a:t> Asset Studio, un tool per prendere un </a:t>
            </a:r>
            <a:r>
              <a:rPr lang="it-IT" sz="3200" dirty="0" err="1">
                <a:latin typeface="Times New Roman" panose="02020603050405020304" pitchFamily="18" charset="0"/>
                <a:cs typeface="Times New Roman" panose="02020603050405020304" pitchFamily="18" charset="0"/>
              </a:rPr>
              <a:t>vector</a:t>
            </a:r>
            <a:r>
              <a:rPr lang="it-IT" sz="3200" dirty="0">
                <a:latin typeface="Times New Roman" panose="02020603050405020304" pitchFamily="18" charset="0"/>
                <a:cs typeface="Times New Roman" panose="02020603050405020304" pitchFamily="18" charset="0"/>
              </a:rPr>
              <a:t> asset da </a:t>
            </a:r>
            <a:r>
              <a:rPr lang="it-IT" sz="3200" dirty="0" err="1">
                <a:latin typeface="Times New Roman" panose="02020603050405020304" pitchFamily="18" charset="0"/>
                <a:cs typeface="Times New Roman" panose="02020603050405020304" pitchFamily="18" charset="0"/>
              </a:rPr>
              <a:t>material</a:t>
            </a:r>
            <a:r>
              <a:rPr lang="it-IT" sz="3200" dirty="0">
                <a:latin typeface="Times New Roman" panose="02020603050405020304" pitchFamily="18" charset="0"/>
                <a:cs typeface="Times New Roman" panose="02020603050405020304" pitchFamily="18" charset="0"/>
              </a:rPr>
              <a:t> design </a:t>
            </a:r>
            <a:r>
              <a:rPr lang="it-IT" sz="3200" dirty="0" err="1">
                <a:latin typeface="Times New Roman" panose="02020603050405020304" pitchFamily="18" charset="0"/>
                <a:cs typeface="Times New Roman" panose="02020603050405020304" pitchFamily="18" charset="0"/>
              </a:rPr>
              <a:t>icon</a:t>
            </a:r>
            <a:r>
              <a:rPr lang="it-IT" sz="3200" dirty="0">
                <a:latin typeface="Times New Roman" panose="02020603050405020304" pitchFamily="18" charset="0"/>
                <a:cs typeface="Times New Roman" panose="02020603050405020304" pitchFamily="18" charset="0"/>
              </a:rPr>
              <a:t> library, o convertire file </a:t>
            </a:r>
            <a:r>
              <a:rPr lang="it-IT" sz="3200" dirty="0" err="1">
                <a:latin typeface="Times New Roman" panose="02020603050405020304" pitchFamily="18" charset="0"/>
                <a:cs typeface="Times New Roman" panose="02020603050405020304" pitchFamily="18" charset="0"/>
              </a:rPr>
              <a:t>svg</a:t>
            </a:r>
            <a:r>
              <a:rPr lang="it-IT" sz="3200" dirty="0">
                <a:latin typeface="Times New Roman" panose="02020603050405020304" pitchFamily="18" charset="0"/>
                <a:cs typeface="Times New Roman" panose="02020603050405020304" pitchFamily="18" charset="0"/>
              </a:rPr>
              <a:t> in immagini vettoriali.</a:t>
            </a:r>
          </a:p>
          <a:p>
            <a:pPr marL="0" indent="0">
              <a:buNone/>
            </a:pPr>
            <a:r>
              <a:rPr lang="it-IT" sz="3200" dirty="0"/>
              <a:t> </a:t>
            </a:r>
          </a:p>
        </p:txBody>
      </p:sp>
    </p:spTree>
    <p:extLst>
      <p:ext uri="{BB962C8B-B14F-4D97-AF65-F5344CB8AC3E}">
        <p14:creationId xmlns:p14="http://schemas.microsoft.com/office/powerpoint/2010/main" xmlns=""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Libreria di supporto</a:t>
            </a:r>
            <a:endParaRPr lang="it-IT"/>
          </a:p>
        </p:txBody>
      </p:sp>
      <p:sp>
        <p:nvSpPr>
          <p:cNvPr id="3" name="Segnaposto contenuto 2"/>
          <p:cNvSpPr>
            <a:spLocks noGrp="1"/>
          </p:cNvSpPr>
          <p:nvPr>
            <p:ph idx="1"/>
          </p:nvPr>
        </p:nvSpPr>
        <p:spPr/>
        <p:txBody>
          <a:bodyPr>
            <a:normAutofit fontScale="92500" lnSpcReduction="20000"/>
          </a:bodyPr>
          <a:lstStyle/>
          <a:p>
            <a:pPr>
              <a:buNone/>
            </a:pPr>
            <a:r>
              <a:rPr lang="it-IT" sz="2400" smtClean="0">
                <a:latin typeface="Times New Roman" pitchFamily="18" charset="0"/>
                <a:cs typeface="Times New Roman" pitchFamily="18" charset="0"/>
              </a:rPr>
              <a:t>Priuma di usare Vector Asset Studio bisogna aggiungere una dichiarazione nel file </a:t>
            </a:r>
            <a:r>
              <a:rPr lang="it-IT" sz="2400" smtClean="0">
                <a:latin typeface="Courier New" pitchFamily="49" charset="0"/>
                <a:cs typeface="Courier New" pitchFamily="49" charset="0"/>
              </a:rPr>
              <a:t>build.gradle</a:t>
            </a:r>
            <a:r>
              <a:rPr lang="it-IT" sz="2400" smtClean="0">
                <a:latin typeface="Times New Roman" pitchFamily="18" charset="0"/>
                <a:cs typeface="Times New Roman" pitchFamily="18" charset="0"/>
              </a:rPr>
              <a:t>: </a:t>
            </a:r>
            <a:r>
              <a:rPr lang="it-IT" sz="2400" smtClean="0">
                <a:solidFill>
                  <a:srgbClr val="FF0000"/>
                </a:solidFill>
                <a:latin typeface="Times New Roman" pitchFamily="18" charset="0"/>
                <a:cs typeface="Times New Roman" pitchFamily="18" charset="0"/>
              </a:rPr>
              <a:t>// inserire snippet fare screen</a:t>
            </a:r>
          </a:p>
          <a:p>
            <a:pPr>
              <a:buNone/>
            </a:pPr>
            <a:r>
              <a:rPr lang="it-IT" sz="2400" smtClean="0"/>
              <a:t>android {</a:t>
            </a:r>
            <a:br>
              <a:rPr lang="it-IT" sz="2400" smtClean="0"/>
            </a:br>
            <a:r>
              <a:rPr lang="it-IT" sz="2400" smtClean="0"/>
              <a:t>  defaultConfig {</a:t>
            </a:r>
            <a:br>
              <a:rPr lang="it-IT" sz="2400" smtClean="0"/>
            </a:br>
            <a:r>
              <a:rPr lang="it-IT" sz="2400" smtClean="0"/>
              <a:t>    vectorDrawables.useSupportLibrary = true</a:t>
            </a:r>
            <a:br>
              <a:rPr lang="it-IT" sz="2400" smtClean="0"/>
            </a:br>
            <a:r>
              <a:rPr lang="it-IT" sz="2400" smtClean="0"/>
              <a:t>  }</a:t>
            </a:r>
            <a:br>
              <a:rPr lang="it-IT" sz="2400" smtClean="0"/>
            </a:br>
            <a:r>
              <a:rPr lang="it-IT" sz="2400" smtClean="0"/>
              <a:t>}</a:t>
            </a:r>
            <a:br>
              <a:rPr lang="it-IT" sz="2400" smtClean="0"/>
            </a:br>
            <a:r>
              <a:rPr lang="it-IT" sz="2400" smtClean="0"/>
              <a:t/>
            </a:r>
            <a:br>
              <a:rPr lang="it-IT" sz="2400" smtClean="0"/>
            </a:br>
            <a:r>
              <a:rPr lang="it-IT" sz="2400" smtClean="0"/>
              <a:t>dependencies {</a:t>
            </a:r>
            <a:br>
              <a:rPr lang="it-IT" sz="2400" smtClean="0"/>
            </a:br>
            <a:r>
              <a:rPr lang="it-IT" sz="2400" smtClean="0"/>
              <a:t>  compile 'com.android.support:appcompat-v7:23.2.0'</a:t>
            </a:r>
            <a:br>
              <a:rPr lang="it-IT" sz="2400" smtClean="0"/>
            </a:br>
            <a:r>
              <a:rPr lang="it-IT" sz="2400" smtClean="0"/>
              <a:t>}</a:t>
            </a:r>
            <a:endParaRPr lang="it-IT" sz="240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AE4C8B6-E0B8-485F-A4DA-8628A66B76D2}"/>
              </a:ext>
            </a:extLst>
          </p:cNvPr>
          <p:cNvSpPr>
            <a:spLocks noGrp="1"/>
          </p:cNvSpPr>
          <p:nvPr>
            <p:ph type="title"/>
          </p:nvPr>
        </p:nvSpPr>
        <p:spPr/>
        <p:txBody>
          <a:bodyPr/>
          <a:lstStyle/>
          <a:p>
            <a:r>
              <a:rPr lang="it-IT" smtClean="0">
                <a:cs typeface="Times New Roman" panose="02020603050405020304" pitchFamily="18" charset="0"/>
              </a:rPr>
              <a:t>Avviare Vector Asset Studio</a:t>
            </a:r>
            <a:endParaRPr lang="it-IT" dirty="0">
              <a:cs typeface="Times New Roman" panose="02020603050405020304" pitchFamily="18" charset="0"/>
            </a:endParaRPr>
          </a:p>
        </p:txBody>
      </p:sp>
      <p:pic>
        <p:nvPicPr>
          <p:cNvPr id="6" name="Segnaposto contenuto 5">
            <a:extLst>
              <a:ext uri="{FF2B5EF4-FFF2-40B4-BE49-F238E27FC236}">
                <a16:creationId xmlns:a16="http://schemas.microsoft.com/office/drawing/2014/main" xmlns="" id="{4BDEEE29-91C2-4DC2-978E-B83B3D557396}"/>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2372" t="7596" r="36088" b="37875"/>
          <a:stretch/>
        </p:blipFill>
        <p:spPr>
          <a:xfrm>
            <a:off x="997226" y="2743200"/>
            <a:ext cx="10183450" cy="35750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CasellaDiTesto 11">
            <a:extLst>
              <a:ext uri="{FF2B5EF4-FFF2-40B4-BE49-F238E27FC236}">
                <a16:creationId xmlns:a16="http://schemas.microsoft.com/office/drawing/2014/main" xmlns="" id="{E837BDAC-7E9D-4633-A500-EAEDA6613B83}"/>
              </a:ext>
            </a:extLst>
          </p:cNvPr>
          <p:cNvSpPr txBox="1"/>
          <p:nvPr/>
        </p:nvSpPr>
        <p:spPr>
          <a:xfrm>
            <a:off x="768625" y="1828800"/>
            <a:ext cx="10792003" cy="830997"/>
          </a:xfrm>
          <a:prstGeom prst="rect">
            <a:avLst/>
          </a:prstGeom>
          <a:noFill/>
        </p:spPr>
        <p:txBody>
          <a:bodyPr wrap="square" rtlCol="0">
            <a:spAutoFit/>
          </a:bodyPr>
          <a:lstStyle/>
          <a:p>
            <a:r>
              <a:rPr lang="it-IT" sz="2400" smtClean="0">
                <a:latin typeface="Times New Roman" pitchFamily="18" charset="0"/>
                <a:cs typeface="Times New Roman" pitchFamily="18" charset="0"/>
              </a:rPr>
              <a:t>Fare </a:t>
            </a:r>
            <a:r>
              <a:rPr lang="it-IT" sz="2400" dirty="0">
                <a:latin typeface="Times New Roman" pitchFamily="18" charset="0"/>
                <a:cs typeface="Times New Roman" pitchFamily="18" charset="0"/>
              </a:rPr>
              <a:t>click destro su qualsiasi folder nell’applicazione, poi passare il cursore su New </a:t>
            </a:r>
            <a:r>
              <a:rPr lang="it-IT" sz="2400">
                <a:latin typeface="Times New Roman" pitchFamily="18" charset="0"/>
                <a:cs typeface="Times New Roman" pitchFamily="18" charset="0"/>
              </a:rPr>
              <a:t>e </a:t>
            </a:r>
            <a:r>
              <a:rPr lang="it-IT" sz="2400" smtClean="0">
                <a:latin typeface="Times New Roman" pitchFamily="18" charset="0"/>
                <a:cs typeface="Times New Roman" pitchFamily="18" charset="0"/>
              </a:rPr>
              <a:t>poi cliccare su V</a:t>
            </a:r>
            <a:r>
              <a:rPr lang="it-IT" sz="2400" smtClean="0">
                <a:latin typeface="Times New Roman" pitchFamily="18" charset="0"/>
                <a:cs typeface="Times New Roman" pitchFamily="18" charset="0"/>
              </a:rPr>
              <a:t>ector </a:t>
            </a:r>
            <a:r>
              <a:rPr lang="it-IT" sz="2400" dirty="0">
                <a:latin typeface="Times New Roman" pitchFamily="18" charset="0"/>
                <a:cs typeface="Times New Roman" pitchFamily="18" charset="0"/>
              </a:rPr>
              <a:t>A</a:t>
            </a:r>
            <a:r>
              <a:rPr lang="it-IT" sz="2400" smtClean="0">
                <a:latin typeface="Times New Roman" pitchFamily="18" charset="0"/>
                <a:cs typeface="Times New Roman" pitchFamily="18" charset="0"/>
              </a:rPr>
              <a:t>sset</a:t>
            </a:r>
            <a:r>
              <a:rPr lang="it-IT" sz="24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219797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xmlns="" id="{0F35DE8C-3ACD-459B-9345-5DB90C6EC9FD}"/>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25258" t="20542" r="24827" b="20042"/>
          <a:stretch/>
        </p:blipFill>
        <p:spPr>
          <a:xfrm>
            <a:off x="6096000" y="1833280"/>
            <a:ext cx="5682016" cy="3628167"/>
          </a:xfrm>
        </p:spPr>
      </p:pic>
      <p:sp>
        <p:nvSpPr>
          <p:cNvPr id="7" name="CasellaDiTesto 6">
            <a:extLst>
              <a:ext uri="{FF2B5EF4-FFF2-40B4-BE49-F238E27FC236}">
                <a16:creationId xmlns:a16="http://schemas.microsoft.com/office/drawing/2014/main" xmlns="" id="{EC7460D1-A244-474C-932D-C3A68EF124A9}"/>
              </a:ext>
            </a:extLst>
          </p:cNvPr>
          <p:cNvSpPr txBox="1"/>
          <p:nvPr/>
        </p:nvSpPr>
        <p:spPr>
          <a:xfrm>
            <a:off x="666059" y="1729947"/>
            <a:ext cx="5145206" cy="4062651"/>
          </a:xfrm>
          <a:prstGeom prst="rect">
            <a:avLst/>
          </a:prstGeom>
          <a:noFill/>
        </p:spPr>
        <p:txBody>
          <a:bodyPr wrap="square" rtlCol="0">
            <a:spAutoFit/>
          </a:bodyPr>
          <a:lstStyle/>
          <a:p>
            <a:r>
              <a:rPr lang="it-IT" sz="2400" smtClean="0">
                <a:latin typeface="Times New Roman" panose="02020603050405020304" pitchFamily="18" charset="0"/>
                <a:cs typeface="Times New Roman" panose="02020603050405020304" pitchFamily="18" charset="0"/>
              </a:rPr>
              <a:t>Apparirà la schermata per configurare il Vector Asset: posso </a:t>
            </a:r>
            <a:r>
              <a:rPr lang="it-IT" sz="2400" dirty="0">
                <a:latin typeface="Times New Roman" panose="02020603050405020304" pitchFamily="18" charset="0"/>
                <a:cs typeface="Times New Roman" panose="02020603050405020304" pitchFamily="18" charset="0"/>
              </a:rPr>
              <a:t>scegliere dalla libreria di </a:t>
            </a:r>
            <a:r>
              <a:rPr lang="it-IT" sz="2400" err="1">
                <a:latin typeface="Times New Roman" panose="02020603050405020304" pitchFamily="18" charset="0"/>
                <a:cs typeface="Times New Roman" panose="02020603050405020304" pitchFamily="18" charset="0"/>
              </a:rPr>
              <a:t>material</a:t>
            </a:r>
            <a:r>
              <a:rPr lang="it-IT" sz="2400">
                <a:latin typeface="Times New Roman" panose="02020603050405020304" pitchFamily="18" charset="0"/>
                <a:cs typeface="Times New Roman" panose="02020603050405020304" pitchFamily="18" charset="0"/>
              </a:rPr>
              <a:t> </a:t>
            </a:r>
            <a:r>
              <a:rPr lang="it-IT" sz="2400" smtClean="0">
                <a:latin typeface="Times New Roman" panose="02020603050405020304" pitchFamily="18" charset="0"/>
                <a:cs typeface="Times New Roman" panose="02020603050405020304" pitchFamily="18" charset="0"/>
              </a:rPr>
              <a:t>icon cliccando </a:t>
            </a:r>
            <a:r>
              <a:rPr lang="it-IT" sz="2400" dirty="0">
                <a:latin typeface="Times New Roman" panose="02020603050405020304" pitchFamily="18" charset="0"/>
                <a:cs typeface="Times New Roman" panose="02020603050405020304" pitchFamily="18" charset="0"/>
              </a:rPr>
              <a:t>su Clip Art. </a:t>
            </a:r>
            <a:r>
              <a:rPr lang="it-IT" sz="2400">
                <a:latin typeface="Times New Roman" panose="02020603050405020304" pitchFamily="18" charset="0"/>
                <a:cs typeface="Times New Roman" panose="02020603050405020304" pitchFamily="18" charset="0"/>
              </a:rPr>
              <a:t>Si </a:t>
            </a:r>
            <a:r>
              <a:rPr lang="it-IT" sz="2400" smtClean="0">
                <a:latin typeface="Times New Roman" panose="02020603050405020304" pitchFamily="18" charset="0"/>
                <a:cs typeface="Times New Roman" panose="02020603050405020304" pitchFamily="18" charset="0"/>
              </a:rPr>
              <a:t>aprirà </a:t>
            </a:r>
            <a:r>
              <a:rPr lang="it-IT" sz="2400" dirty="0">
                <a:latin typeface="Times New Roman" panose="02020603050405020304" pitchFamily="18" charset="0"/>
                <a:cs typeface="Times New Roman" panose="02020603050405020304" pitchFamily="18" charset="0"/>
              </a:rPr>
              <a:t>una finestra con tutti gli assets della libreria, ne scelgo una e clicco </a:t>
            </a:r>
            <a:r>
              <a:rPr lang="it-IT" sz="2400">
                <a:latin typeface="Times New Roman" panose="02020603050405020304" pitchFamily="18" charset="0"/>
                <a:cs typeface="Times New Roman" panose="02020603050405020304" pitchFamily="18" charset="0"/>
              </a:rPr>
              <a:t>ok</a:t>
            </a:r>
            <a:r>
              <a:rPr lang="it-IT" sz="2400" smtClean="0">
                <a:latin typeface="Times New Roman" panose="02020603050405020304" pitchFamily="18" charset="0"/>
                <a:cs typeface="Times New Roman" panose="02020603050405020304" pitchFamily="18" charset="0"/>
              </a:rPr>
              <a:t>. </a:t>
            </a:r>
          </a:p>
          <a:p>
            <a:endParaRPr lang="it-IT" sz="2400" smtClean="0">
              <a:latin typeface="Times New Roman" panose="02020603050405020304" pitchFamily="18" charset="0"/>
              <a:cs typeface="Times New Roman" panose="02020603050405020304" pitchFamily="18" charset="0"/>
            </a:endParaRPr>
          </a:p>
          <a:p>
            <a:r>
              <a:rPr lang="it-IT" sz="2400" smtClean="0">
                <a:latin typeface="Times New Roman" panose="02020603050405020304" pitchFamily="18" charset="0"/>
                <a:cs typeface="Times New Roman" panose="02020603050405020304" pitchFamily="18" charset="0"/>
              </a:rPr>
              <a:t>Inoltre </a:t>
            </a:r>
            <a:r>
              <a:rPr lang="it-IT" sz="2400" dirty="0">
                <a:latin typeface="Times New Roman" panose="02020603050405020304" pitchFamily="18" charset="0"/>
                <a:cs typeface="Times New Roman" panose="02020603050405020304" pitchFamily="18" charset="0"/>
              </a:rPr>
              <a:t>sono presenti delle opzioni per modificare altezza, larghezza, opacità, </a:t>
            </a:r>
            <a:r>
              <a:rPr lang="it-IT" sz="2400" dirty="0" err="1">
                <a:latin typeface="Times New Roman" panose="02020603050405020304" pitchFamily="18" charset="0"/>
                <a:cs typeface="Times New Roman" panose="02020603050405020304" pitchFamily="18" charset="0"/>
              </a:rPr>
              <a:t>automirroring</a:t>
            </a:r>
            <a:r>
              <a:rPr lang="it-IT" sz="2400" dirty="0">
                <a:latin typeface="Times New Roman" panose="02020603050405020304" pitchFamily="18" charset="0"/>
                <a:cs typeface="Times New Roman" panose="02020603050405020304" pitchFamily="18" charset="0"/>
              </a:rPr>
              <a:t> (versione 21 in poi) </a:t>
            </a:r>
            <a:r>
              <a:rPr lang="it-IT" sz="2400" dirty="0" err="1">
                <a:latin typeface="Times New Roman" panose="02020603050405020304" pitchFamily="18" charset="0"/>
                <a:cs typeface="Times New Roman" panose="02020603050405020304" pitchFamily="18" charset="0"/>
              </a:rPr>
              <a:t>ecc</a:t>
            </a:r>
            <a:r>
              <a:rPr lang="it-IT" sz="2400" dirty="0">
                <a:latin typeface="Times New Roman" panose="02020603050405020304" pitchFamily="18" charset="0"/>
                <a:cs typeface="Times New Roman" panose="02020603050405020304" pitchFamily="18" charset="0"/>
              </a:rPr>
              <a:t>…</a:t>
            </a:r>
          </a:p>
          <a:p>
            <a:endParaRPr lang="it-IT" dirty="0"/>
          </a:p>
        </p:txBody>
      </p:sp>
    </p:spTree>
    <p:extLst>
      <p:ext uri="{BB962C8B-B14F-4D97-AF65-F5344CB8AC3E}">
        <p14:creationId xmlns:p14="http://schemas.microsoft.com/office/powerpoint/2010/main" xmlns="" val="2387262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01486" y="1754342"/>
            <a:ext cx="10058400" cy="5103658"/>
          </a:xfrm>
        </p:spPr>
        <p:txBody>
          <a:bodyPr/>
          <a:lstStyle/>
          <a:p>
            <a:pPr lvl="2">
              <a:buNone/>
            </a:pPr>
            <a:r>
              <a:rPr lang="it-IT" sz="2400" smtClean="0">
                <a:latin typeface="Times New Roman" pitchFamily="18" charset="0"/>
                <a:cs typeface="Times New Roman" pitchFamily="18" charset="0"/>
              </a:rPr>
              <a:t>Se appare la finestra “Need newer Android plugin for Gradle”, va corretta la versione del gradle seguendo i passaggi:</a:t>
            </a:r>
          </a:p>
          <a:p>
            <a:pPr lvl="2"/>
            <a:r>
              <a:rPr lang="it-IT" sz="2400" smtClean="0">
                <a:latin typeface="Times New Roman" pitchFamily="18" charset="0"/>
                <a:cs typeface="Times New Roman" pitchFamily="18" charset="0"/>
              </a:rPr>
              <a:t>Seleziona </a:t>
            </a:r>
            <a:r>
              <a:rPr lang="it-IT" sz="2400" b="1" smtClean="0">
                <a:latin typeface="Times New Roman" pitchFamily="18" charset="0"/>
                <a:cs typeface="Times New Roman" pitchFamily="18" charset="0"/>
              </a:rPr>
              <a:t>File</a:t>
            </a:r>
            <a:r>
              <a:rPr lang="it-IT" sz="2400" smtClean="0">
                <a:latin typeface="Times New Roman" pitchFamily="18" charset="0"/>
                <a:cs typeface="Times New Roman" pitchFamily="18" charset="0"/>
              </a:rPr>
              <a:t> &gt; </a:t>
            </a:r>
            <a:r>
              <a:rPr lang="it-IT" sz="2400" b="1" smtClean="0">
                <a:latin typeface="Times New Roman" pitchFamily="18" charset="0"/>
                <a:cs typeface="Times New Roman" pitchFamily="18" charset="0"/>
              </a:rPr>
              <a:t>Project Structure</a:t>
            </a:r>
          </a:p>
          <a:p>
            <a:pPr lvl="2"/>
            <a:r>
              <a:rPr lang="it-IT" sz="2400" smtClean="0">
                <a:latin typeface="Times New Roman" pitchFamily="18" charset="0"/>
                <a:cs typeface="Times New Roman" pitchFamily="18" charset="0"/>
              </a:rPr>
              <a:t>Seleziona Project</a:t>
            </a:r>
          </a:p>
          <a:p>
            <a:pPr lvl="2"/>
            <a:r>
              <a:rPr lang="it-IT" sz="2400" smtClean="0">
                <a:latin typeface="Times New Roman" pitchFamily="18" charset="0"/>
                <a:cs typeface="Times New Roman" pitchFamily="18" charset="0"/>
              </a:rPr>
              <a:t>Nel campo Android </a:t>
            </a:r>
            <a:r>
              <a:rPr lang="it-IT" sz="2400" smtClean="0">
                <a:latin typeface="Times New Roman" pitchFamily="18" charset="0"/>
                <a:cs typeface="Times New Roman" pitchFamily="18" charset="0"/>
              </a:rPr>
              <a:t>Plugin </a:t>
            </a:r>
            <a:r>
              <a:rPr lang="it-IT" sz="2400" smtClean="0">
                <a:latin typeface="Times New Roman" pitchFamily="18" charset="0"/>
                <a:cs typeface="Times New Roman" pitchFamily="18" charset="0"/>
              </a:rPr>
              <a:t>Version, cambiare </a:t>
            </a:r>
            <a:r>
              <a:rPr lang="it-IT" sz="2400" smtClean="0">
                <a:latin typeface="Times New Roman" pitchFamily="18" charset="0"/>
                <a:cs typeface="Times New Roman" pitchFamily="18" charset="0"/>
              </a:rPr>
              <a:t>la versione del plugin Android per Gradle alla 1.5.0 o più recente, poi clicca OK</a:t>
            </a:r>
          </a:p>
          <a:p>
            <a:pPr lvl="2"/>
            <a:r>
              <a:rPr lang="it-IT" sz="2400" smtClean="0">
                <a:latin typeface="Times New Roman" pitchFamily="18" charset="0"/>
                <a:cs typeface="Times New Roman" pitchFamily="18" charset="0"/>
              </a:rPr>
              <a:t>Nella Android view della </a:t>
            </a:r>
            <a:r>
              <a:rPr lang="it-IT" sz="2400" i="1" smtClean="0">
                <a:latin typeface="Times New Roman" pitchFamily="18" charset="0"/>
                <a:cs typeface="Times New Roman" pitchFamily="18" charset="0"/>
              </a:rPr>
              <a:t>Project window</a:t>
            </a:r>
            <a:r>
              <a:rPr lang="it-IT" sz="2400" smtClean="0">
                <a:latin typeface="Times New Roman" pitchFamily="18" charset="0"/>
                <a:cs typeface="Times New Roman" pitchFamily="18" charset="0"/>
              </a:rPr>
              <a:t>, clicca con il tasto destro il folder res e seleziona </a:t>
            </a:r>
            <a:r>
              <a:rPr lang="it-IT" sz="2400" b="1" smtClean="0">
                <a:latin typeface="Times New Roman" pitchFamily="18" charset="0"/>
                <a:cs typeface="Times New Roman" pitchFamily="18" charset="0"/>
              </a:rPr>
              <a:t>New</a:t>
            </a:r>
            <a:r>
              <a:rPr lang="it-IT" sz="2400" smtClean="0">
                <a:latin typeface="Times New Roman" pitchFamily="18" charset="0"/>
                <a:cs typeface="Times New Roman" pitchFamily="18" charset="0"/>
              </a:rPr>
              <a:t> &gt; </a:t>
            </a:r>
            <a:r>
              <a:rPr lang="it-IT" sz="2400" b="1" smtClean="0">
                <a:latin typeface="Times New Roman" pitchFamily="18" charset="0"/>
                <a:cs typeface="Times New Roman" pitchFamily="18" charset="0"/>
              </a:rPr>
              <a:t>Vector Asset</a:t>
            </a:r>
          </a:p>
          <a:p>
            <a:endParaRPr lang="it-IT"/>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Come importare una grafica vettoriale</a:t>
            </a:r>
            <a:endParaRPr lang="it-IT"/>
          </a:p>
        </p:txBody>
      </p:sp>
      <p:sp>
        <p:nvSpPr>
          <p:cNvPr id="3" name="Segnaposto contenuto 2"/>
          <p:cNvSpPr>
            <a:spLocks noGrp="1"/>
          </p:cNvSpPr>
          <p:nvPr>
            <p:ph idx="1"/>
          </p:nvPr>
        </p:nvSpPr>
        <p:spPr/>
        <p:txBody>
          <a:bodyPr>
            <a:normAutofit/>
          </a:bodyPr>
          <a:lstStyle/>
          <a:p>
            <a:pPr>
              <a:buNone/>
            </a:pPr>
            <a:r>
              <a:rPr lang="it-IT" sz="2400" smtClean="0">
                <a:latin typeface="Times New Roman" pitchFamily="18" charset="0"/>
                <a:cs typeface="Times New Roman" pitchFamily="18" charset="0"/>
              </a:rPr>
              <a:t>Vector Asset Studio aiuta a importare grafiche vettoriali  nel proprio progetto.</a:t>
            </a:r>
          </a:p>
          <a:p>
            <a:pPr>
              <a:buNone/>
            </a:pPr>
            <a:r>
              <a:rPr lang="it-IT" sz="2400" smtClean="0">
                <a:latin typeface="Times New Roman" pitchFamily="18" charset="0"/>
                <a:cs typeface="Times New Roman" pitchFamily="18" charset="0"/>
              </a:rPr>
              <a:t>Questo è possibile seguendo una delle seguenti procedure:</a:t>
            </a:r>
          </a:p>
          <a:p>
            <a:pPr lvl="1">
              <a:buFont typeface="Wingdings" pitchFamily="2" charset="2"/>
              <a:buChar char="§"/>
            </a:pPr>
            <a:r>
              <a:rPr lang="it-IT" sz="2200" smtClean="0">
                <a:latin typeface="Times New Roman" pitchFamily="18" charset="0"/>
                <a:cs typeface="Times New Roman" pitchFamily="18" charset="0"/>
              </a:rPr>
              <a:t>Aggiungere una material icon (Clip Art)</a:t>
            </a:r>
          </a:p>
          <a:p>
            <a:pPr lvl="1">
              <a:buFont typeface="Wingdings" pitchFamily="2" charset="2"/>
              <a:buChar char="§"/>
            </a:pPr>
            <a:r>
              <a:rPr lang="it-IT" sz="2200" smtClean="0">
                <a:latin typeface="Times New Roman" pitchFamily="18" charset="0"/>
                <a:cs typeface="Times New Roman" pitchFamily="18" charset="0"/>
              </a:rPr>
              <a:t>Importare un file SVG o PSD</a:t>
            </a:r>
            <a:endParaRPr lang="it-IT" sz="2200">
              <a:latin typeface="Times New Roman" pitchFamily="18" charset="0"/>
              <a:cs typeface="Times New Roman" pitchFamily="18" charset="0"/>
            </a:endParaRPr>
          </a:p>
        </p:txBody>
      </p:sp>
      <p:sp>
        <p:nvSpPr>
          <p:cNvPr id="4" name="Segnaposto data 3"/>
          <p:cNvSpPr>
            <a:spLocks noGrp="1"/>
          </p:cNvSpPr>
          <p:nvPr>
            <p:ph type="dt" sz="half" idx="10"/>
          </p:nvPr>
        </p:nvSpPr>
        <p:spPr/>
        <p:txBody>
          <a:bodyPr/>
          <a:lstStyle/>
          <a:p>
            <a:pPr rtl="0"/>
            <a:fld id="{85E0D28E-6F2F-4715-A424-3B01AC64AD4B}" type="datetime1">
              <a:rPr lang="it-IT" smtClean="0"/>
              <a:pPr rtl="0"/>
              <a:t>21/05/2020</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Aggiungere una material icon</a:t>
            </a:r>
            <a:endParaRPr lang="it-IT"/>
          </a:p>
        </p:txBody>
      </p:sp>
      <p:sp>
        <p:nvSpPr>
          <p:cNvPr id="3" name="Segnaposto contenuto 2"/>
          <p:cNvSpPr>
            <a:spLocks noGrp="1"/>
          </p:cNvSpPr>
          <p:nvPr>
            <p:ph idx="1"/>
          </p:nvPr>
        </p:nvSpPr>
        <p:spPr/>
        <p:txBody>
          <a:bodyPr/>
          <a:lstStyle/>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21/05/2020</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21/05/2020</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xmlns="" id="{4897E952-8496-4CAA-AE2B-A29C31AC673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25258" t="20526" r="24827" b="20260"/>
          <a:stretch/>
        </p:blipFill>
        <p:spPr>
          <a:xfrm>
            <a:off x="6339602" y="1589651"/>
            <a:ext cx="5278325" cy="4004248"/>
          </a:xfrm>
        </p:spPr>
      </p:pic>
      <p:sp>
        <p:nvSpPr>
          <p:cNvPr id="7" name="CasellaDiTesto 6">
            <a:extLst>
              <a:ext uri="{FF2B5EF4-FFF2-40B4-BE49-F238E27FC236}">
                <a16:creationId xmlns:a16="http://schemas.microsoft.com/office/drawing/2014/main" xmlns="" id="{A8F9857B-450C-442E-9A74-108F22887546}"/>
              </a:ext>
            </a:extLst>
          </p:cNvPr>
          <p:cNvSpPr txBox="1"/>
          <p:nvPr/>
        </p:nvSpPr>
        <p:spPr>
          <a:xfrm>
            <a:off x="835331" y="2642165"/>
            <a:ext cx="5278325" cy="1200329"/>
          </a:xfrm>
          <a:prstGeom prst="rect">
            <a:avLst/>
          </a:prstGeom>
          <a:noFill/>
        </p:spPr>
        <p:txBody>
          <a:bodyPr wrap="square" rtlCol="0">
            <a:spAutoFit/>
          </a:bodyPr>
          <a:lstStyle/>
          <a:p>
            <a:pPr lvl="0"/>
            <a:r>
              <a:rPr lang="it-IT" sz="2400" dirty="0">
                <a:latin typeface="Times New Roman" panose="02020603050405020304" pitchFamily="18" charset="0"/>
                <a:cs typeface="Times New Roman" panose="02020603050405020304" pitchFamily="18" charset="0"/>
              </a:rPr>
              <a:t>Cliccando su Local file posso utilizzare un mio file SVG o PSD indicandone il </a:t>
            </a:r>
            <a:r>
              <a:rPr lang="it-IT" sz="2400" dirty="0" err="1">
                <a:latin typeface="Times New Roman" panose="02020603050405020304" pitchFamily="18" charset="0"/>
                <a:cs typeface="Times New Roman" panose="02020603050405020304" pitchFamily="18" charset="0"/>
              </a:rPr>
              <a:t>Path</a:t>
            </a:r>
            <a:r>
              <a:rPr lang="it-IT"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027082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xmlns="" id="{61510913-41E3-435E-A44C-417D65A7502B}"/>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25473" t="19717" r="25473" b="20385"/>
          <a:stretch/>
        </p:blipFill>
        <p:spPr>
          <a:xfrm>
            <a:off x="6145384" y="1393708"/>
            <a:ext cx="5404832" cy="4124739"/>
          </a:xfrm>
        </p:spPr>
      </p:pic>
      <p:sp>
        <p:nvSpPr>
          <p:cNvPr id="7" name="CasellaDiTesto 6">
            <a:extLst>
              <a:ext uri="{FF2B5EF4-FFF2-40B4-BE49-F238E27FC236}">
                <a16:creationId xmlns:a16="http://schemas.microsoft.com/office/drawing/2014/main" xmlns="" id="{465CF0FE-A526-4DBE-87C9-B123009D9FC8}"/>
              </a:ext>
            </a:extLst>
          </p:cNvPr>
          <p:cNvSpPr txBox="1"/>
          <p:nvPr/>
        </p:nvSpPr>
        <p:spPr>
          <a:xfrm>
            <a:off x="785590" y="2193809"/>
            <a:ext cx="5049078" cy="2246769"/>
          </a:xfrm>
          <a:prstGeom prst="rect">
            <a:avLst/>
          </a:prstGeom>
          <a:noFill/>
        </p:spPr>
        <p:txBody>
          <a:bodyPr wrap="square" rtlCol="0">
            <a:spAutoFit/>
          </a:bodyPr>
          <a:lstStyle/>
          <a:p>
            <a:r>
              <a:rPr lang="it-IT" sz="2000" dirty="0">
                <a:latin typeface="Times New Roman" panose="02020603050405020304" pitchFamily="18" charset="0"/>
                <a:cs typeface="Times New Roman" panose="02020603050405020304" pitchFamily="18" charset="0"/>
              </a:rPr>
              <a:t>In entrambi i casi si vede un’anteprima dell’immagine scelta</a:t>
            </a:r>
          </a:p>
          <a:p>
            <a:r>
              <a:rPr lang="it-IT" sz="2000" dirty="0">
                <a:latin typeface="Times New Roman" panose="02020603050405020304" pitchFamily="18" charset="0"/>
                <a:cs typeface="Times New Roman" panose="02020603050405020304" pitchFamily="18" charset="0"/>
              </a:rPr>
              <a:t>Nella pagina successiva si può vedere il file SML nella directory web/</a:t>
            </a:r>
            <a:r>
              <a:rPr lang="it-IT" sz="2000" dirty="0" err="1">
                <a:latin typeface="Times New Roman" panose="02020603050405020304" pitchFamily="18" charset="0"/>
                <a:cs typeface="Times New Roman" panose="02020603050405020304" pitchFamily="18" charset="0"/>
              </a:rPr>
              <a:t>drawable</a:t>
            </a:r>
            <a:r>
              <a:rPr lang="it-IT" sz="2000" dirty="0">
                <a:latin typeface="Times New Roman" panose="02020603050405020304" pitchFamily="18" charset="0"/>
                <a:cs typeface="Times New Roman" panose="02020603050405020304" pitchFamily="18" charset="0"/>
              </a:rPr>
              <a:t>.</a:t>
            </a:r>
          </a:p>
          <a:p>
            <a:r>
              <a:rPr lang="it-IT" sz="2000" dirty="0">
                <a:latin typeface="Times New Roman" panose="02020603050405020304" pitchFamily="18" charset="0"/>
                <a:cs typeface="Times New Roman" panose="02020603050405020304" pitchFamily="18" charset="0"/>
              </a:rPr>
              <a:t>Premendo Finish si conferma il </a:t>
            </a:r>
            <a:r>
              <a:rPr lang="it-IT" sz="2000" dirty="0" err="1">
                <a:latin typeface="Times New Roman" panose="02020603050405020304" pitchFamily="18" charset="0"/>
                <a:cs typeface="Times New Roman" panose="02020603050405020304" pitchFamily="18" charset="0"/>
              </a:rPr>
              <a:t>Path</a:t>
            </a:r>
            <a:r>
              <a:rPr lang="it-IT" sz="2000" dirty="0">
                <a:latin typeface="Times New Roman" panose="02020603050405020304" pitchFamily="18" charset="0"/>
                <a:cs typeface="Times New Roman" panose="02020603050405020304" pitchFamily="18" charset="0"/>
              </a:rPr>
              <a:t> in cui verrà salvata l’immagine.</a:t>
            </a:r>
          </a:p>
          <a:p>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725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53D50A2-DC09-42B6-89B9-3753B89C9AC8}"/>
              </a:ext>
            </a:extLst>
          </p:cNvPr>
          <p:cNvSpPr>
            <a:spLocks noGrp="1"/>
          </p:cNvSpPr>
          <p:nvPr>
            <p:ph type="title"/>
          </p:nvPr>
        </p:nvSpPr>
        <p:spPr/>
        <p:txBody>
          <a:bodyPr/>
          <a:lstStyle/>
          <a:p>
            <a:r>
              <a:rPr lang="it-IT" dirty="0">
                <a:cs typeface="Times New Roman" panose="02020603050405020304" pitchFamily="18" charset="0"/>
              </a:rPr>
              <a:t>Immagine </a:t>
            </a:r>
            <a:r>
              <a:rPr lang="it-IT" dirty="0" err="1">
                <a:cs typeface="Times New Roman" panose="02020603050405020304" pitchFamily="18" charset="0"/>
              </a:rPr>
              <a:t>Raster</a:t>
            </a:r>
            <a:r>
              <a:rPr lang="it-IT" dirty="0">
                <a:cs typeface="Times New Roman" panose="02020603050405020304" pitchFamily="18" charset="0"/>
              </a:rPr>
              <a:t> o Bitmap</a:t>
            </a:r>
          </a:p>
        </p:txBody>
      </p:sp>
      <p:sp>
        <p:nvSpPr>
          <p:cNvPr id="3" name="Segnaposto contenuto 2">
            <a:extLst>
              <a:ext uri="{FF2B5EF4-FFF2-40B4-BE49-F238E27FC236}">
                <a16:creationId xmlns:a16="http://schemas.microsoft.com/office/drawing/2014/main" xmlns="" id="{F7BF9498-2030-41D6-B346-7142A4149882}"/>
              </a:ext>
            </a:extLst>
          </p:cNvPr>
          <p:cNvSpPr>
            <a:spLocks noGrp="1"/>
          </p:cNvSpPr>
          <p:nvPr>
            <p:ph idx="1"/>
          </p:nvPr>
        </p:nvSpPr>
        <p:spPr/>
        <p:txBody>
          <a:bodyPr>
            <a:normAutofit/>
          </a:bodyPr>
          <a:lstStyle/>
          <a:p>
            <a:r>
              <a:rPr lang="it-IT" sz="3200" dirty="0">
                <a:latin typeface="Times New Roman" panose="02020603050405020304" pitchFamily="18" charset="0"/>
                <a:cs typeface="Times New Roman" panose="02020603050405020304" pitchFamily="18" charset="0"/>
              </a:rPr>
              <a:t>Immagini fotografiche (scattate per esempio con lo smartphone) che possono essere in formato JPG, PNG, GIF oppure TIFF.</a:t>
            </a:r>
          </a:p>
          <a:p>
            <a:pPr marL="0" indent="0">
              <a:buNone/>
            </a:pPr>
            <a:endParaRPr lang="it-IT" sz="3200" dirty="0">
              <a:latin typeface="Times New Roman" panose="02020603050405020304" pitchFamily="18" charset="0"/>
              <a:cs typeface="Times New Roman" panose="02020603050405020304" pitchFamily="18" charset="0"/>
            </a:endParaRPr>
          </a:p>
          <a:p>
            <a:r>
              <a:rPr lang="it-IT" sz="3200" dirty="0">
                <a:latin typeface="Times New Roman" panose="02020603050405020304" pitchFamily="18" charset="0"/>
                <a:cs typeface="Times New Roman" panose="02020603050405020304" pitchFamily="18" charset="0"/>
              </a:rPr>
              <a:t>Dimensione e risoluzione propria.</a:t>
            </a:r>
          </a:p>
        </p:txBody>
      </p:sp>
    </p:spTree>
    <p:extLst>
      <p:ext uri="{BB962C8B-B14F-4D97-AF65-F5344CB8AC3E}">
        <p14:creationId xmlns:p14="http://schemas.microsoft.com/office/powerpoint/2010/main" xmlns="" val="23737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220F6AF-1752-43FE-8D9A-A6757A9BC433}"/>
              </a:ext>
            </a:extLst>
          </p:cNvPr>
          <p:cNvSpPr>
            <a:spLocks noGrp="1"/>
          </p:cNvSpPr>
          <p:nvPr>
            <p:ph type="title"/>
          </p:nvPr>
        </p:nvSpPr>
        <p:spPr/>
        <p:txBody>
          <a:bodyPr/>
          <a:lstStyle/>
          <a:p>
            <a:r>
              <a:rPr lang="it-IT" dirty="0">
                <a:cs typeface="Times New Roman" panose="02020603050405020304" pitchFamily="18" charset="0"/>
              </a:rPr>
              <a:t>Immagine Vettoriale</a:t>
            </a:r>
          </a:p>
        </p:txBody>
      </p:sp>
      <p:sp>
        <p:nvSpPr>
          <p:cNvPr id="3" name="Segnaposto contenuto 2">
            <a:extLst>
              <a:ext uri="{FF2B5EF4-FFF2-40B4-BE49-F238E27FC236}">
                <a16:creationId xmlns:a16="http://schemas.microsoft.com/office/drawing/2014/main" xmlns="" id="{5B6073A4-E04E-4386-BCB8-4F4D1730C4CE}"/>
              </a:ext>
            </a:extLst>
          </p:cNvPr>
          <p:cNvSpPr>
            <a:spLocks noGrp="1"/>
          </p:cNvSpPr>
          <p:nvPr>
            <p:ph idx="1"/>
          </p:nvPr>
        </p:nvSpPr>
        <p:spPr/>
        <p:txBody>
          <a:bodyPr>
            <a:normAutofit/>
          </a:bodyPr>
          <a:lstStyle/>
          <a:p>
            <a:r>
              <a:rPr lang="it-IT" sz="3200" dirty="0">
                <a:latin typeface="Times New Roman" panose="02020603050405020304" pitchFamily="18" charset="0"/>
                <a:cs typeface="Times New Roman" panose="02020603050405020304" pitchFamily="18" charset="0"/>
              </a:rPr>
              <a:t>Descritte mediante un insieme di primitive geometriche che definiscono punti, linee, curve e poligoni.</a:t>
            </a:r>
          </a:p>
          <a:p>
            <a:pPr marL="0" indent="0">
              <a:buNone/>
            </a:pPr>
            <a:endParaRPr lang="it-IT" sz="3200" dirty="0">
              <a:latin typeface="Times New Roman" panose="02020603050405020304" pitchFamily="18" charset="0"/>
              <a:cs typeface="Times New Roman" panose="02020603050405020304" pitchFamily="18" charset="0"/>
            </a:endParaRPr>
          </a:p>
          <a:p>
            <a:r>
              <a:rPr lang="it-IT" sz="3200" dirty="0">
                <a:latin typeface="Times New Roman" panose="02020603050405020304" pitchFamily="18" charset="0"/>
                <a:cs typeface="Times New Roman" panose="02020603050405020304" pitchFamily="18" charset="0"/>
              </a:rPr>
              <a:t>Definite attraverso equazioni matematiche e indipendenti dalla risoluzione.</a:t>
            </a:r>
          </a:p>
        </p:txBody>
      </p:sp>
    </p:spTree>
    <p:extLst>
      <p:ext uri="{BB962C8B-B14F-4D97-AF65-F5344CB8AC3E}">
        <p14:creationId xmlns:p14="http://schemas.microsoft.com/office/powerpoint/2010/main" xmlns="" val="2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649DCAD-FA38-436C-B106-A235F4692CCA}"/>
              </a:ext>
            </a:extLst>
          </p:cNvPr>
          <p:cNvSpPr>
            <a:spLocks noGrp="1"/>
          </p:cNvSpPr>
          <p:nvPr>
            <p:ph type="title"/>
          </p:nvPr>
        </p:nvSpPr>
        <p:spPr/>
        <p:txBody>
          <a:bodyPr/>
          <a:lstStyle/>
          <a:p>
            <a:r>
              <a:rPr lang="it-IT" dirty="0"/>
              <a:t>Pro e contro dei due formati</a:t>
            </a:r>
          </a:p>
        </p:txBody>
      </p:sp>
      <p:sp>
        <p:nvSpPr>
          <p:cNvPr id="3" name="Segnaposto contenuto 2">
            <a:extLst>
              <a:ext uri="{FF2B5EF4-FFF2-40B4-BE49-F238E27FC236}">
                <a16:creationId xmlns:a16="http://schemas.microsoft.com/office/drawing/2014/main" xmlns="" id="{AE9CA38E-DEB8-4B3C-A7EF-B065EE73E1B7}"/>
              </a:ext>
            </a:extLst>
          </p:cNvPr>
          <p:cNvSpPr>
            <a:spLocks noGrp="1"/>
          </p:cNvSpPr>
          <p:nvPr>
            <p:ph idx="1"/>
          </p:nvPr>
        </p:nvSpPr>
        <p:spPr/>
        <p:txBody>
          <a:bodyPr>
            <a:normAutofit/>
          </a:bodyPr>
          <a:lstStyle/>
          <a:p>
            <a:pPr marL="0" indent="0">
              <a:buNone/>
            </a:pPr>
            <a:r>
              <a:rPr lang="it-IT" sz="3200" dirty="0">
                <a:latin typeface="Times New Roman" panose="02020603050405020304" pitchFamily="18" charset="0"/>
                <a:cs typeface="Times New Roman" panose="02020603050405020304" pitchFamily="18" charset="0"/>
              </a:rPr>
              <a:t>Le immagini </a:t>
            </a:r>
            <a:r>
              <a:rPr lang="it-IT" sz="3200" dirty="0" err="1">
                <a:latin typeface="Times New Roman" panose="02020603050405020304" pitchFamily="18" charset="0"/>
                <a:cs typeface="Times New Roman" panose="02020603050405020304" pitchFamily="18" charset="0"/>
              </a:rPr>
              <a:t>raster</a:t>
            </a:r>
            <a:r>
              <a:rPr lang="it-IT" sz="3200" dirty="0">
                <a:latin typeface="Times New Roman" panose="02020603050405020304" pitchFamily="18" charset="0"/>
                <a:cs typeface="Times New Roman" panose="02020603050405020304" pitchFamily="18" charset="0"/>
              </a:rPr>
              <a:t>:</a:t>
            </a:r>
          </a:p>
          <a:p>
            <a:r>
              <a:rPr lang="it-IT" sz="2800" dirty="0">
                <a:latin typeface="Times New Roman" panose="02020603050405020304" pitchFamily="18" charset="0"/>
                <a:cs typeface="Times New Roman" panose="02020603050405020304" pitchFamily="18" charset="0"/>
              </a:rPr>
              <a:t>Il principale vantaggio di un’immagine </a:t>
            </a:r>
            <a:r>
              <a:rPr lang="it-IT" sz="2800" dirty="0" err="1">
                <a:latin typeface="Times New Roman" panose="02020603050405020304" pitchFamily="18" charset="0"/>
                <a:cs typeface="Times New Roman" panose="02020603050405020304" pitchFamily="18" charset="0"/>
              </a:rPr>
              <a:t>raster</a:t>
            </a:r>
            <a:r>
              <a:rPr lang="it-IT" sz="2800" dirty="0">
                <a:latin typeface="Times New Roman" panose="02020603050405020304" pitchFamily="18" charset="0"/>
                <a:cs typeface="Times New Roman" panose="02020603050405020304" pitchFamily="18" charset="0"/>
              </a:rPr>
              <a:t> è che, grazie ai milioni di pixel che la compongono, può rappresentare svariati dettagli. </a:t>
            </a:r>
          </a:p>
          <a:p>
            <a:r>
              <a:rPr lang="it-IT" sz="2800" dirty="0">
                <a:latin typeface="Times New Roman" panose="02020603050405020304" pitchFamily="18" charset="0"/>
                <a:cs typeface="Times New Roman" panose="02020603050405020304" pitchFamily="18" charset="0"/>
              </a:rPr>
              <a:t>Lo svantaggio </a:t>
            </a:r>
            <a:r>
              <a:rPr lang="it-IT" sz="2800">
                <a:latin typeface="Times New Roman" panose="02020603050405020304" pitchFamily="18" charset="0"/>
                <a:cs typeface="Times New Roman" panose="02020603050405020304" pitchFamily="18" charset="0"/>
              </a:rPr>
              <a:t>è </a:t>
            </a:r>
            <a:r>
              <a:rPr lang="it-IT" sz="2800" smtClean="0">
                <a:latin typeface="Times New Roman" panose="02020603050405020304" pitchFamily="18" charset="0"/>
                <a:cs typeface="Times New Roman" panose="02020603050405020304" pitchFamily="18" charset="0"/>
              </a:rPr>
              <a:t>che nel </a:t>
            </a:r>
            <a:r>
              <a:rPr lang="it-IT" sz="2800" dirty="0">
                <a:latin typeface="Times New Roman" panose="02020603050405020304" pitchFamily="18" charset="0"/>
                <a:cs typeface="Times New Roman" panose="02020603050405020304" pitchFamily="18" charset="0"/>
              </a:rPr>
              <a:t>momento in cui vengono ingrandite oltre le loro dimensioni originali, subiscono perdite di dettagli e appaiono sgranate o dentellate (Effetto </a:t>
            </a:r>
            <a:r>
              <a:rPr lang="it-IT" sz="2800" dirty="0" err="1">
                <a:latin typeface="Times New Roman" panose="02020603050405020304" pitchFamily="18" charset="0"/>
                <a:cs typeface="Times New Roman" panose="02020603050405020304" pitchFamily="18" charset="0"/>
              </a:rPr>
              <a:t>Pixellatura</a:t>
            </a:r>
            <a:r>
              <a:rPr lang="it-IT" sz="2800" dirty="0">
                <a:latin typeface="Times New Roman" panose="02020603050405020304" pitchFamily="18" charset="0"/>
                <a:cs typeface="Times New Roman" panose="02020603050405020304" pitchFamily="18" charset="0"/>
              </a:rPr>
              <a:t>).</a:t>
            </a:r>
          </a:p>
          <a:p>
            <a:endParaRPr lang="it-IT" sz="3600" dirty="0"/>
          </a:p>
          <a:p>
            <a:endParaRPr lang="it-IT" sz="3600" dirty="0"/>
          </a:p>
        </p:txBody>
      </p:sp>
    </p:spTree>
    <p:extLst>
      <p:ext uri="{BB962C8B-B14F-4D97-AF65-F5344CB8AC3E}">
        <p14:creationId xmlns:p14="http://schemas.microsoft.com/office/powerpoint/2010/main" xmlns="" val="190959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B6E8F6D-14C5-4FD7-BE1E-94F2CEBBD047}"/>
              </a:ext>
            </a:extLst>
          </p:cNvPr>
          <p:cNvSpPr>
            <a:spLocks noGrp="1"/>
          </p:cNvSpPr>
          <p:nvPr>
            <p:ph type="title"/>
          </p:nvPr>
        </p:nvSpPr>
        <p:spPr/>
        <p:txBody>
          <a:bodyPr/>
          <a:lstStyle/>
          <a:p>
            <a:r>
              <a:rPr lang="it-IT" dirty="0"/>
              <a:t>Pro e contro dei due formati (2)</a:t>
            </a:r>
          </a:p>
        </p:txBody>
      </p:sp>
      <p:sp>
        <p:nvSpPr>
          <p:cNvPr id="3" name="Segnaposto contenuto 2">
            <a:extLst>
              <a:ext uri="{FF2B5EF4-FFF2-40B4-BE49-F238E27FC236}">
                <a16:creationId xmlns:a16="http://schemas.microsoft.com/office/drawing/2014/main" xmlns="" id="{7197C251-8208-4015-BFF1-537AC8FD5152}"/>
              </a:ext>
            </a:extLst>
          </p:cNvPr>
          <p:cNvSpPr>
            <a:spLocks noGrp="1"/>
          </p:cNvSpPr>
          <p:nvPr>
            <p:ph idx="1"/>
          </p:nvPr>
        </p:nvSpPr>
        <p:spPr>
          <a:xfrm>
            <a:off x="1066800" y="2185416"/>
            <a:ext cx="10058400" cy="3849624"/>
          </a:xfrm>
        </p:spPr>
        <p:txBody>
          <a:bodyPr/>
          <a:lstStyle/>
          <a:p>
            <a:pPr marL="0" indent="0">
              <a:buNone/>
            </a:pPr>
            <a:r>
              <a:rPr lang="it-IT" sz="3200" dirty="0">
                <a:latin typeface="Times New Roman" panose="02020603050405020304" pitchFamily="18" charset="0"/>
                <a:cs typeface="Times New Roman" panose="02020603050405020304" pitchFamily="18" charset="0"/>
              </a:rPr>
              <a:t>Le immagini vettoriali:</a:t>
            </a:r>
            <a:endParaRPr lang="it-IT" dirty="0"/>
          </a:p>
          <a:p>
            <a:r>
              <a:rPr lang="it-IT" sz="2800" dirty="0">
                <a:latin typeface="Times New Roman" panose="02020603050405020304" pitchFamily="18" charset="0"/>
                <a:cs typeface="Times New Roman" panose="02020603050405020304" pitchFamily="18" charset="0"/>
              </a:rPr>
              <a:t>Possono essere ingrandite all’infinito senza subire alcuna perdita di qualità e definizione, inoltre</a:t>
            </a:r>
            <a:r>
              <a:rPr lang="it-IT" b="1" dirty="0"/>
              <a:t> </a:t>
            </a:r>
            <a:r>
              <a:rPr lang="it-IT" sz="2800" dirty="0">
                <a:latin typeface="Times New Roman" panose="02020603050405020304" pitchFamily="18" charset="0"/>
                <a:cs typeface="Times New Roman" panose="02020603050405020304" pitchFamily="18" charset="0"/>
              </a:rPr>
              <a:t>il peso (in byte) di un documento è inferiore rispetto ad uno </a:t>
            </a:r>
            <a:r>
              <a:rPr lang="it-IT" sz="2800" dirty="0" err="1">
                <a:latin typeface="Times New Roman" panose="02020603050405020304" pitchFamily="18" charset="0"/>
                <a:cs typeface="Times New Roman" panose="02020603050405020304" pitchFamily="18" charset="0"/>
              </a:rPr>
              <a:t>raster</a:t>
            </a:r>
            <a:r>
              <a:rPr lang="it-IT" sz="2800" dirty="0">
                <a:latin typeface="Times New Roman" panose="02020603050405020304" pitchFamily="18" charset="0"/>
                <a:cs typeface="Times New Roman" panose="02020603050405020304" pitchFamily="18" charset="0"/>
              </a:rPr>
              <a:t>.</a:t>
            </a:r>
          </a:p>
          <a:p>
            <a:r>
              <a:rPr lang="it-IT" sz="2800" dirty="0">
                <a:latin typeface="Times New Roman" panose="02020603050405020304" pitchFamily="18" charset="0"/>
                <a:cs typeface="Times New Roman" panose="02020603050405020304" pitchFamily="18" charset="0"/>
              </a:rPr>
              <a:t>Meno intuitive rispetto alle immagini </a:t>
            </a:r>
            <a:r>
              <a:rPr lang="it-IT" sz="2800" dirty="0" err="1">
                <a:latin typeface="Times New Roman" panose="02020603050405020304" pitchFamily="18" charset="0"/>
                <a:cs typeface="Times New Roman" panose="02020603050405020304" pitchFamily="18" charset="0"/>
              </a:rPr>
              <a:t>raster</a:t>
            </a:r>
            <a:r>
              <a:rPr lang="it-IT" sz="2800" dirty="0">
                <a:latin typeface="Times New Roman" panose="02020603050405020304" pitchFamily="18" charset="0"/>
                <a:cs typeface="Times New Roman" panose="02020603050405020304" pitchFamily="18" charset="0"/>
              </a:rPr>
              <a:t>, è più complicato lavorarci e bisogna conoscere a fondo gli strumenti da utilizzare.</a:t>
            </a:r>
          </a:p>
          <a:p>
            <a:endParaRPr lang="it-IT"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4269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In conclusione</a:t>
            </a:r>
            <a:endParaRPr lang="it-IT"/>
          </a:p>
        </p:txBody>
      </p:sp>
      <p:sp>
        <p:nvSpPr>
          <p:cNvPr id="3" name="Segnaposto contenuto 2"/>
          <p:cNvSpPr>
            <a:spLocks noGrp="1"/>
          </p:cNvSpPr>
          <p:nvPr>
            <p:ph idx="1"/>
          </p:nvPr>
        </p:nvSpPr>
        <p:spPr/>
        <p:txBody>
          <a:bodyPr/>
          <a:lstStyle/>
          <a:p>
            <a:pPr>
              <a:buNone/>
            </a:pPr>
            <a:r>
              <a:rPr lang="it-IT" sz="2400" smtClean="0">
                <a:latin typeface="Times New Roman" pitchFamily="18" charset="0"/>
                <a:cs typeface="Times New Roman" pitchFamily="18" charset="0"/>
              </a:rPr>
              <a:t>Il vector drawable è appropriato per icone semplici, mentre quelle con troppi dettagli funzionano meglio come immagini </a:t>
            </a:r>
            <a:r>
              <a:rPr lang="it-IT" sz="2400" smtClean="0">
                <a:latin typeface="Times New Roman" pitchFamily="18" charset="0"/>
                <a:cs typeface="Times New Roman" pitchFamily="18" charset="0"/>
              </a:rPr>
              <a:t>bitmap</a:t>
            </a:r>
            <a:r>
              <a:rPr lang="it-IT" sz="2400" smtClean="0">
                <a:latin typeface="Times New Roman" pitchFamily="18" charset="0"/>
                <a:cs typeface="Times New Roman" pitchFamily="18" charset="0"/>
              </a:rPr>
              <a:t>.</a:t>
            </a:r>
          </a:p>
          <a:p>
            <a:pPr>
              <a:buNone/>
            </a:pPr>
            <a:r>
              <a:rPr lang="it-IT" sz="2400" smtClean="0">
                <a:latin typeface="Times New Roman" pitchFamily="18" charset="0"/>
                <a:cs typeface="Times New Roman" pitchFamily="18" charset="0"/>
              </a:rPr>
              <a:t>Inoltre il caricamento </a:t>
            </a:r>
            <a:r>
              <a:rPr lang="it-IT" sz="2400" smtClean="0">
                <a:latin typeface="Times New Roman" pitchFamily="18" charset="0"/>
                <a:cs typeface="Times New Roman" pitchFamily="18" charset="0"/>
              </a:rPr>
              <a:t>iniziale di un vector drawable può costare di più in termini di cicli di CPU rispetto alla corrispondente immagine bitmap. Mentre successivamente l’uso di memoria è simile tra le due.</a:t>
            </a:r>
          </a:p>
          <a:p>
            <a:pPr>
              <a:buNone/>
            </a:pPr>
            <a:endParaRPr lang="it-IT" sz="2400" smtClean="0">
              <a:latin typeface="Times New Roman" pitchFamily="18" charset="0"/>
              <a:cs typeface="Times New Roman" pitchFamily="18" charset="0"/>
            </a:endParaRPr>
          </a:p>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21/05/2020</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Riguardo Vector Asset Studio</a:t>
            </a:r>
            <a:endParaRPr lang="it-IT"/>
          </a:p>
        </p:txBody>
      </p:sp>
      <p:sp>
        <p:nvSpPr>
          <p:cNvPr id="3" name="Segnaposto contenuto 2"/>
          <p:cNvSpPr>
            <a:spLocks noGrp="1"/>
          </p:cNvSpPr>
          <p:nvPr>
            <p:ph idx="1"/>
          </p:nvPr>
        </p:nvSpPr>
        <p:spPr/>
        <p:txBody>
          <a:bodyPr>
            <a:normAutofit lnSpcReduction="10000"/>
          </a:bodyPr>
          <a:lstStyle/>
          <a:p>
            <a:pPr>
              <a:buNone/>
            </a:pPr>
            <a:r>
              <a:rPr lang="it-IT" sz="2400" smtClean="0">
                <a:latin typeface="Times New Roman" pitchFamily="18" charset="0"/>
                <a:cs typeface="Times New Roman" pitchFamily="18" charset="0"/>
              </a:rPr>
              <a:t>Vector Asset Studio aggiunge una grafica vettoriale al progetto con un file XML che descrive l’immagine.</a:t>
            </a:r>
          </a:p>
          <a:p>
            <a:pPr>
              <a:buNone/>
            </a:pPr>
            <a:r>
              <a:rPr lang="it-IT" sz="2400" smtClean="0">
                <a:latin typeface="Times New Roman" pitchFamily="18" charset="0"/>
                <a:cs typeface="Times New Roman" pitchFamily="18" charset="0"/>
              </a:rPr>
              <a:t>Le versioni da Android 4.4 (API level 20) e più vecchie non supportano i vector drawables. In questi casi con Vector Asset Studio si può solo generare file PNG (Portable Network Graphic) o usare la libreria di supporto.</a:t>
            </a:r>
          </a:p>
          <a:p>
            <a:pPr>
              <a:buNone/>
            </a:pPr>
            <a:r>
              <a:rPr lang="it-IT" sz="2400" smtClean="0">
                <a:latin typeface="Times New Roman" pitchFamily="18" charset="0"/>
                <a:cs typeface="Times New Roman" pitchFamily="18" charset="0"/>
              </a:rPr>
              <a:t>Per la retrocompatibilità, Vector Asset Studio genera immagini bitmap del vector drawable. I drawable sono nello stesso package nell’APK.</a:t>
            </a:r>
          </a:p>
          <a:p>
            <a:pPr>
              <a:buNone/>
            </a:pPr>
            <a:r>
              <a:rPr lang="it-IT" sz="2400" smtClean="0">
                <a:latin typeface="Times New Roman" pitchFamily="18" charset="0"/>
                <a:cs typeface="Times New Roman" pitchFamily="18" charset="0"/>
              </a:rPr>
              <a:t>Per fare riferimento ai vector drawables uso Drawable nel codice Java oppure </a:t>
            </a:r>
            <a:r>
              <a:rPr lang="it-IT" sz="2400" smtClean="0">
                <a:latin typeface="Courier New" pitchFamily="49" charset="0"/>
                <a:cs typeface="Courier New" pitchFamily="49" charset="0"/>
              </a:rPr>
              <a:t>@drawable </a:t>
            </a:r>
            <a:r>
              <a:rPr lang="it-IT" sz="2400" smtClean="0">
                <a:latin typeface="Times New Roman" pitchFamily="18" charset="0"/>
                <a:cs typeface="Times New Roman" pitchFamily="18" charset="0"/>
              </a:rPr>
              <a:t>in XML.</a:t>
            </a:r>
          </a:p>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21/05/2020</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398F7C4-7514-4AE3-BC85-857C4736813B}"/>
              </a:ext>
            </a:extLst>
          </p:cNvPr>
          <p:cNvSpPr>
            <a:spLocks noGrp="1"/>
          </p:cNvSpPr>
          <p:nvPr>
            <p:ph type="title"/>
          </p:nvPr>
        </p:nvSpPr>
        <p:spPr/>
        <p:txBody>
          <a:bodyPr/>
          <a:lstStyle/>
          <a:p>
            <a:r>
              <a:rPr lang="it-IT" dirty="0"/>
              <a:t>Perché usare </a:t>
            </a:r>
            <a:r>
              <a:rPr lang="it-IT" dirty="0" err="1"/>
              <a:t>Vector</a:t>
            </a:r>
            <a:r>
              <a:rPr lang="it-IT" dirty="0"/>
              <a:t> Asset Studio</a:t>
            </a:r>
          </a:p>
        </p:txBody>
      </p:sp>
      <p:sp>
        <p:nvSpPr>
          <p:cNvPr id="3" name="Segnaposto contenuto 2">
            <a:extLst>
              <a:ext uri="{FF2B5EF4-FFF2-40B4-BE49-F238E27FC236}">
                <a16:creationId xmlns:a16="http://schemas.microsoft.com/office/drawing/2014/main" xmlns="" id="{9DBC0072-9DC3-4488-B012-6C28443F48FA}"/>
              </a:ext>
            </a:extLst>
          </p:cNvPr>
          <p:cNvSpPr>
            <a:spLocks noGrp="1"/>
          </p:cNvSpPr>
          <p:nvPr>
            <p:ph idx="1"/>
          </p:nvPr>
        </p:nvSpPr>
        <p:spPr/>
        <p:txBody>
          <a:bodyPr/>
          <a:lstStyle/>
          <a:p>
            <a:pPr marL="0" indent="0">
              <a:buNone/>
            </a:pPr>
            <a:r>
              <a:rPr lang="it-IT" sz="2400" dirty="0">
                <a:latin typeface="Times New Roman" panose="02020603050405020304" pitchFamily="18" charset="0"/>
                <a:cs typeface="Times New Roman" panose="02020603050405020304" pitchFamily="18" charset="0"/>
              </a:rPr>
              <a:t>Android Studio include uno strumento chiamato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Asset Studio che serve ad aggiungere icone materiali e importare file SVG (Scalable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Graphic) e PSD (Photoshop </a:t>
            </a:r>
            <a:r>
              <a:rPr lang="it-IT" sz="2400" dirty="0" err="1">
                <a:latin typeface="Times New Roman" panose="02020603050405020304" pitchFamily="18" charset="0"/>
                <a:cs typeface="Times New Roman" panose="02020603050405020304" pitchFamily="18" charset="0"/>
              </a:rPr>
              <a:t>Document</a:t>
            </a:r>
            <a:r>
              <a:rPr lang="it-IT" sz="2400" dirty="0">
                <a:latin typeface="Times New Roman" panose="02020603050405020304" pitchFamily="18" charset="0"/>
                <a:cs typeface="Times New Roman" panose="02020603050405020304" pitchFamily="18" charset="0"/>
              </a:rPr>
              <a:t>) nel proprio progetto come risorse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drawables</a:t>
            </a:r>
            <a:r>
              <a:rPr lang="it-IT" sz="2400" dirty="0">
                <a:latin typeface="Times New Roman" panose="02020603050405020304" pitchFamily="18" charset="0"/>
                <a:cs typeface="Times New Roman" panose="02020603050405020304" pitchFamily="18" charset="0"/>
              </a:rPr>
              <a:t>. Usare questi invece che i bitmaps serve a ridurre la dimensione del proprio APK perché lo stesso file può essere ridimensionato per diverse densità dello schermo, senza rinunciare alla qualità dell’immagine.</a:t>
            </a:r>
          </a:p>
          <a:p>
            <a:endParaRPr lang="it-IT" dirty="0"/>
          </a:p>
        </p:txBody>
      </p:sp>
      <p:sp>
        <p:nvSpPr>
          <p:cNvPr id="4" name="Segnaposto data 3">
            <a:extLst>
              <a:ext uri="{FF2B5EF4-FFF2-40B4-BE49-F238E27FC236}">
                <a16:creationId xmlns:a16="http://schemas.microsoft.com/office/drawing/2014/main" xmlns="" id="{52341729-1279-416E-B91D-C28FD193F910}"/>
              </a:ext>
            </a:extLst>
          </p:cNvPr>
          <p:cNvSpPr>
            <a:spLocks noGrp="1"/>
          </p:cNvSpPr>
          <p:nvPr>
            <p:ph type="dt" sz="half" idx="10"/>
          </p:nvPr>
        </p:nvSpPr>
        <p:spPr/>
        <p:txBody>
          <a:bodyPr/>
          <a:lstStyle/>
          <a:p>
            <a:pPr rtl="0"/>
            <a:fld id="{85E0D28E-6F2F-4715-A424-3B01AC64AD4B}" type="datetime1">
              <a:rPr lang="it-IT" smtClean="0"/>
              <a:pPr rtl="0"/>
              <a:t>21/05/2020</a:t>
            </a:fld>
            <a:endParaRPr lang="en-US"/>
          </a:p>
        </p:txBody>
      </p:sp>
    </p:spTree>
    <p:extLst>
      <p:ext uri="{BB962C8B-B14F-4D97-AF65-F5344CB8AC3E}">
        <p14:creationId xmlns:p14="http://schemas.microsoft.com/office/powerpoint/2010/main" xmlns="" val="3065832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Office_41798854_TF78438558" id="{03469F01-97D1-4A1E-853B-6A26B56D87BB}" vid="{335298E4-38AB-4269-9352-375A27B596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{04998B7F-4BAE-442F-9916-5143D38C6C1B}tf78438558</Template>
  <TotalTime>0</TotalTime>
  <Words>1350</Words>
  <Application>Microsoft Office PowerPoint</Application>
  <PresentationFormat>Personalizzato</PresentationFormat>
  <Paragraphs>115</Paragraphs>
  <Slides>28</Slides>
  <Notes>0</Notes>
  <HiddenSlides>0</HiddenSlides>
  <MMClips>0</MMClips>
  <ScaleCrop>false</ScaleCrop>
  <HeadingPairs>
    <vt:vector size="4" baseType="variant">
      <vt:variant>
        <vt:lpstr>Tema</vt:lpstr>
      </vt:variant>
      <vt:variant>
        <vt:i4>1</vt:i4>
      </vt:variant>
      <vt:variant>
        <vt:lpstr>Titoli diapositive</vt:lpstr>
      </vt:variant>
      <vt:variant>
        <vt:i4>28</vt:i4>
      </vt:variant>
    </vt:vector>
  </HeadingPairs>
  <TitlesOfParts>
    <vt:vector size="29" baseType="lpstr">
      <vt:lpstr>SavonVTI</vt:lpstr>
      <vt:lpstr>Vector asset studio</vt:lpstr>
      <vt:lpstr>Cos’è Vector Asset Studio?</vt:lpstr>
      <vt:lpstr>Immagine Raster o Bitmap</vt:lpstr>
      <vt:lpstr>Immagine Vettoriale</vt:lpstr>
      <vt:lpstr>Pro e contro dei due formati</vt:lpstr>
      <vt:lpstr>Pro e contro dei due formati (2)</vt:lpstr>
      <vt:lpstr>In conclusione</vt:lpstr>
      <vt:lpstr>Riguardo Vector Asset Studio</vt:lpstr>
      <vt:lpstr>Perché usare Vector Asset Studio</vt:lpstr>
      <vt:lpstr>Tipi di grafica vettoriale supportati</vt:lpstr>
      <vt:lpstr>Compatibilità di Vector Asset Studio</vt:lpstr>
      <vt:lpstr>Compatibilità di Vector Asset Studio (2)</vt:lpstr>
      <vt:lpstr>File SVG</vt:lpstr>
      <vt:lpstr>File PSD</vt:lpstr>
      <vt:lpstr>Best Practices</vt:lpstr>
      <vt:lpstr>Caso di errore</vt:lpstr>
      <vt:lpstr>Generazione di PNG</vt:lpstr>
      <vt:lpstr>Diapositiva 18</vt:lpstr>
      <vt:lpstr>Diapositiva 19</vt:lpstr>
      <vt:lpstr>Libreria di supporto</vt:lpstr>
      <vt:lpstr>Avviare Vector Asset Studio</vt:lpstr>
      <vt:lpstr>Diapositiva 22</vt:lpstr>
      <vt:lpstr>Diapositiva 23</vt:lpstr>
      <vt:lpstr>Come importare una grafica vettoriale</vt:lpstr>
      <vt:lpstr>Aggiungere una material icon</vt:lpstr>
      <vt:lpstr>Diapositiva 26</vt:lpstr>
      <vt:lpstr>Diapositiva 27</vt:lpstr>
      <vt:lpstr>Diapositiva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2020-05-17T14:20:19Z</dcterms:created>
  <dcterms:modified xsi:type="dcterms:W3CDTF">2020-05-21T10:30:55Z</dcterms:modified>
</cp:coreProperties>
</file>