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53D6BC41-D246-4B5E-A788-D5942AE58F04}">
          <p14:sldIdLst>
            <p14:sldId id="256"/>
            <p14:sldId id="258"/>
            <p14:sldId id="259"/>
            <p14:sldId id="263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FE056-B049-4550-B1D0-BCB855D3442E}" v="58" dt="2021-04-03T09:13:04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6feb07e59d8fae/TCO%20Example%202021%20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5 </a:t>
            </a:r>
            <a:r>
              <a:rPr lang="it-IT" err="1"/>
              <a:t>years</a:t>
            </a:r>
            <a:r>
              <a:rPr lang="it-IT"/>
              <a:t> TCO growing with TPS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'[TCO Example 2021 v1.xlsx]tabella'!$D$3</c:f>
              <c:strCache>
                <c:ptCount val="1"/>
                <c:pt idx="0">
                  <c:v>x86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cat>
            <c:numRef>
              <c:f>'[TCO Example 2021 v1.xlsx]tabella'!$B$4:$B$13</c:f>
              <c:numCache>
                <c:formatCode>General</c:formatCode>
                <c:ptCount val="10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150</c:v>
                </c:pt>
                <c:pt idx="6">
                  <c:v>250</c:v>
                </c:pt>
                <c:pt idx="7">
                  <c:v>500</c:v>
                </c:pt>
                <c:pt idx="8">
                  <c:v>1000</c:v>
                </c:pt>
                <c:pt idx="9">
                  <c:v>2000</c:v>
                </c:pt>
              </c:numCache>
            </c:numRef>
          </c:cat>
          <c:val>
            <c:numRef>
              <c:f>'[TCO Example 2021 v1.xlsx]tabella'!$D$4:$D$13</c:f>
              <c:numCache>
                <c:formatCode>General</c:formatCode>
                <c:ptCount val="10"/>
                <c:pt idx="0">
                  <c:v>750055.64</c:v>
                </c:pt>
                <c:pt idx="1">
                  <c:v>1003810.64</c:v>
                </c:pt>
                <c:pt idx="2">
                  <c:v>1257565.6400000001</c:v>
                </c:pt>
                <c:pt idx="3">
                  <c:v>1526520.6400000001</c:v>
                </c:pt>
                <c:pt idx="4">
                  <c:v>1780275.6400000001</c:v>
                </c:pt>
                <c:pt idx="5">
                  <c:v>2571940.64</c:v>
                </c:pt>
                <c:pt idx="6">
                  <c:v>4061095.8533333335</c:v>
                </c:pt>
                <c:pt idx="7">
                  <c:v>7637256.4933333332</c:v>
                </c:pt>
                <c:pt idx="8">
                  <c:v>14791212.346666666</c:v>
                </c:pt>
                <c:pt idx="9">
                  <c:v>29114324.053333335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91-4799-9BD6-2DDEAB9EF007}"/>
            </c:ext>
          </c:extLst>
        </c:ser>
        <c:ser>
          <c:idx val="1"/>
          <c:order val="1"/>
          <c:tx>
            <c:strRef>
              <c:f>'[TCO Example 2021 v1.xlsx]tabella'!$E$3</c:f>
              <c:strCache>
                <c:ptCount val="1"/>
                <c:pt idx="0">
                  <c:v>LinuxONE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cat>
            <c:numRef>
              <c:f>'[TCO Example 2021 v1.xlsx]tabella'!$B$4:$B$13</c:f>
              <c:numCache>
                <c:formatCode>General</c:formatCode>
                <c:ptCount val="10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150</c:v>
                </c:pt>
                <c:pt idx="6">
                  <c:v>250</c:v>
                </c:pt>
                <c:pt idx="7">
                  <c:v>500</c:v>
                </c:pt>
                <c:pt idx="8">
                  <c:v>1000</c:v>
                </c:pt>
                <c:pt idx="9">
                  <c:v>2000</c:v>
                </c:pt>
              </c:numCache>
            </c:numRef>
          </c:cat>
          <c:val>
            <c:numRef>
              <c:f>'[TCO Example 2021 v1.xlsx]tabella'!$E$4:$E$13</c:f>
              <c:numCache>
                <c:formatCode>General</c:formatCode>
                <c:ptCount val="10"/>
                <c:pt idx="0">
                  <c:v>1733898.6442105263</c:v>
                </c:pt>
                <c:pt idx="1">
                  <c:v>1733898.6442105263</c:v>
                </c:pt>
                <c:pt idx="2">
                  <c:v>1733898.6442105263</c:v>
                </c:pt>
                <c:pt idx="3">
                  <c:v>1733898.6442105263</c:v>
                </c:pt>
                <c:pt idx="4">
                  <c:v>1733898.6442105263</c:v>
                </c:pt>
                <c:pt idx="5">
                  <c:v>1733898.6442105263</c:v>
                </c:pt>
                <c:pt idx="6">
                  <c:v>1969675.0863157895</c:v>
                </c:pt>
                <c:pt idx="7">
                  <c:v>2432827.9705263157</c:v>
                </c:pt>
                <c:pt idx="8">
                  <c:v>3299757.2968421057</c:v>
                </c:pt>
                <c:pt idx="9">
                  <c:v>5521392.3915789472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91-4799-9BD6-2DDEAB9EF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6890367"/>
        <c:axId val="996883295"/>
      </c:lineChart>
      <c:catAx>
        <c:axId val="99689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TPS</a:t>
                </a:r>
              </a:p>
            </c:rich>
          </c:tx>
          <c:layout>
            <c:manualLayout>
              <c:xMode val="edge"/>
              <c:yMode val="edge"/>
              <c:x val="0.5589776881112738"/>
              <c:y val="0.856833381332565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96883295"/>
        <c:crosses val="autoZero"/>
        <c:auto val="1"/>
        <c:lblAlgn val="ctr"/>
        <c:lblOffset val="100"/>
        <c:noMultiLvlLbl val="0"/>
      </c:catAx>
      <c:valAx>
        <c:axId val="9968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Cost ($)</a:t>
                </a:r>
              </a:p>
            </c:rich>
          </c:tx>
          <c:layout>
            <c:manualLayout>
              <c:xMode val="edge"/>
              <c:yMode val="edge"/>
              <c:x val="8.5901837926372054E-3"/>
              <c:y val="0.389572981372054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9689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3B918-F6D9-4F3C-B543-D2717FFCFF47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7805-22A4-4A99-B2EE-7C5F2B541E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02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FB3E-4841-4FC3-A158-3080A33E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7035A0-3BF7-452F-B0A3-0EB62308C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94A776-19BC-4548-B018-3429F1AF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56B7DF-6130-4512-AF40-2F15E6D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9E1F05-21FA-48DE-9A95-CED7B83A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33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B9DD0-21D9-4134-AAA8-8BAA6A70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F99E0C-6868-4B83-A1C5-975269A60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B72964-172A-4A3A-AA20-ADFDF197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303E48-E1BA-494D-ADA2-D285F07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9B8A79-3FA3-44A1-B345-DF7F0C61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7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124C8FE-F629-4FB9-A695-4FF66D8D7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F77814-F48B-4836-8CE4-DD0FE6420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FD2CA6-6A85-4DD5-9834-D3881F69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85659-C2A1-461C-B5D2-0564F1ED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5567C9-C6C4-427E-8E67-0A72D6D7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3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BF31FA-E8C9-4214-A71C-3F053D81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FB7B3E-535E-4F4F-BDD2-4A26A3A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5AD6A5-1E0A-4D16-AB07-3A08187A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D983FD-3D1E-4D9A-8CF1-3A1464D3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689387-52D0-48CF-A620-A1B7CE6F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2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2F0C9-BADA-4E18-9472-E4329631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BE769D-0B21-41E2-9F77-76F3C6C58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66BBD3-A6B4-4DAB-AB27-389EE1E2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0F1BB-4105-42AB-85F6-0CFF6D62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E4E0FB-0AC1-433D-AC58-35AEBAD1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8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F0951A-1C10-4AD6-BD83-68276A09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4DEEF9-567B-4E17-A626-307E364A2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DD4468-2280-4384-98E8-9301679E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69B8C9-1567-42EE-B679-BD885995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681B25-A1F5-4D87-8F1B-AB91940D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372F56-2914-45BE-9F48-CA301D93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1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CB82F-1775-460D-BCC3-FFC2C508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F3B29B-A692-4A89-9F8A-FAF02D90D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8E69A8-77E6-42C0-84EF-427DD32A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DD5A55E-D4E8-498A-966E-D2E2F42DF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D4FDEE-418A-4365-9168-B3EE0EEFB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F2D630-1936-442B-B6B9-72F3CD33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3D5DA8-5AA5-472C-92BD-B52B2D53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1D456C-906D-4469-B184-EE87FFFA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7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BE7F2-2A23-4F04-B8A5-233CD13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1CCA54-6521-4E1D-84D1-ED67197B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6B4936-25A2-47DC-B83A-10A590CE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431E5F-1BA8-4551-8C6F-480470A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92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F2A603-A0EE-4982-B956-7ED0BE81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2371D0-072F-4E11-AEA9-94CCE39F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1CF9DE-02AD-404C-806E-CB1E7F6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9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4D8AE-939E-4DE1-9CF9-7D7476BD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372733-816F-4685-8B02-3F074D18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046367-981F-488E-8E38-9B6915E9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050C1-0BBB-4EC3-AE64-137DBCC8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4F3BA0-5BF2-46B0-AAB2-04984E09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1FC9A4-53B0-4B39-BC13-E56993B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99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71D09-7436-464B-90FD-881D6E42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3D467E1-4BE8-41A6-ACAF-0476D18AF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5D3162-37F7-46B0-A4DC-EF089453A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68D7B5-3375-461E-AFD1-C1FA995C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0B2D3B-1716-4161-99AD-C1328439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B75EA8-A5A7-4F13-B193-F7C4F1BC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9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06829E-F6BB-4B0A-9C2B-90747FFD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6F8F9-BA69-4109-8B68-DED2C562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B63AB8-4021-4462-8949-A14A49D90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DCE8-1CC2-4B05-99F1-5D45F72A73AB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737D57-73C8-4F9A-B3E0-253DAEB01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D99BB1-3C78-4D71-BC3D-7D82C4EA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A73-08EF-4E6A-AE0C-84F5205EEC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0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b-tech.com/dell-poweredge-r840-1x24-2-5-4-x-gold-6140-2-3ghz-eighteen-core-256gb-24-x-600gb-10k-sas-perc-h740p-idrac9-enterprise.html" TargetMode="External"/><Relationship Id="rId2" Type="http://schemas.openxmlformats.org/officeDocument/2006/relationships/hyperlink" Target="https://buy.hpe.com/it/it/servers/proliant-dl-servers/proliant-dl500-servers/proliant-dl560-server/hpe-proliant-dl560-gen10-server/hpe-proliant-dl560-gen10-6230-2p-128gb-r-p408i-a-8sff-2x1600w-rps-server/p/P02873-B2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us/corporate/pricing/technology-price-list-07061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8C025-5283-4235-8BF5-2AAA578CF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62062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l"/>
            <a:r>
              <a:rPr lang="it-IT" sz="3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Descrizione del caso d’uso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BFBD9D-00CF-4297-B82F-DA92BF3A3518}"/>
              </a:ext>
            </a:extLst>
          </p:cNvPr>
          <p:cNvSpPr txBox="1"/>
          <p:nvPr/>
        </p:nvSpPr>
        <p:spPr>
          <a:xfrm>
            <a:off x="394283" y="855677"/>
            <a:ext cx="49041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Transazioni di una carta di credito per una banca. Ogni transazione richiede: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/>
              <a:t>Controllo della validità della carta di credito,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/>
              <a:t>Controllo della validità del POS,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/>
              <a:t>Controllo di eventuali transazioni sospette,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/>
              <a:t>Controllo del credito residuo,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it-IT" sz="1200"/>
              <a:t>Se la carta rientra nei limiti giornalieri/mensili di transazioni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it-IT" sz="1200"/>
              <a:t>Se c’è abbastanza credito per completare l’acquisto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5F3747-8FBA-4B48-A359-A0605E7347D3}"/>
              </a:ext>
            </a:extLst>
          </p:cNvPr>
          <p:cNvSpPr txBox="1"/>
          <p:nvPr/>
        </p:nvSpPr>
        <p:spPr>
          <a:xfrm>
            <a:off x="394282" y="2240672"/>
            <a:ext cx="780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Alla fine la transazione avrà successo o verrà rifiutata. In ogni caso, il sistema salva tutte le informazioni sulla transazione.</a:t>
            </a:r>
          </a:p>
          <a:p>
            <a:endParaRPr lang="it-IT" sz="12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3F6A29-41D0-495A-81C8-8088A7A5E3CC}"/>
              </a:ext>
            </a:extLst>
          </p:cNvPr>
          <p:cNvSpPr txBox="1"/>
          <p:nvPr/>
        </p:nvSpPr>
        <p:spPr>
          <a:xfrm>
            <a:off x="394283" y="2841500"/>
            <a:ext cx="780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Per il modello analizzato, si assume che un core x86 possa compiere 20 transazioni al secondo.</a:t>
            </a:r>
          </a:p>
          <a:p>
            <a:r>
              <a:rPr lang="it-IT" sz="1200"/>
              <a:t>Il numero di core necessari sarà quindi calcolato in base al numero di TPS medie rispetto a queste 20 che ogni core esegue.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21D54F7-C0B8-46A5-B7B5-24F615E0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r>
              <a:rPr lang="it-IT" sz="1000"/>
              <a:t>Tiziano Taglienti 0304926</a:t>
            </a:r>
          </a:p>
        </p:txBody>
      </p:sp>
    </p:spTree>
    <p:extLst>
      <p:ext uri="{BB962C8B-B14F-4D97-AF65-F5344CB8AC3E}">
        <p14:creationId xmlns:p14="http://schemas.microsoft.com/office/powerpoint/2010/main" val="244568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8C025-5283-4235-8BF5-2AAA578CF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62062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l"/>
            <a:r>
              <a:rPr lang="it-IT"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Sizing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2B8313-D8A4-4D14-AD09-F9D141145EC3}"/>
              </a:ext>
            </a:extLst>
          </p:cNvPr>
          <p:cNvSpPr txBox="1"/>
          <p:nvPr/>
        </p:nvSpPr>
        <p:spPr>
          <a:xfrm>
            <a:off x="394283" y="3941864"/>
            <a:ext cx="11484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L’input offerto è di 500 TPS. Questo valore sta a indicare il valore medio di TPS supportato dal sistema.</a:t>
            </a:r>
          </a:p>
          <a:p>
            <a:r>
              <a:rPr lang="it-IT" sz="1200"/>
              <a:t>Secondo la specifica, bisogna gestire un traffico che al 90% vale meno del doppio delle TPS medie, e dei picchi massimi che arrivano al doppio di quest’ultimo valore. Per questo motivo, nei max server faults è stato inserito un valore tale da poter gestire anche i picchi massimi.</a:t>
            </a:r>
          </a:p>
          <a:p>
            <a:r>
              <a:rPr lang="it-IT" sz="1200"/>
              <a:t>Nel caso di studio considerato, vanno gestiti picchi fino a 2000 TPS: quando si raggiunge il picco, c’è un aumento del TCO di un fattore 3,8 per la piattaforma x86, e di un fattore 2,3 per LinuxONE.</a:t>
            </a:r>
          </a:p>
          <a:p>
            <a:endParaRPr lang="it-IT" sz="1200"/>
          </a:p>
          <a:p>
            <a:r>
              <a:rPr lang="it-IT" sz="1200"/>
              <a:t>Rispettando la specifica, il numero di core dedicati all’ambiente di sviluppo e all’ambiente di test è uguale e vale la metà del numero di core di produzione.</a:t>
            </a:r>
          </a:p>
          <a:p>
            <a:r>
              <a:rPr lang="it-IT" sz="1200"/>
              <a:t>I core per l’ambiente di </a:t>
            </a:r>
            <a:r>
              <a:rPr lang="it-IT" sz="1200" err="1"/>
              <a:t>disaster</a:t>
            </a:r>
            <a:r>
              <a:rPr lang="it-IT" sz="1200"/>
              <a:t> recovery equivalgono alla somma tra i core di produzione, di pre-produzione e della metà di quelli di test e di sviluppo (lo stesso procedimento è stato seguito per calcolare le CBU di LinuxONE).</a:t>
            </a:r>
          </a:p>
          <a:p>
            <a:r>
              <a:rPr lang="it-IT" sz="1200"/>
              <a:t>Si nota, inoltre, che il rateo di core totali è lo stesso del rateo di core attivi escludendo quelli di </a:t>
            </a:r>
            <a:r>
              <a:rPr lang="it-IT" sz="1200" err="1"/>
              <a:t>disaster</a:t>
            </a:r>
            <a:r>
              <a:rPr lang="it-IT" sz="1200"/>
              <a:t> recovery.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E4D71C-2A19-4ED0-8163-7A174714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10" y="1439980"/>
            <a:ext cx="10791825" cy="154305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44C9154-290A-4AEA-B18F-41E8B5CB3B03}"/>
              </a:ext>
            </a:extLst>
          </p:cNvPr>
          <p:cNvSpPr/>
          <p:nvPr/>
        </p:nvSpPr>
        <p:spPr>
          <a:xfrm>
            <a:off x="276836" y="977144"/>
            <a:ext cx="11601974" cy="2590101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piè di pagina 8">
            <a:extLst>
              <a:ext uri="{FF2B5EF4-FFF2-40B4-BE49-F238E27FC236}">
                <a16:creationId xmlns:a16="http://schemas.microsoft.com/office/drawing/2014/main" id="{E669974E-B2E8-4E8C-81AA-FAD09EC4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r>
              <a:rPr lang="it-IT" sz="1000"/>
              <a:t>Tiziano Taglienti 0304926</a:t>
            </a:r>
          </a:p>
        </p:txBody>
      </p:sp>
    </p:spTree>
    <p:extLst>
      <p:ext uri="{BB962C8B-B14F-4D97-AF65-F5344CB8AC3E}">
        <p14:creationId xmlns:p14="http://schemas.microsoft.com/office/powerpoint/2010/main" val="89367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8C025-5283-4235-8BF5-2AAA578CF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62062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l"/>
            <a:r>
              <a:rPr lang="it-IT" sz="300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Architettura delle due piattaforme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A53CEF-876E-474D-816B-BCDF7189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11" y="1147016"/>
            <a:ext cx="428625" cy="1200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E2EFED-A761-46B4-9AD8-118F89EA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36" y="1147016"/>
            <a:ext cx="428625" cy="12001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0AC8A4-2496-44B6-AB3F-3F8ACB59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61" y="1147016"/>
            <a:ext cx="428625" cy="12001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B50FA6-4A72-466E-92F7-4AFE2ED2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56" y="1147016"/>
            <a:ext cx="428625" cy="12001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91F390D-06E2-4ED7-9D09-CEE82280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19" y="1142351"/>
            <a:ext cx="428625" cy="12001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9B1C16E-D829-4244-BE9E-3E64AB62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44" y="1142351"/>
            <a:ext cx="428625" cy="120015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8550F10-35FE-436F-B927-AC73DB5D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88" y="1142351"/>
            <a:ext cx="428625" cy="12001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151CED5-460B-481C-9B1D-8355FD60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973" y="1142351"/>
            <a:ext cx="428625" cy="120015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54DAC7-2B0C-4564-A41D-45099D38D04B}"/>
              </a:ext>
            </a:extLst>
          </p:cNvPr>
          <p:cNvSpPr txBox="1"/>
          <p:nvPr/>
        </p:nvSpPr>
        <p:spPr>
          <a:xfrm>
            <a:off x="2657732" y="2342501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err="1"/>
              <a:t>Prod</a:t>
            </a:r>
            <a:endParaRPr lang="it-IT" sz="1200"/>
          </a:p>
          <a:p>
            <a:pPr algn="ctr"/>
            <a:r>
              <a:rPr lang="it-IT" sz="1200"/>
              <a:t>5 servers</a:t>
            </a:r>
          </a:p>
          <a:p>
            <a:pPr algn="ctr"/>
            <a:r>
              <a:rPr lang="it-IT" sz="1200"/>
              <a:t>50 cores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E976EE4-C6CF-4F10-BBA1-2A10CCD913C7}"/>
              </a:ext>
            </a:extLst>
          </p:cNvPr>
          <p:cNvSpPr txBox="1"/>
          <p:nvPr/>
        </p:nvSpPr>
        <p:spPr>
          <a:xfrm>
            <a:off x="3396706" y="2342500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err="1"/>
              <a:t>PreProd</a:t>
            </a:r>
            <a:endParaRPr lang="it-IT" sz="1200"/>
          </a:p>
          <a:p>
            <a:pPr algn="ctr"/>
            <a:r>
              <a:rPr lang="it-IT" sz="1200"/>
              <a:t>3 servers</a:t>
            </a:r>
          </a:p>
          <a:p>
            <a:pPr algn="ctr"/>
            <a:r>
              <a:rPr lang="it-IT" sz="1200"/>
              <a:t>25 cores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31F441B-726D-46A2-AF7B-B5F6B14F7BBD}"/>
              </a:ext>
            </a:extLst>
          </p:cNvPr>
          <p:cNvSpPr txBox="1"/>
          <p:nvPr/>
        </p:nvSpPr>
        <p:spPr>
          <a:xfrm>
            <a:off x="4169252" y="2342499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Dev</a:t>
            </a:r>
          </a:p>
          <a:p>
            <a:pPr algn="ctr"/>
            <a:r>
              <a:rPr lang="it-IT" sz="1200"/>
              <a:t>3 servers</a:t>
            </a:r>
          </a:p>
          <a:p>
            <a:pPr algn="ctr"/>
            <a:r>
              <a:rPr lang="it-IT" sz="1200"/>
              <a:t>25 cores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403BDD5-2590-45C0-A995-D0A61C4085D5}"/>
              </a:ext>
            </a:extLst>
          </p:cNvPr>
          <p:cNvSpPr txBox="1"/>
          <p:nvPr/>
        </p:nvSpPr>
        <p:spPr>
          <a:xfrm>
            <a:off x="5813080" y="2342498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Test</a:t>
            </a:r>
          </a:p>
          <a:p>
            <a:pPr algn="ctr"/>
            <a:r>
              <a:rPr lang="it-IT" sz="1200"/>
              <a:t>3 servers</a:t>
            </a:r>
          </a:p>
          <a:p>
            <a:pPr algn="ctr"/>
            <a:r>
              <a:rPr lang="it-IT" sz="1200"/>
              <a:t>25 cores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E8108F9-9DCE-4FB2-997F-CBB467C7F97E}"/>
              </a:ext>
            </a:extLst>
          </p:cNvPr>
          <p:cNvSpPr txBox="1"/>
          <p:nvPr/>
        </p:nvSpPr>
        <p:spPr>
          <a:xfrm>
            <a:off x="6526512" y="2342497"/>
            <a:ext cx="84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DR</a:t>
            </a:r>
          </a:p>
          <a:p>
            <a:pPr algn="ctr"/>
            <a:r>
              <a:rPr lang="it-IT" sz="1200"/>
              <a:t>8 servers</a:t>
            </a:r>
          </a:p>
          <a:p>
            <a:pPr algn="ctr"/>
            <a:r>
              <a:rPr lang="it-IT" sz="1200"/>
              <a:t>100 cores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21C3E8D8-579C-4FFC-875B-C959596F3F1C}"/>
              </a:ext>
            </a:extLst>
          </p:cNvPr>
          <p:cNvSpPr/>
          <p:nvPr/>
        </p:nvSpPr>
        <p:spPr>
          <a:xfrm>
            <a:off x="2575420" y="813731"/>
            <a:ext cx="2430780" cy="2298583"/>
          </a:xfrm>
          <a:prstGeom prst="round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970C9A8-3C07-4A27-AFAF-99AA131CB54C}"/>
              </a:ext>
            </a:extLst>
          </p:cNvPr>
          <p:cNvSpPr/>
          <p:nvPr/>
        </p:nvSpPr>
        <p:spPr>
          <a:xfrm>
            <a:off x="5352886" y="813730"/>
            <a:ext cx="2348468" cy="2298583"/>
          </a:xfrm>
          <a:prstGeom prst="round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C34AC5C-3B46-4F86-AF91-AE6CF9E09B80}"/>
              </a:ext>
            </a:extLst>
          </p:cNvPr>
          <p:cNvCxnSpPr>
            <a:cxnSpLocks/>
          </p:cNvCxnSpPr>
          <p:nvPr/>
        </p:nvCxnSpPr>
        <p:spPr>
          <a:xfrm flipV="1">
            <a:off x="4682581" y="2004966"/>
            <a:ext cx="978938" cy="46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9749C7B-EC4B-4778-B66E-67B38BDFEDE6}"/>
              </a:ext>
            </a:extLst>
          </p:cNvPr>
          <p:cNvSpPr txBox="1"/>
          <p:nvPr/>
        </p:nvSpPr>
        <p:spPr>
          <a:xfrm>
            <a:off x="3383020" y="836281"/>
            <a:ext cx="84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/>
              <a:t>Sito 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B615B33-41D1-43D9-B317-4DE43DCA7D9B}"/>
              </a:ext>
            </a:extLst>
          </p:cNvPr>
          <p:cNvSpPr txBox="1"/>
          <p:nvPr/>
        </p:nvSpPr>
        <p:spPr>
          <a:xfrm>
            <a:off x="6147548" y="836280"/>
            <a:ext cx="84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/>
              <a:t>Sito 2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9319B7F-CC96-4A69-97CF-AE105370F01F}"/>
              </a:ext>
            </a:extLst>
          </p:cNvPr>
          <p:cNvSpPr txBox="1"/>
          <p:nvPr/>
        </p:nvSpPr>
        <p:spPr>
          <a:xfrm>
            <a:off x="8119381" y="1142351"/>
            <a:ext cx="2266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/>
              <a:t>Case 1:</a:t>
            </a:r>
          </a:p>
          <a:p>
            <a:r>
              <a:rPr lang="it-IT" sz="1200"/>
              <a:t>x86 Server:</a:t>
            </a:r>
          </a:p>
          <a:p>
            <a:r>
              <a:rPr lang="en-US" sz="1200"/>
              <a:t>Rack server w Xeon Gold 6230 12C 2.10GHz (2 Chips, 24 Cores) - RAM 128 GB</a:t>
            </a:r>
          </a:p>
          <a:p>
            <a:endParaRPr lang="en-US" sz="1200"/>
          </a:p>
          <a:p>
            <a:r>
              <a:rPr lang="en-US" sz="1200"/>
              <a:t>22 servers</a:t>
            </a:r>
          </a:p>
          <a:p>
            <a:r>
              <a:rPr lang="en-US" sz="1200"/>
              <a:t>225 cores</a:t>
            </a:r>
            <a:endParaRPr lang="it-IT" sz="120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04A9F20C-D012-4A8D-8D90-15D03C74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49" y="3610550"/>
            <a:ext cx="419100" cy="1095375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9820289-2D52-4A9F-8C6A-EE50D20B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40" y="3611459"/>
            <a:ext cx="419100" cy="1095375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32570CA-DECE-4BE9-B4A1-51AA75A6BC14}"/>
              </a:ext>
            </a:extLst>
          </p:cNvPr>
          <p:cNvSpPr txBox="1"/>
          <p:nvPr/>
        </p:nvSpPr>
        <p:spPr>
          <a:xfrm>
            <a:off x="8178068" y="3735486"/>
            <a:ext cx="226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/>
              <a:t>Case 2:</a:t>
            </a:r>
          </a:p>
          <a:p>
            <a:r>
              <a:rPr lang="en-US" sz="1200" err="1"/>
              <a:t>LinuxONE</a:t>
            </a:r>
            <a:r>
              <a:rPr lang="en-US" sz="1200"/>
              <a:t> Server</a:t>
            </a:r>
          </a:p>
          <a:p>
            <a:endParaRPr lang="en-US" sz="1200"/>
          </a:p>
          <a:p>
            <a:r>
              <a:rPr lang="en-US" sz="1200"/>
              <a:t>2 servers</a:t>
            </a:r>
          </a:p>
          <a:p>
            <a:r>
              <a:rPr lang="en-US" sz="1200"/>
              <a:t>10 cores (IFL)</a:t>
            </a:r>
          </a:p>
          <a:p>
            <a:r>
              <a:rPr lang="en-US" sz="1200"/>
              <a:t>+ 8 spare (CBU)</a:t>
            </a:r>
            <a:endParaRPr lang="it-IT" sz="120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A0A0FD8-FE4B-440F-B778-0C8A97463352}"/>
              </a:ext>
            </a:extLst>
          </p:cNvPr>
          <p:cNvSpPr txBox="1"/>
          <p:nvPr/>
        </p:nvSpPr>
        <p:spPr>
          <a:xfrm>
            <a:off x="3378658" y="3349475"/>
            <a:ext cx="84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/>
              <a:t>Sito 1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B6E4A1-388C-4639-9911-F99E1D703745}"/>
              </a:ext>
            </a:extLst>
          </p:cNvPr>
          <p:cNvSpPr txBox="1"/>
          <p:nvPr/>
        </p:nvSpPr>
        <p:spPr>
          <a:xfrm>
            <a:off x="6147549" y="3333552"/>
            <a:ext cx="84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/>
              <a:t>Sito 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7BAFBF5-B1E9-4990-A81C-8450288ADC26}"/>
              </a:ext>
            </a:extLst>
          </p:cNvPr>
          <p:cNvSpPr txBox="1"/>
          <p:nvPr/>
        </p:nvSpPr>
        <p:spPr>
          <a:xfrm>
            <a:off x="3211843" y="4705925"/>
            <a:ext cx="120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/>
              <a:t>1 LinuxONE con: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66DCF41-E4F7-40A9-83A1-F7220174ADEC}"/>
              </a:ext>
            </a:extLst>
          </p:cNvPr>
          <p:cNvSpPr txBox="1"/>
          <p:nvPr/>
        </p:nvSpPr>
        <p:spPr>
          <a:xfrm>
            <a:off x="5953484" y="4705925"/>
            <a:ext cx="120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/>
              <a:t>1 LinuxONE con: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3719554-B160-4656-986D-84CE2E9A08A6}"/>
              </a:ext>
            </a:extLst>
          </p:cNvPr>
          <p:cNvSpPr txBox="1"/>
          <p:nvPr/>
        </p:nvSpPr>
        <p:spPr>
          <a:xfrm>
            <a:off x="5575247" y="4890592"/>
            <a:ext cx="685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err="1"/>
              <a:t>PreProd</a:t>
            </a:r>
            <a:endParaRPr lang="it-IT" sz="1200"/>
          </a:p>
          <a:p>
            <a:pPr algn="ctr"/>
            <a:r>
              <a:rPr lang="it-IT" sz="1200"/>
              <a:t>3 cores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355B83E-CB1A-4285-B461-D57293B9F0F2}"/>
              </a:ext>
            </a:extLst>
          </p:cNvPr>
          <p:cNvSpPr txBox="1"/>
          <p:nvPr/>
        </p:nvSpPr>
        <p:spPr>
          <a:xfrm>
            <a:off x="6294500" y="4890591"/>
            <a:ext cx="63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/>
              <a:t>Test</a:t>
            </a:r>
          </a:p>
          <a:p>
            <a:pPr algn="ctr"/>
            <a:r>
              <a:rPr lang="it-IT" sz="1200"/>
              <a:t>2 cores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E4C87FF-6BA5-48F6-BCFE-0B869CD1D712}"/>
              </a:ext>
            </a:extLst>
          </p:cNvPr>
          <p:cNvSpPr txBox="1"/>
          <p:nvPr/>
        </p:nvSpPr>
        <p:spPr>
          <a:xfrm>
            <a:off x="7026746" y="4890590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err="1"/>
              <a:t>Spare</a:t>
            </a:r>
            <a:endParaRPr lang="it-IT" sz="1200"/>
          </a:p>
          <a:p>
            <a:pPr algn="ctr"/>
            <a:r>
              <a:rPr lang="it-IT" sz="1200"/>
              <a:t>4 CBU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9EC2A79-0D87-437A-A25F-FDF91892EE18}"/>
              </a:ext>
            </a:extLst>
          </p:cNvPr>
          <p:cNvSpPr txBox="1"/>
          <p:nvPr/>
        </p:nvSpPr>
        <p:spPr>
          <a:xfrm>
            <a:off x="2871597" y="4890587"/>
            <a:ext cx="63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err="1"/>
              <a:t>Prod</a:t>
            </a:r>
            <a:endParaRPr lang="it-IT" sz="1200"/>
          </a:p>
          <a:p>
            <a:pPr algn="ctr"/>
            <a:r>
              <a:rPr lang="it-IT" sz="1200"/>
              <a:t>3 cores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D226A3D-BB8E-40AE-8E0A-1B4839C13162}"/>
              </a:ext>
            </a:extLst>
          </p:cNvPr>
          <p:cNvSpPr txBox="1"/>
          <p:nvPr/>
        </p:nvSpPr>
        <p:spPr>
          <a:xfrm>
            <a:off x="3518510" y="4890588"/>
            <a:ext cx="63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/>
              <a:t>Dev</a:t>
            </a:r>
          </a:p>
          <a:p>
            <a:pPr algn="ctr"/>
            <a:r>
              <a:rPr lang="it-IT" sz="1200"/>
              <a:t>2 cores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D39EB88-19DC-44F4-BA25-99C457C8B949}"/>
              </a:ext>
            </a:extLst>
          </p:cNvPr>
          <p:cNvSpPr txBox="1"/>
          <p:nvPr/>
        </p:nvSpPr>
        <p:spPr>
          <a:xfrm>
            <a:off x="4166793" y="4890586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err="1"/>
              <a:t>Spare</a:t>
            </a:r>
            <a:endParaRPr lang="it-IT" sz="1200"/>
          </a:p>
          <a:p>
            <a:pPr algn="ctr"/>
            <a:r>
              <a:rPr lang="it-IT" sz="1200"/>
              <a:t>4 CBU</a:t>
            </a:r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64FD1827-6004-4FCE-B0C2-C281CA8CE745}"/>
              </a:ext>
            </a:extLst>
          </p:cNvPr>
          <p:cNvSpPr/>
          <p:nvPr/>
        </p:nvSpPr>
        <p:spPr>
          <a:xfrm>
            <a:off x="2575421" y="3276997"/>
            <a:ext cx="2430780" cy="2298583"/>
          </a:xfrm>
          <a:prstGeom prst="round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16852A74-8347-4D6C-BBCA-6B7DAB72748F}"/>
              </a:ext>
            </a:extLst>
          </p:cNvPr>
          <p:cNvSpPr/>
          <p:nvPr/>
        </p:nvSpPr>
        <p:spPr>
          <a:xfrm>
            <a:off x="5352886" y="3276997"/>
            <a:ext cx="2430407" cy="2298583"/>
          </a:xfrm>
          <a:prstGeom prst="round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A01462E-28F6-436E-9AFF-859B0E28962E}"/>
              </a:ext>
            </a:extLst>
          </p:cNvPr>
          <p:cNvCxnSpPr>
            <a:cxnSpLocks/>
          </p:cNvCxnSpPr>
          <p:nvPr/>
        </p:nvCxnSpPr>
        <p:spPr>
          <a:xfrm flipV="1">
            <a:off x="4676684" y="4421623"/>
            <a:ext cx="978938" cy="46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4BC44C81-01E4-433B-8BB5-05BEE447024C}"/>
              </a:ext>
            </a:extLst>
          </p:cNvPr>
          <p:cNvSpPr txBox="1"/>
          <p:nvPr/>
        </p:nvSpPr>
        <p:spPr>
          <a:xfrm>
            <a:off x="394283" y="5807425"/>
            <a:ext cx="1133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/>
              <a:t>Sono rappresentate le architetture nei casi delle due piattaforme diverse, dato in input un </a:t>
            </a:r>
            <a:r>
              <a:rPr lang="it-IT" sz="1200" err="1"/>
              <a:t>workload</a:t>
            </a:r>
            <a:r>
              <a:rPr lang="it-IT" sz="1200"/>
              <a:t> medio di 500 TPS.</a:t>
            </a:r>
          </a:p>
          <a:p>
            <a:pPr algn="just"/>
            <a:r>
              <a:rPr lang="it-IT" sz="1200"/>
              <a:t>Come già specificato nella slide</a:t>
            </a:r>
            <a:r>
              <a:rPr lang="it-IT" sz="1200" i="1"/>
              <a:t> Sizing</a:t>
            </a:r>
            <a:r>
              <a:rPr lang="it-IT" sz="1200"/>
              <a:t>, il numero di server e core sono quadruplicati (nel caso x86) o raddoppiati (in LinuxONE) se si vogliono gestire picchi massimi fino a 2000 TPS.</a:t>
            </a:r>
          </a:p>
          <a:p>
            <a:pPr algn="just"/>
            <a:r>
              <a:rPr lang="it-IT" sz="1200"/>
              <a:t>In questo caso, inevitabilmente, i costi saranno molto maggiori.</a:t>
            </a:r>
          </a:p>
        </p:txBody>
      </p:sp>
      <p:sp>
        <p:nvSpPr>
          <p:cNvPr id="42" name="Segnaposto piè di pagina 8">
            <a:extLst>
              <a:ext uri="{FF2B5EF4-FFF2-40B4-BE49-F238E27FC236}">
                <a16:creationId xmlns:a16="http://schemas.microsoft.com/office/drawing/2014/main" id="{211582CE-28DB-4BC4-A535-34C2B61A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r>
              <a:rPr lang="it-IT" sz="1000"/>
              <a:t>Tiziano Taglienti 0304926</a:t>
            </a:r>
          </a:p>
        </p:txBody>
      </p:sp>
    </p:spTree>
    <p:extLst>
      <p:ext uri="{BB962C8B-B14F-4D97-AF65-F5344CB8AC3E}">
        <p14:creationId xmlns:p14="http://schemas.microsoft.com/office/powerpoint/2010/main" val="407044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9B923BC-1692-4832-B801-963FAC8D5A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6206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Assunzioni sul TCO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3B5984-675C-4D53-97E5-D36266A69B8D}"/>
              </a:ext>
            </a:extLst>
          </p:cNvPr>
          <p:cNvSpPr txBox="1"/>
          <p:nvPr/>
        </p:nvSpPr>
        <p:spPr>
          <a:xfrm>
            <a:off x="394283" y="855677"/>
            <a:ext cx="11098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Per quanto riguarda i costi per la configurazione del mondo x86: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HARDWARE</a:t>
            </a:r>
            <a:r>
              <a:rPr lang="it-IT" sz="1200"/>
              <a:t>: il server model scelto è un Rack</a:t>
            </a:r>
            <a:r>
              <a:rPr lang="en-US" sz="1200"/>
              <a:t> server w Xeon Gold 6230 12C 2.10GHz (2 Chips, 24 Cores) - RAM 128 GB, </a:t>
            </a:r>
            <a:r>
              <a:rPr lang="en-US" sz="1200" err="1"/>
              <a:t>che</a:t>
            </a:r>
            <a:r>
              <a:rPr lang="en-US" sz="1200"/>
              <a:t> ha </a:t>
            </a:r>
            <a:r>
              <a:rPr lang="en-US" sz="1200" err="1"/>
              <a:t>costo</a:t>
            </a:r>
            <a:r>
              <a:rPr lang="en-US" sz="1200"/>
              <a:t> di </a:t>
            </a:r>
            <a:r>
              <a:rPr lang="en-US" sz="1200" err="1"/>
              <a:t>acquisizione</a:t>
            </a:r>
            <a:r>
              <a:rPr lang="en-US" sz="1200"/>
              <a:t> di 6000$, </a:t>
            </a:r>
            <a:r>
              <a:rPr lang="en-US" sz="1200" err="1"/>
              <a:t>costo</a:t>
            </a:r>
            <a:r>
              <a:rPr lang="en-US" sz="1200"/>
              <a:t> di </a:t>
            </a:r>
            <a:r>
              <a:rPr lang="en-US" sz="1200" err="1"/>
              <a:t>manutenzione</a:t>
            </a:r>
            <a:r>
              <a:rPr lang="en-US" sz="1200"/>
              <a:t> di 1200$ dopo il </a:t>
            </a:r>
            <a:r>
              <a:rPr lang="en-US" sz="1200" err="1"/>
              <a:t>terzo</a:t>
            </a:r>
            <a:r>
              <a:rPr lang="en-US" sz="1200"/>
              <a:t> anno, con uno </a:t>
            </a:r>
            <a:r>
              <a:rPr lang="en-US" sz="1200" err="1"/>
              <a:t>sconto</a:t>
            </a:r>
            <a:r>
              <a:rPr lang="en-US" sz="1200"/>
              <a:t> </a:t>
            </a:r>
            <a:r>
              <a:rPr lang="en-US" sz="1200" err="1"/>
              <a:t>totale</a:t>
            </a:r>
            <a:r>
              <a:rPr lang="en-US" sz="1200"/>
              <a:t> del 25%.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SOFTWARE</a:t>
            </a:r>
            <a:r>
              <a:rPr lang="en-US" sz="1200"/>
              <a:t>: per tutti gli ambienti, il sistema operativo costa 2000$ all’anno con il 20% di sconto (costo per socket); la macchina virtuale ha un costo di acquisizione di 5000$ e costa 1000$ all’anno dopo il primo anno con uno sconto del 20% (costo per socket); l’application server (WebLogic Server Enterprise Edition) ha un costo di acquisizione di 500$ e costa 110$ all’anno dopo il primo anno con uno sconto del 30% (costo per core); il database (Microsoft SQL Enterprise Edition) ha un costo di acquisizione 13748$ e costa 894$ all’anno con il 20% di sconto (costo per server); i data replication tools costano 3000$ all’anno con il 75% di sconto (costo per core); i monitoring tools hanno un costo di acquisizione di 5000$ e costano 1000$ all’anno dopo il primo anno con uno sconto del 40% (costo per server); i security tools hanno un costo di acquisizione di 5000$ e costano 1000$ all’anno dopo il primo anno con uno sconto del 40% (costo per server).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PERSONALE</a:t>
            </a:r>
            <a:r>
              <a:rPr lang="it-IT" sz="1200"/>
              <a:t>: un Full Time Equivalent copre 30 server, e i costi medi annuali a pieno carico arrivano a 100000$.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RETE</a:t>
            </a:r>
            <a:r>
              <a:rPr lang="it-IT" sz="1200"/>
              <a:t>: il costo medio dell’infrastruttura di rete per server è di 7000$, con lo sconto del 30% e con un costo di manutenzione annuale pari al 20% del costo iniziale, a partire dal quarto anno.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SPAZIO</a:t>
            </a:r>
            <a:r>
              <a:rPr lang="it-IT" sz="1200"/>
              <a:t>: il costo a pieno carico dello spazio vale 2600$.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ELETTRICITÀ</a:t>
            </a:r>
            <a:r>
              <a:rPr lang="it-IT" sz="1200"/>
              <a:t>: si pagano 0,066$/kWh.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68C445-D03B-4D04-B92A-562847A56963}"/>
              </a:ext>
            </a:extLst>
          </p:cNvPr>
          <p:cNvSpPr txBox="1"/>
          <p:nvPr/>
        </p:nvSpPr>
        <p:spPr>
          <a:xfrm>
            <a:off x="394282" y="3826947"/>
            <a:ext cx="110982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Per la piattaforma LinuxONE: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HARDWARE</a:t>
            </a:r>
            <a:r>
              <a:rPr lang="it-IT" sz="1200"/>
              <a:t>: i server LinuxONE hanno un costo di acquisizione di 600000$ e, dal quarto anno, si paga il 10% dei costi di acquisizione (dei vari ambienti) ogni anno, con lo sconto finale del 30%.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SOFTWARE</a:t>
            </a:r>
            <a:r>
              <a:rPr lang="en-US" sz="1200"/>
              <a:t>: per tutti gli ambienti, il sistema operativo costa 6000$ all’anno con il 15% di sconto (costo per core); la macchina virtuale ha un costo incluso nei costi HW; l’application server (WebLogic Server Enterprise Edition) è lo stesso di x86; il database (Microsoft SQL Enterprise Edition) è lo stesso di x86; i data replication tools, i monitoring tools e i security tools sono gli stessi di x86.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PERSONALE</a:t>
            </a:r>
            <a:r>
              <a:rPr lang="it-IT" sz="1200"/>
              <a:t>: un Full Time Equivalent copre 10 server, e i costi medi annuali a pieno carico arrivano a 100000$.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RETE</a:t>
            </a:r>
            <a:r>
              <a:rPr lang="it-IT" sz="1200"/>
              <a:t>: il costo medio dell’infrastruttura di rete per server è di 14000$, con lo sconto del 30% e con un costo di manutenzione annuale pari al 20% del costo iniziale, a partire dal primo anno.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SPAZIO</a:t>
            </a:r>
            <a:r>
              <a:rPr lang="it-IT" sz="1200"/>
              <a:t>: il costo a pieno carico dello spazio vale 2800$.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ELETTRICITÀ</a:t>
            </a:r>
            <a:r>
              <a:rPr lang="it-IT" sz="1200"/>
              <a:t>: si pagano 0,066$/kWh.</a:t>
            </a:r>
          </a:p>
        </p:txBody>
      </p:sp>
      <p:sp>
        <p:nvSpPr>
          <p:cNvPr id="8" name="Segnaposto piè di pagina 8">
            <a:extLst>
              <a:ext uri="{FF2B5EF4-FFF2-40B4-BE49-F238E27FC236}">
                <a16:creationId xmlns:a16="http://schemas.microsoft.com/office/drawing/2014/main" id="{970DC89B-944A-4FA2-94E2-EC0FAD92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r>
              <a:rPr lang="it-IT" sz="1000"/>
              <a:t>Tiziano Taglienti 0304926</a:t>
            </a:r>
          </a:p>
        </p:txBody>
      </p:sp>
    </p:spTree>
    <p:extLst>
      <p:ext uri="{BB962C8B-B14F-4D97-AF65-F5344CB8AC3E}">
        <p14:creationId xmlns:p14="http://schemas.microsoft.com/office/powerpoint/2010/main" val="272558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8C025-5283-4235-8BF5-2AAA578CF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62062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l"/>
            <a:r>
              <a:rPr lang="it-IT" sz="3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Confronto TCO nei 5 anni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C740A6-C9B3-4590-91C3-043B97F4F15F}"/>
              </a:ext>
            </a:extLst>
          </p:cNvPr>
          <p:cNvSpPr txBox="1"/>
          <p:nvPr/>
        </p:nvSpPr>
        <p:spPr>
          <a:xfrm>
            <a:off x="394283" y="5749132"/>
            <a:ext cx="1067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I primi due schemi riassumono il TCO nei 5 anni, per i diversi ambienti e componenti. Si noti che i risparmi con LinuxONE rispetto alla piattaforma x86 sono al 68%.</a:t>
            </a:r>
          </a:p>
          <a:p>
            <a:r>
              <a:rPr lang="it-IT" sz="1200"/>
              <a:t>Il primo dei due diagrammi sottostanti evidenziano il contributo dei costi di ogni componente e il confronto dei costi totali delle due piattaforme.</a:t>
            </a:r>
          </a:p>
          <a:p>
            <a:r>
              <a:rPr lang="it-IT" sz="1200"/>
              <a:t>È evidente la differenza dei costi tra le due piattaforme per tutti i componenti, tranne che per l’hardware, che costa di più per LinuxONE.</a:t>
            </a:r>
          </a:p>
          <a:p>
            <a:r>
              <a:rPr lang="it-IT" sz="1200"/>
              <a:t>Nel secondo diagramma si vede la differenza dei costi delle due piattaforme con il variare degli anni, le conclusioni che si possono trarre sono sempre le stesse.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C3628E-1F15-4380-B203-16FAB18D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05" y="736281"/>
            <a:ext cx="5101104" cy="243612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D75FE1-95A5-4523-8D5E-B65EF0CAF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91" y="693369"/>
            <a:ext cx="5101104" cy="24759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87073B4-D26A-42DC-A787-50955D643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55" y="3346628"/>
            <a:ext cx="3914775" cy="227973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243CE41-2DFA-47DA-A831-E1B0E51C3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295" y="3346626"/>
            <a:ext cx="4730814" cy="2279731"/>
          </a:xfrm>
          <a:prstGeom prst="rect">
            <a:avLst/>
          </a:prstGeom>
        </p:spPr>
      </p:pic>
      <p:sp>
        <p:nvSpPr>
          <p:cNvPr id="10" name="Segnaposto piè di pagina 8">
            <a:extLst>
              <a:ext uri="{FF2B5EF4-FFF2-40B4-BE49-F238E27FC236}">
                <a16:creationId xmlns:a16="http://schemas.microsoft.com/office/drawing/2014/main" id="{1CC51136-50C7-4164-AE5D-ABA7B158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r>
              <a:rPr lang="it-IT" sz="1000"/>
              <a:t>Tiziano Taglienti 0304926</a:t>
            </a:r>
          </a:p>
        </p:txBody>
      </p:sp>
    </p:spTree>
    <p:extLst>
      <p:ext uri="{BB962C8B-B14F-4D97-AF65-F5344CB8AC3E}">
        <p14:creationId xmlns:p14="http://schemas.microsoft.com/office/powerpoint/2010/main" val="229107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5EAE14-9541-4818-89D9-A272ED989680}"/>
              </a:ext>
            </a:extLst>
          </p:cNvPr>
          <p:cNvSpPr txBox="1"/>
          <p:nvPr/>
        </p:nvSpPr>
        <p:spPr>
          <a:xfrm>
            <a:off x="394283" y="5186891"/>
            <a:ext cx="11207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È stato realizzato un grafico che mostra i costi (espressi in dollari) delle due diverse piattaforme, rispetto al numero di transazioni per secondo.</a:t>
            </a:r>
          </a:p>
          <a:p>
            <a:r>
              <a:rPr lang="it-IT" sz="1200"/>
              <a:t>Le due linee rappresentano gli andamenti dei costi complessivi, per x86 (in rosso) e LinuxONE (in blu).</a:t>
            </a:r>
          </a:p>
          <a:p>
            <a:r>
              <a:rPr lang="it-IT" sz="1200"/>
              <a:t>Come precedentemente detto, si nota che per numeri piccoli di transazioni al secondo, la serie blu si trova sopra a quella rossa, che però cresce molto più velocemente all’aumentare delle TPS.</a:t>
            </a:r>
          </a:p>
          <a:p>
            <a:r>
              <a:rPr lang="it-IT" sz="1200"/>
              <a:t>I costi di LinuxONE aumentano solo quando si aumenta il numero di server fault massimi gestibili, quindi sale il numero dei server di scorta usati.</a:t>
            </a:r>
          </a:p>
          <a:p>
            <a:r>
              <a:rPr lang="it-IT" sz="1200"/>
              <a:t>La differenza iniziale tra le due serie è minima, e queste assumono un comportamento simile intorno alle 80 TPS. Il distacco si fa sostanziale già con poche centinaia di transazioni.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F4232F6E-4655-4B5F-AB1D-ABD5DD5EB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99614"/>
              </p:ext>
            </p:extLst>
          </p:nvPr>
        </p:nvGraphicFramePr>
        <p:xfrm>
          <a:off x="2755097" y="730016"/>
          <a:ext cx="5861225" cy="4163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357B5E02-6177-4CFA-A82D-7A680310E20B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0" cy="56206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Confronto TCO nei 5 anni</a:t>
            </a:r>
          </a:p>
        </p:txBody>
      </p:sp>
      <p:sp>
        <p:nvSpPr>
          <p:cNvPr id="6" name="Segnaposto piè di pagina 8">
            <a:extLst>
              <a:ext uri="{FF2B5EF4-FFF2-40B4-BE49-F238E27FC236}">
                <a16:creationId xmlns:a16="http://schemas.microsoft.com/office/drawing/2014/main" id="{5DE9C080-4D87-4401-A75A-9A84BEDB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r>
              <a:rPr lang="it-IT" sz="1000"/>
              <a:t>Tiziano Taglienti 0304926</a:t>
            </a:r>
          </a:p>
        </p:txBody>
      </p:sp>
    </p:spTree>
    <p:extLst>
      <p:ext uri="{BB962C8B-B14F-4D97-AF65-F5344CB8AC3E}">
        <p14:creationId xmlns:p14="http://schemas.microsoft.com/office/powerpoint/2010/main" val="371445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8C025-5283-4235-8BF5-2AAA578CF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62062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l"/>
            <a:r>
              <a:rPr lang="it-IT" sz="3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Considerazioni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73C26B-3C4F-4278-B988-F567E0381057}"/>
              </a:ext>
            </a:extLst>
          </p:cNvPr>
          <p:cNvSpPr txBox="1"/>
          <p:nvPr/>
        </p:nvSpPr>
        <p:spPr>
          <a:xfrm>
            <a:off x="394283" y="855677"/>
            <a:ext cx="11375471" cy="568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Nell’analisi di requisiti funzionali, per garantire alta disponibilità, nel caso di 500 TPS basterebbe saper gestire 1 server fault, ma per gestire i picchi massimi bisogna poter gestirne un numero maggiore. Affinché il sistema rimanga disponibile anche quando ho i picchi massimi, i costi totali dovranno aumentare (fattore 3,8 per x86, fattore 2,3 per LinuxONE).</a:t>
            </a:r>
          </a:p>
          <a:p>
            <a:endParaRPr lang="it-IT" sz="1200"/>
          </a:p>
          <a:p>
            <a:r>
              <a:rPr lang="it-IT" sz="1200"/>
              <a:t>Per la misurazione del TCO, i costi dei server e dei database sono stati trovati su siti di acquisti o su listini prezzi online</a:t>
            </a:r>
            <a:r>
              <a:rPr lang="it-IT" sz="1200" b="1"/>
              <a:t>*</a:t>
            </a:r>
            <a:r>
              <a:rPr lang="it-IT" sz="1200"/>
              <a:t>.</a:t>
            </a:r>
          </a:p>
          <a:p>
            <a:r>
              <a:rPr lang="it-IT" sz="1200"/>
              <a:t>Seguendo i consigli presenti nelle warmup task, sono stati aggiunti altri due server, uguali a quelli trovati su Internet, ma con numeri diversi per core e processori.</a:t>
            </a:r>
          </a:p>
          <a:p>
            <a:r>
              <a:rPr lang="it-IT" sz="1200"/>
              <a:t>I costi del personale, quelli di rete e quelli per le facilities hanno ricevuto cambi minimali tra cui, per esempio, l’abbassamento del costo dell’elettricità a 0,066$/kWh.</a:t>
            </a:r>
          </a:p>
          <a:p>
            <a:endParaRPr lang="it-IT" sz="1200"/>
          </a:p>
          <a:p>
            <a:r>
              <a:rPr lang="it-IT" sz="1200"/>
              <a:t>La piattaforma LinuxONE è generalmente più conveniente di x86.</a:t>
            </a:r>
          </a:p>
          <a:p>
            <a:r>
              <a:rPr lang="it-IT" sz="1200"/>
              <a:t>Nella soluzione che adotta un’infrastruttura Linux, infatti, il costo più elevato è quello del software, e quello dell’hardware è comunque abbastanza alto e supera il costo dell’hardware di x86. Tranne che per quest’ultimo caso, i costi di x86 sono tutti superiori a quelli di LinuxONE.</a:t>
            </a:r>
          </a:p>
          <a:p>
            <a:r>
              <a:rPr lang="it-IT" sz="1200"/>
              <a:t>Nel grafico del confronto nei 5 anni, i due istogrammi associati ai costi delle due piattaformi si somigliano (stessa altezza) solo quando le transazioni scendono intorno a un valore di 80 TPS, e si può notare anche nel grafico nella slide precedente a questa.</a:t>
            </a:r>
          </a:p>
          <a:p>
            <a:r>
              <a:rPr lang="it-IT" sz="1200"/>
              <a:t>Se si modella un sistema con un basso numero di TPS, quindi, può essere più conveniente la scelta di un’infrastruttura x86.</a:t>
            </a:r>
          </a:p>
          <a:p>
            <a:endParaRPr lang="it-IT" sz="1200"/>
          </a:p>
          <a:p>
            <a:endParaRPr lang="it-IT" sz="1200"/>
          </a:p>
          <a:p>
            <a:endParaRPr lang="it-IT" sz="1200"/>
          </a:p>
          <a:p>
            <a:endParaRPr lang="it-IT" sz="1200"/>
          </a:p>
          <a:p>
            <a:endParaRPr lang="it-IT" sz="1200"/>
          </a:p>
          <a:p>
            <a:endParaRPr lang="it-IT" sz="1200"/>
          </a:p>
          <a:p>
            <a:endParaRPr lang="it-IT" sz="1200"/>
          </a:p>
          <a:p>
            <a:endParaRPr lang="it-IT" sz="1200"/>
          </a:p>
          <a:p>
            <a:endParaRPr lang="it-IT" sz="1200"/>
          </a:p>
          <a:p>
            <a:endParaRPr lang="it-IT" sz="1200"/>
          </a:p>
          <a:p>
            <a:r>
              <a:rPr lang="it-IT" sz="1200" b="1"/>
              <a:t>*</a:t>
            </a:r>
            <a:r>
              <a:rPr lang="it-IT" sz="1200"/>
              <a:t> Costi hardware e software:</a:t>
            </a:r>
          </a:p>
          <a:p>
            <a:endParaRPr lang="it-IT" sz="1200"/>
          </a:p>
          <a:p>
            <a:pPr lvl="0">
              <a:lnSpc>
                <a:spcPct val="107000"/>
              </a:lnSpc>
            </a:pPr>
            <a:r>
              <a:rPr lang="it-IT" sz="12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https://buy.hpe.com/it/it/servers/proliant-dl-servers/proliant-dl500-servers/proliant-dl560-server/hpe-proliant-dl560-gen10-server/hpe-proliant-dl560-gen10-6230-2p-128gb-r-p408i-a-8sff-2x1600w-rps-server/p/P02873-B21</a:t>
            </a:r>
            <a:br>
              <a:rPr lang="it-IT" sz="1200" u="none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it-IT" sz="12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https://www.etb-tech.com/dell-poweredge-r840-1x24-2-5-4-x-gold-6140-2-3ghz-eighteen-core-256gb-24-x-600gb-10k-sas-perc-h740p-idrac9-enterprise.html</a:t>
            </a:r>
            <a:endParaRPr lang="it-IT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sz="12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https://www.oracle.com/us/corporate/pricing/technology-price-list-070617.pdf</a:t>
            </a:r>
            <a:br>
              <a:rPr lang="it-IT" sz="1200" u="none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</a:br>
            <a:r>
              <a:rPr lang="it-IT" sz="1200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https://www.microsoft.com/it-it/sql-server/sql-server-2019-pricing#OneGDCWeb-ContentPlacementWithRichBlock-pp5ed24</a:t>
            </a:r>
            <a:endParaRPr lang="it-IT" sz="1200" u="none" strike="noStrike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egnaposto piè di pagina 8">
            <a:extLst>
              <a:ext uri="{FF2B5EF4-FFF2-40B4-BE49-F238E27FC236}">
                <a16:creationId xmlns:a16="http://schemas.microsoft.com/office/drawing/2014/main" id="{1C7F0728-C50C-4F57-9DF6-4DB86FA1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r>
              <a:rPr lang="it-IT" sz="1000"/>
              <a:t>Tiziano Taglienti 0304926</a:t>
            </a:r>
          </a:p>
        </p:txBody>
      </p:sp>
    </p:spTree>
    <p:extLst>
      <p:ext uri="{BB962C8B-B14F-4D97-AF65-F5344CB8AC3E}">
        <p14:creationId xmlns:p14="http://schemas.microsoft.com/office/powerpoint/2010/main" val="2951154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1751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di Office</vt:lpstr>
      <vt:lpstr>Descrizione del caso d’uso</vt:lpstr>
      <vt:lpstr>Sizing</vt:lpstr>
      <vt:lpstr>Architettura delle due piattaforme</vt:lpstr>
      <vt:lpstr>Presentazione standard di PowerPoint</vt:lpstr>
      <vt:lpstr>Confronto TCO nei 5 anni</vt:lpstr>
      <vt:lpstr>Presentazione standard di PowerPoint</vt:lpstr>
      <vt:lpstr>Considerazioni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Descrizione del caso d’uso</dc:title>
  <dc:creator>Tiziano Taglienti</dc:creator>
  <cp:lastModifiedBy>Tiziano Taglienti</cp:lastModifiedBy>
  <cp:revision>6</cp:revision>
  <dcterms:created xsi:type="dcterms:W3CDTF">2021-03-30T13:07:52Z</dcterms:created>
  <dcterms:modified xsi:type="dcterms:W3CDTF">2021-04-03T09:14:33Z</dcterms:modified>
</cp:coreProperties>
</file>