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4" r:id="rId5"/>
    <p:sldId id="364" r:id="rId6"/>
    <p:sldId id="371" r:id="rId7"/>
    <p:sldId id="370" r:id="rId8"/>
    <p:sldId id="365" r:id="rId9"/>
    <p:sldId id="372" r:id="rId10"/>
    <p:sldId id="373" r:id="rId11"/>
    <p:sldId id="381" r:id="rId12"/>
    <p:sldId id="384" r:id="rId13"/>
    <p:sldId id="374" r:id="rId14"/>
    <p:sldId id="375" r:id="rId15"/>
    <p:sldId id="386" r:id="rId16"/>
    <p:sldId id="376" r:id="rId17"/>
    <p:sldId id="378" r:id="rId18"/>
    <p:sldId id="377" r:id="rId19"/>
    <p:sldId id="380" r:id="rId20"/>
    <p:sldId id="379" r:id="rId21"/>
    <p:sldId id="387" r:id="rId22"/>
    <p:sldId id="389" r:id="rId23"/>
    <p:sldId id="368" r:id="rId24"/>
    <p:sldId id="388" r:id="rId25"/>
    <p:sldId id="382" r:id="rId26"/>
    <p:sldId id="36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4E3"/>
    <a:srgbClr val="AEA498"/>
    <a:srgbClr val="3B3838"/>
    <a:srgbClr val="F2F2F2"/>
    <a:srgbClr val="AFA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48206-6824-4505-A666-530B22E90CF6}" v="4106" dt="2023-09-09T10:16:50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bookkeeperFiles\BOOKKEEPER_OUTP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stormFiles\STORM_OUTPUT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stormFiles\STORM_OUTPUT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stormFiles\STORM_OUTPUT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bookkeeperFiles\BOOKKEEPER_OUTPU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bookkeeperFiles\BOOKKEEPER_OUTPU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bookkeeperFiles\BOOKKEEPER_OUTPU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bookkeeperFiles\BOOKKEEPER_OUTPU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bookkeeperFiles\BOOKKEEPER_OUTPU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stormFiles\STORM_OUTPU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stormFiles\STORM_OUTPU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gli\Desktop\proj-isw2\stormFiles\STORM_OUTPU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</a:t>
            </a:r>
            <a:r>
              <a:rPr lang="it-IT" b="1" baseline="0">
                <a:latin typeface="Abadi" panose="020B0604020104020204" pitchFamily="34" charset="0"/>
              </a:rPr>
              <a:t> Release: 5</a:t>
            </a:r>
          </a:p>
          <a:p>
            <a:pPr>
              <a:defRPr/>
            </a:pPr>
            <a:r>
              <a:rPr lang="it-IT" sz="1100" b="0" i="0" u="none" strike="noStrike" baseline="0">
                <a:effectLst/>
                <a:latin typeface="Abadi Extra Light" panose="020B0204020104020204" pitchFamily="34" charset="0"/>
              </a:rPr>
              <a:t>No sampling</a:t>
            </a:r>
            <a:r>
              <a:rPr lang="it-IT" sz="1100" b="0" i="0" u="none" strike="noStrike" baseline="0">
                <a:latin typeface="Abadi Extra Light" panose="020B0204020104020204" pitchFamily="34" charset="0"/>
              </a:rPr>
              <a:t> - </a:t>
            </a:r>
            <a:r>
              <a:rPr lang="it-IT" sz="1100" b="0" i="0" u="none" strike="noStrike" baseline="0">
                <a:effectLst/>
                <a:latin typeface="Abadi Extra Light" panose="020B0204020104020204" pitchFamily="34" charset="0"/>
              </a:rPr>
              <a:t>No selection</a:t>
            </a:r>
            <a:r>
              <a:rPr lang="it-IT" sz="1100" b="0" i="0" u="none" strike="noStrike" baseline="0">
                <a:latin typeface="Abadi Extra Light" panose="020B0204020104020204" pitchFamily="34" charset="0"/>
              </a:rPr>
              <a:t> - </a:t>
            </a:r>
            <a:r>
              <a:rPr lang="it-IT" sz="1100" b="0" i="0" u="none" strike="noStrike" baseline="0">
                <a:effectLst/>
                <a:latin typeface="Abadi Extra Light" panose="020B0204020104020204" pitchFamily="34" charset="0"/>
              </a:rPr>
              <a:t>No cost sensitive</a:t>
            </a:r>
            <a:r>
              <a:rPr lang="it-IT" sz="1100" b="0" i="0" u="none" strike="noStrike" baseline="0">
                <a:latin typeface="Abadi Extra Light" panose="020B0204020104020204" pitchFamily="34" charset="0"/>
              </a:rPr>
              <a:t> 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BOOKKEEPER_OUTPUT!$S$218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BOOKKEEPER_OUTPUT!$R$219:$R$221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BOOKKEEPER_OUTPUT!$S$219:$S$221</c:f>
              <c:numCache>
                <c:formatCode>General</c:formatCode>
                <c:ptCount val="3"/>
                <c:pt idx="0">
                  <c:v>1</c:v>
                </c:pt>
                <c:pt idx="1">
                  <c:v>0.91666666699999999</c:v>
                </c:pt>
                <c:pt idx="2">
                  <c:v>0.94285714300000001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E-4184-B35B-9FA3AE47A69A}"/>
            </c:ext>
          </c:extLst>
        </c:ser>
        <c:ser>
          <c:idx val="1"/>
          <c:order val="1"/>
          <c:tx>
            <c:strRef>
              <c:f>BOOKKEEPER_OUTPUT!$T$218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BOOKKEEPER_OUTPUT!$R$219:$R$221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BOOKKEEPER_OUTPUT!$T$219:$T$221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E-4184-B35B-9FA3AE47A69A}"/>
            </c:ext>
          </c:extLst>
        </c:ser>
        <c:ser>
          <c:idx val="2"/>
          <c:order val="2"/>
          <c:tx>
            <c:strRef>
              <c:f>BOOKKEEPER_OUTPUT!$U$218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BOOKKEEPER_OUTPUT!$R$219:$R$221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BOOKKEEPER_OUTPUT!$U$219:$U$221</c:f>
              <c:numCache>
                <c:formatCode>General</c:formatCode>
                <c:ptCount val="3"/>
                <c:pt idx="0">
                  <c:v>1</c:v>
                </c:pt>
                <c:pt idx="1">
                  <c:v>0.98709315399999997</c:v>
                </c:pt>
                <c:pt idx="2">
                  <c:v>0.99102132399999998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0E-4184-B35B-9FA3AE47A69A}"/>
            </c:ext>
          </c:extLst>
        </c:ser>
        <c:ser>
          <c:idx val="3"/>
          <c:order val="3"/>
          <c:tx>
            <c:strRef>
              <c:f>BOOKKEEPER_OUTPUT!$V$218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BOOKKEEPER_OUTPUT!$R$219:$R$221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BOOKKEEPER_OUTPUT!$V$219:$V$221</c:f>
              <c:numCache>
                <c:formatCode>General</c:formatCode>
                <c:ptCount val="3"/>
                <c:pt idx="0">
                  <c:v>1</c:v>
                </c:pt>
                <c:pt idx="1">
                  <c:v>0.94247245999999996</c:v>
                </c:pt>
                <c:pt idx="2">
                  <c:v>0.96125309199999998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0E-4184-B35B-9FA3AE47A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732160"/>
        <c:axId val="2096719680"/>
      </c:barChart>
      <c:catAx>
        <c:axId val="209673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6719680"/>
        <c:crosses val="autoZero"/>
        <c:auto val="1"/>
        <c:lblAlgn val="ctr"/>
        <c:lblOffset val="100"/>
        <c:noMultiLvlLbl val="0"/>
      </c:catAx>
      <c:valAx>
        <c:axId val="20967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673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 12</a:t>
            </a:r>
          </a:p>
          <a:p>
            <a:pPr>
              <a:defRPr/>
            </a:pPr>
            <a:r>
              <a:rPr lang="it-IT" sz="1100">
                <a:latin typeface="Abadi Extra Light" panose="020B0204020104020204" pitchFamily="34" charset="0"/>
              </a:rPr>
              <a:t>Smote</a:t>
            </a:r>
            <a:r>
              <a:rPr lang="it-IT" sz="1100" baseline="0">
                <a:latin typeface="Abadi Extra Light" panose="020B0204020104020204" pitchFamily="34" charset="0"/>
              </a:rPr>
              <a:t> - Best first - Sensitive learning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STORM_OUTPUT!$S$862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STORM_OUTPUT!$R$863:$R$865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STORM_OUTPUT!$S$863:$S$865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6-4BE1-8568-40B34CA815C0}"/>
            </c:ext>
          </c:extLst>
        </c:ser>
        <c:ser>
          <c:idx val="1"/>
          <c:order val="1"/>
          <c:tx>
            <c:strRef>
              <c:f>STORM_OUTPUT!$T$862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STORM_OUTPUT!$R$863:$R$865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STORM_OUTPUT!$T$863:$T$865</c:f>
              <c:numCache>
                <c:formatCode>General</c:formatCode>
                <c:ptCount val="3"/>
                <c:pt idx="0">
                  <c:v>0.82857142857142796</c:v>
                </c:pt>
                <c:pt idx="1">
                  <c:v>0.82857142857142796</c:v>
                </c:pt>
                <c:pt idx="2">
                  <c:v>0.82857142857142796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6-4BE1-8568-40B34CA815C0}"/>
            </c:ext>
          </c:extLst>
        </c:ser>
        <c:ser>
          <c:idx val="2"/>
          <c:order val="2"/>
          <c:tx>
            <c:strRef>
              <c:f>STORM_OUTPUT!$U$862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STORM_OUTPUT!$R$863:$R$865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STORM_OUTPUT!$U$863:$U$865</c:f>
              <c:numCache>
                <c:formatCode>General</c:formatCode>
                <c:ptCount val="3"/>
                <c:pt idx="0">
                  <c:v>0.91428571428571404</c:v>
                </c:pt>
                <c:pt idx="1">
                  <c:v>0.91428571428571404</c:v>
                </c:pt>
                <c:pt idx="2">
                  <c:v>0.91428571428571404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06-4BE1-8568-40B34CA815C0}"/>
            </c:ext>
          </c:extLst>
        </c:ser>
        <c:ser>
          <c:idx val="3"/>
          <c:order val="3"/>
          <c:tx>
            <c:strRef>
              <c:f>STORM_OUTPUT!$V$862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STORM_OUTPUT!$R$863:$R$865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STORM_OUTPUT!$V$863:$V$865</c:f>
              <c:numCache>
                <c:formatCode>General</c:formatCode>
                <c:ptCount val="3"/>
                <c:pt idx="0">
                  <c:v>0.86393952867941304</c:v>
                </c:pt>
                <c:pt idx="1">
                  <c:v>0.86393952867941304</c:v>
                </c:pt>
                <c:pt idx="2">
                  <c:v>0.86393952867941304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06-4BE1-8568-40B34CA81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803872"/>
        <c:axId val="1660801952"/>
      </c:barChart>
      <c:catAx>
        <c:axId val="16608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0801952"/>
        <c:crosses val="autoZero"/>
        <c:auto val="1"/>
        <c:lblAlgn val="ctr"/>
        <c:lblOffset val="100"/>
        <c:noMultiLvlLbl val="0"/>
      </c:catAx>
      <c:valAx>
        <c:axId val="16608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08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</a:t>
            </a:r>
            <a:r>
              <a:rPr lang="it-IT" b="1" baseline="0">
                <a:latin typeface="Abadi" panose="020B0604020104020204" pitchFamily="34" charset="0"/>
              </a:rPr>
              <a:t> Release: 12</a:t>
            </a:r>
          </a:p>
          <a:p>
            <a:pPr>
              <a:defRPr/>
            </a:pPr>
            <a:r>
              <a:rPr lang="it-IT" sz="1100" baseline="0">
                <a:latin typeface="Abadi Extra Light" panose="020B0204020104020204" pitchFamily="34" charset="0"/>
              </a:rPr>
              <a:t>Oversampling - Best first - Sensitive threshold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STORM_OUTPUT!$S$823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STORM_OUTPUT!$R$824:$R$826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STORM_OUTPUT!$S$824:$S$826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8-4342-96D1-3CC72DA1C55A}"/>
            </c:ext>
          </c:extLst>
        </c:ser>
        <c:ser>
          <c:idx val="1"/>
          <c:order val="1"/>
          <c:tx>
            <c:strRef>
              <c:f>STORM_OUTPUT!$T$823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STORM_OUTPUT!$R$824:$R$826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STORM_OUTPUT!$T$824:$T$826</c:f>
              <c:numCache>
                <c:formatCode>General</c:formatCode>
                <c:ptCount val="3"/>
                <c:pt idx="0">
                  <c:v>0.82857142857142796</c:v>
                </c:pt>
                <c:pt idx="1">
                  <c:v>0.82857142857142796</c:v>
                </c:pt>
                <c:pt idx="2">
                  <c:v>0.82857142857142796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E8-4342-96D1-3CC72DA1C55A}"/>
            </c:ext>
          </c:extLst>
        </c:ser>
        <c:ser>
          <c:idx val="2"/>
          <c:order val="2"/>
          <c:tx>
            <c:strRef>
              <c:f>STORM_OUTPUT!$U$823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STORM_OUTPUT!$R$824:$R$826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STORM_OUTPUT!$U$824:$U$826</c:f>
              <c:numCache>
                <c:formatCode>General</c:formatCode>
                <c:ptCount val="3"/>
                <c:pt idx="0">
                  <c:v>0.91428571428571404</c:v>
                </c:pt>
                <c:pt idx="1">
                  <c:v>0.91428571428571404</c:v>
                </c:pt>
                <c:pt idx="2">
                  <c:v>0.91428571428571404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E8-4342-96D1-3CC72DA1C55A}"/>
            </c:ext>
          </c:extLst>
        </c:ser>
        <c:ser>
          <c:idx val="3"/>
          <c:order val="3"/>
          <c:tx>
            <c:strRef>
              <c:f>STORM_OUTPUT!$V$823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STORM_OUTPUT!$R$824:$R$826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STORM_OUTPUT!$V$824:$V$826</c:f>
              <c:numCache>
                <c:formatCode>General</c:formatCode>
                <c:ptCount val="3"/>
                <c:pt idx="0">
                  <c:v>0.86393952867941304</c:v>
                </c:pt>
                <c:pt idx="1">
                  <c:v>0.86393952867941304</c:v>
                </c:pt>
                <c:pt idx="2">
                  <c:v>0.86393952867941304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E8-4342-96D1-3CC72DA1C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900064"/>
        <c:axId val="1665290224"/>
      </c:barChart>
      <c:catAx>
        <c:axId val="150390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5290224"/>
        <c:crosses val="autoZero"/>
        <c:auto val="1"/>
        <c:lblAlgn val="ctr"/>
        <c:lblOffset val="100"/>
        <c:noMultiLvlLbl val="0"/>
      </c:catAx>
      <c:valAx>
        <c:axId val="166529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390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</a:t>
            </a:r>
            <a:r>
              <a:rPr lang="it-IT" b="1" baseline="0">
                <a:latin typeface="Abadi" panose="020B0604020104020204" pitchFamily="34" charset="0"/>
              </a:rPr>
              <a:t> 12</a:t>
            </a:r>
          </a:p>
          <a:p>
            <a:pPr>
              <a:defRPr/>
            </a:pPr>
            <a:r>
              <a:rPr lang="it-IT" sz="1100" baseline="0">
                <a:latin typeface="Abadi Extra Light" panose="020B0204020104020204" pitchFamily="34" charset="0"/>
              </a:rPr>
              <a:t>Oversampling - Best first - Sensitive learning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STORM_OUTPUT!$S$829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STORM_OUTPUT!$R$830:$R$832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STORM_OUTPUT!$S$830:$S$832</c:f>
              <c:numCache>
                <c:formatCode>General</c:formatCode>
                <c:ptCount val="3"/>
                <c:pt idx="0">
                  <c:v>0.34313725490196001</c:v>
                </c:pt>
                <c:pt idx="1">
                  <c:v>0.34313725490196001</c:v>
                </c:pt>
                <c:pt idx="2">
                  <c:v>0.34313725490196001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0-4239-BFD3-4B6CAE758752}"/>
            </c:ext>
          </c:extLst>
        </c:ser>
        <c:ser>
          <c:idx val="1"/>
          <c:order val="1"/>
          <c:tx>
            <c:strRef>
              <c:f>STORM_OUTPUT!$T$829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STORM_OUTPUT!$R$830:$R$832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STORM_OUTPUT!$T$830:$T$832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0-4239-BFD3-4B6CAE758752}"/>
            </c:ext>
          </c:extLst>
        </c:ser>
        <c:ser>
          <c:idx val="2"/>
          <c:order val="2"/>
          <c:tx>
            <c:strRef>
              <c:f>STORM_OUTPUT!$U$829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STORM_OUTPUT!$R$830:$R$832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STORM_OUTPUT!$U$830:$U$832</c:f>
              <c:numCache>
                <c:formatCode>General</c:formatCode>
                <c:ptCount val="3"/>
                <c:pt idx="0">
                  <c:v>0.91428571428571404</c:v>
                </c:pt>
                <c:pt idx="1">
                  <c:v>0.91428571428571404</c:v>
                </c:pt>
                <c:pt idx="2">
                  <c:v>0.91428571428571404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D0-4239-BFD3-4B6CAE758752}"/>
            </c:ext>
          </c:extLst>
        </c:ser>
        <c:ser>
          <c:idx val="3"/>
          <c:order val="3"/>
          <c:tx>
            <c:strRef>
              <c:f>STORM_OUTPUT!$V$829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STORM_OUTPUT!$R$830:$R$832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STORM_OUTPUT!$V$830:$V$832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D0-4239-BFD3-4B6CAE758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0300240"/>
        <c:axId val="1511863792"/>
      </c:barChart>
      <c:catAx>
        <c:axId val="174030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11863792"/>
        <c:crosses val="autoZero"/>
        <c:auto val="1"/>
        <c:lblAlgn val="ctr"/>
        <c:lblOffset val="100"/>
        <c:noMultiLvlLbl val="0"/>
      </c:catAx>
      <c:valAx>
        <c:axId val="151186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403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 5</a:t>
            </a:r>
          </a:p>
          <a:p>
            <a:pPr>
              <a:defRPr/>
            </a:pPr>
            <a:r>
              <a:rPr lang="it-IT" sz="1100">
                <a:latin typeface="Abadi Extra Light" panose="020B0204020104020204" pitchFamily="34" charset="0"/>
              </a:rPr>
              <a:t>No sampling - Best first - No cost sensitive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BOOKKEEPER_OUTPUT!$T$319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BOOKKEEPER_OUTPUT!$S$320:$S$322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BOOKKEEPER_OUTPUT!$T$320:$T$322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0.91666666699999999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9-4E67-94B2-409800744921}"/>
            </c:ext>
          </c:extLst>
        </c:ser>
        <c:ser>
          <c:idx val="1"/>
          <c:order val="1"/>
          <c:tx>
            <c:strRef>
              <c:f>BOOKKEEPER_OUTPUT!$U$319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BOOKKEEPER_OUTPUT!$S$320:$S$322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BOOKKEEPER_OUTPUT!$U$320:$U$322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9-4E67-94B2-409800744921}"/>
            </c:ext>
          </c:extLst>
        </c:ser>
        <c:ser>
          <c:idx val="2"/>
          <c:order val="2"/>
          <c:tx>
            <c:strRef>
              <c:f>BOOKKEEPER_OUTPUT!$V$319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BOOKKEEPER_OUTPUT!$S$320:$S$322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BOOKKEEPER_OUTPUT!$V$320:$V$322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9-4E67-94B2-409800744921}"/>
            </c:ext>
          </c:extLst>
        </c:ser>
        <c:ser>
          <c:idx val="3"/>
          <c:order val="3"/>
          <c:tx>
            <c:strRef>
              <c:f>BOOKKEEPER_OUTPUT!$W$319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BOOKKEEPER_OUTPUT!$S$320:$S$322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BOOKKEEPER_OUTPUT!$W$320:$W$322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0.94247245999999996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79-4E67-94B2-409800744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747040"/>
        <c:axId val="2096762880"/>
      </c:barChart>
      <c:catAx>
        <c:axId val="209674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6762880"/>
        <c:crosses val="autoZero"/>
        <c:auto val="1"/>
        <c:lblAlgn val="ctr"/>
        <c:lblOffset val="100"/>
        <c:noMultiLvlLbl val="0"/>
      </c:catAx>
      <c:valAx>
        <c:axId val="209676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674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</a:t>
            </a:r>
            <a:r>
              <a:rPr lang="it-IT" b="1" baseline="0">
                <a:latin typeface="Abadi" panose="020B0604020104020204" pitchFamily="34" charset="0"/>
              </a:rPr>
              <a:t> 5</a:t>
            </a:r>
          </a:p>
          <a:p>
            <a:pPr>
              <a:defRPr/>
            </a:pPr>
            <a:r>
              <a:rPr lang="it-IT" sz="1100" baseline="0">
                <a:latin typeface="Abadi Extra Light" panose="020B0204020104020204" pitchFamily="34" charset="0"/>
              </a:rPr>
              <a:t>Smote - No selection - Sensitive learning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BOOKKEEPER_OUTPUT!$S$349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BOOKKEEPER_OUTPUT!$R$350:$R$352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BOOKKEEPER_OUTPUT!$S$350:$S$352</c:f>
              <c:numCache>
                <c:formatCode>General</c:formatCode>
                <c:ptCount val="3"/>
                <c:pt idx="0">
                  <c:v>0.97058823500000002</c:v>
                </c:pt>
                <c:pt idx="1">
                  <c:v>0.86842105300000005</c:v>
                </c:pt>
                <c:pt idx="2">
                  <c:v>0.94285714300000001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4-4B46-8A4A-74CC71CF9B4F}"/>
            </c:ext>
          </c:extLst>
        </c:ser>
        <c:ser>
          <c:idx val="1"/>
          <c:order val="1"/>
          <c:tx>
            <c:strRef>
              <c:f>BOOKKEEPER_OUTPUT!$T$349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BOOKKEEPER_OUTPUT!$R$350:$R$352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BOOKKEEPER_OUTPUT!$T$350:$T$352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4-4B46-8A4A-74CC71CF9B4F}"/>
            </c:ext>
          </c:extLst>
        </c:ser>
        <c:ser>
          <c:idx val="2"/>
          <c:order val="2"/>
          <c:tx>
            <c:strRef>
              <c:f>BOOKKEEPER_OUTPUT!$U$349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BOOKKEEPER_OUTPUT!$R$350:$R$352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BOOKKEEPER_OUTPUT!$U$350:$U$352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0.99074074099999998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F4-4B46-8A4A-74CC71CF9B4F}"/>
            </c:ext>
          </c:extLst>
        </c:ser>
        <c:ser>
          <c:idx val="3"/>
          <c:order val="3"/>
          <c:tx>
            <c:strRef>
              <c:f>BOOKKEEPER_OUTPUT!$V$349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BOOKKEEPER_OUTPUT!$R$350:$R$352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BOOKKEEPER_OUTPUT!$V$350:$V$352</c:f>
              <c:numCache>
                <c:formatCode>General</c:formatCode>
                <c:ptCount val="3"/>
                <c:pt idx="0">
                  <c:v>0.980424823</c:v>
                </c:pt>
                <c:pt idx="1">
                  <c:v>0.90603758499999998</c:v>
                </c:pt>
                <c:pt idx="2">
                  <c:v>0.96125309199999998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F4-4B46-8A4A-74CC71CF9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9874384"/>
        <c:axId val="1099001392"/>
      </c:barChart>
      <c:catAx>
        <c:axId val="101987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001392"/>
        <c:crosses val="autoZero"/>
        <c:auto val="1"/>
        <c:lblAlgn val="ctr"/>
        <c:lblOffset val="100"/>
        <c:noMultiLvlLbl val="0"/>
      </c:catAx>
      <c:valAx>
        <c:axId val="109900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987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</a:t>
            </a:r>
            <a:r>
              <a:rPr lang="it-IT" b="1" baseline="0">
                <a:latin typeface="Abadi" panose="020B0604020104020204" pitchFamily="34" charset="0"/>
              </a:rPr>
              <a:t> 5</a:t>
            </a:r>
          </a:p>
          <a:p>
            <a:pPr>
              <a:defRPr/>
            </a:pPr>
            <a:r>
              <a:rPr lang="it-IT" sz="1100" baseline="0">
                <a:latin typeface="Abadi Extra Light" panose="020B0204020104020204" pitchFamily="34" charset="0"/>
              </a:rPr>
              <a:t>Smote - Best first - Sensitive learning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BOOKKEEPER_OUTPUT!$S$356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BOOKKEEPER_OUTPUT!$R$357:$R$359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BOOKKEEPER_OUTPUT!$S$357:$S$359</c:f>
              <c:numCache>
                <c:formatCode>General</c:formatCode>
                <c:ptCount val="3"/>
                <c:pt idx="0">
                  <c:v>0.76744186000000003</c:v>
                </c:pt>
                <c:pt idx="1">
                  <c:v>1</c:v>
                </c:pt>
                <c:pt idx="2">
                  <c:v>0.78571428600000004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2-455A-B1C9-2CEEBFA22D6F}"/>
            </c:ext>
          </c:extLst>
        </c:ser>
        <c:ser>
          <c:idx val="1"/>
          <c:order val="1"/>
          <c:tx>
            <c:strRef>
              <c:f>BOOKKEEPER_OUTPUT!$T$356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BOOKKEEPER_OUTPUT!$R$357:$R$359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BOOKKEEPER_OUTPUT!$T$357:$T$359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B2-455A-B1C9-2CEEBFA22D6F}"/>
            </c:ext>
          </c:extLst>
        </c:ser>
        <c:ser>
          <c:idx val="2"/>
          <c:order val="2"/>
          <c:tx>
            <c:strRef>
              <c:f>BOOKKEEPER_OUTPUT!$U$356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BOOKKEEPER_OUTPUT!$R$357:$R$359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BOOKKEEPER_OUTPUT!$U$357:$U$359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B2-455A-B1C9-2CEEBFA22D6F}"/>
            </c:ext>
          </c:extLst>
        </c:ser>
        <c:ser>
          <c:idx val="3"/>
          <c:order val="3"/>
          <c:tx>
            <c:strRef>
              <c:f>BOOKKEEPER_OUTPUT!$V$356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BOOKKEEPER_OUTPUT!$R$357:$R$359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BOOKKEEPER_OUTPUT!$V$357:$V$359</c:f>
              <c:numCache>
                <c:formatCode>General</c:formatCode>
                <c:ptCount val="3"/>
                <c:pt idx="0">
                  <c:v>0.82102056400000001</c:v>
                </c:pt>
                <c:pt idx="1">
                  <c:v>1</c:v>
                </c:pt>
                <c:pt idx="2">
                  <c:v>0.83737024199999999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B2-455A-B1C9-2CEEBFA22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7860448"/>
        <c:axId val="1677853248"/>
      </c:barChart>
      <c:catAx>
        <c:axId val="167786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7853248"/>
        <c:crosses val="autoZero"/>
        <c:auto val="1"/>
        <c:lblAlgn val="ctr"/>
        <c:lblOffset val="100"/>
        <c:noMultiLvlLbl val="0"/>
      </c:catAx>
      <c:valAx>
        <c:axId val="16778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78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</a:t>
            </a:r>
            <a:r>
              <a:rPr lang="it-IT" b="1" baseline="0">
                <a:latin typeface="Abadi" panose="020B0604020104020204" pitchFamily="34" charset="0"/>
              </a:rPr>
              <a:t> Release: 5</a:t>
            </a:r>
          </a:p>
          <a:p>
            <a:pPr>
              <a:defRPr/>
            </a:pPr>
            <a:r>
              <a:rPr lang="it-IT" sz="1100">
                <a:latin typeface="Abadi Extra Light" panose="020B0204020104020204" pitchFamily="34" charset="0"/>
              </a:rPr>
              <a:t>Oversampling - Best</a:t>
            </a:r>
            <a:r>
              <a:rPr lang="it-IT" sz="1100" baseline="0">
                <a:latin typeface="Abadi Extra Light" panose="020B0204020104020204" pitchFamily="34" charset="0"/>
              </a:rPr>
              <a:t> first - Sensitive threshold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BOOKKEEPER_OUTPUT!$T$330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BOOKKEEPER_OUTPUT!$S$331:$S$333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BOOKKEEPER_OUTPUT!$T$331:$T$333</c:f>
              <c:numCache>
                <c:formatCode>General</c:formatCode>
                <c:ptCount val="3"/>
                <c:pt idx="0">
                  <c:v>0.89189189199999996</c:v>
                </c:pt>
                <c:pt idx="1">
                  <c:v>1</c:v>
                </c:pt>
                <c:pt idx="2">
                  <c:v>0.89189189199999996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1-4984-92A8-C2C57D0D0187}"/>
            </c:ext>
          </c:extLst>
        </c:ser>
        <c:ser>
          <c:idx val="1"/>
          <c:order val="1"/>
          <c:tx>
            <c:strRef>
              <c:f>BOOKKEEPER_OUTPUT!$U$330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BOOKKEEPER_OUTPUT!$S$331:$S$333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BOOKKEEPER_OUTPUT!$U$331:$U$333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1-4984-92A8-C2C57D0D0187}"/>
            </c:ext>
          </c:extLst>
        </c:ser>
        <c:ser>
          <c:idx val="2"/>
          <c:order val="2"/>
          <c:tx>
            <c:strRef>
              <c:f>BOOKKEEPER_OUTPUT!$V$330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BOOKKEEPER_OUTPUT!$S$331:$S$333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BOOKKEEPER_OUTPUT!$V$331:$V$333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1-4984-92A8-C2C57D0D0187}"/>
            </c:ext>
          </c:extLst>
        </c:ser>
        <c:ser>
          <c:idx val="3"/>
          <c:order val="3"/>
          <c:tx>
            <c:strRef>
              <c:f>BOOKKEEPER_OUTPUT!$W$330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BOOKKEEPER_OUTPUT!$S$331:$S$333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BOOKKEEPER_OUTPUT!$W$331:$W$333</c:f>
              <c:numCache>
                <c:formatCode>General</c:formatCode>
                <c:ptCount val="3"/>
                <c:pt idx="0">
                  <c:v>0.92407108199999999</c:v>
                </c:pt>
                <c:pt idx="1">
                  <c:v>1</c:v>
                </c:pt>
                <c:pt idx="2">
                  <c:v>0.92407108199999999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1-4984-92A8-C2C57D0D0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6766432"/>
        <c:axId val="1926778432"/>
      </c:barChart>
      <c:catAx>
        <c:axId val="192676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6778432"/>
        <c:crosses val="autoZero"/>
        <c:auto val="1"/>
        <c:lblAlgn val="ctr"/>
        <c:lblOffset val="100"/>
        <c:noMultiLvlLbl val="0"/>
      </c:catAx>
      <c:valAx>
        <c:axId val="192677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676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 5</a:t>
            </a:r>
          </a:p>
          <a:p>
            <a:pPr>
              <a:defRPr/>
            </a:pPr>
            <a:r>
              <a:rPr lang="it-IT" sz="1100">
                <a:latin typeface="Abadi Extra Light" panose="020B0204020104020204" pitchFamily="34" charset="0"/>
              </a:rPr>
              <a:t>Undersampling - Best first - Sensitive 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BOOKKEEPER_OUTPUT!$T$334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BOOKKEEPER_OUTPUT!$S$335:$S$337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BOOKKEEPER_OUTPUT!$T$335:$T$337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0.91666666699999999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C-48A0-9843-13381F86503D}"/>
            </c:ext>
          </c:extLst>
        </c:ser>
        <c:ser>
          <c:idx val="1"/>
          <c:order val="1"/>
          <c:tx>
            <c:strRef>
              <c:f>BOOKKEEPER_OUTPUT!$U$334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BOOKKEEPER_OUTPUT!$S$335:$S$337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BOOKKEEPER_OUTPUT!$U$335:$U$337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C-48A0-9843-13381F86503D}"/>
            </c:ext>
          </c:extLst>
        </c:ser>
        <c:ser>
          <c:idx val="2"/>
          <c:order val="2"/>
          <c:tx>
            <c:strRef>
              <c:f>BOOKKEEPER_OUTPUT!$V$334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BOOKKEEPER_OUTPUT!$S$335:$S$337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BOOKKEEPER_OUTPUT!$V$335:$V$337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C-48A0-9843-13381F86503D}"/>
            </c:ext>
          </c:extLst>
        </c:ser>
        <c:ser>
          <c:idx val="3"/>
          <c:order val="3"/>
          <c:tx>
            <c:strRef>
              <c:f>BOOKKEEPER_OUTPUT!$W$334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BOOKKEEPER_OUTPUT!$S$335:$S$337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BOOKKEEPER_OUTPUT!$W$335:$W$337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0.94247245999999996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C-48A0-9843-13381F865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3121648"/>
        <c:axId val="2096720160"/>
      </c:barChart>
      <c:catAx>
        <c:axId val="201312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6720160"/>
        <c:crosses val="autoZero"/>
        <c:auto val="1"/>
        <c:lblAlgn val="ctr"/>
        <c:lblOffset val="100"/>
        <c:noMultiLvlLbl val="0"/>
      </c:catAx>
      <c:valAx>
        <c:axId val="209672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312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 12</a:t>
            </a:r>
          </a:p>
          <a:p>
            <a:pPr>
              <a:defRPr/>
            </a:pPr>
            <a:r>
              <a:rPr lang="it-IT" sz="1100">
                <a:latin typeface="Abadi Extra Light" panose="020B0204020104020204" pitchFamily="34" charset="0"/>
              </a:rPr>
              <a:t>No sampling</a:t>
            </a:r>
            <a:r>
              <a:rPr lang="it-IT" sz="1100" baseline="0">
                <a:latin typeface="Abadi Extra Light" panose="020B0204020104020204" pitchFamily="34" charset="0"/>
              </a:rPr>
              <a:t> - No selection - No cost sensitive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STORM_OUTPUT!$S$793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STORM_OUTPUT!$R$794:$R$796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STORM_OUTPUT!$S$794:$S$796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0.952380952380952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4-40DA-AF0E-FD43F8B90926}"/>
            </c:ext>
          </c:extLst>
        </c:ser>
        <c:ser>
          <c:idx val="1"/>
          <c:order val="1"/>
          <c:tx>
            <c:strRef>
              <c:f>STORM_OUTPUT!$T$793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STORM_OUTPUT!$R$794:$R$796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STORM_OUTPUT!$T$794:$T$796</c:f>
              <c:numCache>
                <c:formatCode>General</c:formatCode>
                <c:ptCount val="3"/>
                <c:pt idx="0">
                  <c:v>0.82857142857142796</c:v>
                </c:pt>
                <c:pt idx="1">
                  <c:v>0.8</c:v>
                </c:pt>
                <c:pt idx="2">
                  <c:v>0.85714285714285698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4-40DA-AF0E-FD43F8B90926}"/>
            </c:ext>
          </c:extLst>
        </c:ser>
        <c:ser>
          <c:idx val="2"/>
          <c:order val="2"/>
          <c:tx>
            <c:strRef>
              <c:f>STORM_OUTPUT!$U$793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STORM_OUTPUT!$R$794:$R$796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STORM_OUTPUT!$U$794:$U$796</c:f>
              <c:numCache>
                <c:formatCode>General</c:formatCode>
                <c:ptCount val="3"/>
                <c:pt idx="0">
                  <c:v>0.96673773987206801</c:v>
                </c:pt>
                <c:pt idx="1">
                  <c:v>0.93422174840085204</c:v>
                </c:pt>
                <c:pt idx="2">
                  <c:v>0.91961620469083105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4-40DA-AF0E-FD43F8B90926}"/>
            </c:ext>
          </c:extLst>
        </c:ser>
        <c:ser>
          <c:idx val="3"/>
          <c:order val="3"/>
          <c:tx>
            <c:strRef>
              <c:f>STORM_OUTPUT!$V$793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STORM_OUTPUT!$R$794:$R$796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STORM_OUTPUT!$V$794:$V$796</c:f>
              <c:numCache>
                <c:formatCode>General</c:formatCode>
                <c:ptCount val="3"/>
                <c:pt idx="0">
                  <c:v>0.86393952867941304</c:v>
                </c:pt>
                <c:pt idx="1">
                  <c:v>0.84012539184952895</c:v>
                </c:pt>
                <c:pt idx="2">
                  <c:v>0.85517693315858401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54-40DA-AF0E-FD43F8B90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110160"/>
        <c:axId val="1497113040"/>
      </c:barChart>
      <c:catAx>
        <c:axId val="149711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113040"/>
        <c:crosses val="autoZero"/>
        <c:auto val="1"/>
        <c:lblAlgn val="ctr"/>
        <c:lblOffset val="100"/>
        <c:noMultiLvlLbl val="0"/>
      </c:catAx>
      <c:valAx>
        <c:axId val="149711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711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</a:t>
            </a:r>
            <a:r>
              <a:rPr lang="it-IT" b="1" baseline="0">
                <a:latin typeface="Abadi" panose="020B0604020104020204" pitchFamily="34" charset="0"/>
              </a:rPr>
              <a:t> 12</a:t>
            </a:r>
          </a:p>
          <a:p>
            <a:pPr>
              <a:defRPr/>
            </a:pPr>
            <a:r>
              <a:rPr lang="it-IT" sz="1100" baseline="0">
                <a:latin typeface="Abadi Extra Light" panose="020B0204020104020204" pitchFamily="34" charset="0"/>
              </a:rPr>
              <a:t>No sampling - No selection - Sensitive learning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STORM_OUTPUT!$S$799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STORM_OUTPUT!$R$800:$R$802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STORM_OUTPUT!$S$800:$S$802</c:f>
              <c:numCache>
                <c:formatCode>General</c:formatCode>
                <c:ptCount val="3"/>
                <c:pt idx="0">
                  <c:v>0.9</c:v>
                </c:pt>
                <c:pt idx="1">
                  <c:v>1</c:v>
                </c:pt>
                <c:pt idx="2">
                  <c:v>0.952380952380952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2-45FC-A3AB-7DFBE908173D}"/>
            </c:ext>
          </c:extLst>
        </c:ser>
        <c:ser>
          <c:idx val="1"/>
          <c:order val="1"/>
          <c:tx>
            <c:strRef>
              <c:f>STORM_OUTPUT!$T$799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STORM_OUTPUT!$R$800:$R$802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STORM_OUTPUT!$T$800:$T$802</c:f>
              <c:numCache>
                <c:formatCode>General</c:formatCode>
                <c:ptCount val="3"/>
                <c:pt idx="0">
                  <c:v>0.9</c:v>
                </c:pt>
                <c:pt idx="1">
                  <c:v>0.82857142857142796</c:v>
                </c:pt>
                <c:pt idx="2">
                  <c:v>0.85714285714285698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2-45FC-A3AB-7DFBE908173D}"/>
            </c:ext>
          </c:extLst>
        </c:ser>
        <c:ser>
          <c:idx val="2"/>
          <c:order val="2"/>
          <c:tx>
            <c:strRef>
              <c:f>STORM_OUTPUT!$U$799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STORM_OUTPUT!$R$800:$R$802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STORM_OUTPUT!$U$800:$U$802</c:f>
              <c:numCache>
                <c:formatCode>General</c:formatCode>
                <c:ptCount val="3"/>
                <c:pt idx="0">
                  <c:v>0.95293176972281401</c:v>
                </c:pt>
                <c:pt idx="1">
                  <c:v>0.93422174840085204</c:v>
                </c:pt>
                <c:pt idx="2">
                  <c:v>0.91961620469083105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2-45FC-A3AB-7DFBE908173D}"/>
            </c:ext>
          </c:extLst>
        </c:ser>
        <c:ser>
          <c:idx val="3"/>
          <c:order val="3"/>
          <c:tx>
            <c:strRef>
              <c:f>STORM_OUTPUT!$V$799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STORM_OUTPUT!$R$800:$R$802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STORM_OUTPUT!$V$800:$V$802</c:f>
              <c:numCache>
                <c:formatCode>General</c:formatCode>
                <c:ptCount val="3"/>
                <c:pt idx="0">
                  <c:v>0.84776119402984995</c:v>
                </c:pt>
                <c:pt idx="1">
                  <c:v>0.86393952867941304</c:v>
                </c:pt>
                <c:pt idx="2">
                  <c:v>0.85517693315858401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F2-45FC-A3AB-7DFBE9081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397728"/>
        <c:axId val="1662398208"/>
      </c:barChart>
      <c:catAx>
        <c:axId val="166239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2398208"/>
        <c:crosses val="autoZero"/>
        <c:auto val="1"/>
        <c:lblAlgn val="ctr"/>
        <c:lblOffset val="100"/>
        <c:noMultiLvlLbl val="0"/>
      </c:catAx>
      <c:valAx>
        <c:axId val="166239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239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>
                <a:latin typeface="Abadi" panose="020B0604020104020204" pitchFamily="34" charset="0"/>
              </a:rPr>
              <a:t>#Training Release: 12</a:t>
            </a:r>
          </a:p>
          <a:p>
            <a:pPr algn="ctr">
              <a:defRPr/>
            </a:pPr>
            <a:r>
              <a:rPr lang="it-IT" sz="1100">
                <a:latin typeface="Abadi Extra Light" panose="020B0204020104020204" pitchFamily="34" charset="0"/>
              </a:rPr>
              <a:t>Smote -</a:t>
            </a:r>
            <a:r>
              <a:rPr lang="it-IT" sz="1100" baseline="0">
                <a:latin typeface="Abadi Extra Light" panose="020B0204020104020204" pitchFamily="34" charset="0"/>
              </a:rPr>
              <a:t> No selection - Sensitive learning</a:t>
            </a:r>
            <a:endParaRPr lang="it-IT" sz="11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STORM_OUTPUT!$S$854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STORM_OUTPUT!$R$855:$R$857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STORM_OUTPUT!$S$855:$S$857</c:f>
              <c:numCache>
                <c:formatCode>General</c:formatCode>
                <c:ptCount val="3"/>
                <c:pt idx="0">
                  <c:v>0.88571428571428501</c:v>
                </c:pt>
                <c:pt idx="1">
                  <c:v>1</c:v>
                </c:pt>
                <c:pt idx="2">
                  <c:v>0.952380952380952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2-432B-A8C0-3911E51C4A75}"/>
            </c:ext>
          </c:extLst>
        </c:ser>
        <c:ser>
          <c:idx val="1"/>
          <c:order val="1"/>
          <c:tx>
            <c:strRef>
              <c:f>STORM_OUTPUT!$T$854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STORM_OUTPUT!$R$855:$R$857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STORM_OUTPUT!$T$855:$T$857</c:f>
              <c:numCache>
                <c:formatCode>General</c:formatCode>
                <c:ptCount val="3"/>
                <c:pt idx="0">
                  <c:v>0.88571428571428501</c:v>
                </c:pt>
                <c:pt idx="1">
                  <c:v>0.82857142857142796</c:v>
                </c:pt>
                <c:pt idx="2">
                  <c:v>0.85714285714285698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2-432B-A8C0-3911E51C4A75}"/>
            </c:ext>
          </c:extLst>
        </c:ser>
        <c:ser>
          <c:idx val="2"/>
          <c:order val="2"/>
          <c:tx>
            <c:strRef>
              <c:f>STORM_OUTPUT!$U$854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STORM_OUTPUT!$R$855:$R$857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STORM_OUTPUT!$U$855:$U$857</c:f>
              <c:numCache>
                <c:formatCode>General</c:formatCode>
                <c:ptCount val="3"/>
                <c:pt idx="0">
                  <c:v>0.95671641791044704</c:v>
                </c:pt>
                <c:pt idx="1">
                  <c:v>0.92921108742004199</c:v>
                </c:pt>
                <c:pt idx="2">
                  <c:v>0.91353944562899703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52-432B-A8C0-3911E51C4A75}"/>
            </c:ext>
          </c:extLst>
        </c:ser>
        <c:ser>
          <c:idx val="3"/>
          <c:order val="3"/>
          <c:tx>
            <c:strRef>
              <c:f>STORM_OUTPUT!$V$854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STORM_OUTPUT!$R$855:$R$857</c:f>
              <c:strCache>
                <c:ptCount val="3"/>
                <c:pt idx="0">
                  <c:v>RandomForest</c:v>
                </c:pt>
                <c:pt idx="1">
                  <c:v>NaiveBayes</c:v>
                </c:pt>
                <c:pt idx="2">
                  <c:v>IBk</c:v>
                </c:pt>
              </c:strCache>
            </c:strRef>
          </c:cat>
          <c:val>
            <c:numRef>
              <c:f>STORM_OUTPUT!$V$855:$V$857</c:f>
              <c:numCache>
                <c:formatCode>General</c:formatCode>
                <c:ptCount val="3"/>
                <c:pt idx="0">
                  <c:v>0.82601279317697196</c:v>
                </c:pt>
                <c:pt idx="1">
                  <c:v>0.86393952867941304</c:v>
                </c:pt>
                <c:pt idx="2">
                  <c:v>0.85517693315858401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52-432B-A8C0-3911E51C4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929056"/>
        <c:axId val="1024930016"/>
      </c:barChart>
      <c:catAx>
        <c:axId val="10249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24930016"/>
        <c:crosses val="autoZero"/>
        <c:auto val="1"/>
        <c:lblAlgn val="ctr"/>
        <c:lblOffset val="100"/>
        <c:noMultiLvlLbl val="0"/>
      </c:catAx>
      <c:valAx>
        <c:axId val="102493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2492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D2F43-FDCD-4583-1DB2-0B63CF114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A4E5C0-1BAF-1595-4F57-5311C089B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43536-929B-C196-63E3-B620B2FA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26683-7FF6-7876-6BB4-395DFF69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15523B-7F09-D526-F6F1-38BF9918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4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0EE3B-F260-2DB0-97B5-B89E5B63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5781B4-C971-1491-A840-A030385A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B0DD85-84C5-32B6-49FE-CF156744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0E7843-1742-637E-ABFD-A6785A34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239FF-663A-03A2-1679-78E4D1D7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4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75598F-3E4E-F2A3-D9B9-4183A8BEE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BB7C72-BE39-CEAA-1CA3-FAE6467B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365020-2A38-1063-26EB-7CC4E283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F4B5A7-8C05-E46A-257E-672A8016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9E9C6E-0622-DD7A-648F-780313B5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3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9415D-47B3-53A1-F67A-F4104DF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E30A89-6F3C-7F8F-0D8A-5692677C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FB8012-F497-3956-1A5A-315BD00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E0A64A-1C4E-215C-15C7-F7A58A3B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F4E70C-AFFE-67CD-70A1-298ADF92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4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777F5-42D7-34AF-4E6C-E5E3FC05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9A21B8-1A04-A1AD-CED0-21D1DA3F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2041D2-E467-C9F2-5F8F-C23620D2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6B458B-4D8D-00C3-0B3B-D317BF2B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F54E20-9B48-31E7-C6C1-6A4B5D4F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13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637B5-F6CC-9E50-64BE-332896A3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023998-9690-D69B-132D-C9CBC2FC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FB8D90-86F1-5887-F6A8-65117692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2F9245-DE12-F58A-DF65-5B4132EC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FE0B4E-C4D0-DB34-A162-D28E05BA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ED9948-9684-DD0F-0DCC-C6B0FA2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8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4B488-E03C-2DF3-6291-E5707A7D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C33942-CBC1-90DD-1AA9-459F5657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6C8521-2DE5-6586-2BFB-8DE7F684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F1DB62-534F-8715-1498-7B7F59DEE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7D7636-0A9E-E174-8211-DB02D0B39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BB5EA0-4DAD-D5A3-B5DB-D5543CF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93DCE3-31FE-A1B0-57AB-B24A8BC8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F741E38-10B8-9700-68ED-CAA7C830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6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88179-102A-993B-536C-164BFB09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FFDC67-2D4A-6163-EA6F-39175B32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B70EAD-CBA4-CF8E-395F-A7F35A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25135F-3DF3-C669-7C23-08502F03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23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AAFD55-C0D8-608B-A0D4-CDB553F6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73E4B6-754B-B212-A349-9A03825F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16FD9C-503B-AB78-AB2E-CDD1B07C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36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A1F10-364D-5C22-3916-ADC3D78E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8936D-E5D2-E886-A5C2-3C9B4133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25EECA-1FFF-1EF8-1818-5E26E919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449B6B-AFF6-5F40-AD1A-457B7595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84F500-5AA7-40FE-9393-20BB53CD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FCC2EC-8F55-FEEF-1E41-8A893436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74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30922-C45C-0D8C-CD9E-09F17680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555A6-0A1F-84A3-7BBA-8E9ABBA2C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A7CE68-61DF-B000-EECD-BAE82C949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D4BF45-C554-9B8B-9C6C-CC2AD0B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B93204-5803-EE85-0DA8-C3260616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C9A86A-E016-D6F6-A9CC-4BFAB9BC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1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0285FE-1757-5662-BEA4-B9264A0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541D8F-1223-0FDB-6377-7FCED68C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8232B3-80BF-C7A2-F772-B5C6AEA45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974E-D9B8-45E1-8BC4-B49EECFDFC33}" type="datetimeFigureOut">
              <a:rPr lang="it-IT" smtClean="0"/>
              <a:t>09/09/2023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AED4A1-3247-DE7C-DD33-2DCA240C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7FFAA4-C486-3D49-28E4-8C604E3D1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1163-2E0B-4EF1-911C-245CFD547C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project/overview?id=tizianotaglienti_proj-isw2" TargetMode="External"/><Relationship Id="rId2" Type="http://schemas.openxmlformats.org/officeDocument/2006/relationships/hyperlink" Target="https://github.com/tizianotaglienti/proj-isw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-579120" y="-944880"/>
            <a:ext cx="3200400" cy="3200400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01373FC-4B91-49B8-6AB7-0870EC838CC5}"/>
              </a:ext>
            </a:extLst>
          </p:cNvPr>
          <p:cNvSpPr txBox="1"/>
          <p:nvPr/>
        </p:nvSpPr>
        <p:spPr>
          <a:xfrm>
            <a:off x="2741100" y="276403"/>
            <a:ext cx="67271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>
                <a:solidFill>
                  <a:srgbClr val="EBE4E3"/>
                </a:solidFill>
                <a:latin typeface="Abadi" panose="020B0604020104020204" pitchFamily="34" charset="0"/>
              </a:rPr>
              <a:t>PROGETTO ISW2</a:t>
            </a:r>
          </a:p>
          <a:p>
            <a:pPr algn="ctr"/>
            <a:r>
              <a:rPr lang="it-IT" sz="3300">
                <a:solidFill>
                  <a:srgbClr val="EBE4E3"/>
                </a:solidFill>
                <a:latin typeface="Abadi" panose="020B0604020104020204" pitchFamily="34" charset="0"/>
              </a:rPr>
              <a:t>Machine Learning for S.E.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9406451" y="353337"/>
            <a:ext cx="603965" cy="603965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10130236" y="545369"/>
            <a:ext cx="3200400" cy="3200400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D4DDB7-0F73-4CA0-3088-20D054E18F9E}"/>
              </a:ext>
            </a:extLst>
          </p:cNvPr>
          <p:cNvSpPr txBox="1"/>
          <p:nvPr/>
        </p:nvSpPr>
        <p:spPr>
          <a:xfrm>
            <a:off x="2951920" y="2129384"/>
            <a:ext cx="630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EBE4E3"/>
                </a:solidFill>
                <a:latin typeface="Abadi" panose="020B0604020104020204" pitchFamily="34" charset="0"/>
              </a:rPr>
              <a:t>TIZIANO TAGLIENTI</a:t>
            </a:r>
          </a:p>
          <a:p>
            <a:pPr algn="ctr"/>
            <a:r>
              <a:rPr lang="it-IT" sz="2500">
                <a:solidFill>
                  <a:srgbClr val="EBE4E3"/>
                </a:solidFill>
                <a:latin typeface="Abadi" panose="020B0604020104020204" pitchFamily="34" charset="0"/>
              </a:rPr>
              <a:t>MATRICOLA 304926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50" y="1910779"/>
            <a:ext cx="3314700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AE7A67-C007-F207-6297-81B5625D399B}"/>
              </a:ext>
            </a:extLst>
          </p:cNvPr>
          <p:cNvSpPr txBox="1"/>
          <p:nvPr/>
        </p:nvSpPr>
        <p:spPr>
          <a:xfrm>
            <a:off x="1885948" y="3427779"/>
            <a:ext cx="63055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>
                <a:solidFill>
                  <a:srgbClr val="EBE4E3"/>
                </a:solidFill>
                <a:latin typeface="Abadi" panose="020B0604020104020204" pitchFamily="34" charset="0"/>
              </a:rPr>
              <a:t>INDICE</a:t>
            </a:r>
          </a:p>
          <a:p>
            <a:endParaRPr lang="it-IT" sz="26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endParaRPr lang="it-IT" sz="26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endParaRPr lang="it-IT" sz="26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r>
              <a:rPr lang="it-IT" sz="2600">
                <a:solidFill>
                  <a:srgbClr val="EBE4E3"/>
                </a:solidFill>
                <a:latin typeface="Abadi Extra Light" panose="020B0204020104020204" pitchFamily="34" charset="0"/>
              </a:rPr>
              <a:t>Progettazione......................3</a:t>
            </a:r>
          </a:p>
          <a:p>
            <a:endParaRPr lang="it-IT" sz="26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r>
              <a:rPr lang="it-IT" sz="2600">
                <a:solidFill>
                  <a:srgbClr val="EBE4E3"/>
                </a:solidFill>
                <a:latin typeface="Abadi Extra Light" panose="020B0204020104020204" pitchFamily="34" charset="0"/>
              </a:rPr>
              <a:t>Risultati..............................10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34601B-34A6-9831-9388-C4F0F794E8E8}"/>
              </a:ext>
            </a:extLst>
          </p:cNvPr>
          <p:cNvSpPr txBox="1"/>
          <p:nvPr/>
        </p:nvSpPr>
        <p:spPr>
          <a:xfrm>
            <a:off x="6548396" y="3423686"/>
            <a:ext cx="43634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3000" b="1">
              <a:solidFill>
                <a:srgbClr val="EBE4E3"/>
              </a:solidFill>
              <a:latin typeface="Abadi" panose="020B0604020104020204" pitchFamily="34" charset="0"/>
            </a:endParaRPr>
          </a:p>
          <a:p>
            <a:endParaRPr lang="it-IT" sz="26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r>
              <a:rPr lang="it-IT" sz="2600">
                <a:solidFill>
                  <a:srgbClr val="EBE4E3"/>
                </a:solidFill>
                <a:latin typeface="Abadi Extra Light" panose="020B0204020104020204" pitchFamily="34" charset="0"/>
              </a:rPr>
              <a:t>Conclusioni....................17</a:t>
            </a:r>
          </a:p>
          <a:p>
            <a:endParaRPr lang="it-IT" sz="26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r>
              <a:rPr lang="it-IT" sz="2600">
                <a:solidFill>
                  <a:srgbClr val="EBE4E3"/>
                </a:solidFill>
                <a:latin typeface="Abadi Extra Light" panose="020B0204020104020204" pitchFamily="34" charset="0"/>
              </a:rPr>
              <a:t>Threats...........................19</a:t>
            </a:r>
          </a:p>
          <a:p>
            <a:endParaRPr lang="it-IT" sz="26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r>
              <a:rPr lang="it-IT" sz="2600">
                <a:solidFill>
                  <a:srgbClr val="EBE4E3"/>
                </a:solidFill>
                <a:latin typeface="Abadi Extra Light" panose="020B0204020104020204" pitchFamily="34" charset="0"/>
              </a:rPr>
              <a:t>Links...............................20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 flipV="1">
            <a:off x="6160907" y="3583704"/>
            <a:ext cx="0" cy="2685614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FABD39-E55D-571D-5B23-247F7DA6EC79}"/>
              </a:ext>
            </a:extLst>
          </p:cNvPr>
          <p:cNvSpPr txBox="1"/>
          <p:nvPr/>
        </p:nvSpPr>
        <p:spPr>
          <a:xfrm>
            <a:off x="1889170" y="4279397"/>
            <a:ext cx="2115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EBE4E3"/>
                </a:solidFill>
                <a:latin typeface="Abadi Extra Light" panose="020B0204020104020204" pitchFamily="34" charset="0"/>
              </a:rPr>
              <a:t>Introduzione</a:t>
            </a:r>
          </a:p>
          <a:p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DDF578A-51F7-0509-E66D-68DEBA3833DA}"/>
              </a:ext>
            </a:extLst>
          </p:cNvPr>
          <p:cNvSpPr txBox="1"/>
          <p:nvPr/>
        </p:nvSpPr>
        <p:spPr>
          <a:xfrm>
            <a:off x="3482097" y="4281099"/>
            <a:ext cx="2408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>
                <a:solidFill>
                  <a:srgbClr val="EBE4E3"/>
                </a:solidFill>
                <a:latin typeface="Abadi Extra Light" panose="020B0204020104020204" pitchFamily="34" charset="0"/>
              </a:rPr>
              <a:t>........................1</a:t>
            </a:r>
            <a:endParaRPr lang="it-IT" sz="2600"/>
          </a:p>
        </p:txBody>
      </p:sp>
    </p:spTree>
    <p:extLst>
      <p:ext uri="{BB962C8B-B14F-4D97-AF65-F5344CB8AC3E}">
        <p14:creationId xmlns:p14="http://schemas.microsoft.com/office/powerpoint/2010/main" val="13333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  <p:bldP spid="12" grpId="0" animBg="1"/>
      <p:bldP spid="13" grpId="0"/>
      <p:bldP spid="2" grpId="0"/>
      <p:bldP spid="8" grpId="0"/>
      <p:bldP spid="16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600">
              <a:solidFill>
                <a:srgbClr val="3B3838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 rot="16200000">
            <a:off x="-1540028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 rot="16200000">
            <a:off x="-798406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764897" y="255504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755547" y="1672197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755547" y="78935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9F24A0-AEF6-76A6-CF9D-13039AA0959E}"/>
              </a:ext>
            </a:extLst>
          </p:cNvPr>
          <p:cNvSpPr txBox="1"/>
          <p:nvPr/>
        </p:nvSpPr>
        <p:spPr>
          <a:xfrm rot="16200000">
            <a:off x="-861852" y="1318874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Progettazione</a:t>
            </a:r>
          </a:p>
          <a:p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9E4300B-8227-6614-DF1A-331267BA99DF}"/>
              </a:ext>
            </a:extLst>
          </p:cNvPr>
          <p:cNvSpPr txBox="1"/>
          <p:nvPr/>
        </p:nvSpPr>
        <p:spPr>
          <a:xfrm>
            <a:off x="1886584" y="471868"/>
            <a:ext cx="90760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" panose="020B0604020104020204" pitchFamily="34" charset="0"/>
              </a:rPr>
              <a:t>Weka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Una volta costruito, il dataset viene diviso sulla base del numero di versione, per poi salvare tutti i file in formato CSV e ARFF; i dati in questo formato vengono poi passati al tool di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Weka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per la valutazione.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676ABC-BB99-C640-1C64-7A8D2B3C5554}"/>
              </a:ext>
            </a:extLst>
          </p:cNvPr>
          <p:cNvSpPr txBox="1"/>
          <p:nvPr/>
        </p:nvSpPr>
        <p:spPr>
          <a:xfrm>
            <a:off x="1886584" y="2110663"/>
            <a:ext cx="8903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Al variare della configurazione di {balancing, feature selection, cost sensitive selection}, si valuta l’accuratezza dei classificatori esaminati.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Per ogni configurazione vengono eseguite N-1 run di walk forward, dove N è il numero delle release, con lo scopo di creare un file CSV finale, contenente le seguenti metriche di machine learning: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026DAB0-FEE9-DF11-970C-7001B552FC4D}"/>
              </a:ext>
            </a:extLst>
          </p:cNvPr>
          <p:cNvSpPr/>
          <p:nvPr/>
        </p:nvSpPr>
        <p:spPr>
          <a:xfrm>
            <a:off x="9117923" y="4402632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Kappa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7016CC-B939-792C-F68E-5F5FA088C0C7}"/>
              </a:ext>
            </a:extLst>
          </p:cNvPr>
          <p:cNvSpPr/>
          <p:nvPr/>
        </p:nvSpPr>
        <p:spPr>
          <a:xfrm>
            <a:off x="2185837" y="4402643"/>
            <a:ext cx="952163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TP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10E83F3-3F2A-1516-B183-20CEC1813D8F}"/>
              </a:ext>
            </a:extLst>
          </p:cNvPr>
          <p:cNvSpPr/>
          <p:nvPr/>
        </p:nvSpPr>
        <p:spPr>
          <a:xfrm>
            <a:off x="3137997" y="4402639"/>
            <a:ext cx="1033445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F2F2F2"/>
                </a:solidFill>
                <a:latin typeface="Abadi" panose="020B0604020104020204" pitchFamily="34" charset="0"/>
              </a:rPr>
              <a:t>FP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2D47C7-46E6-EC71-13BB-F41FC7238F0A}"/>
              </a:ext>
            </a:extLst>
          </p:cNvPr>
          <p:cNvSpPr/>
          <p:nvPr/>
        </p:nvSpPr>
        <p:spPr>
          <a:xfrm>
            <a:off x="4171442" y="4402639"/>
            <a:ext cx="952163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F2F2F2"/>
                </a:solidFill>
                <a:latin typeface="Abadi" panose="020B0604020104020204" pitchFamily="34" charset="0"/>
              </a:rPr>
              <a:t>TN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8D5B5700-B550-16EE-3BB5-0A0B849D52CB}"/>
              </a:ext>
            </a:extLst>
          </p:cNvPr>
          <p:cNvSpPr/>
          <p:nvPr/>
        </p:nvSpPr>
        <p:spPr>
          <a:xfrm>
            <a:off x="5123603" y="4402633"/>
            <a:ext cx="952163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F2F2F2"/>
                </a:solidFill>
                <a:latin typeface="Abadi" panose="020B0604020104020204" pitchFamily="34" charset="0"/>
              </a:rPr>
              <a:t>FN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E9501C4-6384-C8E3-3BF0-039CFEC53731}"/>
              </a:ext>
            </a:extLst>
          </p:cNvPr>
          <p:cNvSpPr/>
          <p:nvPr/>
        </p:nvSpPr>
        <p:spPr>
          <a:xfrm>
            <a:off x="6075765" y="4402632"/>
            <a:ext cx="1137834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Precision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F498BB7-AE6F-B813-5100-5CC2DD7A14CB}"/>
              </a:ext>
            </a:extLst>
          </p:cNvPr>
          <p:cNvSpPr/>
          <p:nvPr/>
        </p:nvSpPr>
        <p:spPr>
          <a:xfrm>
            <a:off x="7213598" y="4402632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Recall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14DA7B7-9B03-1817-2C32-AD8A1C92384F}"/>
              </a:ext>
            </a:extLst>
          </p:cNvPr>
          <p:cNvSpPr/>
          <p:nvPr/>
        </p:nvSpPr>
        <p:spPr>
          <a:xfrm>
            <a:off x="8165760" y="4402632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AUC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5B928EA-B3C5-801E-6B82-2996ABE7565C}"/>
              </a:ext>
            </a:extLst>
          </p:cNvPr>
          <p:cNvSpPr txBox="1"/>
          <p:nvPr/>
        </p:nvSpPr>
        <p:spPr>
          <a:xfrm>
            <a:off x="8243357" y="5415683"/>
            <a:ext cx="1905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>
                <a:latin typeface="Abadi Extra Light" panose="020B0204020104020204" pitchFamily="34" charset="0"/>
              </a:rPr>
              <a:t>Parte dell’header </a:t>
            </a:r>
          </a:p>
          <a:p>
            <a:pPr algn="r"/>
            <a:r>
              <a:rPr lang="it-IT" sz="2000">
                <a:latin typeface="Abadi Extra Light" panose="020B0204020104020204" pitchFamily="34" charset="0"/>
              </a:rPr>
              <a:t>del dataset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80B3E017-5B40-63F8-89DF-6431FC443C9A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FCA69F4F-728E-96AE-3B90-D8FD7A85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379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76A6B78-2D2D-5800-084A-2F1E9EE8F3B8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CD0DBF61-3DC9-7D9E-83B0-C8B67A3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3E3015-626F-DAC8-9254-36B84F5DB8F1}"/>
              </a:ext>
            </a:extLst>
          </p:cNvPr>
          <p:cNvSpPr txBox="1"/>
          <p:nvPr/>
        </p:nvSpPr>
        <p:spPr>
          <a:xfrm>
            <a:off x="4936997" y="333064"/>
            <a:ext cx="2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Risultati</a:t>
            </a:r>
          </a:p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83B160-7C9A-69DC-4846-CE926EB41CD4}"/>
              </a:ext>
            </a:extLst>
          </p:cNvPr>
          <p:cNvSpPr txBox="1"/>
          <p:nvPr/>
        </p:nvSpPr>
        <p:spPr>
          <a:xfrm>
            <a:off x="723964" y="1460396"/>
            <a:ext cx="10686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I classificatori che verranno comparati sono </a:t>
            </a:r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RandomForest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, </a:t>
            </a:r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NaiveBayes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e </a:t>
            </a:r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Ibk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.</a:t>
            </a:r>
          </a:p>
          <a:p>
            <a:endParaRPr lang="it-IT" sz="2400">
              <a:solidFill>
                <a:srgbClr val="3B3838"/>
              </a:solidFill>
              <a:latin typeface="Abadi Extra Light" panose="020B0204020104020204" pitchFamily="34" charset="0"/>
            </a:endParaRP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Essi sono stati valutati variando le configurazioni di:</a:t>
            </a:r>
          </a:p>
          <a:p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Balancing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= {no sampling, smote, oversampling, undersampling};</a:t>
            </a:r>
          </a:p>
          <a:p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Feature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</a:t>
            </a:r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selection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= {no selection, best first};</a:t>
            </a:r>
          </a:p>
          <a:p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Cost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</a:t>
            </a:r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sensitivity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= {no cost sensitive, sensitive learning, sensitive threshold}.</a:t>
            </a:r>
          </a:p>
          <a:p>
            <a:endParaRPr lang="it-IT" sz="2400">
              <a:solidFill>
                <a:srgbClr val="3B3838"/>
              </a:solidFill>
              <a:latin typeface="Abadi Extra Light" panose="020B0204020104020204" pitchFamily="34" charset="0"/>
            </a:endParaRP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Come già detto, il metodo walk forward è stato applicato come tecnica di validazione.</a:t>
            </a:r>
          </a:p>
        </p:txBody>
      </p:sp>
    </p:spTree>
    <p:extLst>
      <p:ext uri="{BB962C8B-B14F-4D97-AF65-F5344CB8AC3E}">
        <p14:creationId xmlns:p14="http://schemas.microsoft.com/office/powerpoint/2010/main" val="2965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76A6B78-2D2D-5800-084A-2F1E9EE8F3B8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CD0DBF61-3DC9-7D9E-83B0-C8B67A3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11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679CC6BD-E825-5F25-2D4D-E0D3F0E21FC1}"/>
              </a:ext>
            </a:extLst>
          </p:cNvPr>
          <p:cNvGraphicFramePr>
            <a:graphicFrameLocks/>
          </p:cNvGraphicFramePr>
          <p:nvPr/>
        </p:nvGraphicFramePr>
        <p:xfrm>
          <a:off x="703200" y="1365324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BE04659B-5E03-F8C7-8557-6E51D7C4A493}"/>
              </a:ext>
            </a:extLst>
          </p:cNvPr>
          <p:cNvGraphicFramePr>
            <a:graphicFrameLocks/>
          </p:cNvGraphicFramePr>
          <p:nvPr/>
        </p:nvGraphicFramePr>
        <p:xfrm>
          <a:off x="6446399" y="1365324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4FCC7A1-B48E-97EE-168F-107F301E3E3E}"/>
              </a:ext>
            </a:extLst>
          </p:cNvPr>
          <p:cNvSpPr txBox="1"/>
          <p:nvPr/>
        </p:nvSpPr>
        <p:spPr>
          <a:xfrm>
            <a:off x="703199" y="4703954"/>
            <a:ext cx="107831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Facendo feature selection con Best first migliorano tutte le metriche per Naive Bayes e peggiorano quasi tutte tranne la AUC per Ibk.</a:t>
            </a:r>
          </a:p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La predizione non cambia utilizzando il classificatore RandomForest.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3E3015-626F-DAC8-9254-36B84F5DB8F1}"/>
              </a:ext>
            </a:extLst>
          </p:cNvPr>
          <p:cNvSpPr txBox="1"/>
          <p:nvPr/>
        </p:nvSpPr>
        <p:spPr>
          <a:xfrm>
            <a:off x="3564639" y="333064"/>
            <a:ext cx="2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Risultati</a:t>
            </a:r>
          </a:p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23CE568-E143-8DCA-1148-48DE9ED684F2}"/>
              </a:ext>
            </a:extLst>
          </p:cNvPr>
          <p:cNvSpPr txBox="1"/>
          <p:nvPr/>
        </p:nvSpPr>
        <p:spPr>
          <a:xfrm>
            <a:off x="5546479" y="332161"/>
            <a:ext cx="297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- Bookkeeper</a:t>
            </a:r>
            <a:endParaRPr lang="it-IT" sz="3600"/>
          </a:p>
        </p:txBody>
      </p:sp>
    </p:spTree>
    <p:extLst>
      <p:ext uri="{BB962C8B-B14F-4D97-AF65-F5344CB8AC3E}">
        <p14:creationId xmlns:p14="http://schemas.microsoft.com/office/powerpoint/2010/main" val="379308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3" grpId="0">
        <p:bldAsOne/>
      </p:bldGraphic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76A6B78-2D2D-5800-084A-2F1E9EE8F3B8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CD0DBF61-3DC9-7D9E-83B0-C8B67A3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12</a:t>
            </a:r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E9B8F61E-9F96-98D0-703C-38C3DED41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614586"/>
              </p:ext>
            </p:extLst>
          </p:nvPr>
        </p:nvGraphicFramePr>
        <p:xfrm>
          <a:off x="7032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10F7BA7D-7559-02E1-83F2-AFE480597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837727"/>
              </p:ext>
            </p:extLst>
          </p:nvPr>
        </p:nvGraphicFramePr>
        <p:xfrm>
          <a:off x="64464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0E336A-1C1B-B382-D1B5-4C9BD3A6C122}"/>
              </a:ext>
            </a:extLst>
          </p:cNvPr>
          <p:cNvSpPr txBox="1"/>
          <p:nvPr/>
        </p:nvSpPr>
        <p:spPr>
          <a:xfrm>
            <a:off x="703199" y="4703954"/>
            <a:ext cx="107831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Anche qui varia solo la tipologia di feature selection tra i due grafici, e si nota che l’unico miglioramento avviene per il classificatore NaiveBayes quando si fa sensitive learning e sampling con Smote.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4890AB-E992-FFD8-C5E2-AC0B3B5E5608}"/>
              </a:ext>
            </a:extLst>
          </p:cNvPr>
          <p:cNvSpPr txBox="1"/>
          <p:nvPr/>
        </p:nvSpPr>
        <p:spPr>
          <a:xfrm>
            <a:off x="3564639" y="333064"/>
            <a:ext cx="2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Risultati</a:t>
            </a:r>
          </a:p>
          <a:p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8EBE7A-83D9-392F-A61F-EF78D5C90262}"/>
              </a:ext>
            </a:extLst>
          </p:cNvPr>
          <p:cNvSpPr txBox="1"/>
          <p:nvPr/>
        </p:nvSpPr>
        <p:spPr>
          <a:xfrm>
            <a:off x="5546479" y="332161"/>
            <a:ext cx="297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- Bookkeeper</a:t>
            </a:r>
            <a:endParaRPr lang="it-IT" sz="3600"/>
          </a:p>
        </p:txBody>
      </p:sp>
    </p:spTree>
    <p:extLst>
      <p:ext uri="{BB962C8B-B14F-4D97-AF65-F5344CB8AC3E}">
        <p14:creationId xmlns:p14="http://schemas.microsoft.com/office/powerpoint/2010/main" val="212749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76A6B78-2D2D-5800-084A-2F1E9EE8F3B8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CD0DBF61-3DC9-7D9E-83B0-C8B67A3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13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8EFA2D4A-7AB7-2396-24C8-34E5BAA44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501978"/>
              </p:ext>
            </p:extLst>
          </p:nvPr>
        </p:nvGraphicFramePr>
        <p:xfrm>
          <a:off x="6448800" y="1369555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F5FC759-8719-C3EC-8569-A3DA16B11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822092"/>
              </p:ext>
            </p:extLst>
          </p:nvPr>
        </p:nvGraphicFramePr>
        <p:xfrm>
          <a:off x="703200" y="1369555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2FAD47-F8E5-6FAF-0F9D-8FE9F4EA6D68}"/>
              </a:ext>
            </a:extLst>
          </p:cNvPr>
          <p:cNvSpPr txBox="1"/>
          <p:nvPr/>
        </p:nvSpPr>
        <p:spPr>
          <a:xfrm>
            <a:off x="703199" y="4703954"/>
            <a:ext cx="107831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Utilizzando sensitive threshold e fissando la feature selection Best first, è evidente che è meglio scartare alcune istanze dalla classe maggioritaria piuttosto che aggiungere classi buggy con oversampling.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41817E7-6FEF-E6D6-AF6A-C48220A0305D}"/>
              </a:ext>
            </a:extLst>
          </p:cNvPr>
          <p:cNvSpPr txBox="1"/>
          <p:nvPr/>
        </p:nvSpPr>
        <p:spPr>
          <a:xfrm>
            <a:off x="3564639" y="333064"/>
            <a:ext cx="2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Risultati</a:t>
            </a:r>
          </a:p>
          <a:p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6D6B66-7916-0651-B28E-1C9261AE88F5}"/>
              </a:ext>
            </a:extLst>
          </p:cNvPr>
          <p:cNvSpPr txBox="1"/>
          <p:nvPr/>
        </p:nvSpPr>
        <p:spPr>
          <a:xfrm>
            <a:off x="5546479" y="332161"/>
            <a:ext cx="297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- Bookkeeper</a:t>
            </a:r>
            <a:endParaRPr lang="it-IT" sz="3600"/>
          </a:p>
        </p:txBody>
      </p:sp>
    </p:spTree>
    <p:extLst>
      <p:ext uri="{BB962C8B-B14F-4D97-AF65-F5344CB8AC3E}">
        <p14:creationId xmlns:p14="http://schemas.microsoft.com/office/powerpoint/2010/main" val="109203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76A6B78-2D2D-5800-084A-2F1E9EE8F3B8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CD0DBF61-3DC9-7D9E-83B0-C8B67A3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14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076808B8-1A70-594D-4E57-20DE21F06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900703"/>
              </p:ext>
            </p:extLst>
          </p:nvPr>
        </p:nvGraphicFramePr>
        <p:xfrm>
          <a:off x="7032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21837E-4D48-B0DA-3A7E-D0B4BDEE5893}"/>
              </a:ext>
            </a:extLst>
          </p:cNvPr>
          <p:cNvSpPr txBox="1"/>
          <p:nvPr/>
        </p:nvSpPr>
        <p:spPr>
          <a:xfrm>
            <a:off x="703199" y="4703954"/>
            <a:ext cx="1078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L’utilizzo del sensitive learning, nel caso in cui non si applica sampling né feature selection, non porta a miglioramenti significativi per le metriche considerate.</a:t>
            </a:r>
          </a:p>
        </p:txBody>
      </p: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3AC727A9-D13A-7830-7A0A-E18ADC17C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223822"/>
              </p:ext>
            </p:extLst>
          </p:nvPr>
        </p:nvGraphicFramePr>
        <p:xfrm>
          <a:off x="64488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78017A-02B4-CAF5-29C0-74021FDA7B8B}"/>
              </a:ext>
            </a:extLst>
          </p:cNvPr>
          <p:cNvSpPr txBox="1"/>
          <p:nvPr/>
        </p:nvSpPr>
        <p:spPr>
          <a:xfrm>
            <a:off x="6121443" y="328567"/>
            <a:ext cx="297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- Storm</a:t>
            </a:r>
            <a:endParaRPr lang="it-IT" sz="360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023396-754F-BF2E-77E9-8C01CDC98B80}"/>
              </a:ext>
            </a:extLst>
          </p:cNvPr>
          <p:cNvSpPr txBox="1"/>
          <p:nvPr/>
        </p:nvSpPr>
        <p:spPr>
          <a:xfrm>
            <a:off x="4142172" y="330459"/>
            <a:ext cx="2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Risultati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62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5" grpId="0"/>
      <p:bldGraphic spid="2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76A6B78-2D2D-5800-084A-2F1E9EE8F3B8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CD0DBF61-3DC9-7D9E-83B0-C8B67A3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15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44DF0B9-EA96-DA86-FC6B-A3F615371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289049"/>
              </p:ext>
            </p:extLst>
          </p:nvPr>
        </p:nvGraphicFramePr>
        <p:xfrm>
          <a:off x="7032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B8A56F3-60C8-F26A-A366-8D19FDC01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467489"/>
              </p:ext>
            </p:extLst>
          </p:nvPr>
        </p:nvGraphicFramePr>
        <p:xfrm>
          <a:off x="64488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8DAA65-959C-1419-01AE-91B7B4C95AA0}"/>
              </a:ext>
            </a:extLst>
          </p:cNvPr>
          <p:cNvSpPr txBox="1"/>
          <p:nvPr/>
        </p:nvSpPr>
        <p:spPr>
          <a:xfrm>
            <a:off x="703199" y="4703954"/>
            <a:ext cx="107831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Utilizzando sensitive threshold e fissando la feature selection Best first, è evidente che è meglio scartare alcune istanze dalla classe maggioritaria piuttosto che aggiungere classi buggy con oversampling.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E3DD4C-38CA-44C9-F203-000EF7838BA2}"/>
              </a:ext>
            </a:extLst>
          </p:cNvPr>
          <p:cNvSpPr txBox="1"/>
          <p:nvPr/>
        </p:nvSpPr>
        <p:spPr>
          <a:xfrm>
            <a:off x="6121443" y="328567"/>
            <a:ext cx="297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- Storm</a:t>
            </a:r>
            <a:endParaRPr lang="it-IT" sz="36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9D9879F-B687-EAC8-7DDB-206C136A138C}"/>
              </a:ext>
            </a:extLst>
          </p:cNvPr>
          <p:cNvSpPr txBox="1"/>
          <p:nvPr/>
        </p:nvSpPr>
        <p:spPr>
          <a:xfrm>
            <a:off x="4142172" y="330459"/>
            <a:ext cx="2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Risultati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70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76A6B78-2D2D-5800-084A-2F1E9EE8F3B8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CD0DBF61-3DC9-7D9E-83B0-C8B67A38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16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ECC99448-E160-481D-A30B-AE6EF2702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854885"/>
              </p:ext>
            </p:extLst>
          </p:nvPr>
        </p:nvGraphicFramePr>
        <p:xfrm>
          <a:off x="7032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D21F5311-5882-A4A9-8E0C-FB09FF0F3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688755"/>
              </p:ext>
            </p:extLst>
          </p:nvPr>
        </p:nvGraphicFramePr>
        <p:xfrm>
          <a:off x="6448800" y="1364280"/>
          <a:ext cx="50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D8CBD9E-3346-5F31-0FC8-7D847EE37B4B}"/>
              </a:ext>
            </a:extLst>
          </p:cNvPr>
          <p:cNvSpPr txBox="1"/>
          <p:nvPr/>
        </p:nvSpPr>
        <p:spPr>
          <a:xfrm>
            <a:off x="703199" y="4703954"/>
            <a:ext cx="109401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Riferendosi a ciò che è stato detto nella slide precedente, in questo caso l’oversampling porta alla predizione di soli elementi positivi.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95CFCFC-FB66-B31E-12CD-80A951F67C0A}"/>
              </a:ext>
            </a:extLst>
          </p:cNvPr>
          <p:cNvSpPr txBox="1"/>
          <p:nvPr/>
        </p:nvSpPr>
        <p:spPr>
          <a:xfrm>
            <a:off x="6121443" y="328567"/>
            <a:ext cx="2977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- Storm</a:t>
            </a:r>
            <a:endParaRPr lang="it-IT" sz="360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4A18294-56EB-B8F6-9DCA-BE6376003DFE}"/>
              </a:ext>
            </a:extLst>
          </p:cNvPr>
          <p:cNvSpPr txBox="1"/>
          <p:nvPr/>
        </p:nvSpPr>
        <p:spPr>
          <a:xfrm>
            <a:off x="4142172" y="330459"/>
            <a:ext cx="2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Risultati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527AD-9E1A-236C-803D-7014544AD7E2}"/>
              </a:ext>
            </a:extLst>
          </p:cNvPr>
          <p:cNvSpPr txBox="1"/>
          <p:nvPr/>
        </p:nvSpPr>
        <p:spPr>
          <a:xfrm>
            <a:off x="4629151" y="333653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Conclusioni</a:t>
            </a:r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8655DF-9FBE-259E-1E3C-2C0D5F1B73D2}"/>
              </a:ext>
            </a:extLst>
          </p:cNvPr>
          <p:cNvSpPr txBox="1"/>
          <p:nvPr/>
        </p:nvSpPr>
        <p:spPr>
          <a:xfrm>
            <a:off x="625917" y="1496550"/>
            <a:ext cx="109401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Dall’analisi effettuata, ovviamente non è possibile eleggere una configurazione che sia la migliore in assoluto rispetto alle altre (no silver bullet).</a:t>
            </a:r>
          </a:p>
        </p:txBody>
      </p:sp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A007F087-73B3-A71B-A66F-1A10960A5552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08709B2B-600D-998E-9460-F007ADF6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3174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527AD-9E1A-236C-803D-7014544AD7E2}"/>
              </a:ext>
            </a:extLst>
          </p:cNvPr>
          <p:cNvSpPr txBox="1"/>
          <p:nvPr/>
        </p:nvSpPr>
        <p:spPr>
          <a:xfrm>
            <a:off x="4629151" y="333653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Conclusioni</a:t>
            </a:r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8655DF-9FBE-259E-1E3C-2C0D5F1B73D2}"/>
              </a:ext>
            </a:extLst>
          </p:cNvPr>
          <p:cNvSpPr txBox="1"/>
          <p:nvPr/>
        </p:nvSpPr>
        <p:spPr>
          <a:xfrm>
            <a:off x="625917" y="1496550"/>
            <a:ext cx="109401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Dall’analisi effettuata, ovviamente non è possibile eleggere una configurazione che sia la migliore in assoluto rispetto alle altre (</a:t>
            </a:r>
            <a:r>
              <a:rPr lang="it-IT" sz="2600" b="1">
                <a:solidFill>
                  <a:srgbClr val="3B3838"/>
                </a:solidFill>
                <a:latin typeface="Abadi Extra Light" panose="020B0204020104020204" pitchFamily="34" charset="0"/>
              </a:rPr>
              <a:t>no silver bullet</a:t>
            </a:r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).</a:t>
            </a:r>
          </a:p>
        </p:txBody>
      </p:sp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A007F087-73B3-A71B-A66F-1A10960A5552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08709B2B-600D-998E-9460-F007ADF6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17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1438179-8978-4A68-FD53-4000DE409639}"/>
              </a:ext>
            </a:extLst>
          </p:cNvPr>
          <p:cNvSpPr txBox="1"/>
          <p:nvPr/>
        </p:nvSpPr>
        <p:spPr>
          <a:xfrm>
            <a:off x="625917" y="2564541"/>
            <a:ext cx="109401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È opportuno notare che alcuni risultati ottenuti rispecchiano ciò che è stato studiato nella teoria. </a:t>
            </a:r>
          </a:p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Per esempio, introducendo una classificazione cost sensitive, la recall aumenta nella maggior parte dei casi, come ci si aspetta.</a:t>
            </a:r>
          </a:p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Inoltre, i valori alti di Kappa e AUC nella maggior parte dei casi sono indici del fatto che l’insieme delle feature scelte sia correlato alla bugginess.</a:t>
            </a:r>
          </a:p>
        </p:txBody>
      </p:sp>
    </p:spTree>
    <p:extLst>
      <p:ext uri="{BB962C8B-B14F-4D97-AF65-F5344CB8AC3E}">
        <p14:creationId xmlns:p14="http://schemas.microsoft.com/office/powerpoint/2010/main" val="143149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-579120" y="-944880"/>
            <a:ext cx="3200400" cy="3200400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9406451" y="353337"/>
            <a:ext cx="603965" cy="603965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10130236" y="545369"/>
            <a:ext cx="3200400" cy="3200400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FABD39-E55D-571D-5B23-247F7DA6EC79}"/>
              </a:ext>
            </a:extLst>
          </p:cNvPr>
          <p:cNvSpPr txBox="1"/>
          <p:nvPr/>
        </p:nvSpPr>
        <p:spPr>
          <a:xfrm>
            <a:off x="4749865" y="333653"/>
            <a:ext cx="269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EBE4E3"/>
                </a:solidFill>
                <a:latin typeface="Abadi" panose="020B0604020104020204" pitchFamily="34" charset="0"/>
              </a:rPr>
              <a:t>Introduzione</a:t>
            </a:r>
          </a:p>
          <a:p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6D1EE01-DA30-87FC-9D20-CB06993C1864}"/>
              </a:ext>
            </a:extLst>
          </p:cNvPr>
          <p:cNvSpPr txBox="1"/>
          <p:nvPr/>
        </p:nvSpPr>
        <p:spPr>
          <a:xfrm>
            <a:off x="2308975" y="1757294"/>
            <a:ext cx="123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>
                <a:solidFill>
                  <a:srgbClr val="EBE4E3"/>
                </a:solidFill>
                <a:latin typeface="Abadi" panose="020B0604020104020204" pitchFamily="34" charset="0"/>
              </a:rPr>
              <a:t>Scopo</a:t>
            </a:r>
          </a:p>
          <a:p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5D335F-1FEA-A01E-2ADE-E4A4C1B807D4}"/>
              </a:ext>
            </a:extLst>
          </p:cNvPr>
          <p:cNvSpPr txBox="1"/>
          <p:nvPr/>
        </p:nvSpPr>
        <p:spPr>
          <a:xfrm>
            <a:off x="2308974" y="2312324"/>
            <a:ext cx="3978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Il progetto punta a utilizzare strumenti di machine learning per predire se una classe è buggy.</a:t>
            </a:r>
          </a:p>
          <a:p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Vengono usati e confrontati più modelli sulla base di metriche di qualità, per poi scegliere il migliore da applicare nel contesto del progetto scelto.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3E40B15-5E22-0ECB-72F9-89B1A0747CC6}"/>
              </a:ext>
            </a:extLst>
          </p:cNvPr>
          <p:cNvSpPr txBox="1"/>
          <p:nvPr/>
        </p:nvSpPr>
        <p:spPr>
          <a:xfrm>
            <a:off x="6429407" y="1768795"/>
            <a:ext cx="175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>
                <a:solidFill>
                  <a:srgbClr val="EBE4E3"/>
                </a:solidFill>
                <a:latin typeface="Abadi" panose="020B0604020104020204" pitchFamily="34" charset="0"/>
              </a:rPr>
              <a:t>Contesto</a:t>
            </a:r>
          </a:p>
          <a:p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C8638DE-7548-C663-CFE5-8C914D547409}"/>
              </a:ext>
            </a:extLst>
          </p:cNvPr>
          <p:cNvSpPr txBox="1"/>
          <p:nvPr/>
        </p:nvSpPr>
        <p:spPr>
          <a:xfrm>
            <a:off x="6429408" y="2323825"/>
            <a:ext cx="3700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L'applicativo è stato sviluppato in linguaggio Java (IntelliJ), interagendo con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Weka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 e le API di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Jira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 e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Git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.</a:t>
            </a:r>
          </a:p>
        </p:txBody>
      </p:sp>
      <p:pic>
        <p:nvPicPr>
          <p:cNvPr id="23" name="Immagine 22" descr="Immagine che contiene Elementi grafici, grafica, Carattere, schermata&#10;&#10;Descrizione generata automaticamente">
            <a:extLst>
              <a:ext uri="{FF2B5EF4-FFF2-40B4-BE49-F238E27FC236}">
                <a16:creationId xmlns:a16="http://schemas.microsoft.com/office/drawing/2014/main" id="{23F7F98B-C084-41E2-0168-42B7924D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05" y="4078636"/>
            <a:ext cx="1003364" cy="1003364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23F24F14-02CA-30F8-E4EE-BF646D59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9411" y="4011543"/>
            <a:ext cx="1003364" cy="1062436"/>
          </a:xfrm>
          <a:prstGeom prst="rect">
            <a:avLst/>
          </a:prstGeom>
        </p:spPr>
      </p:pic>
      <p:pic>
        <p:nvPicPr>
          <p:cNvPr id="27" name="Immagine 26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6C5C7CE7-D38E-17C3-2CBA-1FF445368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33" y="5431757"/>
            <a:ext cx="1012795" cy="1012795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29762FBA-5B51-BEF2-71AC-FC859477B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9767" y="5431757"/>
            <a:ext cx="978124" cy="978124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2883B4A-000D-1070-A85F-39298ED6E2DD}"/>
              </a:ext>
            </a:extLst>
          </p:cNvPr>
          <p:cNvCxnSpPr>
            <a:cxnSpLocks/>
          </p:cNvCxnSpPr>
          <p:nvPr/>
        </p:nvCxnSpPr>
        <p:spPr>
          <a:xfrm>
            <a:off x="8089900" y="4387850"/>
            <a:ext cx="0" cy="168910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62AECD3-EAAD-5C4B-3405-315F804753AB}"/>
              </a:ext>
            </a:extLst>
          </p:cNvPr>
          <p:cNvCxnSpPr/>
          <p:nvPr/>
        </p:nvCxnSpPr>
        <p:spPr>
          <a:xfrm>
            <a:off x="7115175" y="5232400"/>
            <a:ext cx="1949450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8A938F07-4A55-7E99-FEC1-BA2F0E45CCA9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45E40B96-B883-C430-457E-30BA1B70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3B3838"/>
                </a:solidFill>
                <a:latin typeface="Abadi" panose="020B06040201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876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527AD-9E1A-236C-803D-7014544AD7E2}"/>
              </a:ext>
            </a:extLst>
          </p:cNvPr>
          <p:cNvSpPr txBox="1"/>
          <p:nvPr/>
        </p:nvSpPr>
        <p:spPr>
          <a:xfrm>
            <a:off x="4629151" y="333653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Conclusioni</a:t>
            </a:r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8655DF-9FBE-259E-1E3C-2C0D5F1B73D2}"/>
              </a:ext>
            </a:extLst>
          </p:cNvPr>
          <p:cNvSpPr txBox="1"/>
          <p:nvPr/>
        </p:nvSpPr>
        <p:spPr>
          <a:xfrm>
            <a:off x="625917" y="1496550"/>
            <a:ext cx="109401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Per Bookkeeper, anche se di poco, i risultati migliori sono stati ottenuti con l’undersampling.</a:t>
            </a:r>
          </a:p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Inoltre, la tecnica di feature selection Best first tende a peggiorare i valori delle metriche per Ibk e a migliorare quelli per NaiveBayes.</a:t>
            </a:r>
          </a:p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Anche per Storm si notano gli stessi miglioramenti a seguito dell’utilizzo della tecnica di undersampling, con risultati che possono essere critici per alcune configurazioni con oversampling.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2D063741-84FC-B492-613D-A0BF65765B60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D7FEEE21-68EE-0DCE-E5E5-66709C08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18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F08888-EC23-44E2-3429-D97DDA4B1A2B}"/>
              </a:ext>
            </a:extLst>
          </p:cNvPr>
          <p:cNvSpPr txBox="1"/>
          <p:nvPr/>
        </p:nvSpPr>
        <p:spPr>
          <a:xfrm>
            <a:off x="625917" y="4454698"/>
            <a:ext cx="109401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La compatibilità delle considerazioni effettuate per i due progetti suggerisce che queste conclusioni potrebbero essere estese, con un grado ragionevole di sicurezza, ad altri progetti open source simili.</a:t>
            </a:r>
          </a:p>
        </p:txBody>
      </p:sp>
    </p:spTree>
    <p:extLst>
      <p:ext uri="{BB962C8B-B14F-4D97-AF65-F5344CB8AC3E}">
        <p14:creationId xmlns:p14="http://schemas.microsoft.com/office/powerpoint/2010/main" val="174118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527AD-9E1A-236C-803D-7014544AD7E2}"/>
              </a:ext>
            </a:extLst>
          </p:cNvPr>
          <p:cNvSpPr txBox="1"/>
          <p:nvPr/>
        </p:nvSpPr>
        <p:spPr>
          <a:xfrm>
            <a:off x="4629151" y="333653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Threats</a:t>
            </a:r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8655DF-9FBE-259E-1E3C-2C0D5F1B73D2}"/>
              </a:ext>
            </a:extLst>
          </p:cNvPr>
          <p:cNvSpPr txBox="1"/>
          <p:nvPr/>
        </p:nvSpPr>
        <p:spPr>
          <a:xfrm>
            <a:off x="625917" y="1496550"/>
            <a:ext cx="109401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La principale minaccia alla validità di questo studio riguarda la qualità del dataset.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2D063741-84FC-B492-613D-A0BF65765B60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D7FEEE21-68EE-0DCE-E5E5-66709C08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19</a:t>
            </a:r>
          </a:p>
        </p:txBody>
      </p:sp>
      <p:pic>
        <p:nvPicPr>
          <p:cNvPr id="13" name="Immagine 1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988392C-D3D8-5F32-896E-039A12B9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8" y="2222341"/>
            <a:ext cx="1722536" cy="1722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76CD83-9F5A-239E-077C-24EBCCB21A55}"/>
              </a:ext>
            </a:extLst>
          </p:cNvPr>
          <p:cNvSpPr txBox="1"/>
          <p:nvPr/>
        </p:nvSpPr>
        <p:spPr>
          <a:xfrm>
            <a:off x="2605157" y="2637333"/>
            <a:ext cx="87923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>
                <a:solidFill>
                  <a:srgbClr val="3B3838"/>
                </a:solidFill>
                <a:latin typeface="Abadi Extra Light" panose="020B0204020104020204" pitchFamily="34" charset="0"/>
              </a:rPr>
              <a:t>Garbage In Garbage Out</a:t>
            </a:r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: questo principio sottolinea che i risultati di un’analisi saranno solo buoni quanto i dati inseriti nel processo.</a:t>
            </a:r>
            <a:endParaRPr lang="it-IT" sz="2600" b="1">
              <a:solidFill>
                <a:srgbClr val="3B3838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9DD0B1-3B00-2CAF-068B-2B4BA9E3015C}"/>
              </a:ext>
            </a:extLst>
          </p:cNvPr>
          <p:cNvSpPr txBox="1"/>
          <p:nvPr/>
        </p:nvSpPr>
        <p:spPr>
          <a:xfrm>
            <a:off x="625917" y="4170135"/>
            <a:ext cx="109401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 Extra Light" panose="020B0204020104020204" pitchFamily="34" charset="0"/>
              </a:rPr>
              <a:t>Inoltre, nella generazione del dataset si possono riscontrare molte inconsistenze nei dati, particolarmente evidenti durante il processo di merge tra le informazioni provenienti da Jira e da GitHub, quindi causate dalle transizioni tra le piattaforme.</a:t>
            </a:r>
          </a:p>
        </p:txBody>
      </p:sp>
    </p:spTree>
    <p:extLst>
      <p:ext uri="{BB962C8B-B14F-4D97-AF65-F5344CB8AC3E}">
        <p14:creationId xmlns:p14="http://schemas.microsoft.com/office/powerpoint/2010/main" val="427842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8D1F660-BB3E-43AD-B6B6-D93158082574}"/>
              </a:ext>
            </a:extLst>
          </p:cNvPr>
          <p:cNvSpPr/>
          <p:nvPr/>
        </p:nvSpPr>
        <p:spPr>
          <a:xfrm>
            <a:off x="1981200" y="4044555"/>
            <a:ext cx="8493760" cy="923325"/>
          </a:xfrm>
          <a:prstGeom prst="rect">
            <a:avLst/>
          </a:prstGeom>
          <a:solidFill>
            <a:srgbClr val="EBE4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\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8B3107C-26C9-18F7-33E5-BD9AC79832FD}"/>
              </a:ext>
            </a:extLst>
          </p:cNvPr>
          <p:cNvSpPr/>
          <p:nvPr/>
        </p:nvSpPr>
        <p:spPr>
          <a:xfrm>
            <a:off x="3312160" y="2448560"/>
            <a:ext cx="5831840" cy="923325"/>
          </a:xfrm>
          <a:prstGeom prst="rect">
            <a:avLst/>
          </a:prstGeom>
          <a:solidFill>
            <a:srgbClr val="EBE4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C3889EB-4DE0-05F1-BDF2-A1C37D499C46}"/>
              </a:ext>
            </a:extLst>
          </p:cNvPr>
          <p:cNvSpPr/>
          <p:nvPr/>
        </p:nvSpPr>
        <p:spPr>
          <a:xfrm>
            <a:off x="4856480" y="3728719"/>
            <a:ext cx="2709545" cy="588787"/>
          </a:xfrm>
          <a:prstGeom prst="round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52DA0046-0AF3-5344-FE94-C1F5181263F9}"/>
              </a:ext>
            </a:extLst>
          </p:cNvPr>
          <p:cNvSpPr/>
          <p:nvPr/>
        </p:nvSpPr>
        <p:spPr>
          <a:xfrm>
            <a:off x="5277627" y="2090173"/>
            <a:ext cx="1915653" cy="672783"/>
          </a:xfrm>
          <a:prstGeom prst="round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527AD-9E1A-236C-803D-7014544AD7E2}"/>
              </a:ext>
            </a:extLst>
          </p:cNvPr>
          <p:cNvSpPr txBox="1"/>
          <p:nvPr/>
        </p:nvSpPr>
        <p:spPr>
          <a:xfrm>
            <a:off x="4629151" y="333653"/>
            <a:ext cx="293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Link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F41AFC-B8B2-2D26-6F7A-664820564DF5}"/>
              </a:ext>
            </a:extLst>
          </p:cNvPr>
          <p:cNvSpPr txBox="1"/>
          <p:nvPr/>
        </p:nvSpPr>
        <p:spPr>
          <a:xfrm>
            <a:off x="2143761" y="2090174"/>
            <a:ext cx="8229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rgbClr val="3B3838"/>
                </a:solidFill>
                <a:latin typeface="Abadi Extra Light" panose="020B0204020104020204" pitchFamily="34" charset="0"/>
              </a:rPr>
              <a:t>Github</a:t>
            </a:r>
          </a:p>
          <a:p>
            <a:pPr algn="ctr"/>
            <a:endParaRPr lang="it-IT" sz="600" b="1">
              <a:solidFill>
                <a:srgbClr val="3B3838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  <a:hlinkClick r:id="rId2"/>
              </a:rPr>
              <a:t>https://github.com/tizianotaglienti/proj-isw2</a:t>
            </a:r>
            <a:endParaRPr lang="it-IT" sz="2400">
              <a:solidFill>
                <a:srgbClr val="3B3838"/>
              </a:solidFill>
              <a:latin typeface="Abadi Extra Light" panose="020B0204020104020204" pitchFamily="34" charset="0"/>
            </a:endParaRPr>
          </a:p>
          <a:p>
            <a:pPr algn="ctr"/>
            <a:endParaRPr lang="it-IT" sz="3300">
              <a:solidFill>
                <a:srgbClr val="3B3838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it-IT" sz="4000" b="1">
                <a:solidFill>
                  <a:srgbClr val="3B3838"/>
                </a:solidFill>
                <a:latin typeface="Abadi Extra Light" panose="020B0204020104020204" pitchFamily="34" charset="0"/>
              </a:rPr>
              <a:t>SonarCloud</a:t>
            </a:r>
          </a:p>
          <a:p>
            <a:pPr algn="ctr"/>
            <a:endParaRPr lang="it-IT" sz="600" b="1">
              <a:solidFill>
                <a:srgbClr val="3B3838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  <a:hlinkClick r:id="rId3"/>
              </a:rPr>
              <a:t>https://sonarcloud.io/project/overview?id=tizianotaglienti_proj-isw2</a:t>
            </a:r>
            <a:endParaRPr lang="it-IT" sz="2400">
              <a:solidFill>
                <a:srgbClr val="3B3838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4B073698-438A-E48D-DD8D-4A07C08A36C6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6">
            <a:extLst>
              <a:ext uri="{FF2B5EF4-FFF2-40B4-BE49-F238E27FC236}">
                <a16:creationId xmlns:a16="http://schemas.microsoft.com/office/drawing/2014/main" id="{8C0365E2-44EF-7061-12F0-FF1052CF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4544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589856-D8C1-F462-4E50-1E25100D87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A930EB6-5910-B8A6-CC96-8C07C92D81A7}"/>
              </a:ext>
            </a:extLst>
          </p:cNvPr>
          <p:cNvGrpSpPr/>
          <p:nvPr/>
        </p:nvGrpSpPr>
        <p:grpSpPr>
          <a:xfrm>
            <a:off x="-1988091" y="-937719"/>
            <a:ext cx="26771277" cy="5634904"/>
            <a:chOff x="5170308" y="971202"/>
            <a:chExt cx="1851383" cy="389685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C6330054-D5F4-72E8-7367-C6F0B75DD2F9}"/>
                </a:ext>
              </a:extLst>
            </p:cNvPr>
            <p:cNvSpPr/>
            <p:nvPr/>
          </p:nvSpPr>
          <p:spPr>
            <a:xfrm>
              <a:off x="6041059" y="1058904"/>
              <a:ext cx="301983" cy="301983"/>
            </a:xfrm>
            <a:prstGeom prst="ellipse">
              <a:avLst/>
            </a:prstGeom>
            <a:noFill/>
            <a:ln w="508000">
              <a:solidFill>
                <a:srgbClr val="AEA4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3E7259D1-2B90-FB9B-541B-7B687D405CEE}"/>
                </a:ext>
              </a:extLst>
            </p:cNvPr>
            <p:cNvSpPr/>
            <p:nvPr/>
          </p:nvSpPr>
          <p:spPr>
            <a:xfrm>
              <a:off x="6719708" y="971202"/>
              <a:ext cx="301983" cy="301983"/>
            </a:xfrm>
            <a:prstGeom prst="ellipse">
              <a:avLst/>
            </a:prstGeom>
            <a:noFill/>
            <a:ln w="76200">
              <a:solidFill>
                <a:srgbClr val="AEA4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3983CF1E-B5A7-B8F8-BC35-A0DB85D463B8}"/>
                </a:ext>
              </a:extLst>
            </p:cNvPr>
            <p:cNvSpPr/>
            <p:nvPr/>
          </p:nvSpPr>
          <p:spPr>
            <a:xfrm>
              <a:off x="5170308" y="971202"/>
              <a:ext cx="301983" cy="301983"/>
            </a:xfrm>
            <a:prstGeom prst="ellipse">
              <a:avLst/>
            </a:prstGeom>
            <a:noFill/>
            <a:ln w="508000">
              <a:solidFill>
                <a:srgbClr val="AEA4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AAD026-BAAE-5703-12CB-E7FBD69DBE19}"/>
              </a:ext>
            </a:extLst>
          </p:cNvPr>
          <p:cNvSpPr txBox="1"/>
          <p:nvPr/>
        </p:nvSpPr>
        <p:spPr>
          <a:xfrm>
            <a:off x="2738755" y="2321399"/>
            <a:ext cx="67271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>
                <a:solidFill>
                  <a:srgbClr val="EBE4E3"/>
                </a:solidFill>
                <a:latin typeface="Abadi" panose="020B0604020104020204" pitchFamily="34" charset="0"/>
              </a:rPr>
              <a:t>GRAZIE</a:t>
            </a:r>
            <a:endParaRPr lang="it-IT" sz="8000">
              <a:solidFill>
                <a:srgbClr val="EBE4E3"/>
              </a:solidFill>
              <a:latin typeface="Abadi" panose="020B0604020104020204" pitchFamily="34" charset="0"/>
            </a:endParaRPr>
          </a:p>
          <a:p>
            <a:pPr algn="ctr"/>
            <a:r>
              <a:rPr lang="it-IT" sz="2800">
                <a:solidFill>
                  <a:srgbClr val="EBE4E3"/>
                </a:solidFill>
                <a:latin typeface="Abadi" panose="020B0604020104020204" pitchFamily="34" charset="0"/>
              </a:rPr>
              <a:t>PER L'ATTENZIONE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1A2582-C785-3042-07A7-E7441A05A0BA}"/>
              </a:ext>
            </a:extLst>
          </p:cNvPr>
          <p:cNvCxnSpPr>
            <a:cxnSpLocks/>
          </p:cNvCxnSpPr>
          <p:nvPr/>
        </p:nvCxnSpPr>
        <p:spPr>
          <a:xfrm>
            <a:off x="4445000" y="4085019"/>
            <a:ext cx="3314700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23BB075C-9007-CE9B-C636-8ED88A144D7A}"/>
              </a:ext>
            </a:extLst>
          </p:cNvPr>
          <p:cNvSpPr/>
          <p:nvPr/>
        </p:nvSpPr>
        <p:spPr>
          <a:xfrm>
            <a:off x="8115432" y="868053"/>
            <a:ext cx="603965" cy="603965"/>
          </a:xfrm>
          <a:prstGeom prst="ellipse">
            <a:avLst/>
          </a:prstGeom>
          <a:noFill/>
          <a:ln w="1143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9D2EAEA-14E6-750F-DCB6-AB065DC69FAD}"/>
              </a:ext>
            </a:extLst>
          </p:cNvPr>
          <p:cNvSpPr/>
          <p:nvPr/>
        </p:nvSpPr>
        <p:spPr>
          <a:xfrm>
            <a:off x="1777940" y="4027284"/>
            <a:ext cx="1740656" cy="1740656"/>
          </a:xfrm>
          <a:prstGeom prst="ellipse">
            <a:avLst/>
          </a:prstGeom>
          <a:noFill/>
          <a:ln w="1143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4F11140-B598-9EF7-D041-43A6C95F1B8E}"/>
              </a:ext>
            </a:extLst>
          </p:cNvPr>
          <p:cNvSpPr/>
          <p:nvPr/>
        </p:nvSpPr>
        <p:spPr>
          <a:xfrm>
            <a:off x="9531147" y="4697184"/>
            <a:ext cx="882913" cy="882913"/>
          </a:xfrm>
          <a:prstGeom prst="ellipse">
            <a:avLst/>
          </a:prstGeom>
          <a:noFill/>
          <a:ln w="1143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27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-579120" y="-944880"/>
            <a:ext cx="3200400" cy="3200400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9406451" y="353337"/>
            <a:ext cx="603965" cy="603965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10130236" y="545369"/>
            <a:ext cx="3200400" cy="3200400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FABD39-E55D-571D-5B23-247F7DA6EC79}"/>
              </a:ext>
            </a:extLst>
          </p:cNvPr>
          <p:cNvSpPr txBox="1"/>
          <p:nvPr/>
        </p:nvSpPr>
        <p:spPr>
          <a:xfrm>
            <a:off x="4749865" y="333653"/>
            <a:ext cx="269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EBE4E3"/>
                </a:solidFill>
                <a:latin typeface="Abadi" panose="020B0604020104020204" pitchFamily="34" charset="0"/>
              </a:rPr>
              <a:t>Introduzione</a:t>
            </a:r>
          </a:p>
          <a:p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5D335F-1FEA-A01E-2ADE-E4A4C1B807D4}"/>
              </a:ext>
            </a:extLst>
          </p:cNvPr>
          <p:cNvSpPr txBox="1"/>
          <p:nvPr/>
        </p:nvSpPr>
        <p:spPr>
          <a:xfrm>
            <a:off x="1882089" y="2286143"/>
            <a:ext cx="8000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Si esegue uno studio finalizzato a misurare l'effetto di tecniche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Sampling (oversampling, undersampling,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SMOTE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Feature selection (no selection, best first);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Cost sensitive classification (no cost sensitive, sensitive threshold, sensitive learning).</a:t>
            </a:r>
          </a:p>
          <a:p>
            <a:endParaRPr lang="it-IT" sz="2400">
              <a:solidFill>
                <a:srgbClr val="EBE4E3"/>
              </a:solidFill>
              <a:latin typeface="Abadi Extra Light" panose="020B0204020104020204" pitchFamily="34" charset="0"/>
            </a:endParaRPr>
          </a:p>
          <a:p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Tutto ciò viene fatto utilizzando la tecnica di valutazione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walk forward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 e i classificatori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RandomForest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,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NaiveBayes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 e </a:t>
            </a:r>
            <a:r>
              <a:rPr lang="it-IT" sz="2400" i="1">
                <a:solidFill>
                  <a:srgbClr val="EBE4E3"/>
                </a:solidFill>
                <a:latin typeface="Abadi Extra Light" panose="020B0204020104020204" pitchFamily="34" charset="0"/>
              </a:rPr>
              <a:t>IBk</a:t>
            </a:r>
            <a:r>
              <a:rPr lang="it-IT" sz="2400">
                <a:solidFill>
                  <a:srgbClr val="EBE4E3"/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8B6A1F-0707-2DD0-5C19-6BE024DD5DCE}"/>
              </a:ext>
            </a:extLst>
          </p:cNvPr>
          <p:cNvSpPr txBox="1"/>
          <p:nvPr/>
        </p:nvSpPr>
        <p:spPr>
          <a:xfrm>
            <a:off x="2308975" y="1757294"/>
            <a:ext cx="123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>
                <a:solidFill>
                  <a:srgbClr val="EBE4E3"/>
                </a:solidFill>
                <a:latin typeface="Abadi" panose="020B0604020104020204" pitchFamily="34" charset="0"/>
              </a:rPr>
              <a:t>Scopo</a:t>
            </a:r>
          </a:p>
          <a:p>
            <a:endParaRPr lang="it-IT"/>
          </a:p>
        </p:txBody>
      </p:sp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3C467DC6-0F09-AF0D-3C2B-0F9218BF0A61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56303381-3A87-AD19-C88B-10FF6BE6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3B3838"/>
                </a:solidFill>
                <a:latin typeface="Abadi" panose="020B06040201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929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60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>
            <a:off x="4438649" y="1038214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>
            <a:off x="4438649" y="312102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5104812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5987658" y="929873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6870503" y="92987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527AD-9E1A-236C-803D-7014544AD7E2}"/>
              </a:ext>
            </a:extLst>
          </p:cNvPr>
          <p:cNvSpPr txBox="1"/>
          <p:nvPr/>
        </p:nvSpPr>
        <p:spPr>
          <a:xfrm>
            <a:off x="4629151" y="333653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Progettazione</a:t>
            </a:r>
          </a:p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0BDC2A-A147-BB73-9291-32AEB9E02284}"/>
              </a:ext>
            </a:extLst>
          </p:cNvPr>
          <p:cNvSpPr txBox="1"/>
          <p:nvPr/>
        </p:nvSpPr>
        <p:spPr>
          <a:xfrm>
            <a:off x="723964" y="1460396"/>
            <a:ext cx="106869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Il lavoro è stato diviso in due. Il primo mira a costruire un file CSV che, per ogni file e ogni versione, mostra alcune metriche scelte e la bugginess di quel file. Con il secondo si costruisce un altro csv che riporta metriche riguardo la parte di machine learning.</a:t>
            </a:r>
          </a:p>
          <a:p>
            <a:endParaRPr lang="it-IT" sz="2400">
              <a:solidFill>
                <a:srgbClr val="3B3838"/>
              </a:solidFill>
              <a:latin typeface="Abadi Extra Light" panose="020B0204020104020204" pitchFamily="34" charset="0"/>
            </a:endParaRP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I progetti analizzati sono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Apache Bookkeeper 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e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Apache Storm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. 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Il primo è un sistema di storage distribuito per la gestione affidabile dei dati di log, 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mentre il secondo è un framework di elaborazione distribuita di dati in modo scalabile.</a:t>
            </a:r>
          </a:p>
        </p:txBody>
      </p:sp>
      <p:pic>
        <p:nvPicPr>
          <p:cNvPr id="13" name="Immagine 12" descr="Immagine che contiene strumento di scrittura, penna, forniture per ufficio, piuma&#10;&#10;Descrizione generata automaticamente">
            <a:extLst>
              <a:ext uri="{FF2B5EF4-FFF2-40B4-BE49-F238E27FC236}">
                <a16:creationId xmlns:a16="http://schemas.microsoft.com/office/drawing/2014/main" id="{97F195BA-80A5-5935-8CA3-398E7CB5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40" y="3811548"/>
            <a:ext cx="2561158" cy="2561158"/>
          </a:xfrm>
          <a:prstGeom prst="rect">
            <a:avLst/>
          </a:prstGeom>
        </p:spPr>
      </p:pic>
      <p:pic>
        <p:nvPicPr>
          <p:cNvPr id="19" name="Immagine 18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C45F219E-E05C-9F0E-F23A-6F949947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4282764"/>
            <a:ext cx="1841500" cy="1841500"/>
          </a:xfrm>
          <a:prstGeom prst="rect">
            <a:avLst/>
          </a:prstGeom>
        </p:spPr>
      </p:pic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540702DB-4FDE-2219-66DD-5AF003EA8FF9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6">
            <a:extLst>
              <a:ext uri="{FF2B5EF4-FFF2-40B4-BE49-F238E27FC236}">
                <a16:creationId xmlns:a16="http://schemas.microsoft.com/office/drawing/2014/main" id="{B7B72F0B-2623-EAB6-60CB-AB72548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880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600">
              <a:solidFill>
                <a:srgbClr val="3B3838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 rot="16200000">
            <a:off x="-1540028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 rot="16200000">
            <a:off x="-798406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764897" y="255504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755547" y="1672197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755547" y="78935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9F24A0-AEF6-76A6-CF9D-13039AA0959E}"/>
              </a:ext>
            </a:extLst>
          </p:cNvPr>
          <p:cNvSpPr txBox="1"/>
          <p:nvPr/>
        </p:nvSpPr>
        <p:spPr>
          <a:xfrm rot="16200000">
            <a:off x="-861852" y="1318874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Progettazione</a:t>
            </a:r>
          </a:p>
          <a:p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9E4300B-8227-6614-DF1A-331267BA99DF}"/>
              </a:ext>
            </a:extLst>
          </p:cNvPr>
          <p:cNvSpPr txBox="1"/>
          <p:nvPr/>
        </p:nvSpPr>
        <p:spPr>
          <a:xfrm>
            <a:off x="1886584" y="471868"/>
            <a:ext cx="78098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" panose="020B0604020104020204" pitchFamily="34" charset="0"/>
              </a:rPr>
              <a:t>Versioni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Per risalire alla lista delle versioni dei progetti considerati è stata utilizzata l'API di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Jira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, attraverso la richiesta al seguente url: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1EE2F861-54D3-9EF2-070A-327DE76D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08" y="1749586"/>
            <a:ext cx="8266583" cy="229627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50E7F8-9D12-D42B-8282-450B82BBFA1A}"/>
              </a:ext>
            </a:extLst>
          </p:cNvPr>
          <p:cNvSpPr txBox="1"/>
          <p:nvPr/>
        </p:nvSpPr>
        <p:spPr>
          <a:xfrm>
            <a:off x="1882993" y="2048647"/>
            <a:ext cx="826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Da qui sono stati estratti il nome e la data di rilascio per ogni versione, creando una lista di versioni ordinata temporalmente.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97E7984-8083-443D-E0EA-E2FFD0BEBF13}"/>
              </a:ext>
            </a:extLst>
          </p:cNvPr>
          <p:cNvSpPr txBox="1"/>
          <p:nvPr/>
        </p:nvSpPr>
        <p:spPr>
          <a:xfrm>
            <a:off x="1882992" y="2895689"/>
            <a:ext cx="826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Successivamente sono state dimezzate le release, perché si ritiene che gli ultimi dati siano i meno puri (per effetto dello </a:t>
            </a:r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snoring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).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8D23B4CD-D416-7B95-CACF-CB043C7352C7}"/>
              </a:ext>
            </a:extLst>
          </p:cNvPr>
          <p:cNvGrpSpPr/>
          <p:nvPr/>
        </p:nvGrpSpPr>
        <p:grpSpPr>
          <a:xfrm>
            <a:off x="3333408" y="3901933"/>
            <a:ext cx="5365750" cy="432000"/>
            <a:chOff x="3168650" y="4207325"/>
            <a:chExt cx="5365750" cy="440583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7316AA08-98FA-2A9F-63EF-EAE31F6C02D1}"/>
                </a:ext>
              </a:extLst>
            </p:cNvPr>
            <p:cNvSpPr/>
            <p:nvPr/>
          </p:nvSpPr>
          <p:spPr>
            <a:xfrm>
              <a:off x="3168650" y="4207325"/>
              <a:ext cx="5365750" cy="430887"/>
            </a:xfrm>
            <a:prstGeom prst="rect">
              <a:avLst/>
            </a:prstGeom>
            <a:solidFill>
              <a:srgbClr val="AEA498"/>
            </a:solidFill>
            <a:ln>
              <a:solidFill>
                <a:srgbClr val="AEA4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AAD83643-9E44-55B4-FE9D-1962094DE57C}"/>
                </a:ext>
              </a:extLst>
            </p:cNvPr>
            <p:cNvSpPr/>
            <p:nvPr/>
          </p:nvSpPr>
          <p:spPr>
            <a:xfrm>
              <a:off x="3187702" y="4223371"/>
              <a:ext cx="2654300" cy="40005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AEA4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EA7912BF-7FAC-6F8E-31A9-41493647D7A5}"/>
                </a:ext>
              </a:extLst>
            </p:cNvPr>
            <p:cNvSpPr/>
            <p:nvPr/>
          </p:nvSpPr>
          <p:spPr>
            <a:xfrm>
              <a:off x="5865811" y="4223371"/>
              <a:ext cx="2654300" cy="400050"/>
            </a:xfrm>
            <a:prstGeom prst="rect">
              <a:avLst/>
            </a:prstGeom>
            <a:solidFill>
              <a:srgbClr val="3B3838"/>
            </a:solidFill>
            <a:ln>
              <a:solidFill>
                <a:srgbClr val="AEA4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2B881ED6-F8B6-183F-349E-904BB3926228}"/>
                </a:ext>
              </a:extLst>
            </p:cNvPr>
            <p:cNvSpPr txBox="1"/>
            <p:nvPr/>
          </p:nvSpPr>
          <p:spPr>
            <a:xfrm>
              <a:off x="3416302" y="4207326"/>
              <a:ext cx="21717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200">
                  <a:solidFill>
                    <a:srgbClr val="3B3838"/>
                  </a:solidFill>
                  <a:latin typeface="Abadi" panose="020B0604020104020204" pitchFamily="34" charset="0"/>
                </a:rPr>
                <a:t>RELEASE USATE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BFCE2009-6E25-A2EB-FEE6-A1D1CB82A79C}"/>
                </a:ext>
              </a:extLst>
            </p:cNvPr>
            <p:cNvSpPr txBox="1"/>
            <p:nvPr/>
          </p:nvSpPr>
          <p:spPr>
            <a:xfrm>
              <a:off x="5873749" y="4217021"/>
              <a:ext cx="258445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2200">
                  <a:solidFill>
                    <a:srgbClr val="F2F2F2"/>
                  </a:solidFill>
                  <a:latin typeface="Abadi" panose="020B0604020104020204" pitchFamily="34" charset="0"/>
                </a:rPr>
                <a:t>RELEASE SCARTATE</a:t>
              </a:r>
            </a:p>
          </p:txBody>
        </p: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7E721CD-088B-9E63-6C90-959BBF5833FC}"/>
              </a:ext>
            </a:extLst>
          </p:cNvPr>
          <p:cNvSpPr txBox="1"/>
          <p:nvPr/>
        </p:nvSpPr>
        <p:spPr>
          <a:xfrm>
            <a:off x="1045888" y="4541361"/>
            <a:ext cx="3119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Il prossimo step è quello di ottenere i bug relativi ai progetti, per ognuno dei quali si considerano: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9088090-DF3F-0B42-4747-D53195668E63}"/>
              </a:ext>
            </a:extLst>
          </p:cNvPr>
          <p:cNvSpPr txBox="1"/>
          <p:nvPr/>
        </p:nvSpPr>
        <p:spPr>
          <a:xfrm>
            <a:off x="5356141" y="4637989"/>
            <a:ext cx="675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" panose="020B0604020104020204" pitchFamily="34" charset="0"/>
              </a:rPr>
              <a:t>IV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: versione in cui il bug è stato inserito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2FDC591-CEDA-56E9-C2D1-CD2B529E34C9}"/>
              </a:ext>
            </a:extLst>
          </p:cNvPr>
          <p:cNvSpPr txBox="1"/>
          <p:nvPr/>
        </p:nvSpPr>
        <p:spPr>
          <a:xfrm>
            <a:off x="5356141" y="5139448"/>
            <a:ext cx="675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" panose="020B0604020104020204" pitchFamily="34" charset="0"/>
              </a:rPr>
              <a:t>OV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: versione che ha aperto il ticket per la failure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0038018-672A-1DBE-E5C9-4B3F8C0E298D}"/>
              </a:ext>
            </a:extLst>
          </p:cNvPr>
          <p:cNvSpPr txBox="1"/>
          <p:nvPr/>
        </p:nvSpPr>
        <p:spPr>
          <a:xfrm>
            <a:off x="5356141" y="5640907"/>
            <a:ext cx="675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" panose="020B0604020104020204" pitchFamily="34" charset="0"/>
              </a:rPr>
              <a:t>FV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: prima versione esente dal bug</a:t>
            </a:r>
          </a:p>
        </p:txBody>
      </p:sp>
      <p:cxnSp>
        <p:nvCxnSpPr>
          <p:cNvPr id="56" name="Connettore curvo 55">
            <a:extLst>
              <a:ext uri="{FF2B5EF4-FFF2-40B4-BE49-F238E27FC236}">
                <a16:creationId xmlns:a16="http://schemas.microsoft.com/office/drawing/2014/main" id="{34015E57-F581-4291-EEC3-E6EBC6F493DD}"/>
              </a:ext>
            </a:extLst>
          </p:cNvPr>
          <p:cNvCxnSpPr>
            <a:cxnSpLocks/>
          </p:cNvCxnSpPr>
          <p:nvPr/>
        </p:nvCxnSpPr>
        <p:spPr>
          <a:xfrm flipV="1">
            <a:off x="4165499" y="4868821"/>
            <a:ext cx="1123711" cy="501017"/>
          </a:xfrm>
          <a:prstGeom prst="curvedConnector3">
            <a:avLst>
              <a:gd name="adj1" fmla="val 50000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07E309CE-7BC5-1FFF-2C6B-AAC94BD86FF0}"/>
              </a:ext>
            </a:extLst>
          </p:cNvPr>
          <p:cNvCxnSpPr>
            <a:cxnSpLocks/>
          </p:cNvCxnSpPr>
          <p:nvPr/>
        </p:nvCxnSpPr>
        <p:spPr>
          <a:xfrm>
            <a:off x="4165499" y="5369838"/>
            <a:ext cx="1071792" cy="12465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curvo 68">
            <a:extLst>
              <a:ext uri="{FF2B5EF4-FFF2-40B4-BE49-F238E27FC236}">
                <a16:creationId xmlns:a16="http://schemas.microsoft.com/office/drawing/2014/main" id="{7BF243FB-9FAC-B74A-3361-2E0960C45220}"/>
              </a:ext>
            </a:extLst>
          </p:cNvPr>
          <p:cNvCxnSpPr>
            <a:cxnSpLocks/>
          </p:cNvCxnSpPr>
          <p:nvPr/>
        </p:nvCxnSpPr>
        <p:spPr>
          <a:xfrm>
            <a:off x="4165499" y="5369838"/>
            <a:ext cx="1136411" cy="430887"/>
          </a:xfrm>
          <a:prstGeom prst="curvedConnector3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5F19B4EF-DBD4-887B-0D1B-8E82E075CAE9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6">
            <a:extLst>
              <a:ext uri="{FF2B5EF4-FFF2-40B4-BE49-F238E27FC236}">
                <a16:creationId xmlns:a16="http://schemas.microsoft.com/office/drawing/2014/main" id="{7607D1EE-B8E6-0FFA-4A95-3ED844B5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511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6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600">
              <a:solidFill>
                <a:srgbClr val="3B3838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 rot="16200000">
            <a:off x="-1540028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 rot="16200000">
            <a:off x="-798406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764897" y="255504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755547" y="1672197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755547" y="78935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9F24A0-AEF6-76A6-CF9D-13039AA0959E}"/>
              </a:ext>
            </a:extLst>
          </p:cNvPr>
          <p:cNvSpPr txBox="1"/>
          <p:nvPr/>
        </p:nvSpPr>
        <p:spPr>
          <a:xfrm rot="16200000">
            <a:off x="-861852" y="1318874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Progettazione</a:t>
            </a:r>
          </a:p>
          <a:p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9E4300B-8227-6614-DF1A-331267BA99DF}"/>
              </a:ext>
            </a:extLst>
          </p:cNvPr>
          <p:cNvSpPr txBox="1"/>
          <p:nvPr/>
        </p:nvSpPr>
        <p:spPr>
          <a:xfrm>
            <a:off x="1886584" y="471868"/>
            <a:ext cx="87369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" panose="020B0604020104020204" pitchFamily="34" charset="0"/>
              </a:rPr>
              <a:t>Bug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Anche la lista di bug dei progetti è stata ottenuta tramite l'API di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Jira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, andando poi a scartare i bug che non hanno FV o OV, quelli che non rispettano FV &gt; OV e OV &gt; IV.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Si eliminano anche quelli con IV = OV = FV perché rendono impossibile l'applicazione della tecnica </a:t>
            </a:r>
            <a:r>
              <a:rPr lang="it-IT" sz="2400" b="1">
                <a:solidFill>
                  <a:srgbClr val="3B3838"/>
                </a:solidFill>
                <a:latin typeface="Abadi Extra Light" panose="020B0204020104020204" pitchFamily="34" charset="0"/>
              </a:rPr>
              <a:t>proportion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E3AA83-E302-9709-7D58-5A2C1A5C3DF5}"/>
              </a:ext>
            </a:extLst>
          </p:cNvPr>
          <p:cNvSpPr txBox="1"/>
          <p:nvPr/>
        </p:nvSpPr>
        <p:spPr>
          <a:xfrm>
            <a:off x="1882992" y="2914739"/>
            <a:ext cx="98200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" panose="020B0604020104020204" pitchFamily="34" charset="0"/>
              </a:rPr>
              <a:t>Proportion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Non tutti i bug possiedono la lista delle cosiddette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affected versions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. 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Ciò rende impossibile etichettare alcune classi come buggy.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AF264A5-8B89-53D0-5BE4-3FCFBEF5B3ED}"/>
              </a:ext>
            </a:extLst>
          </p:cNvPr>
          <p:cNvCxnSpPr>
            <a:cxnSpLocks/>
          </p:cNvCxnSpPr>
          <p:nvPr/>
        </p:nvCxnSpPr>
        <p:spPr>
          <a:xfrm>
            <a:off x="1974849" y="2858584"/>
            <a:ext cx="2616201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2F03A05-579F-356F-F73F-3A645F62D60F}"/>
              </a:ext>
            </a:extLst>
          </p:cNvPr>
          <p:cNvSpPr txBox="1"/>
          <p:nvPr/>
        </p:nvSpPr>
        <p:spPr>
          <a:xfrm>
            <a:off x="921884" y="4477176"/>
            <a:ext cx="6017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Questa tecnica, utilizzata nella sua variante incrementale, aiuta a ovviare al problema, trovando una correlazione tra IV, OV e FV.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Si calcola il valore di P e si estrae IV.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CB74F8F3-77E6-14E4-6B62-C508081D31E5}"/>
              </a:ext>
            </a:extLst>
          </p:cNvPr>
          <p:cNvGrpSpPr/>
          <p:nvPr/>
        </p:nvGrpSpPr>
        <p:grpSpPr>
          <a:xfrm>
            <a:off x="7823044" y="4477176"/>
            <a:ext cx="6017786" cy="1434002"/>
            <a:chOff x="7289111" y="4676508"/>
            <a:chExt cx="6017786" cy="1434002"/>
          </a:xfrm>
        </p:grpSpPr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956BF8EB-B729-A90F-DBFD-1119BDBC2FEF}"/>
                </a:ext>
              </a:extLst>
            </p:cNvPr>
            <p:cNvCxnSpPr>
              <a:cxnSpLocks/>
            </p:cNvCxnSpPr>
            <p:nvPr/>
          </p:nvCxnSpPr>
          <p:spPr>
            <a:xfrm>
              <a:off x="8178800" y="5132851"/>
              <a:ext cx="1333346" cy="0"/>
            </a:xfrm>
            <a:prstGeom prst="line">
              <a:avLst/>
            </a:prstGeom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0C62D2E5-9675-66C7-4602-35C4754EAEE8}"/>
                </a:ext>
              </a:extLst>
            </p:cNvPr>
            <p:cNvGrpSpPr/>
            <p:nvPr/>
          </p:nvGrpSpPr>
          <p:grpSpPr>
            <a:xfrm>
              <a:off x="7289111" y="4676508"/>
              <a:ext cx="6017786" cy="1434002"/>
              <a:chOff x="7289111" y="4724138"/>
              <a:chExt cx="6017786" cy="1434002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7E25412C-0D9E-D3D3-8C28-8D093EA34875}"/>
                  </a:ext>
                </a:extLst>
              </p:cNvPr>
              <p:cNvSpPr txBox="1"/>
              <p:nvPr/>
            </p:nvSpPr>
            <p:spPr>
              <a:xfrm>
                <a:off x="7289111" y="4957811"/>
                <a:ext cx="60177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>
                    <a:solidFill>
                      <a:srgbClr val="3B3838"/>
                    </a:solidFill>
                    <a:latin typeface="Abadi Extra Light" panose="020B0204020104020204" pitchFamily="34" charset="0"/>
                  </a:rPr>
                  <a:t>P</a:t>
                </a:r>
                <a:r>
                  <a:rPr lang="it-IT" sz="2400">
                    <a:solidFill>
                      <a:srgbClr val="3B3838"/>
                    </a:solidFill>
                    <a:latin typeface="Abadi Extra Light" panose="020B0204020104020204" pitchFamily="34" charset="0"/>
                  </a:rPr>
                  <a:t> = </a:t>
                </a:r>
              </a:p>
              <a:p>
                <a:endParaRPr lang="it-IT" sz="2400">
                  <a:solidFill>
                    <a:srgbClr val="3B3838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it-IT" sz="2400" b="1">
                    <a:solidFill>
                      <a:srgbClr val="3B3838"/>
                    </a:solidFill>
                    <a:latin typeface="Abadi Extra Light" panose="020B0204020104020204" pitchFamily="34" charset="0"/>
                  </a:rPr>
                  <a:t>IV</a:t>
                </a:r>
                <a:r>
                  <a:rPr lang="it-IT" sz="2400">
                    <a:solidFill>
                      <a:srgbClr val="3B3838"/>
                    </a:solidFill>
                    <a:latin typeface="Abadi Extra Light" panose="020B0204020104020204" pitchFamily="34" charset="0"/>
                  </a:rPr>
                  <a:t> = FV   (FV   OV)*P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AF9498E-EA08-1C06-0D87-BCFDF7DC095B}"/>
                  </a:ext>
                </a:extLst>
              </p:cNvPr>
              <p:cNvSpPr txBox="1"/>
              <p:nvPr/>
            </p:nvSpPr>
            <p:spPr>
              <a:xfrm>
                <a:off x="8077046" y="4724138"/>
                <a:ext cx="1435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>
                    <a:solidFill>
                      <a:srgbClr val="3B3838"/>
                    </a:solidFill>
                    <a:latin typeface="Abadi Extra Light" panose="020B0204020104020204" pitchFamily="34" charset="0"/>
                  </a:rPr>
                  <a:t>FV   IV</a:t>
                </a: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7A5BB13-2BAD-254C-05CA-DD2D011FFBA2}"/>
                  </a:ext>
                </a:extLst>
              </p:cNvPr>
              <p:cNvSpPr txBox="1"/>
              <p:nvPr/>
            </p:nvSpPr>
            <p:spPr>
              <a:xfrm>
                <a:off x="8127923" y="5185803"/>
                <a:ext cx="1435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>
                    <a:solidFill>
                      <a:srgbClr val="3B3838"/>
                    </a:solidFill>
                    <a:latin typeface="Abadi Extra Light" panose="020B0204020104020204" pitchFamily="34" charset="0"/>
                  </a:rPr>
                  <a:t>FV   OV</a:t>
                </a:r>
              </a:p>
            </p:txBody>
          </p:sp>
          <p:cxnSp>
            <p:nvCxnSpPr>
              <p:cNvPr id="47" name="Connettore diritto 46">
                <a:extLst>
                  <a:ext uri="{FF2B5EF4-FFF2-40B4-BE49-F238E27FC236}">
                    <a16:creationId xmlns:a16="http://schemas.microsoft.com/office/drawing/2014/main" id="{91490CAF-9569-8780-CAE3-217E3AD89AA5}"/>
                  </a:ext>
                </a:extLst>
              </p:cNvPr>
              <p:cNvCxnSpPr/>
              <p:nvPr/>
            </p:nvCxnSpPr>
            <p:spPr>
              <a:xfrm>
                <a:off x="8794596" y="4954970"/>
                <a:ext cx="101754" cy="0"/>
              </a:xfrm>
              <a:prstGeom prst="line">
                <a:avLst/>
              </a:prstGeom>
              <a:ln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>
                <a:extLst>
                  <a:ext uri="{FF2B5EF4-FFF2-40B4-BE49-F238E27FC236}">
                    <a16:creationId xmlns:a16="http://schemas.microsoft.com/office/drawing/2014/main" id="{4FDFC95C-69CA-73F1-7D9B-F463628B4032}"/>
                  </a:ext>
                </a:extLst>
              </p:cNvPr>
              <p:cNvCxnSpPr/>
              <p:nvPr/>
            </p:nvCxnSpPr>
            <p:spPr>
              <a:xfrm>
                <a:off x="8794596" y="5418605"/>
                <a:ext cx="101754" cy="0"/>
              </a:xfrm>
              <a:prstGeom prst="line">
                <a:avLst/>
              </a:prstGeom>
              <a:ln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01A17B02-2A2C-169C-2E8C-4598A126A156}"/>
                  </a:ext>
                </a:extLst>
              </p:cNvPr>
              <p:cNvCxnSpPr/>
              <p:nvPr/>
            </p:nvCxnSpPr>
            <p:spPr>
              <a:xfrm>
                <a:off x="8375496" y="5937717"/>
                <a:ext cx="101754" cy="0"/>
              </a:xfrm>
              <a:prstGeom prst="line">
                <a:avLst/>
              </a:prstGeom>
              <a:ln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A627AF44-CD1F-EC71-8E33-E303093D5CDA}"/>
                  </a:ext>
                </a:extLst>
              </p:cNvPr>
              <p:cNvCxnSpPr/>
              <p:nvPr/>
            </p:nvCxnSpPr>
            <p:spPr>
              <a:xfrm>
                <a:off x="9080346" y="5937717"/>
                <a:ext cx="101754" cy="0"/>
              </a:xfrm>
              <a:prstGeom prst="line">
                <a:avLst/>
              </a:prstGeom>
              <a:ln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Connettore curvo 61">
            <a:extLst>
              <a:ext uri="{FF2B5EF4-FFF2-40B4-BE49-F238E27FC236}">
                <a16:creationId xmlns:a16="http://schemas.microsoft.com/office/drawing/2014/main" id="{48DE0D58-B33C-1FF6-A8D9-91047E08466D}"/>
              </a:ext>
            </a:extLst>
          </p:cNvPr>
          <p:cNvCxnSpPr>
            <a:cxnSpLocks/>
          </p:cNvCxnSpPr>
          <p:nvPr/>
        </p:nvCxnSpPr>
        <p:spPr>
          <a:xfrm rot="5400000">
            <a:off x="1048533" y="3579437"/>
            <a:ext cx="1163234" cy="359443"/>
          </a:xfrm>
          <a:prstGeom prst="curvedConnector3">
            <a:avLst>
              <a:gd name="adj1" fmla="val 305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403946A3-0F32-B464-8BE2-8C9E7034DCB7}"/>
              </a:ext>
            </a:extLst>
          </p:cNvPr>
          <p:cNvCxnSpPr/>
          <p:nvPr/>
        </p:nvCxnSpPr>
        <p:spPr>
          <a:xfrm>
            <a:off x="6411300" y="5262006"/>
            <a:ext cx="1134954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94850FBA-09A3-753D-C9AD-39E5C0811375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numero diapositiva 6">
            <a:extLst>
              <a:ext uri="{FF2B5EF4-FFF2-40B4-BE49-F238E27FC236}">
                <a16:creationId xmlns:a16="http://schemas.microsoft.com/office/drawing/2014/main" id="{3E1FA27D-3A60-8992-5F1C-6ABB336D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7222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600">
              <a:solidFill>
                <a:srgbClr val="3B3838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 rot="16200000">
            <a:off x="-1540028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 rot="16200000">
            <a:off x="-798406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764897" y="255504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755547" y="1672197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755547" y="78935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9F24A0-AEF6-76A6-CF9D-13039AA0959E}"/>
              </a:ext>
            </a:extLst>
          </p:cNvPr>
          <p:cNvSpPr txBox="1"/>
          <p:nvPr/>
        </p:nvSpPr>
        <p:spPr>
          <a:xfrm rot="16200000">
            <a:off x="-861852" y="1318874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Progettazione</a:t>
            </a:r>
          </a:p>
          <a:p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9E4300B-8227-6614-DF1A-331267BA99DF}"/>
              </a:ext>
            </a:extLst>
          </p:cNvPr>
          <p:cNvSpPr txBox="1"/>
          <p:nvPr/>
        </p:nvSpPr>
        <p:spPr>
          <a:xfrm>
            <a:off x="1886584" y="471868"/>
            <a:ext cx="87369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" panose="020B0604020104020204" pitchFamily="34" charset="0"/>
              </a:rPr>
              <a:t>Commit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Per l’integrazione con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Git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è stato importato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JGit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nel progetto.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Durante la creazione dei dati, si eseguono iterazioni sui commit del repository </a:t>
            </a:r>
            <a:r>
              <a:rPr lang="it-IT" sz="2400" i="1">
                <a:solidFill>
                  <a:srgbClr val="3B3838"/>
                </a:solidFill>
                <a:latin typeface="Abadi Extra Light" panose="020B0204020104020204" pitchFamily="34" charset="0"/>
              </a:rPr>
              <a:t>Git</a:t>
            </a:r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 per analizzare le modifiche associate, per poi iterare su queste stesse modifiche e calcolare le metriche associate ai file Java modificati.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724DB4AA-5E52-451F-65FD-0BE6DEF3ACCD}"/>
              </a:ext>
            </a:extLst>
          </p:cNvPr>
          <p:cNvCxnSpPr>
            <a:cxnSpLocks/>
          </p:cNvCxnSpPr>
          <p:nvPr/>
        </p:nvCxnSpPr>
        <p:spPr>
          <a:xfrm>
            <a:off x="1974849" y="2858584"/>
            <a:ext cx="2616201" cy="0"/>
          </a:xfrm>
          <a:prstGeom prst="line">
            <a:avLst/>
          </a:prstGeom>
          <a:ln>
            <a:solidFill>
              <a:srgbClr val="AEA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07CA8A-6A31-8775-FD0D-C6443D1765CB}"/>
              </a:ext>
            </a:extLst>
          </p:cNvPr>
          <p:cNvSpPr txBox="1"/>
          <p:nvPr/>
        </p:nvSpPr>
        <p:spPr>
          <a:xfrm>
            <a:off x="1886584" y="2906199"/>
            <a:ext cx="88364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>
                <a:solidFill>
                  <a:srgbClr val="3B3838"/>
                </a:solidFill>
                <a:latin typeface="Abadi" panose="020B0604020104020204" pitchFamily="34" charset="0"/>
              </a:rPr>
              <a:t>Metriche</a:t>
            </a:r>
          </a:p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Per la costruzione del dataset, viene popolato un file csv estraendo le seguenti metriche:</a:t>
            </a:r>
          </a:p>
          <a:p>
            <a:endParaRPr lang="it-IT" sz="2400">
              <a:solidFill>
                <a:srgbClr val="3B3838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C92CF0-9274-BE30-0639-C475F8577CB5}"/>
              </a:ext>
            </a:extLst>
          </p:cNvPr>
          <p:cNvSpPr/>
          <p:nvPr/>
        </p:nvSpPr>
        <p:spPr>
          <a:xfrm>
            <a:off x="1467355" y="4402643"/>
            <a:ext cx="952163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Version</a:t>
            </a:r>
          </a:p>
          <a:p>
            <a:pPr algn="ctr"/>
            <a:r>
              <a:rPr lang="it-IT"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5464ED7-6C68-A5D7-1F25-56F6257BB87B}"/>
              </a:ext>
            </a:extLst>
          </p:cNvPr>
          <p:cNvSpPr/>
          <p:nvPr/>
        </p:nvSpPr>
        <p:spPr>
          <a:xfrm>
            <a:off x="2419518" y="4402643"/>
            <a:ext cx="952163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File</a:t>
            </a:r>
          </a:p>
          <a:p>
            <a:pPr algn="ctr"/>
            <a:r>
              <a:rPr lang="it-IT"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801FCD1-9A65-969B-BB60-6776635FE3DC}"/>
              </a:ext>
            </a:extLst>
          </p:cNvPr>
          <p:cNvSpPr/>
          <p:nvPr/>
        </p:nvSpPr>
        <p:spPr>
          <a:xfrm>
            <a:off x="3371678" y="4402639"/>
            <a:ext cx="1033445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LOC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Touched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95C5B63-73E2-0B8B-5C18-9FDE1EB8DCA2}"/>
              </a:ext>
            </a:extLst>
          </p:cNvPr>
          <p:cNvSpPr/>
          <p:nvPr/>
        </p:nvSpPr>
        <p:spPr>
          <a:xfrm>
            <a:off x="4405123" y="4402639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#Revs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B7FDEB0-E2F8-E69C-7AFE-33E95F515D2D}"/>
              </a:ext>
            </a:extLst>
          </p:cNvPr>
          <p:cNvSpPr/>
          <p:nvPr/>
        </p:nvSpPr>
        <p:spPr>
          <a:xfrm>
            <a:off x="5357284" y="4402633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#Bug Fix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BED50F5-8DF2-D695-3945-071404D66582}"/>
              </a:ext>
            </a:extLst>
          </p:cNvPr>
          <p:cNvSpPr/>
          <p:nvPr/>
        </p:nvSpPr>
        <p:spPr>
          <a:xfrm>
            <a:off x="6309446" y="4402632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LOC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Added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419A6A-7A42-924F-8702-FF488D45956D}"/>
              </a:ext>
            </a:extLst>
          </p:cNvPr>
          <p:cNvSpPr/>
          <p:nvPr/>
        </p:nvSpPr>
        <p:spPr>
          <a:xfrm>
            <a:off x="7261607" y="4402632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Chg Set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Size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B3C1974-F51C-6670-F0B3-D1CAA2CFB8A7}"/>
              </a:ext>
            </a:extLst>
          </p:cNvPr>
          <p:cNvSpPr/>
          <p:nvPr/>
        </p:nvSpPr>
        <p:spPr>
          <a:xfrm>
            <a:off x="8213769" y="4402632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Max Chg Set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1318323-F0BB-FA8F-6B13-AB59E324691A}"/>
              </a:ext>
            </a:extLst>
          </p:cNvPr>
          <p:cNvSpPr/>
          <p:nvPr/>
        </p:nvSpPr>
        <p:spPr>
          <a:xfrm>
            <a:off x="9165931" y="4402632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Avg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ChgSet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206E5BA-6951-270C-14E4-4010A87813A5}"/>
              </a:ext>
            </a:extLst>
          </p:cNvPr>
          <p:cNvSpPr/>
          <p:nvPr/>
        </p:nvSpPr>
        <p:spPr>
          <a:xfrm>
            <a:off x="10118094" y="4402631"/>
            <a:ext cx="952163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Buggy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2C9DA06-1059-E72D-7A23-9B3381F46B81}"/>
              </a:ext>
            </a:extLst>
          </p:cNvPr>
          <p:cNvSpPr txBox="1"/>
          <p:nvPr/>
        </p:nvSpPr>
        <p:spPr>
          <a:xfrm>
            <a:off x="9784080" y="5415683"/>
            <a:ext cx="1377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>
                <a:latin typeface="Abadi Extra Light" panose="020B0204020104020204" pitchFamily="34" charset="0"/>
              </a:rPr>
              <a:t>Header </a:t>
            </a:r>
          </a:p>
          <a:p>
            <a:pPr algn="r"/>
            <a:r>
              <a:rPr lang="it-IT" sz="2000">
                <a:latin typeface="Abadi Extra Light" panose="020B0204020104020204" pitchFamily="34" charset="0"/>
              </a:rPr>
              <a:t>del dataset</a:t>
            </a:r>
          </a:p>
        </p:txBody>
      </p:sp>
      <p:sp>
        <p:nvSpPr>
          <p:cNvPr id="23" name="Triangolo isoscele 22">
            <a:extLst>
              <a:ext uri="{FF2B5EF4-FFF2-40B4-BE49-F238E27FC236}">
                <a16:creationId xmlns:a16="http://schemas.microsoft.com/office/drawing/2014/main" id="{29104742-0001-FEC7-DA05-39EB368F2174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numero diapositiva 6">
            <a:extLst>
              <a:ext uri="{FF2B5EF4-FFF2-40B4-BE49-F238E27FC236}">
                <a16:creationId xmlns:a16="http://schemas.microsoft.com/office/drawing/2014/main" id="{A8D3C134-6088-C880-477B-4DFEE82D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8324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6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600">
              <a:solidFill>
                <a:srgbClr val="3B3838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 rot="16200000">
            <a:off x="-1540028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 rot="16200000">
            <a:off x="-798406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764897" y="255504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755547" y="1672197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755547" y="78935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9F24A0-AEF6-76A6-CF9D-13039AA0959E}"/>
              </a:ext>
            </a:extLst>
          </p:cNvPr>
          <p:cNvSpPr txBox="1"/>
          <p:nvPr/>
        </p:nvSpPr>
        <p:spPr>
          <a:xfrm rot="16200000">
            <a:off x="-861852" y="1318874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Progettazione</a:t>
            </a:r>
          </a:p>
          <a:p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C92CF0-9274-BE30-0639-C475F8577CB5}"/>
              </a:ext>
            </a:extLst>
          </p:cNvPr>
          <p:cNvSpPr/>
          <p:nvPr/>
        </p:nvSpPr>
        <p:spPr>
          <a:xfrm>
            <a:off x="1467355" y="529951"/>
            <a:ext cx="1033445" cy="103344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Version</a:t>
            </a:r>
          </a:p>
          <a:p>
            <a:pPr algn="ctr"/>
            <a:r>
              <a:rPr lang="it-IT"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5464ED7-6C68-A5D7-1F25-56F6257BB87B}"/>
              </a:ext>
            </a:extLst>
          </p:cNvPr>
          <p:cNvSpPr/>
          <p:nvPr/>
        </p:nvSpPr>
        <p:spPr>
          <a:xfrm>
            <a:off x="1467355" y="1711219"/>
            <a:ext cx="1033445" cy="103344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File</a:t>
            </a:r>
          </a:p>
          <a:p>
            <a:pPr algn="ctr"/>
            <a:r>
              <a:rPr lang="it-IT"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801FCD1-9A65-969B-BB60-6776635FE3DC}"/>
              </a:ext>
            </a:extLst>
          </p:cNvPr>
          <p:cNvSpPr/>
          <p:nvPr/>
        </p:nvSpPr>
        <p:spPr>
          <a:xfrm>
            <a:off x="1467355" y="2892487"/>
            <a:ext cx="1033445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LOC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Touched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95C5B63-73E2-0B8B-5C18-9FDE1EB8DCA2}"/>
              </a:ext>
            </a:extLst>
          </p:cNvPr>
          <p:cNvSpPr/>
          <p:nvPr/>
        </p:nvSpPr>
        <p:spPr>
          <a:xfrm>
            <a:off x="1467355" y="3992473"/>
            <a:ext cx="1033445" cy="1033445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#Revs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B7FDEB0-E2F8-E69C-7AFE-33E95F515D2D}"/>
              </a:ext>
            </a:extLst>
          </p:cNvPr>
          <p:cNvSpPr/>
          <p:nvPr/>
        </p:nvSpPr>
        <p:spPr>
          <a:xfrm>
            <a:off x="1467355" y="5173741"/>
            <a:ext cx="1033445" cy="1033445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#Bug Fix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BED50F5-8DF2-D695-3945-071404D66582}"/>
              </a:ext>
            </a:extLst>
          </p:cNvPr>
          <p:cNvSpPr/>
          <p:nvPr/>
        </p:nvSpPr>
        <p:spPr>
          <a:xfrm>
            <a:off x="4003126" y="7514719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LOC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Added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419A6A-7A42-924F-8702-FF488D45956D}"/>
              </a:ext>
            </a:extLst>
          </p:cNvPr>
          <p:cNvSpPr/>
          <p:nvPr/>
        </p:nvSpPr>
        <p:spPr>
          <a:xfrm>
            <a:off x="4955287" y="7514719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Chg Set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Size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B3C1974-F51C-6670-F0B3-D1CAA2CFB8A7}"/>
              </a:ext>
            </a:extLst>
          </p:cNvPr>
          <p:cNvSpPr/>
          <p:nvPr/>
        </p:nvSpPr>
        <p:spPr>
          <a:xfrm>
            <a:off x="5907449" y="7514719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Max Chg Set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1318323-F0BB-FA8F-6B13-AB59E324691A}"/>
              </a:ext>
            </a:extLst>
          </p:cNvPr>
          <p:cNvSpPr/>
          <p:nvPr/>
        </p:nvSpPr>
        <p:spPr>
          <a:xfrm>
            <a:off x="6859611" y="7514719"/>
            <a:ext cx="952163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Avg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ChgSet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206E5BA-6951-270C-14E4-4010A87813A5}"/>
              </a:ext>
            </a:extLst>
          </p:cNvPr>
          <p:cNvSpPr/>
          <p:nvPr/>
        </p:nvSpPr>
        <p:spPr>
          <a:xfrm>
            <a:off x="7811774" y="7514718"/>
            <a:ext cx="952163" cy="952163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Buggy</a:t>
            </a:r>
          </a:p>
        </p:txBody>
      </p:sp>
      <p:sp>
        <p:nvSpPr>
          <p:cNvPr id="23" name="Triangolo isoscele 22">
            <a:extLst>
              <a:ext uri="{FF2B5EF4-FFF2-40B4-BE49-F238E27FC236}">
                <a16:creationId xmlns:a16="http://schemas.microsoft.com/office/drawing/2014/main" id="{29104742-0001-FEC7-DA05-39EB368F2174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numero diapositiva 6">
            <a:extLst>
              <a:ext uri="{FF2B5EF4-FFF2-40B4-BE49-F238E27FC236}">
                <a16:creationId xmlns:a16="http://schemas.microsoft.com/office/drawing/2014/main" id="{A8D3C134-6088-C880-477B-4DFEE82D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5ED4E2A-CD02-0687-6BE4-7A49BF1ADC49}"/>
              </a:ext>
            </a:extLst>
          </p:cNvPr>
          <p:cNvSpPr txBox="1"/>
          <p:nvPr/>
        </p:nvSpPr>
        <p:spPr>
          <a:xfrm>
            <a:off x="2780664" y="2927258"/>
            <a:ext cx="610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Linee di codice aggiunte, cancellate o modificate in tutti i commit di una release.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8410600-26ED-C40A-A40D-D44BBFA59ED7}"/>
              </a:ext>
            </a:extLst>
          </p:cNvPr>
          <p:cNvSpPr txBox="1"/>
          <p:nvPr/>
        </p:nvSpPr>
        <p:spPr>
          <a:xfrm>
            <a:off x="2780664" y="4278362"/>
            <a:ext cx="87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Numero di commit in una release.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570A713-04EA-99B0-EDA0-97EC84DC4DD1}"/>
              </a:ext>
            </a:extLst>
          </p:cNvPr>
          <p:cNvSpPr txBox="1"/>
          <p:nvPr/>
        </p:nvSpPr>
        <p:spPr>
          <a:xfrm>
            <a:off x="2780664" y="5459630"/>
            <a:ext cx="87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Numero di bug ticket committati.</a:t>
            </a:r>
          </a:p>
        </p:txBody>
      </p:sp>
    </p:spTree>
    <p:extLst>
      <p:ext uri="{BB962C8B-B14F-4D97-AF65-F5344CB8AC3E}">
        <p14:creationId xmlns:p14="http://schemas.microsoft.com/office/powerpoint/2010/main" val="123199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924BC-8438-F176-4BB7-DD6D3571C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600">
              <a:solidFill>
                <a:srgbClr val="3B3838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814533-E3C0-A984-F810-F27AC7C059E1}"/>
              </a:ext>
            </a:extLst>
          </p:cNvPr>
          <p:cNvCxnSpPr>
            <a:cxnSpLocks/>
          </p:cNvCxnSpPr>
          <p:nvPr/>
        </p:nvCxnSpPr>
        <p:spPr>
          <a:xfrm rot="16200000">
            <a:off x="-1540028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A4740B2-9E60-65DA-5C57-0FD58151DE88}"/>
              </a:ext>
            </a:extLst>
          </p:cNvPr>
          <p:cNvCxnSpPr>
            <a:cxnSpLocks/>
          </p:cNvCxnSpPr>
          <p:nvPr/>
        </p:nvCxnSpPr>
        <p:spPr>
          <a:xfrm rot="16200000">
            <a:off x="-798406" y="1771650"/>
            <a:ext cx="3314700" cy="0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BD147004-1642-AEF2-85A7-6A1D05F6C8A2}"/>
              </a:ext>
            </a:extLst>
          </p:cNvPr>
          <p:cNvSpPr/>
          <p:nvPr/>
        </p:nvSpPr>
        <p:spPr>
          <a:xfrm>
            <a:off x="764897" y="255504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F3208A-9EF4-FEBE-08EB-1D5313652939}"/>
              </a:ext>
            </a:extLst>
          </p:cNvPr>
          <p:cNvSpPr/>
          <p:nvPr/>
        </p:nvSpPr>
        <p:spPr>
          <a:xfrm>
            <a:off x="755547" y="1672197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5683AE1-C7C4-82F9-DB97-BF0589BE91A3}"/>
              </a:ext>
            </a:extLst>
          </p:cNvPr>
          <p:cNvSpPr/>
          <p:nvPr/>
        </p:nvSpPr>
        <p:spPr>
          <a:xfrm>
            <a:off x="755547" y="789352"/>
            <a:ext cx="216681" cy="216681"/>
          </a:xfrm>
          <a:prstGeom prst="ellipse">
            <a:avLst/>
          </a:prstGeom>
          <a:noFill/>
          <a:ln w="76200">
            <a:solidFill>
              <a:srgbClr val="AEA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9F24A0-AEF6-76A6-CF9D-13039AA0959E}"/>
              </a:ext>
            </a:extLst>
          </p:cNvPr>
          <p:cNvSpPr txBox="1"/>
          <p:nvPr/>
        </p:nvSpPr>
        <p:spPr>
          <a:xfrm rot="16200000">
            <a:off x="-861852" y="1318874"/>
            <a:ext cx="29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3B3838"/>
                </a:solidFill>
                <a:latin typeface="Abadi" panose="020B0604020104020204" pitchFamily="34" charset="0"/>
              </a:rPr>
              <a:t>Progettazione</a:t>
            </a:r>
          </a:p>
          <a:p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C92CF0-9274-BE30-0639-C475F8577CB5}"/>
              </a:ext>
            </a:extLst>
          </p:cNvPr>
          <p:cNvSpPr/>
          <p:nvPr/>
        </p:nvSpPr>
        <p:spPr>
          <a:xfrm>
            <a:off x="-1301648" y="2335123"/>
            <a:ext cx="1033445" cy="103344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Version</a:t>
            </a:r>
          </a:p>
          <a:p>
            <a:pPr algn="ctr"/>
            <a:r>
              <a:rPr lang="it-IT"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5464ED7-6C68-A5D7-1F25-56F6257BB87B}"/>
              </a:ext>
            </a:extLst>
          </p:cNvPr>
          <p:cNvSpPr/>
          <p:nvPr/>
        </p:nvSpPr>
        <p:spPr>
          <a:xfrm>
            <a:off x="-1151419" y="2663382"/>
            <a:ext cx="1033445" cy="103344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File</a:t>
            </a:r>
          </a:p>
          <a:p>
            <a:pPr algn="ctr"/>
            <a:r>
              <a:rPr lang="it-IT"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801FCD1-9A65-969B-BB60-6776635FE3DC}"/>
              </a:ext>
            </a:extLst>
          </p:cNvPr>
          <p:cNvSpPr/>
          <p:nvPr/>
        </p:nvSpPr>
        <p:spPr>
          <a:xfrm>
            <a:off x="-1151419" y="2892487"/>
            <a:ext cx="1033445" cy="952163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LOC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Touched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95C5B63-73E2-0B8B-5C18-9FDE1EB8DCA2}"/>
              </a:ext>
            </a:extLst>
          </p:cNvPr>
          <p:cNvSpPr/>
          <p:nvPr/>
        </p:nvSpPr>
        <p:spPr>
          <a:xfrm>
            <a:off x="-1179015" y="3131731"/>
            <a:ext cx="1033445" cy="1033445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#Revs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B7FDEB0-E2F8-E69C-7AFE-33E95F515D2D}"/>
              </a:ext>
            </a:extLst>
          </p:cNvPr>
          <p:cNvSpPr/>
          <p:nvPr/>
        </p:nvSpPr>
        <p:spPr>
          <a:xfrm>
            <a:off x="-1359784" y="3340368"/>
            <a:ext cx="1033445" cy="1033445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#Bug Fix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BED50F5-8DF2-D695-3945-071404D66582}"/>
              </a:ext>
            </a:extLst>
          </p:cNvPr>
          <p:cNvSpPr/>
          <p:nvPr/>
        </p:nvSpPr>
        <p:spPr>
          <a:xfrm>
            <a:off x="1530852" y="529951"/>
            <a:ext cx="1022498" cy="1022498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LOC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Added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7419A6A-7A42-924F-8702-FF488D45956D}"/>
              </a:ext>
            </a:extLst>
          </p:cNvPr>
          <p:cNvSpPr/>
          <p:nvPr/>
        </p:nvSpPr>
        <p:spPr>
          <a:xfrm>
            <a:off x="1530852" y="1711219"/>
            <a:ext cx="1022498" cy="1022498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Chg Set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Size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B3C1974-F51C-6670-F0B3-D1CAA2CFB8A7}"/>
              </a:ext>
            </a:extLst>
          </p:cNvPr>
          <p:cNvSpPr/>
          <p:nvPr/>
        </p:nvSpPr>
        <p:spPr>
          <a:xfrm>
            <a:off x="1530852" y="2892487"/>
            <a:ext cx="1022498" cy="1022498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Max Chg Set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1318323-F0BB-FA8F-6B13-AB59E324691A}"/>
              </a:ext>
            </a:extLst>
          </p:cNvPr>
          <p:cNvSpPr/>
          <p:nvPr/>
        </p:nvSpPr>
        <p:spPr>
          <a:xfrm>
            <a:off x="1530852" y="4073755"/>
            <a:ext cx="1022498" cy="1022498"/>
          </a:xfrm>
          <a:prstGeom prst="rect">
            <a:avLst/>
          </a:prstGeom>
          <a:solidFill>
            <a:srgbClr val="AEA4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Avg</a:t>
            </a:r>
          </a:p>
          <a:p>
            <a:pPr algn="ctr"/>
            <a:r>
              <a:rPr lang="it-IT">
                <a:solidFill>
                  <a:srgbClr val="3B3838"/>
                </a:solidFill>
                <a:latin typeface="Abadi" panose="020B0604020104020204" pitchFamily="34" charset="0"/>
              </a:rPr>
              <a:t>ChgSet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206E5BA-6951-270C-14E4-4010A87813A5}"/>
              </a:ext>
            </a:extLst>
          </p:cNvPr>
          <p:cNvSpPr/>
          <p:nvPr/>
        </p:nvSpPr>
        <p:spPr>
          <a:xfrm>
            <a:off x="1530852" y="5255023"/>
            <a:ext cx="1022498" cy="1022498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badi" panose="020B0604020104020204" pitchFamily="34" charset="0"/>
              </a:rPr>
              <a:t>Buggy</a:t>
            </a:r>
          </a:p>
        </p:txBody>
      </p:sp>
      <p:sp>
        <p:nvSpPr>
          <p:cNvPr id="23" name="Triangolo isoscele 22">
            <a:extLst>
              <a:ext uri="{FF2B5EF4-FFF2-40B4-BE49-F238E27FC236}">
                <a16:creationId xmlns:a16="http://schemas.microsoft.com/office/drawing/2014/main" id="{29104742-0001-FEC7-DA05-39EB368F2174}"/>
              </a:ext>
            </a:extLst>
          </p:cNvPr>
          <p:cNvSpPr/>
          <p:nvPr/>
        </p:nvSpPr>
        <p:spPr>
          <a:xfrm>
            <a:off x="11397554" y="6117630"/>
            <a:ext cx="794446" cy="74037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numero diapositiva 6">
            <a:extLst>
              <a:ext uri="{FF2B5EF4-FFF2-40B4-BE49-F238E27FC236}">
                <a16:creationId xmlns:a16="http://schemas.microsoft.com/office/drawing/2014/main" id="{A8D3C134-6088-C880-477B-4DFEE82D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720" y="6447790"/>
            <a:ext cx="2743200" cy="365125"/>
          </a:xfrm>
        </p:spPr>
        <p:txBody>
          <a:bodyPr/>
          <a:lstStyle/>
          <a:p>
            <a:r>
              <a:rPr lang="it-IT" sz="1800">
                <a:solidFill>
                  <a:srgbClr val="EBE4E3"/>
                </a:solidFill>
                <a:latin typeface="Abadi" panose="020B0604020104020204" pitchFamily="34" charset="0"/>
              </a:rPr>
              <a:t>8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2BF8A-DAC2-CD83-9EE8-78FCD43D7443}"/>
              </a:ext>
            </a:extLst>
          </p:cNvPr>
          <p:cNvSpPr txBox="1"/>
          <p:nvPr/>
        </p:nvSpPr>
        <p:spPr>
          <a:xfrm>
            <a:off x="2780664" y="810367"/>
            <a:ext cx="87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Linee di codice aggiunte in un commit.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B8AC2B-971F-8FBC-4AD6-62E1672ABF81}"/>
              </a:ext>
            </a:extLst>
          </p:cNvPr>
          <p:cNvSpPr txBox="1"/>
          <p:nvPr/>
        </p:nvSpPr>
        <p:spPr>
          <a:xfrm>
            <a:off x="2780664" y="1991635"/>
            <a:ext cx="87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Numero di file committati nel commit corrente.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EBBBD72-B983-F6E7-A606-72F2ABB86421}"/>
              </a:ext>
            </a:extLst>
          </p:cNvPr>
          <p:cNvSpPr txBox="1"/>
          <p:nvPr/>
        </p:nvSpPr>
        <p:spPr>
          <a:xfrm>
            <a:off x="2780664" y="3109535"/>
            <a:ext cx="87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Massimo numero di file committati in un commit.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D8C6C83-98A9-62A1-9285-DAB5AD045968}"/>
              </a:ext>
            </a:extLst>
          </p:cNvPr>
          <p:cNvSpPr txBox="1"/>
          <p:nvPr/>
        </p:nvSpPr>
        <p:spPr>
          <a:xfrm>
            <a:off x="2780664" y="4354171"/>
            <a:ext cx="87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3B3838"/>
                </a:solidFill>
                <a:latin typeface="Abadi Extra Light" panose="020B0204020104020204" pitchFamily="34" charset="0"/>
              </a:rPr>
              <a:t>Numero medio di file committati in un commit.</a:t>
            </a:r>
          </a:p>
        </p:txBody>
      </p:sp>
    </p:spTree>
    <p:extLst>
      <p:ext uri="{BB962C8B-B14F-4D97-AF65-F5344CB8AC3E}">
        <p14:creationId xmlns:p14="http://schemas.microsoft.com/office/powerpoint/2010/main" val="241680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2F273E5257C543A6CFD9471712AB86" ma:contentTypeVersion="7" ma:contentTypeDescription="Creare un nuovo documento." ma:contentTypeScope="" ma:versionID="b9cc1e82f1f84356f98cc68f56bdf155">
  <xsd:schema xmlns:xsd="http://www.w3.org/2001/XMLSchema" xmlns:xs="http://www.w3.org/2001/XMLSchema" xmlns:p="http://schemas.microsoft.com/office/2006/metadata/properties" xmlns:ns3="b834c3d6-9ef1-49f4-b3cb-b2339dc10402" xmlns:ns4="f11ffd48-c7c2-4289-949c-97f214c7e2b4" targetNamespace="http://schemas.microsoft.com/office/2006/metadata/properties" ma:root="true" ma:fieldsID="6921a7935f51761e6e4b9a355d80219e" ns3:_="" ns4:_="">
    <xsd:import namespace="b834c3d6-9ef1-49f4-b3cb-b2339dc10402"/>
    <xsd:import namespace="f11ffd48-c7c2-4289-949c-97f214c7e2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34c3d6-9ef1-49f4-b3cb-b2339dc104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ffd48-c7c2-4289-949c-97f214c7e2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34c3d6-9ef1-49f4-b3cb-b2339dc104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19672-F7D6-4B08-A382-49C416E1C2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34c3d6-9ef1-49f4-b3cb-b2339dc10402"/>
    <ds:schemaRef ds:uri="f11ffd48-c7c2-4289-949c-97f214c7e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AEE5A6-0000-490A-BD99-5B80646FB0B1}">
  <ds:schemaRefs>
    <ds:schemaRef ds:uri="http://schemas.microsoft.com/office/2006/metadata/properties"/>
    <ds:schemaRef ds:uri="b834c3d6-9ef1-49f4-b3cb-b2339dc10402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f11ffd48-c7c2-4289-949c-97f214c7e2b4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3C5B89E-C9CC-4C1B-A14A-90D3E4D4D8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1603</Words>
  <Application>Microsoft Office PowerPoint</Application>
  <PresentationFormat>Widescreen</PresentationFormat>
  <Paragraphs>245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Abadi</vt:lpstr>
      <vt:lpstr>Abadi Extra Light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tiziano taglienti</dc:creator>
  <cp:lastModifiedBy>tiziano taglienti</cp:lastModifiedBy>
  <cp:revision>2</cp:revision>
  <dcterms:created xsi:type="dcterms:W3CDTF">2023-06-09T14:53:20Z</dcterms:created>
  <dcterms:modified xsi:type="dcterms:W3CDTF">2023-09-09T15:02:15Z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0x0101001B2F273E5257C543A6CFD9471712AB86</vt:lpwstr>
  </property>
</Properties>
</file>