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1" r:id="rId3"/>
    <p:sldId id="264" r:id="rId4"/>
    <p:sldId id="257" r:id="rId5"/>
    <p:sldId id="258" r:id="rId6"/>
    <p:sldId id="259" r:id="rId7"/>
    <p:sldId id="265" r:id="rId8"/>
    <p:sldId id="266" r:id="rId9"/>
    <p:sldId id="263" r:id="rId10"/>
    <p:sldId id="260" r:id="rId11"/>
    <p:sldId id="262"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showGuides="1">
      <p:cViewPr varScale="1">
        <p:scale>
          <a:sx n="161" d="100"/>
          <a:sy n="161" d="100"/>
        </p:scale>
        <p:origin x="150"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3/19/2021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9601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96362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3/19/2021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3167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3/19/2021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21443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3/19/2021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40031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3788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7327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51370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713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3/19/2021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82309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3/19/2021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737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3/19/2021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3065786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nnected wire-frame lines and dots">
            <a:extLst>
              <a:ext uri="{FF2B5EF4-FFF2-40B4-BE49-F238E27FC236}">
                <a16:creationId xmlns:a16="http://schemas.microsoft.com/office/drawing/2014/main" id="{B4EF16F4-98AF-4179-8DAA-998350952AD8}"/>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D695E25C-06E7-4082-BE92-B571B616B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285571"/>
            <a:ext cx="1126540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E64BD7DF-F4BB-427F-B4F6-6DC83A59AA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817E2A8-B1F3-4400-BAF0-DC5E3C09E294}"/>
              </a:ext>
            </a:extLst>
          </p:cNvPr>
          <p:cNvSpPr>
            <a:spLocks noGrp="1"/>
          </p:cNvSpPr>
          <p:nvPr>
            <p:ph type="ctrTitle"/>
          </p:nvPr>
        </p:nvSpPr>
        <p:spPr>
          <a:xfrm>
            <a:off x="609599" y="4572000"/>
            <a:ext cx="10965141" cy="895244"/>
          </a:xfrm>
        </p:spPr>
        <p:txBody>
          <a:bodyPr>
            <a:normAutofit fontScale="90000"/>
          </a:bodyPr>
          <a:lstStyle/>
          <a:p>
            <a:r>
              <a:rPr lang="en-US" sz="4000" dirty="0">
                <a:solidFill>
                  <a:srgbClr val="FFFFFF"/>
                </a:solidFill>
              </a:rPr>
              <a:t>Lawson City and County Planning Department: System Upgrades Information</a:t>
            </a:r>
          </a:p>
        </p:txBody>
      </p:sp>
      <p:sp>
        <p:nvSpPr>
          <p:cNvPr id="3" name="Subtitle 2">
            <a:extLst>
              <a:ext uri="{FF2B5EF4-FFF2-40B4-BE49-F238E27FC236}">
                <a16:creationId xmlns:a16="http://schemas.microsoft.com/office/drawing/2014/main" id="{79C9E43B-7706-4A04-B922-7A701D54C8AA}"/>
              </a:ext>
            </a:extLst>
          </p:cNvPr>
          <p:cNvSpPr>
            <a:spLocks noGrp="1"/>
          </p:cNvSpPr>
          <p:nvPr>
            <p:ph type="subTitle" idx="1"/>
          </p:nvPr>
        </p:nvSpPr>
        <p:spPr>
          <a:xfrm>
            <a:off x="609598" y="5467246"/>
            <a:ext cx="10965142" cy="484822"/>
          </a:xfrm>
        </p:spPr>
        <p:txBody>
          <a:bodyPr>
            <a:normAutofit/>
          </a:bodyPr>
          <a:lstStyle/>
          <a:p>
            <a:r>
              <a:rPr lang="en-US" dirty="0">
                <a:solidFill>
                  <a:srgbClr val="FFFFFF">
                    <a:alpha val="75000"/>
                  </a:srgbClr>
                </a:solidFill>
              </a:rPr>
              <a:t>By Tristan Izlar</a:t>
            </a:r>
          </a:p>
        </p:txBody>
      </p:sp>
    </p:spTree>
    <p:extLst>
      <p:ext uri="{BB962C8B-B14F-4D97-AF65-F5344CB8AC3E}">
        <p14:creationId xmlns:p14="http://schemas.microsoft.com/office/powerpoint/2010/main" val="209422218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D6D4E-A06B-42C1-9535-2467DA32B226}"/>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B66ED164-2CD2-4406-A246-01BA592C7835}"/>
              </a:ext>
            </a:extLst>
          </p:cNvPr>
          <p:cNvSpPr>
            <a:spLocks noGrp="1"/>
          </p:cNvSpPr>
          <p:nvPr>
            <p:ph idx="1"/>
          </p:nvPr>
        </p:nvSpPr>
        <p:spPr/>
        <p:txBody>
          <a:bodyPr>
            <a:normAutofit fontScale="85000" lnSpcReduction="10000"/>
          </a:bodyPr>
          <a:lstStyle/>
          <a:p>
            <a:r>
              <a:rPr lang="en-US" dirty="0"/>
              <a:t>Use Windows 10 Client for users currently on Windows XP/Windows 7</a:t>
            </a:r>
          </a:p>
          <a:p>
            <a:pPr lvl="1"/>
            <a:r>
              <a:rPr lang="en-US" dirty="0"/>
              <a:t>Users are already familiar with Windows.</a:t>
            </a:r>
          </a:p>
          <a:p>
            <a:pPr lvl="1"/>
            <a:r>
              <a:rPr lang="en-US" dirty="0"/>
              <a:t>Windows XP &amp; Windows 7 Support has ended.</a:t>
            </a:r>
          </a:p>
          <a:p>
            <a:pPr lvl="1"/>
            <a:r>
              <a:rPr lang="en-US" dirty="0"/>
              <a:t>Allows Remote Desktop Protocol, which allows advanced users to remote into the computer and perform admin tasks.</a:t>
            </a:r>
          </a:p>
          <a:p>
            <a:pPr lvl="1"/>
            <a:r>
              <a:rPr lang="en-US" dirty="0"/>
              <a:t>Single-User, to prevent employees from interrupting each others workflow.</a:t>
            </a:r>
          </a:p>
          <a:p>
            <a:pPr lvl="1"/>
            <a:r>
              <a:rPr lang="en-US" dirty="0"/>
              <a:t>Most recent version of Windows.</a:t>
            </a:r>
          </a:p>
          <a:p>
            <a:r>
              <a:rPr lang="en-US" dirty="0"/>
              <a:t>Use Windows Server 2016 or Windows Server 2019 for users currently using Windows Server 2003 and Windows Server 2008</a:t>
            </a:r>
          </a:p>
          <a:p>
            <a:pPr lvl="1"/>
            <a:r>
              <a:rPr lang="en-US" dirty="0"/>
              <a:t>Windows Server users already familiar the platform.</a:t>
            </a:r>
          </a:p>
          <a:p>
            <a:pPr lvl="1"/>
            <a:r>
              <a:rPr lang="en-US" dirty="0"/>
              <a:t>Windows Server 2003 &amp; Windows Server 2008 Support has ended.</a:t>
            </a:r>
          </a:p>
          <a:p>
            <a:r>
              <a:rPr lang="en-US" dirty="0"/>
              <a:t>The Windows platform is the safest choice for the system upgrade primarily because it has the support of a multibillion-dollar company behind it. Government functions can not risk going down due to using an open-source system like Linux, which has less dedicated support.</a:t>
            </a:r>
          </a:p>
        </p:txBody>
      </p:sp>
    </p:spTree>
    <p:extLst>
      <p:ext uri="{BB962C8B-B14F-4D97-AF65-F5344CB8AC3E}">
        <p14:creationId xmlns:p14="http://schemas.microsoft.com/office/powerpoint/2010/main" val="2692257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AAF8-D860-4903-BB62-C8334E0D1129}"/>
              </a:ext>
            </a:extLst>
          </p:cNvPr>
          <p:cNvSpPr>
            <a:spLocks noGrp="1"/>
          </p:cNvSpPr>
          <p:nvPr>
            <p:ph type="title"/>
          </p:nvPr>
        </p:nvSpPr>
        <p:spPr/>
        <p:txBody>
          <a:bodyPr/>
          <a:lstStyle/>
          <a:p>
            <a:r>
              <a:rPr lang="en-US" dirty="0"/>
              <a:t>Notes on Pricing</a:t>
            </a:r>
          </a:p>
        </p:txBody>
      </p:sp>
      <p:sp>
        <p:nvSpPr>
          <p:cNvPr id="3" name="Content Placeholder 2">
            <a:extLst>
              <a:ext uri="{FF2B5EF4-FFF2-40B4-BE49-F238E27FC236}">
                <a16:creationId xmlns:a16="http://schemas.microsoft.com/office/drawing/2014/main" id="{AED9AA33-40F5-4D48-9D10-8CCA29482C54}"/>
              </a:ext>
            </a:extLst>
          </p:cNvPr>
          <p:cNvSpPr>
            <a:spLocks noGrp="1"/>
          </p:cNvSpPr>
          <p:nvPr>
            <p:ph idx="1"/>
          </p:nvPr>
        </p:nvSpPr>
        <p:spPr/>
        <p:txBody>
          <a:bodyPr/>
          <a:lstStyle/>
          <a:p>
            <a:r>
              <a:rPr lang="en-US" dirty="0"/>
              <a:t>Linux is free &amp; open source so it will ultimately be more cost effective to run than Windows or a macOS system.</a:t>
            </a:r>
          </a:p>
          <a:p>
            <a:pPr lvl="1"/>
            <a:r>
              <a:rPr lang="en-US" dirty="0"/>
              <a:t>If price is a determining factor this could be useful, or at least on the server side of the business (if compatibility is not an issue)</a:t>
            </a:r>
          </a:p>
          <a:p>
            <a:r>
              <a:rPr lang="en-US" dirty="0"/>
              <a:t>While Windows would be more expensive, you are also paying for the enterprise support provided by Microsoft, so it is not without incentive.</a:t>
            </a:r>
          </a:p>
        </p:txBody>
      </p:sp>
    </p:spTree>
    <p:extLst>
      <p:ext uri="{BB962C8B-B14F-4D97-AF65-F5344CB8AC3E}">
        <p14:creationId xmlns:p14="http://schemas.microsoft.com/office/powerpoint/2010/main" val="3852833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7B8EF-DCBC-4536-B6E7-8547B0187FA8}"/>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E7BF1503-6694-4817-BE48-F9D4F810C502}"/>
              </a:ext>
            </a:extLst>
          </p:cNvPr>
          <p:cNvSpPr>
            <a:spLocks noGrp="1"/>
          </p:cNvSpPr>
          <p:nvPr>
            <p:ph idx="1"/>
          </p:nvPr>
        </p:nvSpPr>
        <p:spPr/>
        <p:txBody>
          <a:bodyPr/>
          <a:lstStyle/>
          <a:p>
            <a:r>
              <a:rPr lang="en-US" dirty="0"/>
              <a:t>Guide to Operating Systems: 6</a:t>
            </a:r>
            <a:r>
              <a:rPr lang="en-US" baseline="30000" dirty="0"/>
              <a:t>th</a:t>
            </a:r>
            <a:r>
              <a:rPr lang="en-US" dirty="0"/>
              <a:t> Edition Chapter 1</a:t>
            </a:r>
          </a:p>
        </p:txBody>
      </p:sp>
    </p:spTree>
    <p:extLst>
      <p:ext uri="{BB962C8B-B14F-4D97-AF65-F5344CB8AC3E}">
        <p14:creationId xmlns:p14="http://schemas.microsoft.com/office/powerpoint/2010/main" val="4199123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2F01E-5A74-450E-9218-F16A850240F1}"/>
              </a:ext>
            </a:extLst>
          </p:cNvPr>
          <p:cNvSpPr>
            <a:spLocks noGrp="1"/>
          </p:cNvSpPr>
          <p:nvPr>
            <p:ph type="title"/>
          </p:nvPr>
        </p:nvSpPr>
        <p:spPr/>
        <p:txBody>
          <a:bodyPr/>
          <a:lstStyle/>
          <a:p>
            <a:r>
              <a:rPr lang="en-US" dirty="0"/>
              <a:t>What is an Operating System (OS)?</a:t>
            </a:r>
          </a:p>
        </p:txBody>
      </p:sp>
      <p:sp>
        <p:nvSpPr>
          <p:cNvPr id="3" name="Content Placeholder 2">
            <a:extLst>
              <a:ext uri="{FF2B5EF4-FFF2-40B4-BE49-F238E27FC236}">
                <a16:creationId xmlns:a16="http://schemas.microsoft.com/office/drawing/2014/main" id="{35176264-4A24-4F3D-AE86-EF632BFF7A37}"/>
              </a:ext>
            </a:extLst>
          </p:cNvPr>
          <p:cNvSpPr>
            <a:spLocks noGrp="1"/>
          </p:cNvSpPr>
          <p:nvPr>
            <p:ph idx="1"/>
          </p:nvPr>
        </p:nvSpPr>
        <p:spPr/>
        <p:txBody>
          <a:bodyPr/>
          <a:lstStyle/>
          <a:p>
            <a:r>
              <a:rPr lang="en-US" dirty="0"/>
              <a:t>Software which is the foundation upon which computer components can be run, and programs/applications can execute.</a:t>
            </a:r>
          </a:p>
          <a:p>
            <a:r>
              <a:rPr lang="en-US" dirty="0"/>
              <a:t>Enable the user to interact with input devices (mouse, keyboard, camera, etc.) and receive an output from the computer system software applications.</a:t>
            </a:r>
          </a:p>
        </p:txBody>
      </p:sp>
    </p:spTree>
    <p:extLst>
      <p:ext uri="{BB962C8B-B14F-4D97-AF65-F5344CB8AC3E}">
        <p14:creationId xmlns:p14="http://schemas.microsoft.com/office/powerpoint/2010/main" val="1642039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7D083-64B1-42CC-9EEF-41977873F8A7}"/>
              </a:ext>
            </a:extLst>
          </p:cNvPr>
          <p:cNvSpPr>
            <a:spLocks noGrp="1"/>
          </p:cNvSpPr>
          <p:nvPr>
            <p:ph type="title"/>
          </p:nvPr>
        </p:nvSpPr>
        <p:spPr/>
        <p:txBody>
          <a:bodyPr/>
          <a:lstStyle/>
          <a:p>
            <a:r>
              <a:rPr lang="en-US" dirty="0"/>
              <a:t>Common OS Platforms </a:t>
            </a:r>
          </a:p>
        </p:txBody>
      </p:sp>
      <p:sp>
        <p:nvSpPr>
          <p:cNvPr id="3" name="Content Placeholder 2">
            <a:extLst>
              <a:ext uri="{FF2B5EF4-FFF2-40B4-BE49-F238E27FC236}">
                <a16:creationId xmlns:a16="http://schemas.microsoft.com/office/drawing/2014/main" id="{A529A010-E036-464F-81EB-DB3199F62DBC}"/>
              </a:ext>
            </a:extLst>
          </p:cNvPr>
          <p:cNvSpPr>
            <a:spLocks noGrp="1"/>
          </p:cNvSpPr>
          <p:nvPr>
            <p:ph idx="1"/>
          </p:nvPr>
        </p:nvSpPr>
        <p:spPr/>
        <p:txBody>
          <a:bodyPr/>
          <a:lstStyle/>
          <a:p>
            <a:r>
              <a:rPr lang="en-US" dirty="0"/>
              <a:t>Windows</a:t>
            </a:r>
          </a:p>
          <a:p>
            <a:pPr lvl="1"/>
            <a:r>
              <a:rPr lang="en-US" dirty="0"/>
              <a:t>Popular and most widely used for business sectors.</a:t>
            </a:r>
          </a:p>
          <a:p>
            <a:pPr lvl="1"/>
            <a:r>
              <a:rPr lang="en-US" dirty="0"/>
              <a:t>Common for home usage.</a:t>
            </a:r>
          </a:p>
          <a:p>
            <a:r>
              <a:rPr lang="en-US" dirty="0"/>
              <a:t>Linux/UNIX</a:t>
            </a:r>
          </a:p>
          <a:p>
            <a:pPr lvl="1"/>
            <a:r>
              <a:rPr lang="en-US" dirty="0"/>
              <a:t>Popular for data center/server usage.</a:t>
            </a:r>
          </a:p>
          <a:p>
            <a:r>
              <a:rPr lang="en-US" dirty="0"/>
              <a:t>macOS</a:t>
            </a:r>
          </a:p>
          <a:p>
            <a:pPr lvl="1"/>
            <a:r>
              <a:rPr lang="en-US" dirty="0"/>
              <a:t>Popular in education and graphical sectors.</a:t>
            </a:r>
          </a:p>
          <a:p>
            <a:pPr lvl="1"/>
            <a:r>
              <a:rPr lang="en-US" dirty="0"/>
              <a:t>Common for home usage..</a:t>
            </a:r>
          </a:p>
          <a:p>
            <a:pPr marL="324000" lvl="1" indent="0">
              <a:buNone/>
            </a:pPr>
            <a:endParaRPr lang="en-US" dirty="0"/>
          </a:p>
        </p:txBody>
      </p:sp>
    </p:spTree>
    <p:extLst>
      <p:ext uri="{BB962C8B-B14F-4D97-AF65-F5344CB8AC3E}">
        <p14:creationId xmlns:p14="http://schemas.microsoft.com/office/powerpoint/2010/main" val="713753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2B0C2-6D53-4F8C-A807-A92EFF549F8B}"/>
              </a:ext>
            </a:extLst>
          </p:cNvPr>
          <p:cNvSpPr>
            <a:spLocks noGrp="1"/>
          </p:cNvSpPr>
          <p:nvPr>
            <p:ph type="title"/>
          </p:nvPr>
        </p:nvSpPr>
        <p:spPr/>
        <p:txBody>
          <a:bodyPr/>
          <a:lstStyle/>
          <a:p>
            <a:r>
              <a:rPr lang="en-US" dirty="0"/>
              <a:t>The Basics</a:t>
            </a:r>
          </a:p>
        </p:txBody>
      </p:sp>
      <p:sp>
        <p:nvSpPr>
          <p:cNvPr id="3" name="Content Placeholder 2">
            <a:extLst>
              <a:ext uri="{FF2B5EF4-FFF2-40B4-BE49-F238E27FC236}">
                <a16:creationId xmlns:a16="http://schemas.microsoft.com/office/drawing/2014/main" id="{4B0F4A76-C688-486D-8D06-C2EB2C789278}"/>
              </a:ext>
            </a:extLst>
          </p:cNvPr>
          <p:cNvSpPr>
            <a:spLocks noGrp="1"/>
          </p:cNvSpPr>
          <p:nvPr>
            <p:ph idx="1"/>
          </p:nvPr>
        </p:nvSpPr>
        <p:spPr/>
        <p:txBody>
          <a:bodyPr/>
          <a:lstStyle/>
          <a:p>
            <a:r>
              <a:rPr lang="en-US" dirty="0"/>
              <a:t>Operating Systems Generally Provide…</a:t>
            </a:r>
          </a:p>
          <a:p>
            <a:pPr lvl="1"/>
            <a:r>
              <a:rPr lang="en-US" dirty="0"/>
              <a:t>An interface for the user to interact with to perform tasks (</a:t>
            </a:r>
            <a:r>
              <a:rPr lang="en-US" b="1" dirty="0"/>
              <a:t>User Interface</a:t>
            </a:r>
            <a:r>
              <a:rPr lang="en-US" dirty="0"/>
              <a:t>).</a:t>
            </a:r>
          </a:p>
          <a:p>
            <a:pPr lvl="1"/>
            <a:r>
              <a:rPr lang="en-US" dirty="0"/>
              <a:t>A built-in file management and storage device management system (</a:t>
            </a:r>
            <a:r>
              <a:rPr lang="en-US" b="1" dirty="0"/>
              <a:t>Storage Management</a:t>
            </a:r>
            <a:r>
              <a:rPr lang="en-US" dirty="0"/>
              <a:t>).</a:t>
            </a:r>
          </a:p>
          <a:p>
            <a:pPr lvl="1"/>
            <a:r>
              <a:rPr lang="en-US" dirty="0"/>
              <a:t>The ability to run </a:t>
            </a:r>
            <a:r>
              <a:rPr lang="en-US" b="1" dirty="0"/>
              <a:t>processes</a:t>
            </a:r>
            <a:r>
              <a:rPr lang="en-US" dirty="0"/>
              <a:t> (applications, programs, etc.) and </a:t>
            </a:r>
            <a:r>
              <a:rPr lang="en-US" b="1" dirty="0"/>
              <a:t>services</a:t>
            </a:r>
            <a:r>
              <a:rPr lang="en-US" dirty="0"/>
              <a:t> (background processes that help the computer run effectively).</a:t>
            </a:r>
          </a:p>
          <a:p>
            <a:pPr lvl="1"/>
            <a:r>
              <a:rPr lang="en-US" b="1" dirty="0"/>
              <a:t>Memory and I/O Management</a:t>
            </a:r>
            <a:r>
              <a:rPr lang="en-US" dirty="0"/>
              <a:t> - internal controls that help allocate the finite amount of memory available to perform tasks with the use of input and output devices.</a:t>
            </a:r>
          </a:p>
          <a:p>
            <a:pPr lvl="1"/>
            <a:r>
              <a:rPr lang="en-US" b="1" dirty="0"/>
              <a:t>System Security and Resource Protection </a:t>
            </a:r>
            <a:r>
              <a:rPr lang="en-US" dirty="0"/>
              <a:t>(protection from unauthorized computer usage and other potential threats)</a:t>
            </a:r>
          </a:p>
          <a:p>
            <a:pPr lvl="1"/>
            <a:r>
              <a:rPr lang="en-US" b="1" dirty="0"/>
              <a:t>The Kernel – </a:t>
            </a:r>
            <a:r>
              <a:rPr lang="en-US" dirty="0"/>
              <a:t> The core of the OS; helps facilitate interactions between software and hardware and has control over all the previously mentioned functionality.</a:t>
            </a:r>
            <a:endParaRPr lang="en-US" b="1" dirty="0"/>
          </a:p>
          <a:p>
            <a:pPr lvl="1"/>
            <a:endParaRPr lang="en-US" b="1" dirty="0"/>
          </a:p>
          <a:p>
            <a:pPr lvl="1"/>
            <a:endParaRPr lang="en-US" dirty="0"/>
          </a:p>
          <a:p>
            <a:pPr lvl="1"/>
            <a:endParaRPr lang="en-US" dirty="0"/>
          </a:p>
        </p:txBody>
      </p:sp>
    </p:spTree>
    <p:extLst>
      <p:ext uri="{BB962C8B-B14F-4D97-AF65-F5344CB8AC3E}">
        <p14:creationId xmlns:p14="http://schemas.microsoft.com/office/powerpoint/2010/main" val="1029679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AC3EE-46E7-4139-9483-C7CF316F680B}"/>
              </a:ext>
            </a:extLst>
          </p:cNvPr>
          <p:cNvSpPr>
            <a:spLocks noGrp="1"/>
          </p:cNvSpPr>
          <p:nvPr>
            <p:ph type="title"/>
          </p:nvPr>
        </p:nvSpPr>
        <p:spPr/>
        <p:txBody>
          <a:bodyPr/>
          <a:lstStyle/>
          <a:p>
            <a:r>
              <a:rPr lang="en-US" dirty="0"/>
              <a:t>Single User vs Multiuser OS</a:t>
            </a:r>
          </a:p>
        </p:txBody>
      </p:sp>
      <p:sp>
        <p:nvSpPr>
          <p:cNvPr id="3" name="Content Placeholder 2">
            <a:extLst>
              <a:ext uri="{FF2B5EF4-FFF2-40B4-BE49-F238E27FC236}">
                <a16:creationId xmlns:a16="http://schemas.microsoft.com/office/drawing/2014/main" id="{F2B0CC13-A2C0-4779-9975-0E188A5115C9}"/>
              </a:ext>
            </a:extLst>
          </p:cNvPr>
          <p:cNvSpPr>
            <a:spLocks noGrp="1"/>
          </p:cNvSpPr>
          <p:nvPr>
            <p:ph idx="1"/>
          </p:nvPr>
        </p:nvSpPr>
        <p:spPr/>
        <p:txBody>
          <a:bodyPr/>
          <a:lstStyle/>
          <a:p>
            <a:r>
              <a:rPr lang="en-US" dirty="0"/>
              <a:t>Single-User…</a:t>
            </a:r>
          </a:p>
          <a:p>
            <a:pPr lvl="1"/>
            <a:r>
              <a:rPr lang="en-US" dirty="0"/>
              <a:t>Allows only one user at a time</a:t>
            </a:r>
          </a:p>
          <a:p>
            <a:pPr lvl="1"/>
            <a:r>
              <a:rPr lang="en-US" dirty="0"/>
              <a:t>Most versions of Windows are Single-User OS</a:t>
            </a:r>
          </a:p>
          <a:p>
            <a:pPr lvl="2"/>
            <a:r>
              <a:rPr lang="en-US" dirty="0"/>
              <a:t>Remote Desktop Protocol (RDP) can be used to allow other users to remote in, to complete tasks. For example, an IT Admin who needs to install software for a non-admin user can do so with RDP.</a:t>
            </a:r>
          </a:p>
          <a:p>
            <a:r>
              <a:rPr lang="en-US" dirty="0"/>
              <a:t>Multi-User…</a:t>
            </a:r>
          </a:p>
          <a:p>
            <a:pPr lvl="1"/>
            <a:r>
              <a:rPr lang="en-US" dirty="0"/>
              <a:t>As the name implies, this type of OS allows multiple users at once on a single instance of an OS.</a:t>
            </a:r>
          </a:p>
          <a:p>
            <a:pPr lvl="1"/>
            <a:r>
              <a:rPr lang="en-US" dirty="0"/>
              <a:t>Linux/UNIX systems support this more widely than Windows systems do.</a:t>
            </a:r>
          </a:p>
          <a:p>
            <a:pPr lvl="1"/>
            <a:endParaRPr lang="en-US" dirty="0"/>
          </a:p>
        </p:txBody>
      </p:sp>
    </p:spTree>
    <p:extLst>
      <p:ext uri="{BB962C8B-B14F-4D97-AF65-F5344CB8AC3E}">
        <p14:creationId xmlns:p14="http://schemas.microsoft.com/office/powerpoint/2010/main" val="3635806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7F009-AC34-4063-BDEA-91600537A4F5}"/>
              </a:ext>
            </a:extLst>
          </p:cNvPr>
          <p:cNvSpPr>
            <a:spLocks noGrp="1"/>
          </p:cNvSpPr>
          <p:nvPr>
            <p:ph type="title"/>
          </p:nvPr>
        </p:nvSpPr>
        <p:spPr/>
        <p:txBody>
          <a:bodyPr/>
          <a:lstStyle/>
          <a:p>
            <a:r>
              <a:rPr lang="en-US" dirty="0"/>
              <a:t>Potential Roles of OS</a:t>
            </a:r>
          </a:p>
        </p:txBody>
      </p:sp>
      <p:sp>
        <p:nvSpPr>
          <p:cNvPr id="3" name="Content Placeholder 2">
            <a:extLst>
              <a:ext uri="{FF2B5EF4-FFF2-40B4-BE49-F238E27FC236}">
                <a16:creationId xmlns:a16="http://schemas.microsoft.com/office/drawing/2014/main" id="{EA811F0D-8C89-4EDA-B56A-C48F5E40FB60}"/>
              </a:ext>
            </a:extLst>
          </p:cNvPr>
          <p:cNvSpPr>
            <a:spLocks noGrp="1"/>
          </p:cNvSpPr>
          <p:nvPr>
            <p:ph idx="1"/>
          </p:nvPr>
        </p:nvSpPr>
        <p:spPr/>
        <p:txBody>
          <a:bodyPr>
            <a:normAutofit fontScale="92500" lnSpcReduction="10000"/>
          </a:bodyPr>
          <a:lstStyle/>
          <a:p>
            <a:r>
              <a:rPr lang="en-US" dirty="0"/>
              <a:t>Server Roles…</a:t>
            </a:r>
          </a:p>
          <a:p>
            <a:pPr lvl="1"/>
            <a:r>
              <a:rPr lang="en-US" dirty="0"/>
              <a:t>Usually installed on more powerful computers.</a:t>
            </a:r>
          </a:p>
          <a:p>
            <a:pPr lvl="1"/>
            <a:r>
              <a:rPr lang="en-US" dirty="0"/>
              <a:t>Share and manage network resources used by client OS.</a:t>
            </a:r>
          </a:p>
          <a:p>
            <a:pPr lvl="1"/>
            <a:r>
              <a:rPr lang="en-US" dirty="0"/>
              <a:t>Can and often do run without a GUI (Graphical User Interface).</a:t>
            </a:r>
          </a:p>
          <a:p>
            <a:pPr lvl="1"/>
            <a:r>
              <a:rPr lang="en-US" dirty="0"/>
              <a:t>Ideal for an advanced user with IT admin privileges.</a:t>
            </a:r>
          </a:p>
          <a:p>
            <a:r>
              <a:rPr lang="en-US" dirty="0"/>
              <a:t>Client Roles…</a:t>
            </a:r>
          </a:p>
          <a:p>
            <a:pPr lvl="1"/>
            <a:r>
              <a:rPr lang="en-US" dirty="0"/>
              <a:t>Request data from network servers.</a:t>
            </a:r>
          </a:p>
          <a:p>
            <a:pPr lvl="1"/>
            <a:r>
              <a:rPr lang="en-US" dirty="0"/>
              <a:t>Runs applications for users.</a:t>
            </a:r>
          </a:p>
          <a:p>
            <a:r>
              <a:rPr lang="en-US" dirty="0"/>
              <a:t>Standalone Roles…</a:t>
            </a:r>
          </a:p>
          <a:p>
            <a:pPr lvl="1"/>
            <a:r>
              <a:rPr lang="en-US" dirty="0"/>
              <a:t>Uncommon these days.</a:t>
            </a:r>
          </a:p>
          <a:p>
            <a:pPr lvl="1"/>
            <a:r>
              <a:rPr lang="en-US" dirty="0"/>
              <a:t>Not designed to interact with other OS.</a:t>
            </a:r>
          </a:p>
          <a:p>
            <a:endParaRPr lang="en-US" dirty="0"/>
          </a:p>
        </p:txBody>
      </p:sp>
    </p:spTree>
    <p:extLst>
      <p:ext uri="{BB962C8B-B14F-4D97-AF65-F5344CB8AC3E}">
        <p14:creationId xmlns:p14="http://schemas.microsoft.com/office/powerpoint/2010/main" val="1262202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36450-77B9-445D-BDE9-ED30F1BBC394}"/>
              </a:ext>
            </a:extLst>
          </p:cNvPr>
          <p:cNvSpPr>
            <a:spLocks noGrp="1"/>
          </p:cNvSpPr>
          <p:nvPr>
            <p:ph type="title"/>
          </p:nvPr>
        </p:nvSpPr>
        <p:spPr/>
        <p:txBody>
          <a:bodyPr/>
          <a:lstStyle/>
          <a:p>
            <a:r>
              <a:rPr lang="en-US" dirty="0"/>
              <a:t>OS I/O (input/Output) Management</a:t>
            </a:r>
          </a:p>
        </p:txBody>
      </p:sp>
      <p:sp>
        <p:nvSpPr>
          <p:cNvPr id="3" name="Content Placeholder 2">
            <a:extLst>
              <a:ext uri="{FF2B5EF4-FFF2-40B4-BE49-F238E27FC236}">
                <a16:creationId xmlns:a16="http://schemas.microsoft.com/office/drawing/2014/main" id="{1FA4B9E3-89A1-476F-A45F-226BEF64AEC2}"/>
              </a:ext>
            </a:extLst>
          </p:cNvPr>
          <p:cNvSpPr>
            <a:spLocks noGrp="1"/>
          </p:cNvSpPr>
          <p:nvPr>
            <p:ph idx="1"/>
          </p:nvPr>
        </p:nvSpPr>
        <p:spPr/>
        <p:txBody>
          <a:bodyPr/>
          <a:lstStyle/>
          <a:p>
            <a:r>
              <a:rPr lang="en-US" dirty="0"/>
              <a:t>OS also use an additional processes to interact with the specific components or devices connected to a computer</a:t>
            </a:r>
          </a:p>
          <a:p>
            <a:pPr lvl="1"/>
            <a:r>
              <a:rPr lang="en-US" dirty="0"/>
              <a:t>Essential to the function of devices, are </a:t>
            </a:r>
            <a:r>
              <a:rPr lang="en-US" b="1" dirty="0"/>
              <a:t>device drivers.</a:t>
            </a:r>
          </a:p>
          <a:p>
            <a:pPr lvl="2"/>
            <a:r>
              <a:rPr lang="en-US" dirty="0"/>
              <a:t>There is a driver for each device in the computer.</a:t>
            </a:r>
          </a:p>
          <a:p>
            <a:pPr lvl="3"/>
            <a:r>
              <a:rPr lang="en-US" dirty="0"/>
              <a:t>These are the sole managers of their respective device, and interact with the OS kernel to perform processes.</a:t>
            </a:r>
          </a:p>
          <a:p>
            <a:pPr lvl="3"/>
            <a:r>
              <a:rPr lang="en-US" dirty="0"/>
              <a:t>As an example, a Monitor device driver would interface between the computers video card and the OS, to help the monitor perform its visualization tasks efficiently and without interruption.</a:t>
            </a:r>
          </a:p>
        </p:txBody>
      </p:sp>
    </p:spTree>
    <p:extLst>
      <p:ext uri="{BB962C8B-B14F-4D97-AF65-F5344CB8AC3E}">
        <p14:creationId xmlns:p14="http://schemas.microsoft.com/office/powerpoint/2010/main" val="3474078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272F-21EA-4372-984B-899EDB1E81B0}"/>
              </a:ext>
            </a:extLst>
          </p:cNvPr>
          <p:cNvSpPr>
            <a:spLocks noGrp="1"/>
          </p:cNvSpPr>
          <p:nvPr>
            <p:ph type="title"/>
          </p:nvPr>
        </p:nvSpPr>
        <p:spPr/>
        <p:txBody>
          <a:bodyPr/>
          <a:lstStyle/>
          <a:p>
            <a:r>
              <a:rPr lang="en-US" dirty="0"/>
              <a:t>Potential OS Issues</a:t>
            </a:r>
          </a:p>
        </p:txBody>
      </p:sp>
      <p:sp>
        <p:nvSpPr>
          <p:cNvPr id="3" name="Content Placeholder 2">
            <a:extLst>
              <a:ext uri="{FF2B5EF4-FFF2-40B4-BE49-F238E27FC236}">
                <a16:creationId xmlns:a16="http://schemas.microsoft.com/office/drawing/2014/main" id="{D76F811C-1FB6-41A7-95F9-9BBC54731B2F}"/>
              </a:ext>
            </a:extLst>
          </p:cNvPr>
          <p:cNvSpPr>
            <a:spLocks noGrp="1"/>
          </p:cNvSpPr>
          <p:nvPr>
            <p:ph idx="1"/>
          </p:nvPr>
        </p:nvSpPr>
        <p:spPr/>
        <p:txBody>
          <a:bodyPr/>
          <a:lstStyle/>
          <a:p>
            <a:r>
              <a:rPr lang="en-US" dirty="0"/>
              <a:t>Kernel Malfunctioning</a:t>
            </a:r>
          </a:p>
          <a:p>
            <a:pPr lvl="1"/>
            <a:r>
              <a:rPr lang="en-US" dirty="0"/>
              <a:t>This could lead to components of the computer to not operate correctly. The kernel could be referred to as the heart of the OS. If it is not communicating correctly with the computer components, several sporadic issues could arise.</a:t>
            </a:r>
          </a:p>
          <a:p>
            <a:pPr lvl="2"/>
            <a:r>
              <a:rPr lang="en-US" dirty="0"/>
              <a:t>Newly released OS could have kernels that are not tested fully or compatible with all device drivers. The kernel could be coded incorrectly.</a:t>
            </a:r>
          </a:p>
          <a:p>
            <a:r>
              <a:rPr lang="en-US" dirty="0"/>
              <a:t>Out of date or Non-Existent Device Drivers</a:t>
            </a:r>
          </a:p>
          <a:p>
            <a:pPr lvl="1"/>
            <a:r>
              <a:rPr lang="en-US" dirty="0"/>
              <a:t>Could cause communication issues between the OS and the device that is supposed to perform a function. Device drivers act as liaisons between the OS kernel and the hardware installed.</a:t>
            </a:r>
          </a:p>
        </p:txBody>
      </p:sp>
    </p:spTree>
    <p:extLst>
      <p:ext uri="{BB962C8B-B14F-4D97-AF65-F5344CB8AC3E}">
        <p14:creationId xmlns:p14="http://schemas.microsoft.com/office/powerpoint/2010/main" val="660657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9F6C2-3248-40DA-A3DD-B412FF026399}"/>
              </a:ext>
            </a:extLst>
          </p:cNvPr>
          <p:cNvSpPr>
            <a:spLocks noGrp="1"/>
          </p:cNvSpPr>
          <p:nvPr>
            <p:ph type="title"/>
          </p:nvPr>
        </p:nvSpPr>
        <p:spPr/>
        <p:txBody>
          <a:bodyPr/>
          <a:lstStyle/>
          <a:p>
            <a:r>
              <a:rPr lang="en-US" dirty="0"/>
              <a:t>What to look for in the upgrade</a:t>
            </a:r>
          </a:p>
        </p:txBody>
      </p:sp>
      <p:sp>
        <p:nvSpPr>
          <p:cNvPr id="3" name="Content Placeholder 2">
            <a:extLst>
              <a:ext uri="{FF2B5EF4-FFF2-40B4-BE49-F238E27FC236}">
                <a16:creationId xmlns:a16="http://schemas.microsoft.com/office/drawing/2014/main" id="{50D9B64F-8219-435E-BBCF-80231CDC7945}"/>
              </a:ext>
            </a:extLst>
          </p:cNvPr>
          <p:cNvSpPr>
            <a:spLocks noGrp="1"/>
          </p:cNvSpPr>
          <p:nvPr>
            <p:ph idx="1"/>
          </p:nvPr>
        </p:nvSpPr>
        <p:spPr/>
        <p:txBody>
          <a:bodyPr/>
          <a:lstStyle/>
          <a:p>
            <a:r>
              <a:rPr lang="en-US" dirty="0"/>
              <a:t>Reliability and Support…</a:t>
            </a:r>
          </a:p>
          <a:p>
            <a:pPr lvl="1"/>
            <a:r>
              <a:rPr lang="en-US" dirty="0"/>
              <a:t>Dedicated Support</a:t>
            </a:r>
          </a:p>
          <a:p>
            <a:pPr lvl="1"/>
            <a:r>
              <a:rPr lang="en-US" dirty="0"/>
              <a:t>A working system out of the box</a:t>
            </a:r>
          </a:p>
          <a:p>
            <a:pPr lvl="2"/>
            <a:r>
              <a:rPr lang="en-US" dirty="0"/>
              <a:t>To expand, having downtime or system issues in Government is harmful to constituents and the reputations of the municipality. So, a quick turn around on the upgrade is vital.</a:t>
            </a:r>
          </a:p>
          <a:p>
            <a:r>
              <a:rPr lang="en-US" dirty="0"/>
              <a:t>Compatibility</a:t>
            </a:r>
          </a:p>
          <a:p>
            <a:pPr lvl="1"/>
            <a:r>
              <a:rPr lang="en-US" dirty="0"/>
              <a:t>May be easier to have a fully compatible system by using one platform.</a:t>
            </a:r>
          </a:p>
          <a:p>
            <a:r>
              <a:rPr lang="en-US" dirty="0"/>
              <a:t>Business User Support</a:t>
            </a:r>
          </a:p>
          <a:p>
            <a:r>
              <a:rPr lang="en-US" dirty="0"/>
              <a:t>Single-User Client OS for general business users &amp; remote in capabilities for more advanced users. </a:t>
            </a:r>
          </a:p>
          <a:p>
            <a:pPr lvl="1"/>
            <a:r>
              <a:rPr lang="en-US" dirty="0"/>
              <a:t>Potentially Multi-User support if IT subject matter experts have a need for that.</a:t>
            </a:r>
          </a:p>
          <a:p>
            <a:endParaRPr lang="en-US" dirty="0"/>
          </a:p>
        </p:txBody>
      </p:sp>
    </p:spTree>
    <p:extLst>
      <p:ext uri="{BB962C8B-B14F-4D97-AF65-F5344CB8AC3E}">
        <p14:creationId xmlns:p14="http://schemas.microsoft.com/office/powerpoint/2010/main" val="4293173968"/>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242C41"/>
      </a:dk2>
      <a:lt2>
        <a:srgbClr val="E2E8E2"/>
      </a:lt2>
      <a:accent1>
        <a:srgbClr val="C24DC3"/>
      </a:accent1>
      <a:accent2>
        <a:srgbClr val="7E3BB1"/>
      </a:accent2>
      <a:accent3>
        <a:srgbClr val="5F4DC3"/>
      </a:accent3>
      <a:accent4>
        <a:srgbClr val="3B5AB1"/>
      </a:accent4>
      <a:accent5>
        <a:srgbClr val="4D9DC3"/>
      </a:accent5>
      <a:accent6>
        <a:srgbClr val="3BB1A6"/>
      </a:accent6>
      <a:hlink>
        <a:srgbClr val="3F81BF"/>
      </a:hlink>
      <a:folHlink>
        <a:srgbClr val="7F7F7F"/>
      </a:folHlink>
    </a:clrScheme>
    <a:fontScheme name="Dividend">
      <a:majorFont>
        <a:latin typeface="Univers Condensed"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Univers"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177</TotalTime>
  <Words>974</Words>
  <Application>Microsoft Office PowerPoint</Application>
  <PresentationFormat>Widescreen</PresentationFormat>
  <Paragraphs>82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Univers</vt:lpstr>
      <vt:lpstr>Univers Condensed</vt:lpstr>
      <vt:lpstr>Wingdings 2</vt:lpstr>
      <vt:lpstr>DividendVTI</vt:lpstr>
      <vt:lpstr>Lawson City and County Planning Department: System Upgrades Information</vt:lpstr>
      <vt:lpstr>What is an Operating System (OS)?</vt:lpstr>
      <vt:lpstr>Common OS Platforms </vt:lpstr>
      <vt:lpstr>The Basics</vt:lpstr>
      <vt:lpstr>Single User vs Multiuser OS</vt:lpstr>
      <vt:lpstr>Potential Roles of OS</vt:lpstr>
      <vt:lpstr>OS I/O (input/Output) Management</vt:lpstr>
      <vt:lpstr>Potential OS Issues</vt:lpstr>
      <vt:lpstr>What to look for in the upgrade</vt:lpstr>
      <vt:lpstr>Recommendations</vt:lpstr>
      <vt:lpstr>Notes on Pricing</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Tristan Izlar</dc:creator>
  <cp:lastModifiedBy>Tristan Izlar</cp:lastModifiedBy>
  <cp:revision>20</cp:revision>
  <dcterms:created xsi:type="dcterms:W3CDTF">2021-03-19T17:37:01Z</dcterms:created>
  <dcterms:modified xsi:type="dcterms:W3CDTF">2021-03-19T20:34:07Z</dcterms:modified>
</cp:coreProperties>
</file>