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8" r:id="rId4"/>
    <p:sldId id="275" r:id="rId5"/>
    <p:sldId id="272" r:id="rId6"/>
    <p:sldId id="276" r:id="rId7"/>
    <p:sldId id="277" r:id="rId8"/>
    <p:sldId id="273" r:id="rId9"/>
    <p:sldId id="274" r:id="rId10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6054"/>
    <a:srgbClr val="8CC63E"/>
    <a:srgbClr val="0071BB"/>
    <a:srgbClr val="7AC96A"/>
    <a:srgbClr val="7CD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6"/>
    <p:restoredTop sz="66551"/>
  </p:normalViewPr>
  <p:slideViewPr>
    <p:cSldViewPr snapToGrid="0" snapToObjects="1">
      <p:cViewPr varScale="1">
        <p:scale>
          <a:sx n="97" d="100"/>
          <a:sy n="97" d="100"/>
        </p:scale>
        <p:origin x="148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635ED42-633F-4FD6-A1E2-48A6C27A5FA9}" type="datetimeFigureOut">
              <a:rPr lang="en-US" altLang="en-US"/>
              <a:pPr/>
              <a:t>10/22/2016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47954DA-68B5-4ACE-8DBE-7845D44E06B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54DA-68B5-4ACE-8DBE-7845D44E06B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23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256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678A1C5-2C5C-47AB-8D53-D55A878BF121}" type="datetimeFigureOut">
              <a:rPr lang="en-US" altLang="en-US"/>
              <a:pPr/>
              <a:t>10/22/2016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AAD796E-5BAF-4009-83C0-78C3E7DB7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92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E03E910-0E8A-47C6-8346-2C1497C36CC5}" type="datetimeFigureOut">
              <a:rPr lang="en-US" altLang="en-US"/>
              <a:pPr/>
              <a:t>10/22/2016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AB44FD8-C143-4053-BAE6-87E38B4CC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31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D412D8F-A949-462F-8F19-7DE3BB1CB314}" type="datetimeFigureOut">
              <a:rPr lang="en-US" altLang="en-US"/>
              <a:pPr/>
              <a:t>10/22/2016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57BC252-C5D5-4676-ABEC-E7C2F1F68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5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DDBC649-5E8F-4853-8E1D-19C8590643D9}" type="datetimeFigureOut">
              <a:rPr lang="en-US" altLang="en-US"/>
              <a:pPr/>
              <a:t>10/22/2016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5926D16-B78B-4288-88E6-1BCF7F39F7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97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CD182F8-37CB-4BEE-BFF1-67ECC2A4DD0C}" type="datetimeFigureOut">
              <a:rPr lang="en-US" altLang="en-US"/>
              <a:pPr/>
              <a:t>10/22/2016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16B6CC43-F14D-4ECC-A4C1-61EC49CB7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88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D80E0FF-21ED-4EBA-9132-C185C9A324BA}" type="datetimeFigureOut">
              <a:rPr lang="en-US" altLang="en-US"/>
              <a:pPr/>
              <a:t>10/22/2016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A55A15D-896A-4986-93F4-4766623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64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0152BC6-9582-4E2A-9A83-1D74C3B8F671}" type="datetimeFigureOut">
              <a:rPr lang="en-US" altLang="en-US"/>
              <a:pPr/>
              <a:t>10/22/2016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EC9F2472-35C3-4559-9B38-99FF4B747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8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D7E470C-AFBF-4801-B44D-A2EAA0E53077}" type="datetimeFigureOut">
              <a:rPr lang="en-US" altLang="en-US"/>
              <a:pPr/>
              <a:t>10/22/2016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DA2ACED9-9F95-4A92-834B-A95AA251A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93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5BA20F74-7CEC-4268-86E3-286FF5ADCD28}" type="datetimeFigureOut">
              <a:rPr lang="en-US" altLang="en-US"/>
              <a:pPr/>
              <a:t>10/22/2016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773DE1C5-F9BC-4F52-8A4C-42E2001B3D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8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C1C40655-CC9F-428F-B681-ECA5DD245D58}" type="datetimeFigureOut">
              <a:rPr lang="en-US" altLang="en-US"/>
              <a:pPr/>
              <a:t>10/22/2016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925CF263-660C-441F-8281-DC26FD9B10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8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hn_pt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5500"/>
            <a:ext cx="9144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-158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4845050"/>
            <a:ext cx="1495425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71BB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71BB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71BB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71BB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71BB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0071BB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0071BB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0071BB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 b="1">
          <a:solidFill>
            <a:srgbClr val="0071BB"/>
          </a:solidFill>
          <a:latin typeface="Arial" charset="0"/>
          <a:ea typeface="ＭＳ Ｐゴシック" charset="0"/>
        </a:defRPr>
      </a:lvl9pPr>
    </p:titleStyle>
    <p:bodyStyle>
      <a:lvl1pPr marL="514350" indent="-514350" algn="l" defTabSz="457200" rtl="0" eaLnBrk="0" fontAlgn="base" hangingPunct="0">
        <a:spcBef>
          <a:spcPct val="20000"/>
        </a:spcBef>
        <a:spcAft>
          <a:spcPct val="0"/>
        </a:spcAft>
        <a:buClr>
          <a:srgbClr val="8CC63E"/>
        </a:buClr>
        <a:buFont typeface="Arial" panose="020B0604020202020204" pitchFamily="34" charset="0"/>
        <a:buChar char="•"/>
        <a:defRPr sz="3200" kern="1200">
          <a:solidFill>
            <a:srgbClr val="5D6054"/>
          </a:solidFill>
          <a:latin typeface="Arial"/>
          <a:ea typeface="MS PGothic" panose="020B0600070205080204" pitchFamily="34" charset="-128"/>
          <a:cs typeface="Arial"/>
        </a:defRPr>
      </a:lvl1pPr>
      <a:lvl2pPr marL="971550" indent="-514350" algn="l" defTabSz="457200" rtl="0" eaLnBrk="0" fontAlgn="base" hangingPunct="0">
        <a:spcBef>
          <a:spcPct val="20000"/>
        </a:spcBef>
        <a:spcAft>
          <a:spcPct val="0"/>
        </a:spcAft>
        <a:buClr>
          <a:srgbClr val="8CC63E"/>
        </a:buClr>
        <a:buFont typeface="Arial" panose="020B0604020202020204" pitchFamily="34" charset="0"/>
        <a:buChar char="•"/>
        <a:defRPr sz="2800" kern="1200">
          <a:solidFill>
            <a:srgbClr val="5D6054"/>
          </a:solidFill>
          <a:latin typeface="Arial"/>
          <a:ea typeface="MS PGothic" panose="020B0600070205080204" pitchFamily="34" charset="-128"/>
          <a:cs typeface="Arial"/>
        </a:defRPr>
      </a:lvl2pPr>
      <a:lvl3pPr marL="1371600" indent="-457200" algn="l" defTabSz="457200" rtl="0" eaLnBrk="0" fontAlgn="base" hangingPunct="0">
        <a:spcBef>
          <a:spcPct val="20000"/>
        </a:spcBef>
        <a:spcAft>
          <a:spcPct val="0"/>
        </a:spcAft>
        <a:buClr>
          <a:srgbClr val="8CC63E"/>
        </a:buClr>
        <a:buFont typeface="Arial" panose="020B0604020202020204" pitchFamily="34" charset="0"/>
        <a:buChar char="•"/>
        <a:defRPr sz="2400" kern="1200">
          <a:solidFill>
            <a:srgbClr val="5D6054"/>
          </a:solidFill>
          <a:latin typeface="Arial"/>
          <a:ea typeface="MS PGothic" panose="020B0600070205080204" pitchFamily="34" charset="-128"/>
          <a:cs typeface="Arial"/>
        </a:defRPr>
      </a:lvl3pPr>
      <a:lvl4pPr marL="1828800" indent="-457200" algn="l" defTabSz="457200" rtl="0" eaLnBrk="0" fontAlgn="base" hangingPunct="0">
        <a:spcBef>
          <a:spcPct val="20000"/>
        </a:spcBef>
        <a:spcAft>
          <a:spcPct val="0"/>
        </a:spcAft>
        <a:buClr>
          <a:srgbClr val="8CC63E"/>
        </a:buClr>
        <a:buFont typeface="Arial" panose="020B0604020202020204" pitchFamily="34" charset="0"/>
        <a:buChar char="•"/>
        <a:defRPr sz="2000" kern="1200">
          <a:solidFill>
            <a:srgbClr val="5D6054"/>
          </a:solidFill>
          <a:latin typeface="Arial"/>
          <a:ea typeface="MS PGothic" panose="020B0600070205080204" pitchFamily="34" charset="-128"/>
          <a:cs typeface="Arial"/>
        </a:defRPr>
      </a:lvl4pPr>
      <a:lvl5pPr marL="2286000" indent="-457200" algn="l" defTabSz="457200" rtl="0" eaLnBrk="0" fontAlgn="base" hangingPunct="0">
        <a:spcBef>
          <a:spcPct val="20000"/>
        </a:spcBef>
        <a:spcAft>
          <a:spcPct val="0"/>
        </a:spcAft>
        <a:buClr>
          <a:srgbClr val="8CC63E"/>
        </a:buClr>
        <a:buFont typeface="Arial" panose="020B0604020202020204" pitchFamily="34" charset="0"/>
        <a:buChar char="•"/>
        <a:defRPr sz="2000" kern="1200">
          <a:solidFill>
            <a:srgbClr val="5D6054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cript/Articles/MemberArticles.aspx?amid=3677703" TargetMode="External"/><Relationship Id="rId2" Type="http://schemas.openxmlformats.org/officeDocument/2006/relationships/hyperlink" Target="https://msdn.microsoft.com/en-us/library/ms162557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870200" y="996950"/>
            <a:ext cx="581025" cy="4365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2351880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en-US" altLang="en-US" sz="3500" b="0" dirty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br>
              <a:rPr lang="en-US" altLang="en-US" sz="35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i="1" dirty="0">
                <a:solidFill>
                  <a:srgbClr val="8CC6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and SQL Server Management Objects (SMO)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65587"/>
            <a:ext cx="6400800" cy="592138"/>
          </a:xfrm>
        </p:spPr>
        <p:txBody>
          <a:bodyPr/>
          <a:lstStyle/>
          <a:p>
            <a:r>
              <a:rPr lang="en-US" dirty="0"/>
              <a:t>TJ Cappelletti</a:t>
            </a:r>
          </a:p>
        </p:txBody>
      </p:sp>
      <p:pic>
        <p:nvPicPr>
          <p:cNvPr id="1331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731838"/>
            <a:ext cx="292417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863" y="4657725"/>
            <a:ext cx="1573212" cy="331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72350" y="4773613"/>
            <a:ext cx="1655763" cy="234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Lead DevOps Engineer at </a:t>
            </a:r>
            <a:r>
              <a:rPr lang="en-US" sz="2400" dirty="0" err="1"/>
              <a:t>HomeNet</a:t>
            </a:r>
            <a:r>
              <a:rPr lang="en-US" sz="2400" dirty="0"/>
              <a:t> Automotive</a:t>
            </a:r>
          </a:p>
          <a:p>
            <a:r>
              <a:rPr lang="en-US" sz="2400" dirty="0"/>
              <a:t>Adjunct Instructor at Montgomery County Community College</a:t>
            </a:r>
          </a:p>
          <a:p>
            <a:r>
              <a:rPr lang="en-US" sz="2400" dirty="0"/>
              <a:t>C#.NET Developer since 2005</a:t>
            </a:r>
          </a:p>
          <a:p>
            <a:r>
              <a:rPr lang="en-US" sz="2400" dirty="0"/>
              <a:t>Focusing on DevOps practices for the last four years</a:t>
            </a:r>
          </a:p>
        </p:txBody>
      </p:sp>
    </p:spTree>
    <p:extLst>
      <p:ext uri="{BB962C8B-B14F-4D97-AF65-F5344CB8AC3E}">
        <p14:creationId xmlns:p14="http://schemas.microsoft.com/office/powerpoint/2010/main" val="134377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PowerPoint and source code for this demo is on GitHub</a:t>
            </a:r>
          </a:p>
          <a:p>
            <a:r>
              <a:rPr lang="en-US" sz="2400" dirty="0"/>
              <a:t>https://github.com/tj-cappelletti/CodeCamp.SmoDemo</a:t>
            </a:r>
          </a:p>
        </p:txBody>
      </p:sp>
    </p:spTree>
    <p:extLst>
      <p:ext uri="{BB962C8B-B14F-4D97-AF65-F5344CB8AC3E}">
        <p14:creationId xmlns:p14="http://schemas.microsoft.com/office/powerpoint/2010/main" val="298413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done this?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5754" y="841375"/>
            <a:ext cx="8632491" cy="28931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CREATE DATABASE[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SmoDemoDatabase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_{0}]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(NAME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N'PrimaryDataFile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 FILENAME = N'{1}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SmoDemoDatabase_Primary.mdf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(NAME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N'SecondaryDataFile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 FILENAME = N'{1}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SmoDemoDatabase_Secondary.ndf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LOG ON     (NAME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N'LogFile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', FILENAME = N'{2}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SmoDemoDatabase_Log.ldf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')"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sqlTemplate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dataFilePath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logFilePath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DCDCD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DCDC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sqlCommand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ExecuteNonQuery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Collection of objects provided by Microsoft</a:t>
            </a:r>
          </a:p>
          <a:p>
            <a:r>
              <a:rPr lang="en-US" sz="2400" dirty="0"/>
              <a:t>These objects provide programmatic access to functionality of SQL Server</a:t>
            </a:r>
          </a:p>
          <a:p>
            <a:r>
              <a:rPr lang="en-US" sz="2400" dirty="0"/>
              <a:t>These objects are actually what SSMS use under the hood</a:t>
            </a:r>
          </a:p>
          <a:p>
            <a:r>
              <a:rPr lang="en-US" sz="2400" dirty="0"/>
              <a:t>Many .NET based monitoring tools use these objects as well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946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use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Cost!</a:t>
            </a:r>
          </a:p>
          <a:p>
            <a:pPr lvl="1"/>
            <a:r>
              <a:rPr lang="en-US" sz="2000" dirty="0"/>
              <a:t>They are free to use with your SQL Server licensing</a:t>
            </a:r>
          </a:p>
          <a:p>
            <a:r>
              <a:rPr lang="en-US" sz="2400" dirty="0"/>
              <a:t>Integration into existing tools</a:t>
            </a:r>
            <a:r>
              <a:rPr lang="en-US" sz="2000" dirty="0"/>
              <a:t> </a:t>
            </a:r>
            <a:r>
              <a:rPr lang="en-US" sz="2400" dirty="0"/>
              <a:t>such as monitoring</a:t>
            </a:r>
          </a:p>
          <a:p>
            <a:r>
              <a:rPr lang="en-US" sz="2400" dirty="0"/>
              <a:t>Automation</a:t>
            </a:r>
          </a:p>
          <a:p>
            <a:pPr lvl="1"/>
            <a:r>
              <a:rPr lang="en-US" sz="2000" dirty="0"/>
              <a:t>Ever forget to move a SQL job?</a:t>
            </a:r>
          </a:p>
          <a:p>
            <a:r>
              <a:rPr lang="en-US" sz="2400" dirty="0"/>
              <a:t>No more ugly string formatting/replacement embedded into our code</a:t>
            </a:r>
          </a:p>
        </p:txBody>
      </p:sp>
    </p:spTree>
    <p:extLst>
      <p:ext uri="{BB962C8B-B14F-4D97-AF65-F5344CB8AC3E}">
        <p14:creationId xmlns:p14="http://schemas.microsoft.com/office/powerpoint/2010/main" val="32026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Connecting and Viewing Information</a:t>
            </a:r>
          </a:p>
          <a:p>
            <a:r>
              <a:rPr lang="en-US" sz="2000" dirty="0"/>
              <a:t>Create Database</a:t>
            </a:r>
          </a:p>
          <a:p>
            <a:r>
              <a:rPr lang="en-US" sz="2000" dirty="0"/>
              <a:t>Create Tables</a:t>
            </a:r>
          </a:p>
          <a:p>
            <a:r>
              <a:rPr lang="en-US" sz="2000" dirty="0"/>
              <a:t>Scripting Objects</a:t>
            </a:r>
          </a:p>
          <a:p>
            <a:r>
              <a:rPr lang="en-US" sz="2000" dirty="0"/>
              <a:t>Backing Up</a:t>
            </a:r>
          </a:p>
          <a:p>
            <a:r>
              <a:rPr lang="en-US" sz="2000" dirty="0"/>
              <a:t>Restore</a:t>
            </a:r>
          </a:p>
          <a:p>
            <a:r>
              <a:rPr lang="en-US" sz="2000" dirty="0"/>
              <a:t>Running Processes</a:t>
            </a:r>
          </a:p>
          <a:p>
            <a:r>
              <a:rPr lang="en-US" sz="2000" dirty="0"/>
              <a:t>Agent Jobs</a:t>
            </a:r>
          </a:p>
        </p:txBody>
      </p:sp>
    </p:spTree>
    <p:extLst>
      <p:ext uri="{BB962C8B-B14F-4D97-AF65-F5344CB8AC3E}">
        <p14:creationId xmlns:p14="http://schemas.microsoft.com/office/powerpoint/2010/main" val="6896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612" y="516732"/>
            <a:ext cx="3130776" cy="41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8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Overview of SMO</a:t>
            </a:r>
            <a:endParaRPr lang="en-US" sz="2400" dirty="0"/>
          </a:p>
          <a:p>
            <a:r>
              <a:rPr lang="en-US" sz="2400" dirty="0">
                <a:hlinkClick r:id="rId3"/>
              </a:rPr>
              <a:t>Code Project Articles</a:t>
            </a:r>
            <a:endParaRPr lang="en-US" sz="2400" dirty="0"/>
          </a:p>
          <a:p>
            <a:r>
              <a:rPr lang="en-US" sz="2400" dirty="0"/>
              <a:t>Email: tj.cappelletti@homenetauto.com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50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168</Words>
  <Application>Microsoft Office PowerPoint</Application>
  <PresentationFormat>On-screen Show (16:9)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MS PGothic</vt:lpstr>
      <vt:lpstr>Arial</vt:lpstr>
      <vt:lpstr>Calibri</vt:lpstr>
      <vt:lpstr>Consolas</vt:lpstr>
      <vt:lpstr>Office Theme</vt:lpstr>
      <vt:lpstr>DevOps C# and SQL Server Management Objects (SMO)</vt:lpstr>
      <vt:lpstr>About Me</vt:lpstr>
      <vt:lpstr>GitHub</vt:lpstr>
      <vt:lpstr>Who has done this?</vt:lpstr>
      <vt:lpstr>What is SMO?</vt:lpstr>
      <vt:lpstr>Why should we use them?</vt:lpstr>
      <vt:lpstr>Demos</vt:lpstr>
      <vt:lpstr>Questions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title goes here Main title goes here</dc:title>
  <dc:creator>Milbourne, Dan C (HMN - Exton)</dc:creator>
  <cp:lastModifiedBy>Thomas Cappelletti</cp:lastModifiedBy>
  <cp:revision>26</cp:revision>
  <cp:lastPrinted>2014-03-26T13:30:54Z</cp:lastPrinted>
  <dcterms:created xsi:type="dcterms:W3CDTF">2016-04-08T15:10:06Z</dcterms:created>
  <dcterms:modified xsi:type="dcterms:W3CDTF">2016-10-22T17:44:10Z</dcterms:modified>
</cp:coreProperties>
</file>