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2"/>
  </p:notesMasterIdLst>
  <p:sldIdLst>
    <p:sldId id="256" r:id="rId2"/>
    <p:sldId id="275" r:id="rId3"/>
    <p:sldId id="276" r:id="rId4"/>
    <p:sldId id="278" r:id="rId5"/>
    <p:sldId id="284" r:id="rId6"/>
    <p:sldId id="281" r:id="rId7"/>
    <p:sldId id="260" r:id="rId8"/>
    <p:sldId id="262" r:id="rId9"/>
    <p:sldId id="266" r:id="rId10"/>
    <p:sldId id="259" r:id="rId11"/>
    <p:sldId id="285" r:id="rId12"/>
    <p:sldId id="299" r:id="rId13"/>
    <p:sldId id="272" r:id="rId14"/>
    <p:sldId id="267" r:id="rId15"/>
    <p:sldId id="268" r:id="rId16"/>
    <p:sldId id="282" r:id="rId17"/>
    <p:sldId id="274" r:id="rId18"/>
    <p:sldId id="289" r:id="rId19"/>
    <p:sldId id="290" r:id="rId20"/>
    <p:sldId id="323" r:id="rId21"/>
    <p:sldId id="291" r:id="rId22"/>
    <p:sldId id="292" r:id="rId23"/>
    <p:sldId id="295" r:id="rId24"/>
    <p:sldId id="297" r:id="rId25"/>
    <p:sldId id="300" r:id="rId26"/>
    <p:sldId id="298" r:id="rId27"/>
    <p:sldId id="293" r:id="rId28"/>
    <p:sldId id="286" r:id="rId29"/>
    <p:sldId id="301" r:id="rId30"/>
    <p:sldId id="302" r:id="rId31"/>
    <p:sldId id="314" r:id="rId32"/>
    <p:sldId id="315" r:id="rId33"/>
    <p:sldId id="317" r:id="rId34"/>
    <p:sldId id="316" r:id="rId35"/>
    <p:sldId id="313" r:id="rId36"/>
    <p:sldId id="287" r:id="rId37"/>
    <p:sldId id="303" r:id="rId38"/>
    <p:sldId id="304" r:id="rId39"/>
    <p:sldId id="305" r:id="rId40"/>
    <p:sldId id="306" r:id="rId41"/>
    <p:sldId id="307" r:id="rId42"/>
    <p:sldId id="308" r:id="rId43"/>
    <p:sldId id="309" r:id="rId44"/>
    <p:sldId id="310" r:id="rId45"/>
    <p:sldId id="311" r:id="rId46"/>
    <p:sldId id="288" r:id="rId47"/>
    <p:sldId id="328" r:id="rId48"/>
    <p:sldId id="324" r:id="rId49"/>
    <p:sldId id="325" r:id="rId50"/>
    <p:sldId id="326" r:id="rId51"/>
    <p:sldId id="327" r:id="rId52"/>
    <p:sldId id="320" r:id="rId53"/>
    <p:sldId id="321" r:id="rId54"/>
    <p:sldId id="336" r:id="rId55"/>
    <p:sldId id="337" r:id="rId56"/>
    <p:sldId id="331" r:id="rId57"/>
    <p:sldId id="332" r:id="rId58"/>
    <p:sldId id="345" r:id="rId59"/>
    <p:sldId id="349" r:id="rId60"/>
    <p:sldId id="346" r:id="rId61"/>
    <p:sldId id="347" r:id="rId62"/>
    <p:sldId id="348" r:id="rId63"/>
    <p:sldId id="338" r:id="rId64"/>
    <p:sldId id="339" r:id="rId65"/>
    <p:sldId id="350" r:id="rId66"/>
    <p:sldId id="352" r:id="rId67"/>
    <p:sldId id="351" r:id="rId68"/>
    <p:sldId id="340" r:id="rId69"/>
    <p:sldId id="353" r:id="rId70"/>
    <p:sldId id="355" r:id="rId71"/>
    <p:sldId id="356" r:id="rId72"/>
    <p:sldId id="342" r:id="rId73"/>
    <p:sldId id="343" r:id="rId74"/>
    <p:sldId id="344" r:id="rId75"/>
    <p:sldId id="333" r:id="rId76"/>
    <p:sldId id="447" r:id="rId77"/>
    <p:sldId id="448" r:id="rId78"/>
    <p:sldId id="449" r:id="rId79"/>
    <p:sldId id="450" r:id="rId80"/>
    <p:sldId id="451" r:id="rId81"/>
    <p:sldId id="452" r:id="rId82"/>
    <p:sldId id="453" r:id="rId83"/>
    <p:sldId id="454" r:id="rId84"/>
    <p:sldId id="392" r:id="rId85"/>
    <p:sldId id="425" r:id="rId86"/>
    <p:sldId id="426" r:id="rId87"/>
    <p:sldId id="427" r:id="rId88"/>
    <p:sldId id="428" r:id="rId89"/>
    <p:sldId id="429" r:id="rId90"/>
    <p:sldId id="430" r:id="rId91"/>
    <p:sldId id="431" r:id="rId92"/>
    <p:sldId id="432" r:id="rId93"/>
    <p:sldId id="433" r:id="rId94"/>
    <p:sldId id="434" r:id="rId95"/>
    <p:sldId id="435" r:id="rId96"/>
    <p:sldId id="436" r:id="rId97"/>
    <p:sldId id="437" r:id="rId98"/>
    <p:sldId id="438" r:id="rId99"/>
    <p:sldId id="439" r:id="rId100"/>
    <p:sldId id="440" r:id="rId101"/>
    <p:sldId id="264" r:id="rId102"/>
    <p:sldId id="265" r:id="rId103"/>
    <p:sldId id="455" r:id="rId104"/>
    <p:sldId id="456" r:id="rId105"/>
    <p:sldId id="457" r:id="rId106"/>
    <p:sldId id="269" r:id="rId107"/>
    <p:sldId id="270" r:id="rId108"/>
    <p:sldId id="271" r:id="rId109"/>
    <p:sldId id="458" r:id="rId110"/>
    <p:sldId id="273" r:id="rId111"/>
    <p:sldId id="459" r:id="rId112"/>
    <p:sldId id="460" r:id="rId113"/>
    <p:sldId id="461" r:id="rId114"/>
    <p:sldId id="462" r:id="rId115"/>
    <p:sldId id="463" r:id="rId116"/>
    <p:sldId id="279" r:id="rId117"/>
    <p:sldId id="280" r:id="rId118"/>
    <p:sldId id="464" r:id="rId119"/>
    <p:sldId id="465" r:id="rId120"/>
    <p:sldId id="283" r:id="rId121"/>
    <p:sldId id="466" r:id="rId122"/>
    <p:sldId id="467" r:id="rId123"/>
    <p:sldId id="468" r:id="rId124"/>
    <p:sldId id="469" r:id="rId125"/>
    <p:sldId id="473" r:id="rId126"/>
    <p:sldId id="472" r:id="rId127"/>
    <p:sldId id="478" r:id="rId128"/>
    <p:sldId id="479" r:id="rId129"/>
    <p:sldId id="482" r:id="rId130"/>
    <p:sldId id="481" r:id="rId131"/>
    <p:sldId id="480" r:id="rId132"/>
    <p:sldId id="474" r:id="rId133"/>
    <p:sldId id="477" r:id="rId134"/>
    <p:sldId id="475" r:id="rId135"/>
    <p:sldId id="483" r:id="rId136"/>
    <p:sldId id="484" r:id="rId137"/>
    <p:sldId id="485" r:id="rId138"/>
    <p:sldId id="329" r:id="rId139"/>
    <p:sldId id="330" r:id="rId140"/>
    <p:sldId id="277" r:id="rId141"/>
  </p:sldIdLst>
  <p:sldSz cx="9144000" cy="6858000" type="screen4x3"/>
  <p:notesSz cx="6858000" cy="9144000"/>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0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1" d="100"/>
          <a:sy n="81" d="100"/>
        </p:scale>
        <p:origin x="1498" y="53"/>
      </p:cViewPr>
      <p:guideLst>
        <p:guide orient="horz" pos="2160"/>
        <p:guide pos="29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A28787-2435-42B3-B9C6-240BA98A6D5B}" type="datetimeFigureOut">
              <a:rPr lang="en-IN" smtClean="0"/>
              <a:t>09-10-2023</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0A8E01-5CDA-4FF9-A619-D36758AB89B3}" type="slidenum">
              <a:rPr lang="en-IN" smtClean="0"/>
              <a:t>‹#›</a:t>
            </a:fld>
            <a:endParaRPr lang="en-IN"/>
          </a:p>
        </p:txBody>
      </p:sp>
    </p:spTree>
    <p:extLst>
      <p:ext uri="{BB962C8B-B14F-4D97-AF65-F5344CB8AC3E}">
        <p14:creationId xmlns:p14="http://schemas.microsoft.com/office/powerpoint/2010/main" val="210049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60A8E01-5CDA-4FF9-A619-D36758AB89B3}" type="slidenum">
              <a:rPr lang="en-IN" smtClean="0"/>
              <a:t>124</a:t>
            </a:fld>
            <a:endParaRPr lang="en-IN"/>
          </a:p>
        </p:txBody>
      </p:sp>
    </p:spTree>
    <p:extLst>
      <p:ext uri="{BB962C8B-B14F-4D97-AF65-F5344CB8AC3E}">
        <p14:creationId xmlns:p14="http://schemas.microsoft.com/office/powerpoint/2010/main" val="24785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50F0E7-CDC3-C582-004B-5C13021BA8F8}"/>
              </a:ext>
            </a:extLst>
          </p:cNvPr>
          <p:cNvSpPr>
            <a:spLocks noGrp="1"/>
          </p:cNvSpPr>
          <p:nvPr>
            <p:ph type="title"/>
          </p:nvPr>
        </p:nvSpPr>
        <p:spPr>
          <a:xfrm>
            <a:off x="1295400" y="228600"/>
            <a:ext cx="7315200" cy="838200"/>
          </a:xfrm>
        </p:spPr>
        <p:txBody>
          <a:bodyPr/>
          <a:lstStyle/>
          <a:p>
            <a:r>
              <a:rPr lang="en-US"/>
              <a:t>Click to edit Master title style</a:t>
            </a:r>
            <a:endParaRPr lang="en-IN"/>
          </a:p>
        </p:txBody>
      </p:sp>
      <p:sp>
        <p:nvSpPr>
          <p:cNvPr id="3" name="Online Image Placeholder 2">
            <a:extLst>
              <a:ext uri="{FF2B5EF4-FFF2-40B4-BE49-F238E27FC236}">
                <a16:creationId xmlns:a16="http://schemas.microsoft.com/office/drawing/2014/main" id="{3988C333-5A8E-8D6F-D2B4-D3401513946F}"/>
              </a:ext>
            </a:extLst>
          </p:cNvPr>
          <p:cNvSpPr>
            <a:spLocks noGrp="1"/>
          </p:cNvSpPr>
          <p:nvPr>
            <p:ph type="clipArt" sz="half" idx="1"/>
          </p:nvPr>
        </p:nvSpPr>
        <p:spPr>
          <a:xfrm>
            <a:off x="381000" y="1447800"/>
            <a:ext cx="4114800" cy="4953000"/>
          </a:xfrm>
        </p:spPr>
        <p:txBody>
          <a:bodyPr/>
          <a:lstStyle/>
          <a:p>
            <a:endParaRPr lang="en-IN"/>
          </a:p>
        </p:txBody>
      </p:sp>
      <p:sp>
        <p:nvSpPr>
          <p:cNvPr id="4" name="Text Placeholder 3">
            <a:extLst>
              <a:ext uri="{FF2B5EF4-FFF2-40B4-BE49-F238E27FC236}">
                <a16:creationId xmlns:a16="http://schemas.microsoft.com/office/drawing/2014/main" id="{5F237F22-2F20-7BDD-2EF3-22F317725F49}"/>
              </a:ext>
            </a:extLst>
          </p:cNvPr>
          <p:cNvSpPr>
            <a:spLocks noGrp="1"/>
          </p:cNvSpPr>
          <p:nvPr>
            <p:ph type="body" sz="half" idx="2"/>
          </p:nvPr>
        </p:nvSpPr>
        <p:spPr>
          <a:xfrm>
            <a:off x="4648200" y="1447800"/>
            <a:ext cx="411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a16="http://schemas.microsoft.com/office/drawing/2014/main" id="{DBF8AFEC-397D-EAF0-A9B7-AD2CB65D1AFC}"/>
              </a:ext>
            </a:extLst>
          </p:cNvPr>
          <p:cNvSpPr>
            <a:spLocks noGrp="1"/>
          </p:cNvSpPr>
          <p:nvPr>
            <p:ph type="sldNum" sz="quarter" idx="10"/>
          </p:nvPr>
        </p:nvSpPr>
        <p:spPr>
          <a:xfrm>
            <a:off x="7467600" y="6553200"/>
            <a:ext cx="1676400" cy="304800"/>
          </a:xfrm>
        </p:spPr>
        <p:txBody>
          <a:bodyPr/>
          <a:lstStyle>
            <a:lvl1pPr>
              <a:defRPr/>
            </a:lvl1pPr>
          </a:lstStyle>
          <a:p>
            <a:fld id="{BBAF1BDC-93E9-4DE4-B6D2-8E4BC29A286D}" type="slidenum">
              <a:rPr lang="en-US" altLang="ko-KR"/>
              <a:pPr/>
              <a:t>‹#›</a:t>
            </a:fld>
            <a:endParaRPr lang="en-US" altLang="ko-KR"/>
          </a:p>
        </p:txBody>
      </p:sp>
    </p:spTree>
    <p:extLst>
      <p:ext uri="{BB962C8B-B14F-4D97-AF65-F5344CB8AC3E}">
        <p14:creationId xmlns:p14="http://schemas.microsoft.com/office/powerpoint/2010/main" val="25565003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3CEC3-969C-337E-2CAD-9F237ECCC8C1}"/>
              </a:ext>
            </a:extLst>
          </p:cNvPr>
          <p:cNvSpPr>
            <a:spLocks noGrp="1"/>
          </p:cNvSpPr>
          <p:nvPr>
            <p:ph type="title"/>
          </p:nvPr>
        </p:nvSpPr>
        <p:spPr>
          <a:xfrm>
            <a:off x="1295400" y="228600"/>
            <a:ext cx="7315200" cy="838200"/>
          </a:xfrm>
        </p:spPr>
        <p:txBody>
          <a:bodyPr/>
          <a:lstStyle/>
          <a:p>
            <a:r>
              <a:rPr lang="en-US"/>
              <a:t>Click to edit Master title style</a:t>
            </a:r>
            <a:endParaRPr lang="en-IN"/>
          </a:p>
        </p:txBody>
      </p:sp>
      <p:sp>
        <p:nvSpPr>
          <p:cNvPr id="3" name="Table Placeholder 2">
            <a:extLst>
              <a:ext uri="{FF2B5EF4-FFF2-40B4-BE49-F238E27FC236}">
                <a16:creationId xmlns:a16="http://schemas.microsoft.com/office/drawing/2014/main" id="{E7F3B718-A3B2-A686-8724-18413C5CB586}"/>
              </a:ext>
            </a:extLst>
          </p:cNvPr>
          <p:cNvSpPr>
            <a:spLocks noGrp="1"/>
          </p:cNvSpPr>
          <p:nvPr>
            <p:ph type="tbl" idx="1"/>
          </p:nvPr>
        </p:nvSpPr>
        <p:spPr>
          <a:xfrm>
            <a:off x="381000" y="1447800"/>
            <a:ext cx="8382000" cy="4953000"/>
          </a:xfrm>
        </p:spPr>
        <p:txBody>
          <a:bodyPr/>
          <a:lstStyle/>
          <a:p>
            <a:endParaRPr lang="en-IN"/>
          </a:p>
        </p:txBody>
      </p:sp>
      <p:sp>
        <p:nvSpPr>
          <p:cNvPr id="4" name="Slide Number Placeholder 3">
            <a:extLst>
              <a:ext uri="{FF2B5EF4-FFF2-40B4-BE49-F238E27FC236}">
                <a16:creationId xmlns:a16="http://schemas.microsoft.com/office/drawing/2014/main" id="{1D068379-D7EE-6C4C-C4A3-54AEABFE2D81}"/>
              </a:ext>
            </a:extLst>
          </p:cNvPr>
          <p:cNvSpPr>
            <a:spLocks noGrp="1"/>
          </p:cNvSpPr>
          <p:nvPr>
            <p:ph type="sldNum" sz="quarter" idx="10"/>
          </p:nvPr>
        </p:nvSpPr>
        <p:spPr>
          <a:xfrm>
            <a:off x="7467600" y="6553200"/>
            <a:ext cx="1676400" cy="304800"/>
          </a:xfrm>
        </p:spPr>
        <p:txBody>
          <a:bodyPr/>
          <a:lstStyle>
            <a:lvl1pPr>
              <a:defRPr/>
            </a:lvl1pPr>
          </a:lstStyle>
          <a:p>
            <a:fld id="{427C6372-5AFA-452F-BA92-80DE28010981}" type="slidenum">
              <a:rPr lang="en-US" altLang="ko-KR"/>
              <a:pPr/>
              <a:t>‹#›</a:t>
            </a:fld>
            <a:endParaRPr lang="en-US" altLang="ko-KR"/>
          </a:p>
        </p:txBody>
      </p:sp>
    </p:spTree>
    <p:extLst>
      <p:ext uri="{BB962C8B-B14F-4D97-AF65-F5344CB8AC3E}">
        <p14:creationId xmlns:p14="http://schemas.microsoft.com/office/powerpoint/2010/main" val="26866071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457200" y="274638"/>
            <a:ext cx="8229600" cy="1143000"/>
          </a:xfrm>
          <a:prstGeom prst="rect">
            <a:avLst/>
          </a:prstGeom>
          <a:noFill/>
          <a:ln w="9525">
            <a:noFill/>
          </a:ln>
        </p:spPr>
        <p:txBody>
          <a:bodyPr anchor="ctr" anchorCtr="0"/>
          <a:lstStyle/>
          <a:p>
            <a:pPr lvl="0"/>
            <a:r>
              <a:rPr dirty="0"/>
              <a:t>Click to edit Master title style</a:t>
            </a:r>
          </a:p>
        </p:txBody>
      </p:sp>
      <p:sp>
        <p:nvSpPr>
          <p:cNvPr id="1027" name="Text Placeholder 2"/>
          <p:cNvSpPr>
            <a:spLocks noGrp="1"/>
          </p:cNvSpPr>
          <p:nvPr>
            <p:ph type="body" idx="1"/>
          </p:nvPr>
        </p:nvSpPr>
        <p:spPr>
          <a:xfrm>
            <a:off x="457200" y="1600200"/>
            <a:ext cx="8229600" cy="4525963"/>
          </a:xfrm>
          <a:prstGeom prst="rect">
            <a:avLst/>
          </a:prstGeom>
          <a:noFill/>
          <a:ln w="9525">
            <a:noFill/>
          </a:ln>
        </p:spPr>
        <p:txBody>
          <a:bodyPr/>
          <a:lstStyle/>
          <a:p>
            <a:pPr lvl="0"/>
            <a:r>
              <a:rPr dirty="0"/>
              <a:t>Click to edit Master text styles</a:t>
            </a:r>
          </a:p>
          <a:p>
            <a:pPr lvl="1"/>
            <a:r>
              <a:rPr dirty="0"/>
              <a:t>Second level</a:t>
            </a:r>
          </a:p>
          <a:p>
            <a:pPr lvl="2"/>
            <a:r>
              <a:rPr dirty="0"/>
              <a:t>Third level</a:t>
            </a:r>
          </a:p>
          <a:p>
            <a:pPr lvl="3"/>
            <a:r>
              <a:rPr dirty="0"/>
              <a:t>Fourth level</a:t>
            </a:r>
          </a:p>
          <a:p>
            <a:pPr lvl="4"/>
            <a:r>
              <a:rPr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EA0FC2ED-EBB0-4A9B-9142-06C9151BB088}" type="datetimeFigureOut">
              <a:rPr kumimoji="0" lang="en-US" sz="1200" b="0" i="0" u="none" strike="noStrike" kern="1200" cap="none" spc="0" normalizeH="0" baseline="0" noProof="0">
                <a:ln>
                  <a:noFill/>
                </a:ln>
                <a:solidFill>
                  <a:schemeClr val="tx1">
                    <a:tint val="75000"/>
                  </a:schemeClr>
                </a:solidFill>
                <a:effectLst/>
                <a:uLnTx/>
                <a:uFillTx/>
                <a:latin typeface="+mn-lt"/>
                <a:ea typeface="+mn-ea"/>
                <a:cs typeface="+mn-cs"/>
              </a:rPr>
              <a:t>10/9/2023</a:t>
            </a:fld>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rgbClr val="898989"/>
                </a:solidFill>
                <a:latin typeface="Calibri" panose="020F0502020204030204" pitchFamily="34" charset="0"/>
              </a:defRPr>
            </a:lvl1pPr>
          </a:lstStyle>
          <a:p>
            <a:pPr lvl="0" eaLnBrk="1" hangingPunct="1">
              <a:buNone/>
            </a:pPr>
            <a:fld id="{9A0DB2DC-4C9A-4742-B13C-FB6460FD3503}" type="slidenum">
              <a:rPr lang="en-US" dirty="0"/>
              <a:t>‹#›</a:t>
            </a:fld>
            <a:endParaRPr lang="en-US"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hyperlink" Target="https://blog.smart-tribune.com/en/semantic-analysis#:~:text=Syntactic%20analysis%20focuses%20on%20%E2%80%9Cform,not%20just%20a%20single%20word"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s://universaldependencies.org/u/dep/" TargetMode="Externa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analyticsvidhya.com/blog/2021/12/dependency-parsing-in-natural-language-processing-with-examples/"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wordnet.princeton.edu/"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4.bin"/><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5.bin"/><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34.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9.bin"/><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10.bin"/><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p:txBody>
          <a:bodyPr vert="horz" wrap="square" lIns="91440" tIns="45720" rIns="91440" bIns="45720" anchor="ctr" anchorCtr="0"/>
          <a:lstStyle/>
          <a:p>
            <a:pPr eaLnBrk="1" hangingPunct="1">
              <a:buClrTx/>
              <a:buSzTx/>
              <a:buFontTx/>
            </a:pPr>
            <a:r>
              <a:rPr b="1" dirty="0">
                <a:solidFill>
                  <a:srgbClr val="273239"/>
                </a:solidFill>
                <a:latin typeface="Times New Roman" panose="02020603050405020304" pitchFamily="18" charset="0"/>
                <a:cs typeface="Times New Roman" panose="02020603050405020304" pitchFamily="18" charset="0"/>
              </a:rPr>
              <a:t>UNIT II</a:t>
            </a:r>
          </a:p>
        </p:txBody>
      </p:sp>
      <p:sp>
        <p:nvSpPr>
          <p:cNvPr id="3" name="Subtitle 2"/>
          <p:cNvSpPr>
            <a:spLocks noGrp="1"/>
          </p:cNvSpPr>
          <p:nvPr>
            <p:ph type="subTitle" idx="1"/>
          </p:nvPr>
        </p:nvSpPr>
        <p:spPr/>
        <p:txBody>
          <a:bodyPr vert="horz" wrap="square" lIns="91440" tIns="45720" rIns="91440" bIns="45720" numCol="1" rtlCol="0" anchor="t" anchorCtr="0" compatLnSpc="1">
            <a:normAutofit/>
          </a:bodyPr>
          <a:lstStyle/>
          <a:p>
            <a:pPr marL="0" marR="0" lvl="0" indent="0" algn="ctr" defTabSz="914400" rtl="0" eaLnBrk="1" fontAlgn="auto" latinLnBrk="0" hangingPunct="1">
              <a:lnSpc>
                <a:spcPct val="100000"/>
              </a:lnSpc>
              <a:spcBef>
                <a:spcPct val="20000"/>
              </a:spcBef>
              <a:spcAft>
                <a:spcPts val="0"/>
              </a:spcAft>
              <a:buClrTx/>
              <a:buSzTx/>
              <a:buFont typeface="Arial" panose="020B0604020202020204" pitchFamily="34" charset="0"/>
              <a:buNone/>
              <a:defRPr/>
            </a:pPr>
            <a:endParaRPr kumimoji="0" lang="en-US" sz="3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0"/>
            <a:ext cx="8229600" cy="563562"/>
          </a:xfrm>
        </p:spPr>
        <p:txBody>
          <a:bodyPr/>
          <a:lstStyle/>
          <a:p>
            <a:pPr marL="0" indent="0">
              <a:buNone/>
            </a:pPr>
            <a:br>
              <a:rPr lang="en-US" sz="3600" b="1" dirty="0">
                <a:latin typeface="Times New Roman" panose="02020603050405020304" pitchFamily="18" charset="0"/>
                <a:cs typeface="Times New Roman" panose="02020603050405020304" pitchFamily="18" charset="0"/>
              </a:rPr>
            </a:br>
            <a:r>
              <a:rPr lang="en-US" sz="3600" b="1" i="0" dirty="0">
                <a:solidFill>
                  <a:srgbClr val="273239"/>
                </a:solidFill>
                <a:effectLst/>
                <a:latin typeface="Times New Roman" panose="02020603050405020304" pitchFamily="18" charset="0"/>
                <a:cs typeface="Times New Roman" panose="02020603050405020304" pitchFamily="18" charset="0"/>
              </a:rPr>
              <a:t>Types of </a:t>
            </a:r>
            <a:r>
              <a:rPr lang="en-US" sz="3600" b="1" dirty="0">
                <a:solidFill>
                  <a:srgbClr val="273239"/>
                </a:solidFill>
                <a:latin typeface="Times New Roman" panose="02020603050405020304" pitchFamily="18" charset="0"/>
                <a:cs typeface="Times New Roman" panose="02020603050405020304" pitchFamily="18" charset="0"/>
              </a:rPr>
              <a:t>s</a:t>
            </a:r>
            <a:r>
              <a:rPr lang="en-US" sz="3600" b="1" i="0" dirty="0">
                <a:solidFill>
                  <a:srgbClr val="273239"/>
                </a:solidFill>
                <a:effectLst/>
                <a:latin typeface="Times New Roman" panose="02020603050405020304" pitchFamily="18" charset="0"/>
                <a:cs typeface="Times New Roman" panose="02020603050405020304" pitchFamily="18" charset="0"/>
              </a:rPr>
              <a:t>yntax</a:t>
            </a:r>
            <a:r>
              <a:rPr lang="en-US" sz="3600" b="1" dirty="0">
                <a:solidFill>
                  <a:srgbClr val="273239"/>
                </a:solidFill>
                <a:latin typeface="Times New Roman" panose="02020603050405020304" pitchFamily="18" charset="0"/>
                <a:cs typeface="Times New Roman" panose="02020603050405020304" pitchFamily="18" charset="0"/>
              </a:rPr>
              <a:t> parser</a:t>
            </a:r>
            <a:br>
              <a:rPr lang="en-US" sz="3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ea typeface="+mn-ea"/>
                <a:cs typeface="Times New Roman" panose="02020603050405020304" pitchFamily="18" charset="0"/>
              </a:rPr>
              <a:t>(Approaches to analyzing the syntactic structure of sentences in natural language processing)</a:t>
            </a:r>
            <a:endParaRPr lang="en-US" sz="2400"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9F10D217-E7B9-29FA-16C0-DCB1C15E8CC8}"/>
              </a:ext>
            </a:extLst>
          </p:cNvPr>
          <p:cNvSpPr>
            <a:spLocks noGrp="1"/>
          </p:cNvSpPr>
          <p:nvPr>
            <p:ph idx="1"/>
          </p:nvPr>
        </p:nvSpPr>
        <p:spPr>
          <a:xfrm>
            <a:off x="175967" y="1143000"/>
            <a:ext cx="8534400" cy="5211763"/>
          </a:xfrm>
        </p:spPr>
        <p:txBody>
          <a:bodyPr/>
          <a:lstStyle/>
          <a:p>
            <a:pPr algn="just">
              <a:buFont typeface="+mj-lt"/>
              <a:buAutoNum type="arabicPeriod"/>
            </a:pPr>
            <a:r>
              <a:rPr lang="en-US" sz="2400" b="1" dirty="0">
                <a:latin typeface="Times New Roman" panose="02020603050405020304" pitchFamily="18" charset="0"/>
                <a:cs typeface="Times New Roman" panose="02020603050405020304" pitchFamily="18" charset="0"/>
              </a:rPr>
              <a:t>Constituency Parsing</a:t>
            </a:r>
          </a:p>
          <a:p>
            <a:pPr lvl="1" algn="just"/>
            <a:r>
              <a:rPr lang="en-US" sz="2400" dirty="0">
                <a:latin typeface="Times New Roman" panose="02020603050405020304" pitchFamily="18" charset="0"/>
                <a:cs typeface="Times New Roman" panose="02020603050405020304" pitchFamily="18" charset="0"/>
              </a:rPr>
              <a:t>The output of constituency parsing is a </a:t>
            </a:r>
            <a:r>
              <a:rPr lang="en-US" sz="2400" b="1" dirty="0">
                <a:latin typeface="Times New Roman" panose="02020603050405020304" pitchFamily="18" charset="0"/>
                <a:cs typeface="Times New Roman" panose="02020603050405020304" pitchFamily="18" charset="0"/>
              </a:rPr>
              <a:t>syntax tree, also known as a parse tree or constituent tree. </a:t>
            </a:r>
          </a:p>
          <a:p>
            <a:pPr lvl="1" algn="just"/>
            <a:r>
              <a:rPr lang="en-US" sz="2400" dirty="0">
                <a:latin typeface="Times New Roman" panose="02020603050405020304" pitchFamily="18" charset="0"/>
                <a:cs typeface="Times New Roman" panose="02020603050405020304" pitchFamily="18" charset="0"/>
              </a:rPr>
              <a:t>In this tree, the sentence is broken down into hierarchical constituents (phrases) and their sub constituents, with non-terminal nodes representing phrases and terminal nodes representing individual words. </a:t>
            </a:r>
          </a:p>
          <a:p>
            <a:pPr lvl="1" algn="just"/>
            <a:r>
              <a:rPr lang="en-US" sz="2400" dirty="0">
                <a:latin typeface="Times New Roman" panose="02020603050405020304" pitchFamily="18" charset="0"/>
                <a:cs typeface="Times New Roman" panose="02020603050405020304" pitchFamily="18" charset="0"/>
              </a:rPr>
              <a:t>The syntax tree visually represents the hierarchical structure of the sentence in terms of phrases and their relationships.</a:t>
            </a:r>
          </a:p>
          <a:p>
            <a:pPr algn="just">
              <a:buFont typeface="+mj-lt"/>
              <a:buAutoNum type="arabicPeriod"/>
            </a:pPr>
            <a:endParaRPr lang="en-US"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688DE3F-E127-78CB-AE4E-9D20569714D7}"/>
              </a:ext>
            </a:extLst>
          </p:cNvPr>
          <p:cNvPicPr>
            <a:picLocks noChangeAspect="1"/>
          </p:cNvPicPr>
          <p:nvPr/>
        </p:nvPicPr>
        <p:blipFill>
          <a:blip r:embed="rId2"/>
          <a:stretch>
            <a:fillRect/>
          </a:stretch>
        </p:blipFill>
        <p:spPr>
          <a:xfrm>
            <a:off x="2895600" y="4987227"/>
            <a:ext cx="2004234" cy="1455546"/>
          </a:xfrm>
          <a:prstGeom prst="rect">
            <a:avLst/>
          </a:prstGeom>
        </p:spPr>
      </p:pic>
    </p:spTree>
    <p:extLst>
      <p:ext uri="{BB962C8B-B14F-4D97-AF65-F5344CB8AC3E}">
        <p14:creationId xmlns:p14="http://schemas.microsoft.com/office/powerpoint/2010/main" val="296957887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72214E6-102D-FD83-4BBC-940DB72A0FDD}"/>
              </a:ext>
            </a:extLst>
          </p:cNvPr>
          <p:cNvSpPr>
            <a:spLocks noGrp="1"/>
          </p:cNvSpPr>
          <p:nvPr>
            <p:ph type="sldNum" sz="quarter" idx="10"/>
          </p:nvPr>
        </p:nvSpPr>
        <p:spPr/>
        <p:txBody>
          <a:bodyPr/>
          <a:lstStyle/>
          <a:p>
            <a:fld id="{284A1A0B-5C9B-45DA-8D37-C8E244BC1884}" type="slidenum">
              <a:rPr lang="en-US" altLang="ko-KR"/>
              <a:pPr/>
              <a:t>100</a:t>
            </a:fld>
            <a:endParaRPr lang="en-US" altLang="ko-KR"/>
          </a:p>
        </p:txBody>
      </p:sp>
      <p:sp>
        <p:nvSpPr>
          <p:cNvPr id="800770" name="Rectangle 2">
            <a:extLst>
              <a:ext uri="{FF2B5EF4-FFF2-40B4-BE49-F238E27FC236}">
                <a16:creationId xmlns:a16="http://schemas.microsoft.com/office/drawing/2014/main" id="{2D3512E5-E318-8491-D5BC-9CC03E05505E}"/>
              </a:ext>
            </a:extLst>
          </p:cNvPr>
          <p:cNvSpPr>
            <a:spLocks noGrp="1" noChangeArrowheads="1"/>
          </p:cNvSpPr>
          <p:nvPr>
            <p:ph type="title"/>
          </p:nvPr>
        </p:nvSpPr>
        <p:spPr/>
        <p:txBody>
          <a:bodyPr/>
          <a:lstStyle/>
          <a:p>
            <a:r>
              <a:rPr lang="en-US" altLang="ko-KR"/>
              <a:t>Phrase structure grammar</a:t>
            </a:r>
          </a:p>
        </p:txBody>
      </p:sp>
      <p:sp>
        <p:nvSpPr>
          <p:cNvPr id="800771" name="Rectangle 3">
            <a:extLst>
              <a:ext uri="{FF2B5EF4-FFF2-40B4-BE49-F238E27FC236}">
                <a16:creationId xmlns:a16="http://schemas.microsoft.com/office/drawing/2014/main" id="{87444054-B682-871D-89C9-1646E58877D4}"/>
              </a:ext>
            </a:extLst>
          </p:cNvPr>
          <p:cNvSpPr>
            <a:spLocks noGrp="1" noChangeArrowheads="1"/>
          </p:cNvSpPr>
          <p:nvPr>
            <p:ph type="body" idx="1"/>
          </p:nvPr>
        </p:nvSpPr>
        <p:spPr/>
        <p:txBody>
          <a:bodyPr/>
          <a:lstStyle/>
          <a:p>
            <a:r>
              <a:rPr lang="en-US" altLang="ko-KR"/>
              <a:t>Enumerates possible configurations at nodes</a:t>
            </a:r>
          </a:p>
          <a:p>
            <a:r>
              <a:rPr lang="en-US" altLang="ko-KR"/>
              <a:t>Usually recursive</a:t>
            </a:r>
          </a:p>
          <a:p>
            <a:pPr>
              <a:buFont typeface="Wingdings" panose="05000000000000000000" pitchFamily="2" charset="2"/>
              <a:buNone/>
            </a:pPr>
            <a:r>
              <a:rPr lang="en-US" altLang="ko-KR"/>
              <a:t>		S	</a:t>
            </a:r>
            <a:r>
              <a:rPr lang="en-US" altLang="ko-KR">
                <a:sym typeface="Symbol" panose="05050102010706020507" pitchFamily="18" charset="2"/>
              </a:rPr>
              <a:t> NP VP</a:t>
            </a:r>
          </a:p>
          <a:p>
            <a:pPr>
              <a:buFont typeface="Wingdings" panose="05000000000000000000" pitchFamily="2" charset="2"/>
              <a:buNone/>
            </a:pPr>
            <a:r>
              <a:rPr lang="en-US" altLang="ko-KR">
                <a:sym typeface="Symbol" panose="05050102010706020507" pitchFamily="18" charset="2"/>
              </a:rPr>
              <a:t>		NP	 A NP</a:t>
            </a:r>
          </a:p>
          <a:p>
            <a:pPr>
              <a:buFont typeface="Wingdings" panose="05000000000000000000" pitchFamily="2" charset="2"/>
              <a:buNone/>
            </a:pPr>
            <a:r>
              <a:rPr lang="en-US" altLang="ko-KR">
                <a:sym typeface="Symbol" panose="05050102010706020507" pitchFamily="18" charset="2"/>
              </a:rPr>
              <a:t>		NP	 R NP </a:t>
            </a:r>
          </a:p>
          <a:p>
            <a:pPr>
              <a:buFont typeface="Wingdings" panose="05000000000000000000" pitchFamily="2" charset="2"/>
              <a:buNone/>
            </a:pPr>
            <a:r>
              <a:rPr lang="en-US" altLang="ko-KR">
                <a:sym typeface="Symbol" panose="05050102010706020507" pitchFamily="18" charset="2"/>
              </a:rPr>
              <a:t>		NP	 P NP </a:t>
            </a:r>
          </a:p>
          <a:p>
            <a:pPr>
              <a:buFont typeface="Wingdings" panose="05000000000000000000" pitchFamily="2" charset="2"/>
              <a:buNone/>
            </a:pPr>
            <a:r>
              <a:rPr lang="en-US" altLang="ko-KR">
                <a:sym typeface="Symbol" panose="05050102010706020507" pitchFamily="18" charset="2"/>
              </a:rPr>
              <a:t>		NP	 N</a:t>
            </a:r>
          </a:p>
          <a:p>
            <a:pPr>
              <a:buFont typeface="Wingdings" panose="05000000000000000000" pitchFamily="2" charset="2"/>
              <a:buNone/>
            </a:pPr>
            <a:r>
              <a:rPr lang="en-US" altLang="ko-KR">
                <a:sym typeface="Symbol" panose="05050102010706020507" pitchFamily="18" charset="2"/>
              </a:rPr>
              <a:t>		VP	 VP NP PP</a:t>
            </a:r>
          </a:p>
          <a:p>
            <a:pPr>
              <a:buFont typeface="Wingdings" panose="05000000000000000000" pitchFamily="2" charset="2"/>
              <a:buNone/>
            </a:pPr>
            <a:r>
              <a:rPr lang="en-US" altLang="ko-KR">
                <a:sym typeface="Symbol" panose="05050102010706020507" pitchFamily="18" charset="2"/>
              </a:rPr>
              <a:t>		VP	 V</a:t>
            </a:r>
          </a:p>
          <a:p>
            <a:endParaRPr lang="en-US" altLang="ko-KR"/>
          </a:p>
        </p:txBody>
      </p:sp>
      <p:sp>
        <p:nvSpPr>
          <p:cNvPr id="800795" name="Text Box 27">
            <a:extLst>
              <a:ext uri="{FF2B5EF4-FFF2-40B4-BE49-F238E27FC236}">
                <a16:creationId xmlns:a16="http://schemas.microsoft.com/office/drawing/2014/main" id="{5A157C31-53D3-E198-009D-02A03C1502BA}"/>
              </a:ext>
            </a:extLst>
          </p:cNvPr>
          <p:cNvSpPr txBox="1">
            <a:spLocks noChangeArrowheads="1"/>
          </p:cNvSpPr>
          <p:nvPr/>
        </p:nvSpPr>
        <p:spPr bwMode="auto">
          <a:xfrm>
            <a:off x="1905000" y="2286000"/>
            <a:ext cx="7696200" cy="345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en-US" altLang="ko-KR" sz="1600">
                <a:solidFill>
                  <a:schemeClr val="tx1"/>
                </a:solidFill>
                <a:effectLst/>
              </a:rPr>
              <a:t>			                           S</a:t>
            </a:r>
          </a:p>
          <a:p>
            <a:pPr algn="l"/>
            <a:r>
              <a:rPr lang="en-US" altLang="ko-KR" sz="1600">
                <a:solidFill>
                  <a:schemeClr val="tx1"/>
                </a:solidFill>
                <a:effectLst/>
              </a:rPr>
              <a:t>                                                                             VP </a:t>
            </a:r>
          </a:p>
          <a:p>
            <a:pPr algn="l"/>
            <a:endParaRPr lang="en-US" altLang="ko-KR" sz="1600">
              <a:solidFill>
                <a:schemeClr val="tx1"/>
              </a:solidFill>
              <a:effectLst/>
            </a:endParaRPr>
          </a:p>
          <a:p>
            <a:pPr algn="l"/>
            <a:r>
              <a:rPr lang="en-US" altLang="ko-KR" sz="1600">
                <a:solidFill>
                  <a:schemeClr val="tx1"/>
                </a:solidFill>
                <a:effectLst/>
              </a:rPr>
              <a:t>                                          NP                                NP           PP</a:t>
            </a:r>
          </a:p>
          <a:p>
            <a:pPr algn="l"/>
            <a:endParaRPr lang="en-US" altLang="ko-KR" sz="1600">
              <a:solidFill>
                <a:schemeClr val="tx1"/>
              </a:solidFill>
              <a:effectLst/>
            </a:endParaRPr>
          </a:p>
          <a:p>
            <a:pPr algn="l"/>
            <a:r>
              <a:rPr lang="en-US" altLang="ko-KR" sz="1600">
                <a:solidFill>
                  <a:schemeClr val="tx1"/>
                </a:solidFill>
                <a:effectLst/>
              </a:rPr>
              <a:t>     </a:t>
            </a:r>
            <a:r>
              <a:rPr lang="en-US" altLang="ko-KR" sz="1600">
                <a:solidFill>
                  <a:srgbClr val="336699"/>
                </a:solidFill>
                <a:effectLst/>
              </a:rPr>
              <a:t>                                             </a:t>
            </a:r>
            <a:r>
              <a:rPr lang="en-US" altLang="ko-KR" sz="1600">
                <a:solidFill>
                  <a:schemeClr val="accent2"/>
                </a:solidFill>
                <a:effectLst/>
              </a:rPr>
              <a:t>NP         VP                NP        NP</a:t>
            </a:r>
          </a:p>
          <a:p>
            <a:pPr algn="l"/>
            <a:endParaRPr lang="en-US" altLang="ko-KR" sz="1600">
              <a:solidFill>
                <a:schemeClr val="accent2"/>
              </a:solidFill>
              <a:effectLst/>
            </a:endParaRPr>
          </a:p>
          <a:p>
            <a:pPr algn="l"/>
            <a:r>
              <a:rPr lang="en-US" altLang="ko-KR" sz="1600">
                <a:solidFill>
                  <a:schemeClr val="accent2"/>
                </a:solidFill>
                <a:effectLst/>
              </a:rPr>
              <a:t>		         R            N           V       A         N      P  R</a:t>
            </a:r>
          </a:p>
          <a:p>
            <a:pPr algn="l"/>
            <a:endParaRPr lang="en-US" altLang="ko-KR" sz="1600">
              <a:solidFill>
                <a:schemeClr val="accent2"/>
              </a:solidFill>
              <a:effectLst/>
            </a:endParaRPr>
          </a:p>
          <a:p>
            <a:pPr algn="l"/>
            <a:r>
              <a:rPr lang="en-US" altLang="ko-KR" sz="1600" b="0" i="1">
                <a:solidFill>
                  <a:schemeClr val="tx1"/>
                </a:solidFill>
                <a:effectLst/>
              </a:rPr>
              <a:t>                                   Our Government pays much attention to it</a:t>
            </a:r>
          </a:p>
          <a:p>
            <a:pPr algn="l">
              <a:spcBef>
                <a:spcPct val="50000"/>
              </a:spcBef>
            </a:pPr>
            <a:endParaRPr lang="en-US" altLang="ko-KR" sz="800" b="0">
              <a:effectLst/>
            </a:endParaRPr>
          </a:p>
          <a:p>
            <a:pPr algn="l">
              <a:spcBef>
                <a:spcPct val="50000"/>
              </a:spcBef>
            </a:pPr>
            <a:endParaRPr lang="en-US" altLang="ko-KR" sz="3200" b="0">
              <a:effectLst/>
            </a:endParaRPr>
          </a:p>
        </p:txBody>
      </p:sp>
      <p:grpSp>
        <p:nvGrpSpPr>
          <p:cNvPr id="800772" name="Group 4">
            <a:extLst>
              <a:ext uri="{FF2B5EF4-FFF2-40B4-BE49-F238E27FC236}">
                <a16:creationId xmlns:a16="http://schemas.microsoft.com/office/drawing/2014/main" id="{34315425-3134-50B7-2F2A-B077D2D449D3}"/>
              </a:ext>
            </a:extLst>
          </p:cNvPr>
          <p:cNvGrpSpPr>
            <a:grpSpLocks/>
          </p:cNvGrpSpPr>
          <p:nvPr/>
        </p:nvGrpSpPr>
        <p:grpSpPr bwMode="auto">
          <a:xfrm>
            <a:off x="4495800" y="2514600"/>
            <a:ext cx="3962400" cy="2057400"/>
            <a:chOff x="1344" y="1584"/>
            <a:chExt cx="3072" cy="2160"/>
          </a:xfrm>
        </p:grpSpPr>
        <p:sp>
          <p:nvSpPr>
            <p:cNvPr id="800773" name="Line 5">
              <a:extLst>
                <a:ext uri="{FF2B5EF4-FFF2-40B4-BE49-F238E27FC236}">
                  <a16:creationId xmlns:a16="http://schemas.microsoft.com/office/drawing/2014/main" id="{A41B2EDD-B1DD-F7E1-8A7F-968A3702D2E9}"/>
                </a:ext>
              </a:extLst>
            </p:cNvPr>
            <p:cNvSpPr>
              <a:spLocks noChangeShapeType="1"/>
            </p:cNvSpPr>
            <p:nvPr/>
          </p:nvSpPr>
          <p:spPr bwMode="auto">
            <a:xfrm flipV="1">
              <a:off x="1344"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74" name="Line 6">
              <a:extLst>
                <a:ext uri="{FF2B5EF4-FFF2-40B4-BE49-F238E27FC236}">
                  <a16:creationId xmlns:a16="http://schemas.microsoft.com/office/drawing/2014/main" id="{D918E7FC-8EF3-FD49-3D0A-1308A79F8E1A}"/>
                </a:ext>
              </a:extLst>
            </p:cNvPr>
            <p:cNvSpPr>
              <a:spLocks noChangeShapeType="1"/>
            </p:cNvSpPr>
            <p:nvPr/>
          </p:nvSpPr>
          <p:spPr bwMode="auto">
            <a:xfrm flipV="1">
              <a:off x="2064"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75" name="Line 7">
              <a:extLst>
                <a:ext uri="{FF2B5EF4-FFF2-40B4-BE49-F238E27FC236}">
                  <a16:creationId xmlns:a16="http://schemas.microsoft.com/office/drawing/2014/main" id="{775690EC-B3D2-E28F-EB81-77E4EF7F9AEB}"/>
                </a:ext>
              </a:extLst>
            </p:cNvPr>
            <p:cNvSpPr>
              <a:spLocks noChangeShapeType="1"/>
            </p:cNvSpPr>
            <p:nvPr/>
          </p:nvSpPr>
          <p:spPr bwMode="auto">
            <a:xfrm flipV="1">
              <a:off x="2736"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76" name="Line 8">
              <a:extLst>
                <a:ext uri="{FF2B5EF4-FFF2-40B4-BE49-F238E27FC236}">
                  <a16:creationId xmlns:a16="http://schemas.microsoft.com/office/drawing/2014/main" id="{C8EE2704-ED04-6A5F-9545-5E20B0678896}"/>
                </a:ext>
              </a:extLst>
            </p:cNvPr>
            <p:cNvSpPr>
              <a:spLocks noChangeShapeType="1"/>
            </p:cNvSpPr>
            <p:nvPr/>
          </p:nvSpPr>
          <p:spPr bwMode="auto">
            <a:xfrm flipV="1">
              <a:off x="3216"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77" name="Line 9">
              <a:extLst>
                <a:ext uri="{FF2B5EF4-FFF2-40B4-BE49-F238E27FC236}">
                  <a16:creationId xmlns:a16="http://schemas.microsoft.com/office/drawing/2014/main" id="{8C791F34-0A8D-3510-C980-A0D242FA2BAB}"/>
                </a:ext>
              </a:extLst>
            </p:cNvPr>
            <p:cNvSpPr>
              <a:spLocks noChangeShapeType="1"/>
            </p:cNvSpPr>
            <p:nvPr/>
          </p:nvSpPr>
          <p:spPr bwMode="auto">
            <a:xfrm flipV="1">
              <a:off x="3792"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78" name="Line 10">
              <a:extLst>
                <a:ext uri="{FF2B5EF4-FFF2-40B4-BE49-F238E27FC236}">
                  <a16:creationId xmlns:a16="http://schemas.microsoft.com/office/drawing/2014/main" id="{00003F66-1046-8DD5-E7AC-8434B91DF359}"/>
                </a:ext>
              </a:extLst>
            </p:cNvPr>
            <p:cNvSpPr>
              <a:spLocks noChangeShapeType="1"/>
            </p:cNvSpPr>
            <p:nvPr/>
          </p:nvSpPr>
          <p:spPr bwMode="auto">
            <a:xfrm flipV="1">
              <a:off x="4176"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79" name="Line 11">
              <a:extLst>
                <a:ext uri="{FF2B5EF4-FFF2-40B4-BE49-F238E27FC236}">
                  <a16:creationId xmlns:a16="http://schemas.microsoft.com/office/drawing/2014/main" id="{E78FAC9D-DCB1-D96C-7FD7-0E27613B7876}"/>
                </a:ext>
              </a:extLst>
            </p:cNvPr>
            <p:cNvSpPr>
              <a:spLocks noChangeShapeType="1"/>
            </p:cNvSpPr>
            <p:nvPr/>
          </p:nvSpPr>
          <p:spPr bwMode="auto">
            <a:xfrm flipV="1">
              <a:off x="4416"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80" name="Line 12">
              <a:extLst>
                <a:ext uri="{FF2B5EF4-FFF2-40B4-BE49-F238E27FC236}">
                  <a16:creationId xmlns:a16="http://schemas.microsoft.com/office/drawing/2014/main" id="{A5705401-D57C-E28A-A9E2-86B91664DC7D}"/>
                </a:ext>
              </a:extLst>
            </p:cNvPr>
            <p:cNvSpPr>
              <a:spLocks noChangeShapeType="1"/>
            </p:cNvSpPr>
            <p:nvPr/>
          </p:nvSpPr>
          <p:spPr bwMode="auto">
            <a:xfrm flipV="1">
              <a:off x="1344" y="2448"/>
              <a:ext cx="33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81" name="Line 13">
              <a:extLst>
                <a:ext uri="{FF2B5EF4-FFF2-40B4-BE49-F238E27FC236}">
                  <a16:creationId xmlns:a16="http://schemas.microsoft.com/office/drawing/2014/main" id="{BBE306CD-D012-FEFA-BEC7-CA793AC78A72}"/>
                </a:ext>
              </a:extLst>
            </p:cNvPr>
            <p:cNvSpPr>
              <a:spLocks noChangeShapeType="1"/>
            </p:cNvSpPr>
            <p:nvPr/>
          </p:nvSpPr>
          <p:spPr bwMode="auto">
            <a:xfrm flipV="1">
              <a:off x="3264" y="2496"/>
              <a:ext cx="24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82" name="Line 14">
              <a:extLst>
                <a:ext uri="{FF2B5EF4-FFF2-40B4-BE49-F238E27FC236}">
                  <a16:creationId xmlns:a16="http://schemas.microsoft.com/office/drawing/2014/main" id="{D8CA8052-F2A2-7AA2-D0F0-0D132E6BCA8F}"/>
                </a:ext>
              </a:extLst>
            </p:cNvPr>
            <p:cNvSpPr>
              <a:spLocks noChangeShapeType="1"/>
            </p:cNvSpPr>
            <p:nvPr/>
          </p:nvSpPr>
          <p:spPr bwMode="auto">
            <a:xfrm flipH="1" flipV="1">
              <a:off x="3552" y="249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83" name="Line 15">
              <a:extLst>
                <a:ext uri="{FF2B5EF4-FFF2-40B4-BE49-F238E27FC236}">
                  <a16:creationId xmlns:a16="http://schemas.microsoft.com/office/drawing/2014/main" id="{68234824-C088-EFC7-3C23-7C1465F7959D}"/>
                </a:ext>
              </a:extLst>
            </p:cNvPr>
            <p:cNvSpPr>
              <a:spLocks noChangeShapeType="1"/>
            </p:cNvSpPr>
            <p:nvPr/>
          </p:nvSpPr>
          <p:spPr bwMode="auto">
            <a:xfrm flipV="1">
              <a:off x="4224" y="2496"/>
              <a:ext cx="9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84" name="Line 16">
              <a:extLst>
                <a:ext uri="{FF2B5EF4-FFF2-40B4-BE49-F238E27FC236}">
                  <a16:creationId xmlns:a16="http://schemas.microsoft.com/office/drawing/2014/main" id="{FDB0038C-47CA-47DE-AA38-89E78F9BF3B3}"/>
                </a:ext>
              </a:extLst>
            </p:cNvPr>
            <p:cNvSpPr>
              <a:spLocks noChangeShapeType="1"/>
            </p:cNvSpPr>
            <p:nvPr/>
          </p:nvSpPr>
          <p:spPr bwMode="auto">
            <a:xfrm flipH="1" flipV="1">
              <a:off x="4368" y="2496"/>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85" name="Line 17">
              <a:extLst>
                <a:ext uri="{FF2B5EF4-FFF2-40B4-BE49-F238E27FC236}">
                  <a16:creationId xmlns:a16="http://schemas.microsoft.com/office/drawing/2014/main" id="{F67DC708-F48C-CABE-E4C9-C85195D07C42}"/>
                </a:ext>
              </a:extLst>
            </p:cNvPr>
            <p:cNvSpPr>
              <a:spLocks noChangeShapeType="1"/>
            </p:cNvSpPr>
            <p:nvPr/>
          </p:nvSpPr>
          <p:spPr bwMode="auto">
            <a:xfrm flipV="1">
              <a:off x="2688" y="1920"/>
              <a:ext cx="72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86" name="Line 18">
              <a:extLst>
                <a:ext uri="{FF2B5EF4-FFF2-40B4-BE49-F238E27FC236}">
                  <a16:creationId xmlns:a16="http://schemas.microsoft.com/office/drawing/2014/main" id="{2BA3B358-54FE-D920-D2D7-E5B9C0C06180}"/>
                </a:ext>
              </a:extLst>
            </p:cNvPr>
            <p:cNvSpPr>
              <a:spLocks noChangeShapeType="1"/>
            </p:cNvSpPr>
            <p:nvPr/>
          </p:nvSpPr>
          <p:spPr bwMode="auto">
            <a:xfrm flipV="1">
              <a:off x="3504" y="192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87" name="Line 19">
              <a:extLst>
                <a:ext uri="{FF2B5EF4-FFF2-40B4-BE49-F238E27FC236}">
                  <a16:creationId xmlns:a16="http://schemas.microsoft.com/office/drawing/2014/main" id="{747766EB-FDD9-7E8F-297C-8BCB8D855A86}"/>
                </a:ext>
              </a:extLst>
            </p:cNvPr>
            <p:cNvSpPr>
              <a:spLocks noChangeShapeType="1"/>
            </p:cNvSpPr>
            <p:nvPr/>
          </p:nvSpPr>
          <p:spPr bwMode="auto">
            <a:xfrm flipH="1" flipV="1">
              <a:off x="3648" y="1872"/>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88" name="Line 20">
              <a:extLst>
                <a:ext uri="{FF2B5EF4-FFF2-40B4-BE49-F238E27FC236}">
                  <a16:creationId xmlns:a16="http://schemas.microsoft.com/office/drawing/2014/main" id="{F530216D-6EEE-DF5D-D5F2-4D1F4CBAF87B}"/>
                </a:ext>
              </a:extLst>
            </p:cNvPr>
            <p:cNvSpPr>
              <a:spLocks noChangeShapeType="1"/>
            </p:cNvSpPr>
            <p:nvPr/>
          </p:nvSpPr>
          <p:spPr bwMode="auto">
            <a:xfrm flipV="1">
              <a:off x="1824" y="1632"/>
              <a:ext cx="1056"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89" name="Line 21">
              <a:extLst>
                <a:ext uri="{FF2B5EF4-FFF2-40B4-BE49-F238E27FC236}">
                  <a16:creationId xmlns:a16="http://schemas.microsoft.com/office/drawing/2014/main" id="{DCA3A0D0-EFB1-E469-89B8-070FE5231ADD}"/>
                </a:ext>
              </a:extLst>
            </p:cNvPr>
            <p:cNvSpPr>
              <a:spLocks noChangeShapeType="1"/>
            </p:cNvSpPr>
            <p:nvPr/>
          </p:nvSpPr>
          <p:spPr bwMode="auto">
            <a:xfrm>
              <a:off x="3120" y="1584"/>
              <a:ext cx="33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90" name="Line 22">
              <a:extLst>
                <a:ext uri="{FF2B5EF4-FFF2-40B4-BE49-F238E27FC236}">
                  <a16:creationId xmlns:a16="http://schemas.microsoft.com/office/drawing/2014/main" id="{44E77549-DCF9-BC1F-C3EC-7940E93DC00A}"/>
                </a:ext>
              </a:extLst>
            </p:cNvPr>
            <p:cNvSpPr>
              <a:spLocks noChangeShapeType="1"/>
            </p:cNvSpPr>
            <p:nvPr/>
          </p:nvSpPr>
          <p:spPr bwMode="auto">
            <a:xfrm>
              <a:off x="1824" y="244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91" name="Line 23">
              <a:extLst>
                <a:ext uri="{FF2B5EF4-FFF2-40B4-BE49-F238E27FC236}">
                  <a16:creationId xmlns:a16="http://schemas.microsoft.com/office/drawing/2014/main" id="{020C866A-FE32-0A09-C5ED-AE13BDC547D4}"/>
                </a:ext>
              </a:extLst>
            </p:cNvPr>
            <p:cNvSpPr>
              <a:spLocks noChangeShapeType="1"/>
            </p:cNvSpPr>
            <p:nvPr/>
          </p:nvSpPr>
          <p:spPr bwMode="auto">
            <a:xfrm>
              <a:off x="2064"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92" name="Line 24">
              <a:extLst>
                <a:ext uri="{FF2B5EF4-FFF2-40B4-BE49-F238E27FC236}">
                  <a16:creationId xmlns:a16="http://schemas.microsoft.com/office/drawing/2014/main" id="{D64ED47A-82ED-AE0A-4AF6-5F29552388AB}"/>
                </a:ext>
              </a:extLst>
            </p:cNvPr>
            <p:cNvSpPr>
              <a:spLocks noChangeShapeType="1"/>
            </p:cNvSpPr>
            <p:nvPr/>
          </p:nvSpPr>
          <p:spPr bwMode="auto">
            <a:xfrm>
              <a:off x="2736"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93" name="Line 25">
              <a:extLst>
                <a:ext uri="{FF2B5EF4-FFF2-40B4-BE49-F238E27FC236}">
                  <a16:creationId xmlns:a16="http://schemas.microsoft.com/office/drawing/2014/main" id="{1BC544E4-F571-48ED-515A-6A1E9CD29E8A}"/>
                </a:ext>
              </a:extLst>
            </p:cNvPr>
            <p:cNvSpPr>
              <a:spLocks noChangeShapeType="1"/>
            </p:cNvSpPr>
            <p:nvPr/>
          </p:nvSpPr>
          <p:spPr bwMode="auto">
            <a:xfrm>
              <a:off x="3792"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0794" name="Line 26">
              <a:extLst>
                <a:ext uri="{FF2B5EF4-FFF2-40B4-BE49-F238E27FC236}">
                  <a16:creationId xmlns:a16="http://schemas.microsoft.com/office/drawing/2014/main" id="{7CF8CA24-85BB-02CD-5779-2B8FA2810DB2}"/>
                </a:ext>
              </a:extLst>
            </p:cNvPr>
            <p:cNvSpPr>
              <a:spLocks noChangeShapeType="1"/>
            </p:cNvSpPr>
            <p:nvPr/>
          </p:nvSpPr>
          <p:spPr bwMode="auto">
            <a:xfrm>
              <a:off x="4416"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gr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A1FB8-A570-9E54-929E-0B887619D6AE}"/>
              </a:ext>
            </a:extLst>
          </p:cNvPr>
          <p:cNvSpPr>
            <a:spLocks noGrp="1"/>
          </p:cNvSpPr>
          <p:nvPr>
            <p:ph type="title"/>
          </p:nvPr>
        </p:nvSpPr>
        <p:spPr/>
        <p:txBody>
          <a:bodyPr/>
          <a:lstStyle/>
          <a:p>
            <a:r>
              <a:rPr lang="en-IN" b="1" i="0" dirty="0">
                <a:solidFill>
                  <a:srgbClr val="222222"/>
                </a:solidFill>
                <a:effectLst/>
                <a:latin typeface="Lato" panose="020F0502020204030203" pitchFamily="34" charset="0"/>
              </a:rPr>
              <a:t>Semantic Analysis</a:t>
            </a:r>
            <a:br>
              <a:rPr lang="en-IN"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36800F40-A9D3-9F4D-15C0-C31510C66C99}"/>
              </a:ext>
            </a:extLst>
          </p:cNvPr>
          <p:cNvSpPr>
            <a:spLocks noGrp="1"/>
          </p:cNvSpPr>
          <p:nvPr>
            <p:ph idx="1"/>
          </p:nvPr>
        </p:nvSpPr>
        <p:spPr/>
        <p:txBody>
          <a:bodyPr>
            <a:normAutofit/>
          </a:bodyPr>
          <a:lstStyle/>
          <a:p>
            <a:pPr algn="just"/>
            <a:r>
              <a:rPr lang="en-US" sz="1800" dirty="0">
                <a:solidFill>
                  <a:srgbClr val="222222"/>
                </a:solidFill>
                <a:latin typeface="Lato" panose="020F0502020204030203" pitchFamily="34" charset="0"/>
              </a:rPr>
              <a:t>Semantic analysis is the process of finding the meaning from text. This analysis gives the power to computers to understand and interpret sentences, paragraphs, or whole documents, by analyzing their grammatical structure, and identifying the relationships between individual words of the sentence in a particular context.</a:t>
            </a:r>
            <a:br>
              <a:rPr lang="en-US" sz="1800" b="1" dirty="0">
                <a:solidFill>
                  <a:srgbClr val="222222"/>
                </a:solidFill>
                <a:latin typeface="Lato" panose="020F0502020204030203" pitchFamily="34" charset="0"/>
              </a:rPr>
            </a:br>
            <a:endParaRPr lang="en-US" sz="1800" dirty="0">
              <a:solidFill>
                <a:srgbClr val="222222"/>
              </a:solidFill>
              <a:latin typeface="Lato" panose="020F0502020204030203" pitchFamily="34" charset="0"/>
            </a:endParaRPr>
          </a:p>
          <a:p>
            <a:pPr algn="just"/>
            <a:r>
              <a:rPr lang="en-US" sz="1800" dirty="0">
                <a:solidFill>
                  <a:srgbClr val="222222"/>
                </a:solidFill>
                <a:latin typeface="Lato" panose="020F0502020204030203" pitchFamily="34" charset="0"/>
              </a:rPr>
              <a:t>Therefore, the goal of semantic analysis is to draw exact meaning or dictionary meaning from the text. The work of a semantic analyzer is to check the text for meaningfulness.</a:t>
            </a:r>
          </a:p>
          <a:p>
            <a:endParaRPr lang="en-IN" sz="1800" dirty="0"/>
          </a:p>
        </p:txBody>
      </p:sp>
    </p:spTree>
    <p:extLst>
      <p:ext uri="{BB962C8B-B14F-4D97-AF65-F5344CB8AC3E}">
        <p14:creationId xmlns:p14="http://schemas.microsoft.com/office/powerpoint/2010/main" val="346137512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D253-1226-2680-4DE9-6713C0934F36}"/>
              </a:ext>
            </a:extLst>
          </p:cNvPr>
          <p:cNvSpPr>
            <a:spLocks noGrp="1"/>
          </p:cNvSpPr>
          <p:nvPr>
            <p:ph type="title"/>
          </p:nvPr>
        </p:nvSpPr>
        <p:spPr/>
        <p:txBody>
          <a:bodyPr>
            <a:normAutofit fontScale="90000"/>
          </a:bodyPr>
          <a:lstStyle/>
          <a:p>
            <a:r>
              <a:rPr lang="en-US" b="1" i="0" dirty="0">
                <a:solidFill>
                  <a:srgbClr val="222222"/>
                </a:solidFill>
                <a:effectLst/>
                <a:latin typeface="Lato" panose="020F0502020204030203" pitchFamily="34" charset="0"/>
              </a:rPr>
              <a:t>How is Semantic Analysis different from Lexical Analysis?</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118195C2-31DD-A791-452F-7008A18D06E9}"/>
              </a:ext>
            </a:extLst>
          </p:cNvPr>
          <p:cNvSpPr>
            <a:spLocks noGrp="1"/>
          </p:cNvSpPr>
          <p:nvPr>
            <p:ph idx="1"/>
          </p:nvPr>
        </p:nvSpPr>
        <p:spPr/>
        <p:txBody>
          <a:bodyPr>
            <a:normAutofit/>
          </a:bodyPr>
          <a:lstStyle/>
          <a:p>
            <a:pPr algn="just"/>
            <a:r>
              <a:rPr lang="en-US" sz="1800" dirty="0">
                <a:solidFill>
                  <a:srgbClr val="222222"/>
                </a:solidFill>
                <a:latin typeface="Times New Roman" panose="02020603050405020304" pitchFamily="18" charset="0"/>
                <a:cs typeface="Times New Roman" panose="02020603050405020304" pitchFamily="18" charset="0"/>
              </a:rPr>
              <a:t>Lexical analysis is based on smaller tokens but on the contrary, the semantic analysis focuses on larger chunks.</a:t>
            </a:r>
          </a:p>
          <a:p>
            <a:pPr algn="just"/>
            <a:r>
              <a:rPr lang="en-US" sz="1800" dirty="0">
                <a:solidFill>
                  <a:srgbClr val="222222"/>
                </a:solidFill>
                <a:latin typeface="Times New Roman" panose="02020603050405020304" pitchFamily="18" charset="0"/>
                <a:cs typeface="Times New Roman" panose="02020603050405020304" pitchFamily="18" charset="0"/>
              </a:rPr>
              <a:t>Since semantic analysis focuses on larger chunks, therefore we can divide the semantic analysis into the following two parts:</a:t>
            </a:r>
          </a:p>
          <a:p>
            <a:pPr algn="l"/>
            <a:r>
              <a:rPr lang="en-US" sz="1800" b="1" dirty="0">
                <a:solidFill>
                  <a:srgbClr val="222222"/>
                </a:solidFill>
                <a:latin typeface="Times New Roman" panose="02020603050405020304" pitchFamily="18" charset="0"/>
                <a:cs typeface="Times New Roman" panose="02020603050405020304" pitchFamily="18" charset="0"/>
              </a:rPr>
              <a:t>Studying the meaning of the Individual Word</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It is the first component of semantic analysis in which we study the meaning of individual words. This component is known as lexical semantics.</a:t>
            </a:r>
          </a:p>
          <a:p>
            <a:pPr algn="l"/>
            <a:r>
              <a:rPr lang="en-US" sz="1800" b="1" dirty="0">
                <a:solidFill>
                  <a:srgbClr val="222222"/>
                </a:solidFill>
                <a:latin typeface="Times New Roman" panose="02020603050405020304" pitchFamily="18" charset="0"/>
                <a:cs typeface="Times New Roman" panose="02020603050405020304" pitchFamily="18" charset="0"/>
              </a:rPr>
              <a:t>Studying the combination of Individual Words</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In this component, we combined the individual words to provide meaning in sentences.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151878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A9F90-BD42-CAF9-6CCC-ED2B24BA6D6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F33A7CD-3CD2-FC86-4ACA-1F71742DEBEE}"/>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For Example, consider the following sentence: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Sentence: Ram is great</a:t>
            </a:r>
          </a:p>
          <a:p>
            <a:r>
              <a:rPr lang="en-US" sz="1800" dirty="0">
                <a:latin typeface="Times New Roman" panose="02020603050405020304" pitchFamily="18" charset="0"/>
                <a:cs typeface="Times New Roman" panose="02020603050405020304" pitchFamily="18" charset="0"/>
              </a:rPr>
              <a:t>In the above sentence, the speaker is talking either about Lord Ram or about a person whose name is Ram. That is why the task to get the proper meaning of the sentence is important.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969909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0E87-DC2B-E0B4-E043-7E3EB5C17802}"/>
              </a:ext>
            </a:extLst>
          </p:cNvPr>
          <p:cNvSpPr>
            <a:spLocks noGrp="1"/>
          </p:cNvSpPr>
          <p:nvPr>
            <p:ph type="title"/>
          </p:nvPr>
        </p:nvSpPr>
        <p:spPr/>
        <p:txBody>
          <a:bodyPr>
            <a:normAutofit fontScale="90000"/>
          </a:bodyPr>
          <a:lstStyle/>
          <a:p>
            <a:r>
              <a:rPr lang="en-US" b="1" i="0" dirty="0">
                <a:solidFill>
                  <a:srgbClr val="222222"/>
                </a:solidFill>
                <a:effectLst/>
                <a:latin typeface="Lato" panose="020F0502020204030203" pitchFamily="34" charset="0"/>
              </a:rPr>
              <a:t>Sentiment Analysis with Machine Learning</a:t>
            </a:r>
            <a:br>
              <a:rPr lang="en-US" b="0" i="0" dirty="0">
                <a:solidFill>
                  <a:srgbClr val="222222"/>
                </a:solidFill>
                <a:effectLst/>
                <a:latin typeface="Lato" panose="020F0502020204030203" pitchFamily="34" charset="0"/>
              </a:rPr>
            </a:br>
            <a:endParaRPr lang="en-IN" dirty="0"/>
          </a:p>
        </p:txBody>
      </p:sp>
      <p:sp>
        <p:nvSpPr>
          <p:cNvPr id="3" name="Content Placeholder 2">
            <a:extLst>
              <a:ext uri="{FF2B5EF4-FFF2-40B4-BE49-F238E27FC236}">
                <a16:creationId xmlns:a16="http://schemas.microsoft.com/office/drawing/2014/main" id="{7964A7BB-E52C-E41F-F6D7-36775CAA863F}"/>
              </a:ext>
            </a:extLst>
          </p:cNvPr>
          <p:cNvSpPr>
            <a:spLocks noGrp="1"/>
          </p:cNvSpPr>
          <p:nvPr>
            <p:ph idx="1"/>
          </p:nvPr>
        </p:nvSpPr>
        <p:spPr/>
        <p:txBody>
          <a:bodyPr>
            <a:normAutofit/>
          </a:bodyPr>
          <a:lstStyle/>
          <a:p>
            <a:pPr algn="just"/>
            <a:r>
              <a:rPr lang="en-US" sz="1800" dirty="0">
                <a:solidFill>
                  <a:srgbClr val="222222"/>
                </a:solidFill>
                <a:latin typeface="Times New Roman" panose="02020603050405020304" pitchFamily="18" charset="0"/>
                <a:cs typeface="Times New Roman" panose="02020603050405020304" pitchFamily="18" charset="0"/>
              </a:rPr>
              <a:t>implement a semantic-based approach for machine learning, there are various sub-tasks involved including</a:t>
            </a:r>
          </a:p>
          <a:p>
            <a:pPr algn="just">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Word sense disambiguation</a:t>
            </a:r>
          </a:p>
          <a:p>
            <a:pPr algn="just">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Relationship extraction.</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278817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6AE498-14DE-4755-0550-22F754555554}"/>
              </a:ext>
            </a:extLst>
          </p:cNvPr>
          <p:cNvSpPr>
            <a:spLocks noGrp="1"/>
          </p:cNvSpPr>
          <p:nvPr>
            <p:ph idx="1"/>
          </p:nvPr>
        </p:nvSpPr>
        <p:spPr>
          <a:xfrm>
            <a:off x="474009" y="1051812"/>
            <a:ext cx="7886700" cy="2200976"/>
          </a:xfrm>
        </p:spPr>
        <p:txBody>
          <a:bodyPr>
            <a:noAutofit/>
          </a:bodyPr>
          <a:lstStyle/>
          <a:p>
            <a:r>
              <a:rPr lang="en-US" sz="1800" dirty="0">
                <a:latin typeface="Times New Roman" panose="02020603050405020304" pitchFamily="18" charset="0"/>
                <a:cs typeface="Times New Roman" panose="02020603050405020304" pitchFamily="18" charset="0"/>
              </a:rPr>
              <a:t>Word Sense Disambiguation</a:t>
            </a:r>
          </a:p>
          <a:p>
            <a:r>
              <a:rPr lang="en-US" sz="1800" dirty="0">
                <a:latin typeface="Times New Roman" panose="02020603050405020304" pitchFamily="18" charset="0"/>
                <a:cs typeface="Times New Roman" panose="02020603050405020304" pitchFamily="18" charset="0"/>
              </a:rPr>
              <a:t>As we have discussed that Natural language is ambiguous and polysemic; sometimes, the same word can have different meanings depending on its use in the sentence.</a:t>
            </a:r>
          </a:p>
          <a:p>
            <a:r>
              <a:rPr lang="en-US" sz="1800" dirty="0">
                <a:latin typeface="Times New Roman" panose="02020603050405020304" pitchFamily="18" charset="0"/>
                <a:cs typeface="Times New Roman" panose="02020603050405020304" pitchFamily="18" charset="0"/>
              </a:rPr>
              <a:t>Therefore, in semantic analysis with machine learning, computers use Word Sense Disambiguation to determine which meaning is correct in the given context.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 Example, </a:t>
            </a:r>
          </a:p>
          <a:p>
            <a:r>
              <a:rPr lang="en-US" sz="1800" dirty="0">
                <a:latin typeface="Times New Roman" panose="02020603050405020304" pitchFamily="18" charset="0"/>
                <a:cs typeface="Times New Roman" panose="02020603050405020304" pitchFamily="18" charset="0"/>
              </a:rPr>
              <a:t>Consider the word: Orange</a:t>
            </a:r>
          </a:p>
          <a:p>
            <a:r>
              <a:rPr lang="en-US" sz="1800" dirty="0">
                <a:latin typeface="Times New Roman" panose="02020603050405020304" pitchFamily="18" charset="0"/>
                <a:cs typeface="Times New Roman" panose="02020603050405020304" pitchFamily="18" charset="0"/>
              </a:rPr>
              <a:t>The above word can refer to a color, a fruit, or even a city in Florida!</a:t>
            </a:r>
            <a:endParaRPr lang="en-IN" sz="1800" dirty="0">
              <a:latin typeface="Times New Roman" panose="02020603050405020304" pitchFamily="18" charset="0"/>
              <a:cs typeface="Times New Roman" panose="02020603050405020304" pitchFamily="18" charset="0"/>
            </a:endParaRPr>
          </a:p>
        </p:txBody>
      </p:sp>
      <p:pic>
        <p:nvPicPr>
          <p:cNvPr id="3077" name="Picture 5" descr="An image showing different meanings of the word &quot;orange&quot;. Semantic Analysis">
            <a:extLst>
              <a:ext uri="{FF2B5EF4-FFF2-40B4-BE49-F238E27FC236}">
                <a16:creationId xmlns:a16="http://schemas.microsoft.com/office/drawing/2014/main" id="{EAFE164E-433A-13F5-4FB0-338F6D5F691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66150" y="4427445"/>
            <a:ext cx="4391850" cy="1378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874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F01A0C-04EE-10C1-6D03-3DE588D520C1}"/>
              </a:ext>
            </a:extLst>
          </p:cNvPr>
          <p:cNvSpPr>
            <a:spLocks noGrp="1"/>
          </p:cNvSpPr>
          <p:nvPr>
            <p:ph idx="1"/>
          </p:nvPr>
        </p:nvSpPr>
        <p:spPr>
          <a:xfrm>
            <a:off x="467285" y="1251557"/>
            <a:ext cx="7886700" cy="3263504"/>
          </a:xfrm>
        </p:spPr>
        <p:txBody>
          <a:bodyPr>
            <a:noAutofit/>
          </a:bodyPr>
          <a:lstStyle/>
          <a:p>
            <a:r>
              <a:rPr lang="en-US" sz="1800" dirty="0">
                <a:latin typeface="Times New Roman" panose="02020603050405020304" pitchFamily="18" charset="0"/>
                <a:cs typeface="Times New Roman" panose="02020603050405020304" pitchFamily="18" charset="0"/>
              </a:rPr>
              <a:t>Relationship Extraction</a:t>
            </a:r>
          </a:p>
          <a:p>
            <a:r>
              <a:rPr lang="en-US" sz="1800" dirty="0">
                <a:latin typeface="Times New Roman" panose="02020603050405020304" pitchFamily="18" charset="0"/>
                <a:cs typeface="Times New Roman" panose="02020603050405020304" pitchFamily="18" charset="0"/>
              </a:rPr>
              <a:t>In this task, we try to detect the semantic relationships present in a text. Usually, relationships involve two or more entities such as names of people, places, company names, etc.</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These entities are joined through a semantic category, like “works at,” “lives in,” “is the CEO of,” “headquartered at.”</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 Example, Consider the following phrase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Phrase: Steve Jobs is the founder of Apple, which is headquartered in California </a:t>
            </a:r>
            <a:endParaRPr lang="en-IN" sz="1800" dirty="0">
              <a:latin typeface="Times New Roman" panose="02020603050405020304" pitchFamily="18" charset="0"/>
              <a:cs typeface="Times New Roman" panose="02020603050405020304" pitchFamily="18" charset="0"/>
            </a:endParaRPr>
          </a:p>
        </p:txBody>
      </p:sp>
      <p:pic>
        <p:nvPicPr>
          <p:cNvPr id="4099" name="Picture 3" descr="steve jobs Semantic Analysis">
            <a:extLst>
              <a:ext uri="{FF2B5EF4-FFF2-40B4-BE49-F238E27FC236}">
                <a16:creationId xmlns:a16="http://schemas.microsoft.com/office/drawing/2014/main" id="{664571DA-FD78-523D-B986-D21F5FC45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3231" y="4772445"/>
            <a:ext cx="3157538" cy="957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23848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052B5-4EE8-556A-77D9-E1EC7753532E}"/>
              </a:ext>
            </a:extLst>
          </p:cNvPr>
          <p:cNvSpPr>
            <a:spLocks noGrp="1"/>
          </p:cNvSpPr>
          <p:nvPr>
            <p:ph type="title"/>
          </p:nvPr>
        </p:nvSpPr>
        <p:spPr/>
        <p:txBody>
          <a:bodyPr/>
          <a:lstStyle/>
          <a:p>
            <a:r>
              <a:rPr lang="en-IN" b="1" i="0" dirty="0">
                <a:solidFill>
                  <a:srgbClr val="222222"/>
                </a:solidFill>
                <a:effectLst/>
                <a:latin typeface="Times New Roman" panose="02020603050405020304" pitchFamily="18" charset="0"/>
                <a:cs typeface="Times New Roman" panose="02020603050405020304" pitchFamily="18" charset="0"/>
              </a:rPr>
              <a:t>Elements of Semantic Analysis</a:t>
            </a:r>
            <a:br>
              <a:rPr lang="en-IN" b="0" i="0" dirty="0">
                <a:solidFill>
                  <a:srgbClr val="222222"/>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BE8D33-1175-0594-CE88-DD9743BBF9FA}"/>
              </a:ext>
            </a:extLst>
          </p:cNvPr>
          <p:cNvSpPr>
            <a:spLocks noGrp="1"/>
          </p:cNvSpPr>
          <p:nvPr>
            <p:ph idx="1"/>
          </p:nvPr>
        </p:nvSpPr>
        <p:spPr/>
        <p:txBody>
          <a:bodyPr>
            <a:normAutofit/>
          </a:bodyPr>
          <a:lstStyle/>
          <a:p>
            <a:pPr>
              <a:lnSpc>
                <a:spcPct val="150000"/>
              </a:lnSpc>
            </a:pPr>
            <a:r>
              <a:rPr lang="en-US" sz="1800" b="1" dirty="0">
                <a:latin typeface="Times New Roman" panose="02020603050405020304" pitchFamily="18" charset="0"/>
                <a:cs typeface="Times New Roman" panose="02020603050405020304" pitchFamily="18" charset="0"/>
              </a:rPr>
              <a:t>Hyponymy</a:t>
            </a:r>
          </a:p>
          <a:p>
            <a:pPr lvl="1">
              <a:lnSpc>
                <a:spcPct val="150000"/>
              </a:lnSpc>
            </a:pPr>
            <a:r>
              <a:rPr lang="en-US" sz="1800" dirty="0">
                <a:latin typeface="Times New Roman" panose="02020603050405020304" pitchFamily="18" charset="0"/>
                <a:cs typeface="Times New Roman" panose="02020603050405020304" pitchFamily="18" charset="0"/>
              </a:rPr>
              <a:t>It represents the relationship between a generic term and instances of that generic term. Here the generic term is known as hypernym and its instances are called hyponyms.</a:t>
            </a:r>
          </a:p>
          <a:p>
            <a:pPr lvl="1">
              <a:lnSpc>
                <a:spcPct val="150000"/>
              </a:lnSpc>
            </a:pPr>
            <a:r>
              <a:rPr lang="en-US" sz="1800" dirty="0">
                <a:latin typeface="Times New Roman" panose="02020603050405020304" pitchFamily="18" charset="0"/>
                <a:cs typeface="Times New Roman" panose="02020603050405020304" pitchFamily="18" charset="0"/>
              </a:rPr>
              <a:t>For Example, </a:t>
            </a:r>
          </a:p>
          <a:p>
            <a:pPr lvl="1">
              <a:lnSpc>
                <a:spcPct val="150000"/>
              </a:lnSpc>
            </a:pPr>
            <a:r>
              <a:rPr lang="en-US" sz="1800" dirty="0">
                <a:latin typeface="Times New Roman" panose="02020603050405020304" pitchFamily="18" charset="0"/>
                <a:cs typeface="Times New Roman" panose="02020603050405020304" pitchFamily="18" charset="0"/>
              </a:rPr>
              <a:t>The word color is hypernym, and the colors blue, yellow, green, etc. are hyponyms.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024286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81FADF-CE3D-E69E-F445-10A4CB646798}"/>
              </a:ext>
            </a:extLst>
          </p:cNvPr>
          <p:cNvSpPr>
            <a:spLocks noGrp="1"/>
          </p:cNvSpPr>
          <p:nvPr>
            <p:ph type="title"/>
          </p:nvPr>
        </p:nvSpPr>
        <p:spPr>
          <a:xfrm>
            <a:off x="457200" y="274638"/>
            <a:ext cx="8229600" cy="715962"/>
          </a:xfrm>
        </p:spPr>
        <p:txBody>
          <a:bodyPr/>
          <a:lstStyle/>
          <a:p>
            <a:r>
              <a:rPr lang="en-IN" sz="4000" b="1" i="0" dirty="0">
                <a:solidFill>
                  <a:srgbClr val="222222"/>
                </a:solidFill>
                <a:effectLst/>
                <a:latin typeface="Times New Roman" panose="02020603050405020304" pitchFamily="18" charset="0"/>
                <a:cs typeface="Times New Roman" panose="02020603050405020304" pitchFamily="18" charset="0"/>
              </a:rPr>
              <a:t>Elements of Semantic Analysis</a:t>
            </a:r>
            <a:endParaRPr lang="en-IN" sz="4000" dirty="0"/>
          </a:p>
        </p:txBody>
      </p:sp>
      <p:sp>
        <p:nvSpPr>
          <p:cNvPr id="3" name="Content Placeholder 2">
            <a:extLst>
              <a:ext uri="{FF2B5EF4-FFF2-40B4-BE49-F238E27FC236}">
                <a16:creationId xmlns:a16="http://schemas.microsoft.com/office/drawing/2014/main" id="{04B91491-F5F1-2412-AAFC-AEB4F7A4E631}"/>
              </a:ext>
            </a:extLst>
          </p:cNvPr>
          <p:cNvSpPr>
            <a:spLocks noGrp="1"/>
          </p:cNvSpPr>
          <p:nvPr>
            <p:ph idx="1"/>
          </p:nvPr>
        </p:nvSpPr>
        <p:spPr>
          <a:xfrm>
            <a:off x="457200" y="1143000"/>
            <a:ext cx="8229600" cy="5334000"/>
          </a:xfrm>
        </p:spPr>
        <p:txBody>
          <a:bodyPr>
            <a:normAutofit fontScale="77500" lnSpcReduction="20000"/>
          </a:bodyPr>
          <a:lstStyle/>
          <a:p>
            <a:pPr algn="just">
              <a:lnSpc>
                <a:spcPct val="170000"/>
              </a:lnSpc>
            </a:pPr>
            <a:r>
              <a:rPr lang="en-US" b="1" dirty="0">
                <a:latin typeface="Times New Roman" panose="02020603050405020304" pitchFamily="18" charset="0"/>
                <a:cs typeface="Times New Roman" panose="02020603050405020304" pitchFamily="18" charset="0"/>
              </a:rPr>
              <a:t>Homonymy</a:t>
            </a:r>
          </a:p>
          <a:p>
            <a:pPr lvl="1" algn="just">
              <a:lnSpc>
                <a:spcPct val="170000"/>
              </a:lnSpc>
            </a:pPr>
            <a:r>
              <a:rPr lang="en-US" dirty="0">
                <a:latin typeface="Times New Roman" panose="02020603050405020304" pitchFamily="18" charset="0"/>
                <a:cs typeface="Times New Roman" panose="02020603050405020304" pitchFamily="18" charset="0"/>
              </a:rPr>
              <a:t>It may be defined as the words having the same spelling or same form but having different and unrelated meanings.</a:t>
            </a:r>
          </a:p>
          <a:p>
            <a:pPr lvl="1" algn="just">
              <a:lnSpc>
                <a:spcPct val="170000"/>
              </a:lnSpc>
            </a:pPr>
            <a:r>
              <a:rPr lang="en-US" dirty="0">
                <a:latin typeface="Times New Roman" panose="02020603050405020304" pitchFamily="18" charset="0"/>
                <a:cs typeface="Times New Roman" panose="02020603050405020304" pitchFamily="18" charset="0"/>
              </a:rPr>
              <a:t>For example,</a:t>
            </a:r>
          </a:p>
          <a:p>
            <a:pPr lvl="1" algn="just">
              <a:lnSpc>
                <a:spcPct val="170000"/>
              </a:lnSpc>
            </a:pPr>
            <a:r>
              <a:rPr lang="en-US" dirty="0">
                <a:latin typeface="Times New Roman" panose="02020603050405020304" pitchFamily="18" charset="0"/>
                <a:cs typeface="Times New Roman" panose="02020603050405020304" pitchFamily="18" charset="0"/>
              </a:rPr>
              <a:t>The word “Bat” is a homonymy word.</a:t>
            </a:r>
          </a:p>
          <a:p>
            <a:pPr lvl="1" algn="just">
              <a:lnSpc>
                <a:spcPct val="170000"/>
              </a:lnSpc>
            </a:pPr>
            <a:r>
              <a:rPr lang="en-US" dirty="0">
                <a:latin typeface="Times New Roman" panose="02020603050405020304" pitchFamily="18" charset="0"/>
                <a:cs typeface="Times New Roman" panose="02020603050405020304" pitchFamily="18" charset="0"/>
              </a:rPr>
              <a:t>The above word is homonymy word because a bat can be an implement in two ways:</a:t>
            </a:r>
          </a:p>
          <a:p>
            <a:pPr lvl="1" algn="just">
              <a:lnSpc>
                <a:spcPct val="170000"/>
              </a:lnSpc>
            </a:pPr>
            <a:r>
              <a:rPr lang="en-US" dirty="0">
                <a:latin typeface="Times New Roman" panose="02020603050405020304" pitchFamily="18" charset="0"/>
                <a:cs typeface="Times New Roman" panose="02020603050405020304" pitchFamily="18" charset="0"/>
              </a:rPr>
              <a:t>To hit a ball,</a:t>
            </a:r>
          </a:p>
          <a:p>
            <a:pPr lvl="1" algn="just">
              <a:lnSpc>
                <a:spcPct val="170000"/>
              </a:lnSpc>
            </a:pPr>
            <a:r>
              <a:rPr lang="en-US" dirty="0">
                <a:latin typeface="Times New Roman" panose="02020603050405020304" pitchFamily="18" charset="0"/>
                <a:cs typeface="Times New Roman" panose="02020603050405020304" pitchFamily="18" charset="0"/>
              </a:rPr>
              <a:t>Bat is a nocturnal flying mammal also.</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343636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2B8EC-1118-F2F7-E685-23238E9BD444}"/>
              </a:ext>
            </a:extLst>
          </p:cNvPr>
          <p:cNvSpPr>
            <a:spLocks noGrp="1"/>
          </p:cNvSpPr>
          <p:nvPr>
            <p:ph type="title"/>
          </p:nvPr>
        </p:nvSpPr>
        <p:spPr>
          <a:xfrm>
            <a:off x="457200" y="15875"/>
            <a:ext cx="8229600" cy="715962"/>
          </a:xfrm>
        </p:spPr>
        <p:txBody>
          <a:bodyPr/>
          <a:lstStyle/>
          <a:p>
            <a:r>
              <a:rPr lang="en-IN" sz="4000" b="1" i="0" dirty="0">
                <a:solidFill>
                  <a:srgbClr val="222222"/>
                </a:solidFill>
                <a:effectLst/>
                <a:latin typeface="Times New Roman" panose="02020603050405020304" pitchFamily="18" charset="0"/>
                <a:cs typeface="Times New Roman" panose="02020603050405020304" pitchFamily="18" charset="0"/>
              </a:rPr>
              <a:t>Elements of Semantic Analysis</a:t>
            </a:r>
            <a:endParaRPr lang="en-IN" sz="4000" dirty="0"/>
          </a:p>
        </p:txBody>
      </p:sp>
      <p:sp>
        <p:nvSpPr>
          <p:cNvPr id="3" name="Content Placeholder 2">
            <a:extLst>
              <a:ext uri="{FF2B5EF4-FFF2-40B4-BE49-F238E27FC236}">
                <a16:creationId xmlns:a16="http://schemas.microsoft.com/office/drawing/2014/main" id="{30A16BD9-51A3-09DE-64E2-6FF4346007A4}"/>
              </a:ext>
            </a:extLst>
          </p:cNvPr>
          <p:cNvSpPr>
            <a:spLocks noGrp="1"/>
          </p:cNvSpPr>
          <p:nvPr>
            <p:ph idx="1"/>
          </p:nvPr>
        </p:nvSpPr>
        <p:spPr>
          <a:xfrm>
            <a:off x="457200" y="1066800"/>
            <a:ext cx="8229600" cy="5638800"/>
          </a:xfrm>
        </p:spPr>
        <p:txBody>
          <a:bodyPr>
            <a:noAutofit/>
          </a:bodyPr>
          <a:lstStyle/>
          <a:p>
            <a:pPr marL="342900" lvl="1" indent="-34290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Polysemy</a:t>
            </a:r>
          </a:p>
          <a:p>
            <a:pPr lvl="1" algn="just">
              <a:lnSpc>
                <a:spcPct val="150000"/>
              </a:lnSpc>
            </a:pPr>
            <a:r>
              <a:rPr lang="en-US" sz="2000" dirty="0">
                <a:latin typeface="Times New Roman" panose="02020603050405020304" pitchFamily="18" charset="0"/>
                <a:cs typeface="Times New Roman" panose="02020603050405020304" pitchFamily="18" charset="0"/>
              </a:rPr>
              <a:t>Polysemy is a Greek word, that means “many signs”. It is a word or phrase with a different but related sense. In other words, we can say that polysemy has the same spelling but different and related meanings.</a:t>
            </a:r>
          </a:p>
          <a:p>
            <a:pPr lvl="1" algn="just">
              <a:lnSpc>
                <a:spcPct val="150000"/>
              </a:lnSpc>
            </a:pPr>
            <a:r>
              <a:rPr lang="en-US" sz="2000" dirty="0">
                <a:latin typeface="Times New Roman" panose="02020603050405020304" pitchFamily="18" charset="0"/>
                <a:cs typeface="Times New Roman" panose="02020603050405020304" pitchFamily="18" charset="0"/>
              </a:rPr>
              <a:t>For Example,</a:t>
            </a:r>
          </a:p>
          <a:p>
            <a:pPr lvl="1" algn="just">
              <a:lnSpc>
                <a:spcPct val="150000"/>
              </a:lnSpc>
            </a:pPr>
            <a:r>
              <a:rPr lang="en-US" sz="2000" dirty="0">
                <a:latin typeface="Times New Roman" panose="02020603050405020304" pitchFamily="18" charset="0"/>
                <a:cs typeface="Times New Roman" panose="02020603050405020304" pitchFamily="18" charset="0"/>
              </a:rPr>
              <a:t>The word "Bank" is a Polysemy word.</a:t>
            </a:r>
          </a:p>
          <a:p>
            <a:pPr lvl="1" algn="just">
              <a:lnSpc>
                <a:spcPct val="150000"/>
              </a:lnSpc>
            </a:pPr>
            <a:r>
              <a:rPr lang="en-US" sz="2000" dirty="0">
                <a:latin typeface="Times New Roman" panose="02020603050405020304" pitchFamily="18" charset="0"/>
                <a:cs typeface="Times New Roman" panose="02020603050405020304" pitchFamily="18" charset="0"/>
              </a:rPr>
              <a:t>The above word is a polysemy word having the following meanings:</a:t>
            </a:r>
          </a:p>
          <a:p>
            <a:pPr lvl="1" algn="just">
              <a:lnSpc>
                <a:spcPct val="150000"/>
              </a:lnSpc>
            </a:pPr>
            <a:r>
              <a:rPr lang="en-US" sz="2000" dirty="0">
                <a:latin typeface="Times New Roman" panose="02020603050405020304" pitchFamily="18" charset="0"/>
                <a:cs typeface="Times New Roman" panose="02020603050405020304" pitchFamily="18" charset="0"/>
              </a:rPr>
              <a:t>A financial institution.</a:t>
            </a:r>
          </a:p>
          <a:p>
            <a:pPr lvl="1" algn="just">
              <a:lnSpc>
                <a:spcPct val="150000"/>
              </a:lnSpc>
            </a:pPr>
            <a:r>
              <a:rPr lang="en-US" sz="2000" dirty="0">
                <a:latin typeface="Times New Roman" panose="02020603050405020304" pitchFamily="18" charset="0"/>
                <a:cs typeface="Times New Roman" panose="02020603050405020304" pitchFamily="18" charset="0"/>
              </a:rPr>
              <a:t>The building in which such an institution is located.</a:t>
            </a:r>
          </a:p>
          <a:p>
            <a:pPr lvl="1" algn="just">
              <a:lnSpc>
                <a:spcPct val="150000"/>
              </a:lnSpc>
            </a:pPr>
            <a:r>
              <a:rPr lang="en-US" sz="2000" dirty="0">
                <a:latin typeface="Times New Roman" panose="02020603050405020304" pitchFamily="18" charset="0"/>
                <a:cs typeface="Times New Roman" panose="02020603050405020304" pitchFamily="18" charset="0"/>
              </a:rPr>
              <a:t>A synonym for “to rely 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103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76200"/>
            <a:ext cx="8229600" cy="563562"/>
          </a:xfrm>
        </p:spPr>
        <p:txBody>
          <a:bodyPr/>
          <a:lstStyle/>
          <a:p>
            <a:pPr marL="0" indent="0">
              <a:buNone/>
            </a:pPr>
            <a:br>
              <a:rPr lang="en-US" sz="3600" b="1" dirty="0">
                <a:latin typeface="Times New Roman" panose="02020603050405020304" pitchFamily="18" charset="0"/>
                <a:cs typeface="Times New Roman" panose="02020603050405020304" pitchFamily="18" charset="0"/>
              </a:rPr>
            </a:br>
            <a:r>
              <a:rPr lang="en-US" sz="3600" b="1" i="0" dirty="0">
                <a:solidFill>
                  <a:srgbClr val="273239"/>
                </a:solidFill>
                <a:effectLst/>
                <a:latin typeface="Times New Roman" panose="02020603050405020304" pitchFamily="18" charset="0"/>
                <a:cs typeface="Times New Roman" panose="02020603050405020304" pitchFamily="18" charset="0"/>
              </a:rPr>
              <a:t>Types of </a:t>
            </a:r>
            <a:r>
              <a:rPr lang="en-US" sz="3600" b="1" dirty="0">
                <a:solidFill>
                  <a:srgbClr val="273239"/>
                </a:solidFill>
                <a:latin typeface="Times New Roman" panose="02020603050405020304" pitchFamily="18" charset="0"/>
                <a:cs typeface="Times New Roman" panose="02020603050405020304" pitchFamily="18" charset="0"/>
              </a:rPr>
              <a:t>s</a:t>
            </a:r>
            <a:r>
              <a:rPr lang="en-US" sz="3600" b="1" i="0" dirty="0">
                <a:solidFill>
                  <a:srgbClr val="273239"/>
                </a:solidFill>
                <a:effectLst/>
                <a:latin typeface="Times New Roman" panose="02020603050405020304" pitchFamily="18" charset="0"/>
                <a:cs typeface="Times New Roman" panose="02020603050405020304" pitchFamily="18" charset="0"/>
              </a:rPr>
              <a:t>yntax</a:t>
            </a:r>
            <a:r>
              <a:rPr lang="en-US" sz="3600" b="1" dirty="0">
                <a:solidFill>
                  <a:srgbClr val="273239"/>
                </a:solidFill>
                <a:latin typeface="Times New Roman" panose="02020603050405020304" pitchFamily="18" charset="0"/>
                <a:cs typeface="Times New Roman" panose="02020603050405020304" pitchFamily="18" charset="0"/>
              </a:rPr>
              <a:t> parser</a:t>
            </a:r>
            <a:br>
              <a:rPr lang="en-US" sz="3600" b="1"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ea typeface="+mn-ea"/>
                <a:cs typeface="Times New Roman" panose="02020603050405020304" pitchFamily="18" charset="0"/>
              </a:rPr>
              <a:t>(Approaches to analyzing the syntactic structure of sentences in natural language processing)</a:t>
            </a:r>
            <a:endParaRPr lang="en-US" sz="2400"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9F10D217-E7B9-29FA-16C0-DCB1C15E8CC8}"/>
              </a:ext>
            </a:extLst>
          </p:cNvPr>
          <p:cNvSpPr>
            <a:spLocks noGrp="1"/>
          </p:cNvSpPr>
          <p:nvPr>
            <p:ph idx="1"/>
          </p:nvPr>
        </p:nvSpPr>
        <p:spPr>
          <a:xfrm>
            <a:off x="304800" y="1295400"/>
            <a:ext cx="8534400" cy="5211763"/>
          </a:xfrm>
        </p:spPr>
        <p:txBody>
          <a:bodyPr/>
          <a:lstStyle/>
          <a:p>
            <a:pPr marL="0" indent="0" algn="just">
              <a:buNone/>
            </a:pPr>
            <a:r>
              <a:rPr lang="en-US" sz="2400" b="1" dirty="0">
                <a:latin typeface="Times New Roman" panose="02020603050405020304" pitchFamily="18" charset="0"/>
                <a:cs typeface="Times New Roman" panose="02020603050405020304" pitchFamily="18" charset="0"/>
              </a:rPr>
              <a:t>2. Dependency Parsing</a:t>
            </a:r>
          </a:p>
          <a:p>
            <a:pPr lvl="1" algn="just"/>
            <a:r>
              <a:rPr lang="en-US" sz="2400" dirty="0">
                <a:latin typeface="Times New Roman" panose="02020603050405020304" pitchFamily="18" charset="0"/>
                <a:cs typeface="Times New Roman" panose="02020603050405020304" pitchFamily="18" charset="0"/>
              </a:rPr>
              <a:t>The output of dependency parsing is a dependency tree, where </a:t>
            </a:r>
            <a:r>
              <a:rPr lang="en-US" sz="2400" b="1" dirty="0">
                <a:latin typeface="Times New Roman" panose="02020603050405020304" pitchFamily="18" charset="0"/>
                <a:cs typeface="Times New Roman" panose="02020603050405020304" pitchFamily="18" charset="0"/>
              </a:rPr>
              <a:t>each word in the sentence is a node</a:t>
            </a:r>
            <a:r>
              <a:rPr lang="en-US" sz="2400" dirty="0">
                <a:latin typeface="Times New Roman" panose="02020603050405020304" pitchFamily="18" charset="0"/>
                <a:cs typeface="Times New Roman" panose="02020603050405020304" pitchFamily="18" charset="0"/>
              </a:rPr>
              <a:t>, and the relationships (dependencies) between words are represented by directed edges. </a:t>
            </a:r>
          </a:p>
          <a:p>
            <a:pPr lvl="1" algn="just"/>
            <a:r>
              <a:rPr lang="en-US" sz="2400" dirty="0">
                <a:latin typeface="Times New Roman" panose="02020603050405020304" pitchFamily="18" charset="0"/>
                <a:cs typeface="Times New Roman" panose="02020603050405020304" pitchFamily="18" charset="0"/>
              </a:rPr>
              <a:t>Each edge typically has a label that indicates the grammatical relationship (dependencies) between the words. </a:t>
            </a:r>
          </a:p>
          <a:p>
            <a:pPr lvl="1" algn="just"/>
            <a:r>
              <a:rPr lang="en-US" sz="2400" dirty="0">
                <a:latin typeface="Times New Roman" panose="02020603050405020304" pitchFamily="18" charset="0"/>
                <a:cs typeface="Times New Roman" panose="02020603050405020304" pitchFamily="18" charset="0"/>
              </a:rPr>
              <a:t>The dependency tree provides insights into how words are connected and the roles they play in the sentence's structure. </a:t>
            </a:r>
          </a:p>
          <a:p>
            <a:pPr algn="just">
              <a:buFont typeface="+mj-lt"/>
              <a:buAutoNum type="arabicPeriod"/>
            </a:pP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C2DCBC8-841F-E2FD-3CEF-8BF6E10825A1}"/>
              </a:ext>
            </a:extLst>
          </p:cNvPr>
          <p:cNvPicPr>
            <a:picLocks noChangeAspect="1"/>
          </p:cNvPicPr>
          <p:nvPr/>
        </p:nvPicPr>
        <p:blipFill>
          <a:blip r:embed="rId2"/>
          <a:stretch>
            <a:fillRect/>
          </a:stretch>
        </p:blipFill>
        <p:spPr>
          <a:xfrm>
            <a:off x="3581400" y="5040854"/>
            <a:ext cx="1707028" cy="1463167"/>
          </a:xfrm>
          <a:prstGeom prst="rect">
            <a:avLst/>
          </a:prstGeom>
        </p:spPr>
      </p:pic>
    </p:spTree>
    <p:extLst>
      <p:ext uri="{BB962C8B-B14F-4D97-AF65-F5344CB8AC3E}">
        <p14:creationId xmlns:p14="http://schemas.microsoft.com/office/powerpoint/2010/main" val="48705527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CB7A1-8935-8D44-10E1-9F81C0046A40}"/>
              </a:ext>
            </a:extLst>
          </p:cNvPr>
          <p:cNvSpPr>
            <a:spLocks noGrp="1"/>
          </p:cNvSpPr>
          <p:nvPr>
            <p:ph type="title"/>
          </p:nvPr>
        </p:nvSpPr>
        <p:spPr>
          <a:xfrm>
            <a:off x="457200" y="274638"/>
            <a:ext cx="8229600" cy="792162"/>
          </a:xfrm>
        </p:spPr>
        <p:txBody>
          <a:bodyPr/>
          <a:lstStyle/>
          <a:p>
            <a:r>
              <a:rPr lang="en-US" sz="3200" b="1" dirty="0">
                <a:solidFill>
                  <a:srgbClr val="222222"/>
                </a:solidFill>
                <a:latin typeface="Times New Roman" panose="02020603050405020304" pitchFamily="18" charset="0"/>
                <a:cs typeface="Times New Roman" panose="02020603050405020304" pitchFamily="18" charset="0"/>
              </a:rPr>
              <a:t>Difference between Polysemy and Homonymy</a:t>
            </a:r>
            <a:br>
              <a:rPr lang="en-US" sz="3200" dirty="0">
                <a:solidFill>
                  <a:srgbClr val="222222"/>
                </a:solidFill>
                <a:latin typeface="Times New Roman" panose="02020603050405020304" pitchFamily="18" charset="0"/>
                <a:cs typeface="Times New Roman" panose="02020603050405020304" pitchFamily="18" charset="0"/>
              </a:rPr>
            </a:br>
            <a:endParaRPr lang="en-IN" sz="3200" dirty="0"/>
          </a:p>
        </p:txBody>
      </p:sp>
      <p:sp>
        <p:nvSpPr>
          <p:cNvPr id="3" name="Content Placeholder 2">
            <a:extLst>
              <a:ext uri="{FF2B5EF4-FFF2-40B4-BE49-F238E27FC236}">
                <a16:creationId xmlns:a16="http://schemas.microsoft.com/office/drawing/2014/main" id="{DF018F98-D455-0D7E-7ADA-D08301BAF668}"/>
              </a:ext>
            </a:extLst>
          </p:cNvPr>
          <p:cNvSpPr>
            <a:spLocks noGrp="1"/>
          </p:cNvSpPr>
          <p:nvPr>
            <p:ph idx="1"/>
          </p:nvPr>
        </p:nvSpPr>
        <p:spPr>
          <a:xfrm>
            <a:off x="381000" y="1066800"/>
            <a:ext cx="8305800" cy="5059363"/>
          </a:xfrm>
        </p:spPr>
        <p:txBody>
          <a:bodyPr>
            <a:normAutofit/>
          </a:bodyPr>
          <a:lstStyle/>
          <a:p>
            <a:pPr algn="just">
              <a:lnSpc>
                <a:spcPct val="150000"/>
              </a:lnSpc>
            </a:pPr>
            <a:r>
              <a:rPr lang="en-US" sz="1800" dirty="0">
                <a:solidFill>
                  <a:srgbClr val="222222"/>
                </a:solidFill>
                <a:latin typeface="Times New Roman" panose="02020603050405020304" pitchFamily="18" charset="0"/>
                <a:cs typeface="Times New Roman" panose="02020603050405020304" pitchFamily="18" charset="0"/>
              </a:rPr>
              <a:t>Both polysemy and homonymy words have the same syntax or spelling but the main difference between them is that in polysemy, the meanings of the words are related but in homonymy, the meanings of the words are not related.</a:t>
            </a:r>
          </a:p>
          <a:p>
            <a:pPr algn="just">
              <a:lnSpc>
                <a:spcPct val="150000"/>
              </a:lnSpc>
            </a:pPr>
            <a:r>
              <a:rPr lang="en-US" sz="1800" b="1" dirty="0">
                <a:solidFill>
                  <a:srgbClr val="222222"/>
                </a:solidFill>
                <a:latin typeface="Times New Roman" panose="02020603050405020304" pitchFamily="18" charset="0"/>
                <a:cs typeface="Times New Roman" panose="02020603050405020304" pitchFamily="18" charset="0"/>
              </a:rPr>
              <a:t>For Example,</a:t>
            </a:r>
            <a:r>
              <a:rPr lang="en-US" sz="1800" dirty="0">
                <a:solidFill>
                  <a:srgbClr val="222222"/>
                </a:solidFill>
                <a:latin typeface="Times New Roman" panose="02020603050405020304" pitchFamily="18" charset="0"/>
                <a:cs typeface="Times New Roman" panose="02020603050405020304" pitchFamily="18" charset="0"/>
              </a:rPr>
              <a:t> if we talk about the same word “Bank” as discussed above, we can write the meaning as</a:t>
            </a:r>
          </a:p>
          <a:p>
            <a:pPr algn="just">
              <a:lnSpc>
                <a:spcPct val="150000"/>
              </a:lnSpc>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‘a financial institution’ or</a:t>
            </a:r>
          </a:p>
          <a:p>
            <a:pPr algn="just">
              <a:lnSpc>
                <a:spcPct val="150000"/>
              </a:lnSpc>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‘a river bank’.</a:t>
            </a:r>
          </a:p>
          <a:p>
            <a:pPr algn="just">
              <a:lnSpc>
                <a:spcPct val="150000"/>
              </a:lnSpc>
            </a:pPr>
            <a:r>
              <a:rPr lang="en-US" sz="1800" dirty="0">
                <a:solidFill>
                  <a:srgbClr val="222222"/>
                </a:solidFill>
                <a:latin typeface="Times New Roman" panose="02020603050405020304" pitchFamily="18" charset="0"/>
                <a:cs typeface="Times New Roman" panose="02020603050405020304" pitchFamily="18" charset="0"/>
              </a:rPr>
              <a:t>In that case, it becomes an example of a homonym, as the meanings are unrelated to each other.</a:t>
            </a:r>
          </a:p>
          <a:p>
            <a:pPr>
              <a:lnSpc>
                <a:spcPct val="150000"/>
              </a:lnSpc>
            </a:pP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4562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DB007-DC62-ED8C-35F9-27C25DF2613D}"/>
              </a:ext>
            </a:extLst>
          </p:cNvPr>
          <p:cNvSpPr>
            <a:spLocks noGrp="1"/>
          </p:cNvSpPr>
          <p:nvPr>
            <p:ph type="title"/>
          </p:nvPr>
        </p:nvSpPr>
        <p:spPr>
          <a:xfrm>
            <a:off x="457200" y="274638"/>
            <a:ext cx="8229600" cy="868362"/>
          </a:xfrm>
        </p:spPr>
        <p:txBody>
          <a:bodyPr/>
          <a:lstStyle/>
          <a:p>
            <a:r>
              <a:rPr lang="en-IN" sz="4000" b="1" i="0" dirty="0">
                <a:solidFill>
                  <a:srgbClr val="222222"/>
                </a:solidFill>
                <a:effectLst/>
                <a:latin typeface="Times New Roman" panose="02020603050405020304" pitchFamily="18" charset="0"/>
                <a:cs typeface="Times New Roman" panose="02020603050405020304" pitchFamily="18" charset="0"/>
              </a:rPr>
              <a:t>Elements of Semantic Analysis</a:t>
            </a:r>
            <a:endParaRPr lang="en-IN" sz="4000" dirty="0"/>
          </a:p>
        </p:txBody>
      </p:sp>
      <p:sp>
        <p:nvSpPr>
          <p:cNvPr id="3" name="Content Placeholder 2">
            <a:extLst>
              <a:ext uri="{FF2B5EF4-FFF2-40B4-BE49-F238E27FC236}">
                <a16:creationId xmlns:a16="http://schemas.microsoft.com/office/drawing/2014/main" id="{A87ABAB7-4109-7B58-6C89-9686E3FBC718}"/>
              </a:ext>
            </a:extLst>
          </p:cNvPr>
          <p:cNvSpPr>
            <a:spLocks noGrp="1"/>
          </p:cNvSpPr>
          <p:nvPr>
            <p:ph idx="1"/>
          </p:nvPr>
        </p:nvSpPr>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Synonymy</a:t>
            </a:r>
          </a:p>
          <a:p>
            <a:pPr>
              <a:lnSpc>
                <a:spcPct val="150000"/>
              </a:lnSpc>
            </a:pPr>
            <a:r>
              <a:rPr lang="en-US" sz="2400" dirty="0">
                <a:latin typeface="Times New Roman" panose="02020603050405020304" pitchFamily="18" charset="0"/>
                <a:cs typeface="Times New Roman" panose="02020603050405020304" pitchFamily="18" charset="0"/>
              </a:rPr>
              <a:t>It represents the relation between two lexical items of different forms but expressing the same or a close meaning.</a:t>
            </a:r>
          </a:p>
          <a:p>
            <a:pPr>
              <a:lnSpc>
                <a:spcPct val="150000"/>
              </a:lnSpc>
            </a:pPr>
            <a:r>
              <a:rPr lang="en-US" sz="2400" dirty="0">
                <a:latin typeface="Times New Roman" panose="02020603050405020304" pitchFamily="18" charset="0"/>
                <a:cs typeface="Times New Roman" panose="02020603050405020304" pitchFamily="18" charset="0"/>
              </a:rPr>
              <a:t>For Example,</a:t>
            </a:r>
          </a:p>
          <a:p>
            <a:pPr marL="0" indent="0">
              <a:lnSpc>
                <a:spcPct val="150000"/>
              </a:lnSpc>
              <a:buNone/>
            </a:pPr>
            <a:endParaRPr lang="en-US" sz="2400" dirty="0">
              <a:latin typeface="Times New Roman" panose="02020603050405020304" pitchFamily="18" charset="0"/>
              <a:cs typeface="Times New Roman" panose="02020603050405020304" pitchFamily="18" charset="0"/>
            </a:endParaRPr>
          </a:p>
          <a:p>
            <a:pPr>
              <a:lnSpc>
                <a:spcPct val="150000"/>
              </a:lnSpc>
            </a:pPr>
            <a:r>
              <a:rPr lang="en-US" sz="2400" dirty="0">
                <a:latin typeface="Times New Roman" panose="02020603050405020304" pitchFamily="18" charset="0"/>
                <a:cs typeface="Times New Roman" panose="02020603050405020304" pitchFamily="18" charset="0"/>
              </a:rPr>
              <a:t> ‘author/writer’, ‘fate/destiny'</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800957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0B8B88-508E-AEBB-EDCF-C94D18B1CF40}"/>
              </a:ext>
            </a:extLst>
          </p:cNvPr>
          <p:cNvSpPr>
            <a:spLocks noGrp="1"/>
          </p:cNvSpPr>
          <p:nvPr>
            <p:ph type="title"/>
          </p:nvPr>
        </p:nvSpPr>
        <p:spPr>
          <a:xfrm>
            <a:off x="437561" y="92075"/>
            <a:ext cx="8229600" cy="639762"/>
          </a:xfrm>
        </p:spPr>
        <p:txBody>
          <a:bodyPr/>
          <a:lstStyle/>
          <a:p>
            <a:r>
              <a:rPr lang="en-IN" sz="3600" b="1" i="0" dirty="0">
                <a:solidFill>
                  <a:srgbClr val="222222"/>
                </a:solidFill>
                <a:effectLst/>
                <a:latin typeface="Times New Roman" panose="02020603050405020304" pitchFamily="18" charset="0"/>
                <a:cs typeface="Times New Roman" panose="02020603050405020304" pitchFamily="18" charset="0"/>
              </a:rPr>
              <a:t>Elements of Semantic Analysis</a:t>
            </a:r>
            <a:endParaRPr lang="en-IN" sz="3600" dirty="0"/>
          </a:p>
        </p:txBody>
      </p:sp>
      <p:sp>
        <p:nvSpPr>
          <p:cNvPr id="3" name="Content Placeholder 2">
            <a:extLst>
              <a:ext uri="{FF2B5EF4-FFF2-40B4-BE49-F238E27FC236}">
                <a16:creationId xmlns:a16="http://schemas.microsoft.com/office/drawing/2014/main" id="{EB056C60-45C8-1841-AFF0-46DC69E7255C}"/>
              </a:ext>
            </a:extLst>
          </p:cNvPr>
          <p:cNvSpPr>
            <a:spLocks noGrp="1"/>
          </p:cNvSpPr>
          <p:nvPr>
            <p:ph idx="1"/>
          </p:nvPr>
        </p:nvSpPr>
        <p:spPr>
          <a:xfrm>
            <a:off x="457200" y="1066800"/>
            <a:ext cx="8229600" cy="5059363"/>
          </a:xfrm>
        </p:spPr>
        <p:txBody>
          <a:bodyPr>
            <a:noAutofit/>
          </a:bodyPr>
          <a:lstStyle/>
          <a:p>
            <a:pPr>
              <a:lnSpc>
                <a:spcPct val="150000"/>
              </a:lnSpc>
              <a:spcBef>
                <a:spcPts val="0"/>
              </a:spcBef>
            </a:pPr>
            <a:r>
              <a:rPr lang="en-US" sz="1800" dirty="0">
                <a:latin typeface="Times New Roman" panose="02020603050405020304" pitchFamily="18" charset="0"/>
                <a:cs typeface="Times New Roman" panose="02020603050405020304" pitchFamily="18" charset="0"/>
              </a:rPr>
              <a:t>Antonymy</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It is the relation between two lexical items having symmetry between their semantic components relative to an axis. The scope of antonymy is as follows −</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Application of property or not:</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For Examples,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‘life/death’, ‘certitude/incertitude’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Application of scalable property:</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For Examples,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‘rich/poor’, ‘hot/cold’</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Application of a usage:</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 For Examples,</a:t>
            </a:r>
          </a:p>
          <a:p>
            <a:pPr>
              <a:lnSpc>
                <a:spcPct val="150000"/>
              </a:lnSpc>
              <a:spcBef>
                <a:spcPts val="0"/>
              </a:spcBef>
            </a:pPr>
            <a:r>
              <a:rPr lang="en-US" sz="1800" dirty="0">
                <a:latin typeface="Times New Roman" panose="02020603050405020304" pitchFamily="18" charset="0"/>
                <a:cs typeface="Times New Roman" panose="02020603050405020304" pitchFamily="18" charset="0"/>
              </a:rPr>
              <a:t>‘father/son’, ‘moon/sun’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58866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A344B-C15D-47B3-76BA-4C2774FF22B6}"/>
              </a:ext>
            </a:extLst>
          </p:cNvPr>
          <p:cNvSpPr>
            <a:spLocks noGrp="1"/>
          </p:cNvSpPr>
          <p:nvPr>
            <p:ph type="title"/>
          </p:nvPr>
        </p:nvSpPr>
        <p:spPr/>
        <p:txBody>
          <a:bodyPr/>
          <a:lstStyle/>
          <a:p>
            <a:r>
              <a:rPr lang="en-IN" sz="4400" b="1" i="0" dirty="0">
                <a:solidFill>
                  <a:srgbClr val="222222"/>
                </a:solidFill>
                <a:effectLst/>
                <a:latin typeface="Times New Roman" panose="02020603050405020304" pitchFamily="18" charset="0"/>
                <a:cs typeface="Times New Roman" panose="02020603050405020304" pitchFamily="18" charset="0"/>
              </a:rPr>
              <a:t>Elements of Semantic Analysis</a:t>
            </a:r>
            <a:endParaRPr lang="en-IN" dirty="0"/>
          </a:p>
        </p:txBody>
      </p:sp>
      <p:sp>
        <p:nvSpPr>
          <p:cNvPr id="3" name="Content Placeholder 2">
            <a:extLst>
              <a:ext uri="{FF2B5EF4-FFF2-40B4-BE49-F238E27FC236}">
                <a16:creationId xmlns:a16="http://schemas.microsoft.com/office/drawing/2014/main" id="{307D7F6C-8967-4ADC-0A1F-EFF402A282AB}"/>
              </a:ext>
            </a:extLst>
          </p:cNvPr>
          <p:cNvSpPr>
            <a:spLocks noGrp="1"/>
          </p:cNvSpPr>
          <p:nvPr>
            <p:ph idx="1"/>
          </p:nvPr>
        </p:nvSpPr>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Meronomy</a:t>
            </a:r>
          </a:p>
          <a:p>
            <a:pPr>
              <a:lnSpc>
                <a:spcPct val="150000"/>
              </a:lnSpc>
            </a:pPr>
            <a:r>
              <a:rPr lang="en-US" sz="1800" dirty="0">
                <a:latin typeface="Times New Roman" panose="02020603050405020304" pitchFamily="18" charset="0"/>
                <a:cs typeface="Times New Roman" panose="02020603050405020304" pitchFamily="18" charset="0"/>
              </a:rPr>
              <a:t>It is defined as the logical arrangement of text and words that denotes a constituent part of or member of something.</a:t>
            </a:r>
          </a:p>
          <a:p>
            <a:pPr>
              <a:lnSpc>
                <a:spcPct val="150000"/>
              </a:lnSpc>
            </a:pPr>
            <a:r>
              <a:rPr lang="en-US" sz="1800" dirty="0">
                <a:latin typeface="Times New Roman" panose="02020603050405020304" pitchFamily="18" charset="0"/>
                <a:cs typeface="Times New Roman" panose="02020603050405020304" pitchFamily="18" charset="0"/>
              </a:rPr>
              <a:t>For Example, </a:t>
            </a:r>
          </a:p>
          <a:p>
            <a:pPr>
              <a:lnSpc>
                <a:spcPct val="150000"/>
              </a:lnSpc>
            </a:pPr>
            <a:r>
              <a:rPr lang="en-US" sz="1800" dirty="0">
                <a:latin typeface="Times New Roman" panose="02020603050405020304" pitchFamily="18" charset="0"/>
                <a:cs typeface="Times New Roman" panose="02020603050405020304" pitchFamily="18" charset="0"/>
              </a:rPr>
              <a:t>A segment of an orange</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13202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0740B-41CE-7F84-C294-4796787E491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52A7D7A-6E76-3FC0-4CD1-44AADCB29EAA}"/>
              </a:ext>
            </a:extLst>
          </p:cNvPr>
          <p:cNvSpPr>
            <a:spLocks noGrp="1"/>
          </p:cNvSpPr>
          <p:nvPr>
            <p:ph idx="1"/>
          </p:nvPr>
        </p:nvSpPr>
        <p:spPr/>
        <p:txBody>
          <a:bodyPr>
            <a:normAutofit/>
          </a:bodyPr>
          <a:lstStyle/>
          <a:p>
            <a:pPr algn="l"/>
            <a:r>
              <a:rPr lang="en-US" sz="1800" b="1" dirty="0">
                <a:solidFill>
                  <a:srgbClr val="222222"/>
                </a:solidFill>
                <a:latin typeface="Times New Roman" panose="02020603050405020304" pitchFamily="18" charset="0"/>
                <a:cs typeface="Times New Roman" panose="02020603050405020304" pitchFamily="18" charset="0"/>
              </a:rPr>
              <a:t>Meaning Representation</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The semantic analysis creates a representation of the meaning of a sentence. But before deep dive into the concept and approaches related to meaning representation, firstly we have to understand the building blocks of the semantic system.</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15986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9467A-3670-4FE1-F392-595B469088A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862A911-9138-4F9D-4B13-4C99359CFDAB}"/>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Concepts</a:t>
            </a:r>
          </a:p>
          <a:p>
            <a:r>
              <a:rPr lang="en-US" sz="1800" dirty="0">
                <a:latin typeface="Times New Roman" panose="02020603050405020304" pitchFamily="18" charset="0"/>
                <a:cs typeface="Times New Roman" panose="02020603050405020304" pitchFamily="18" charset="0"/>
              </a:rPr>
              <a:t>It represents the general category of the individuals such as a person, city, etc.</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Relations</a:t>
            </a:r>
          </a:p>
          <a:p>
            <a:r>
              <a:rPr lang="en-US" sz="1800" dirty="0">
                <a:latin typeface="Times New Roman" panose="02020603050405020304" pitchFamily="18" charset="0"/>
                <a:cs typeface="Times New Roman" panose="02020603050405020304" pitchFamily="18" charset="0"/>
              </a:rPr>
              <a:t>It represents the relationship between entities and concepts.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 Example,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Sentence: Ram is a person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2871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C38BF-B28D-5578-5F54-44ED8BD824D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5BBAFCD-C6E8-E17B-FFA8-69B651A95E11}"/>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Predicates</a:t>
            </a:r>
          </a:p>
          <a:p>
            <a:r>
              <a:rPr lang="en-US" sz="1800" dirty="0">
                <a:latin typeface="Times New Roman" panose="02020603050405020304" pitchFamily="18" charset="0"/>
                <a:cs typeface="Times New Roman" panose="02020603050405020304" pitchFamily="18" charset="0"/>
              </a:rPr>
              <a:t>It represents the verb structures.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For Example,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Semantic roles and Case Grammar</a:t>
            </a:r>
          </a:p>
          <a:p>
            <a:r>
              <a:rPr lang="en-US" sz="1800" dirty="0">
                <a:latin typeface="Times New Roman" panose="02020603050405020304" pitchFamily="18" charset="0"/>
                <a:cs typeface="Times New Roman" panose="02020603050405020304" pitchFamily="18" charset="0"/>
              </a:rPr>
              <a:t>Now, we have a brief idea of meaning representation that shows how to put together the building blocks of semantic systems. In other words, it shows how to put together entities, concepts, relations, and predicates to describe a situation. It also enables reasoning about the semantic world.</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4322954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8A850-937A-3DAF-39B8-645C7E5A1E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6D49DBF-86D9-6A7D-F130-21CE089EF798}"/>
              </a:ext>
            </a:extLst>
          </p:cNvPr>
          <p:cNvSpPr>
            <a:spLocks noGrp="1"/>
          </p:cNvSpPr>
          <p:nvPr>
            <p:ph idx="1"/>
          </p:nvPr>
        </p:nvSpPr>
        <p:spPr/>
        <p:txBody>
          <a:bodyPr>
            <a:noAutofit/>
          </a:bodyPr>
          <a:lstStyle/>
          <a:p>
            <a:pPr algn="l"/>
            <a:r>
              <a:rPr lang="en-US" sz="1800" b="1" dirty="0">
                <a:solidFill>
                  <a:srgbClr val="222222"/>
                </a:solidFill>
                <a:latin typeface="Times New Roman" panose="02020603050405020304" pitchFamily="18" charset="0"/>
                <a:cs typeface="Times New Roman" panose="02020603050405020304" pitchFamily="18" charset="0"/>
              </a:rPr>
              <a:t>Approaches to Meaning Representations</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The semantic analysis uses the following approaches for the representation of meaning −</a:t>
            </a:r>
          </a:p>
          <a:p>
            <a:pPr algn="just">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First-order predicate logic (FOPL)</a:t>
            </a:r>
          </a:p>
          <a:p>
            <a:pPr algn="just">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Semantic Nets</a:t>
            </a:r>
          </a:p>
          <a:p>
            <a:pPr algn="just">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Frames</a:t>
            </a:r>
          </a:p>
          <a:p>
            <a:pPr algn="just">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Conceptual dependency (CD)</a:t>
            </a:r>
          </a:p>
          <a:p>
            <a:pPr algn="just">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Rule-based architecture</a:t>
            </a:r>
          </a:p>
          <a:p>
            <a:pPr algn="just">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Case Grammar</a:t>
            </a:r>
          </a:p>
          <a:p>
            <a:pPr algn="just">
              <a:buFont typeface="Arial" panose="020B0604020202020204" pitchFamily="34" charset="0"/>
              <a:buChar char="•"/>
            </a:pPr>
            <a:r>
              <a:rPr lang="en-US" sz="1800" dirty="0">
                <a:solidFill>
                  <a:srgbClr val="222222"/>
                </a:solidFill>
                <a:latin typeface="Times New Roman" panose="02020603050405020304" pitchFamily="18" charset="0"/>
                <a:cs typeface="Times New Roman" panose="02020603050405020304" pitchFamily="18" charset="0"/>
              </a:rPr>
              <a:t>Conceptual Graphs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68259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0FB198-270C-E0DD-419F-C04380C714C7}"/>
              </a:ext>
            </a:extLst>
          </p:cNvPr>
          <p:cNvSpPr>
            <a:spLocks noGrp="1"/>
          </p:cNvSpPr>
          <p:nvPr>
            <p:ph idx="1"/>
          </p:nvPr>
        </p:nvSpPr>
        <p:spPr>
          <a:xfrm>
            <a:off x="628650" y="1433092"/>
            <a:ext cx="7886700" cy="3263504"/>
          </a:xfrm>
        </p:spPr>
        <p:txBody>
          <a:bodyPr>
            <a:noAutofit/>
          </a:bodyPr>
          <a:lstStyle/>
          <a:p>
            <a:pPr algn="l"/>
            <a:r>
              <a:rPr lang="en-US" sz="1800" b="1" dirty="0">
                <a:solidFill>
                  <a:srgbClr val="222222"/>
                </a:solidFill>
                <a:latin typeface="Times New Roman" panose="02020603050405020304" pitchFamily="18" charset="0"/>
                <a:cs typeface="Times New Roman" panose="02020603050405020304" pitchFamily="18" charset="0"/>
              </a:rPr>
              <a:t>Need of Meaning Representations</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The reasons behind the need for the meaning representation are as follows:</a:t>
            </a:r>
          </a:p>
          <a:p>
            <a:pPr algn="l"/>
            <a:r>
              <a:rPr lang="en-US" sz="1800" b="1" dirty="0">
                <a:solidFill>
                  <a:srgbClr val="222222"/>
                </a:solidFill>
                <a:latin typeface="Times New Roman" panose="02020603050405020304" pitchFamily="18" charset="0"/>
                <a:cs typeface="Times New Roman" panose="02020603050405020304" pitchFamily="18" charset="0"/>
              </a:rPr>
              <a:t>Linking of linguistic elements to non-linguistic elements</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With the help of meaning representation, we can link linguistic elements to non-linguistic elements.</a:t>
            </a:r>
          </a:p>
          <a:p>
            <a:pPr algn="l"/>
            <a:r>
              <a:rPr lang="en-US" sz="1800" b="1" dirty="0">
                <a:solidFill>
                  <a:srgbClr val="222222"/>
                </a:solidFill>
                <a:latin typeface="Times New Roman" panose="02020603050405020304" pitchFamily="18" charset="0"/>
                <a:cs typeface="Times New Roman" panose="02020603050405020304" pitchFamily="18" charset="0"/>
              </a:rPr>
              <a:t>Representing variety at the lexical level</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With the help of meaning representation, we can represent unambiguously, canonical forms at the lexical level.</a:t>
            </a:r>
          </a:p>
          <a:p>
            <a:pPr algn="l"/>
            <a:r>
              <a:rPr lang="en-US" sz="1800" b="1" dirty="0">
                <a:solidFill>
                  <a:srgbClr val="222222"/>
                </a:solidFill>
                <a:latin typeface="Times New Roman" panose="02020603050405020304" pitchFamily="18" charset="0"/>
                <a:cs typeface="Times New Roman" panose="02020603050405020304" pitchFamily="18" charset="0"/>
              </a:rPr>
              <a:t>Can be used for reasoning</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The meaning representation can be used to reason for verifying what is correct in the world as well as to extract the knowledge with the help of semantic representation.</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9767020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2495-3C9E-DE0E-6861-04C3BDA327B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0B226C9-1AE5-B0FB-EDD4-F1BA30B5FE90}"/>
              </a:ext>
            </a:extLst>
          </p:cNvPr>
          <p:cNvSpPr>
            <a:spLocks noGrp="1"/>
          </p:cNvSpPr>
          <p:nvPr>
            <p:ph idx="1"/>
          </p:nvPr>
        </p:nvSpPr>
        <p:spPr/>
        <p:txBody>
          <a:bodyPr>
            <a:normAutofit fontScale="62500" lnSpcReduction="20000"/>
          </a:bodyPr>
          <a:lstStyle/>
          <a:p>
            <a:pPr algn="l"/>
            <a:r>
              <a:rPr lang="en-US" b="1" i="0" dirty="0">
                <a:solidFill>
                  <a:srgbClr val="222222"/>
                </a:solidFill>
                <a:effectLst/>
                <a:latin typeface="Times New Roman" panose="02020603050405020304" pitchFamily="18" charset="0"/>
                <a:cs typeface="Times New Roman" panose="02020603050405020304" pitchFamily="18" charset="0"/>
              </a:rPr>
              <a:t>Lexical Semantics</a:t>
            </a:r>
            <a:endParaRPr lang="en-US" b="0" i="0" dirty="0">
              <a:solidFill>
                <a:srgbClr val="222222"/>
              </a:solidFill>
              <a:effectLst/>
              <a:latin typeface="Times New Roman" panose="02020603050405020304" pitchFamily="18" charset="0"/>
              <a:cs typeface="Times New Roman" panose="02020603050405020304" pitchFamily="18" charset="0"/>
            </a:endParaRPr>
          </a:p>
          <a:p>
            <a:pPr algn="just"/>
            <a:r>
              <a:rPr lang="en-US" b="0" i="0" dirty="0">
                <a:solidFill>
                  <a:srgbClr val="222222"/>
                </a:solidFill>
                <a:effectLst/>
                <a:latin typeface="Times New Roman" panose="02020603050405020304" pitchFamily="18" charset="0"/>
                <a:cs typeface="Times New Roman" panose="02020603050405020304" pitchFamily="18" charset="0"/>
              </a:rPr>
              <a:t>It is the first part of semantic analysis, in which we study the meaning of individual words. It involves words, sub-words, affixes (sub-units), compound words, and phrases also. All the words, sub-words, etc. are collectively known as lexical items.</a:t>
            </a:r>
          </a:p>
          <a:p>
            <a:pPr algn="just"/>
            <a:r>
              <a:rPr lang="en-US" b="0" i="0" dirty="0">
                <a:solidFill>
                  <a:srgbClr val="222222"/>
                </a:solidFill>
                <a:effectLst/>
                <a:latin typeface="Times New Roman" panose="02020603050405020304" pitchFamily="18" charset="0"/>
                <a:cs typeface="Times New Roman" panose="02020603050405020304" pitchFamily="18" charset="0"/>
              </a:rPr>
              <a:t>In simple words, we can say that lexical semantics represents the relationship between lexical items, the meaning of sentences, and the syntax of the sentence.</a:t>
            </a:r>
          </a:p>
          <a:p>
            <a:pPr algn="just"/>
            <a:r>
              <a:rPr lang="en-US" b="0" i="0" dirty="0">
                <a:solidFill>
                  <a:srgbClr val="222222"/>
                </a:solidFill>
                <a:effectLst/>
                <a:latin typeface="Times New Roman" panose="02020603050405020304" pitchFamily="18" charset="0"/>
                <a:cs typeface="Times New Roman" panose="02020603050405020304" pitchFamily="18" charset="0"/>
              </a:rPr>
              <a:t>The steps which we have to follow while doing lexical semantics are as follows:</a:t>
            </a:r>
          </a:p>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Classification of lexical items.</a:t>
            </a:r>
          </a:p>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Decomposition of lexical items.</a:t>
            </a:r>
          </a:p>
          <a:p>
            <a:pPr algn="just">
              <a:buFont typeface="Arial" panose="020B0604020202020204" pitchFamily="34" charset="0"/>
              <a:buChar char="•"/>
            </a:pPr>
            <a:r>
              <a:rPr lang="en-US" b="0" i="0" dirty="0">
                <a:solidFill>
                  <a:srgbClr val="222222"/>
                </a:solidFill>
                <a:effectLst/>
                <a:latin typeface="Times New Roman" panose="02020603050405020304" pitchFamily="18" charset="0"/>
                <a:cs typeface="Times New Roman" panose="02020603050405020304" pitchFamily="18" charset="0"/>
              </a:rPr>
              <a:t>Differences, as well as similarities between various lexical-semantic structures, are also analyzed.</a:t>
            </a:r>
          </a:p>
          <a:p>
            <a:pPr algn="just"/>
            <a:r>
              <a:rPr lang="en-US" b="0" i="0" dirty="0">
                <a:solidFill>
                  <a:srgbClr val="222222"/>
                </a:solidFill>
                <a:effectLst/>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89038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76200"/>
            <a:ext cx="8229600" cy="563562"/>
          </a:xfrm>
        </p:spPr>
        <p:txBody>
          <a:bodyPr/>
          <a:lstStyle/>
          <a:p>
            <a:pPr marL="0" indent="0">
              <a:buNone/>
            </a:pPr>
            <a:br>
              <a:rPr lang="en-US" sz="3600" b="1" dirty="0">
                <a:latin typeface="Times New Roman" panose="02020603050405020304" pitchFamily="18" charset="0"/>
                <a:cs typeface="Times New Roman" panose="02020603050405020304" pitchFamily="18" charset="0"/>
              </a:rPr>
            </a:br>
            <a:r>
              <a:rPr lang="en-US" sz="3600" b="1" i="0" dirty="0">
                <a:solidFill>
                  <a:srgbClr val="273239"/>
                </a:solidFill>
                <a:effectLst/>
                <a:latin typeface="Times New Roman" panose="02020603050405020304" pitchFamily="18" charset="0"/>
                <a:cs typeface="Times New Roman" panose="02020603050405020304" pitchFamily="18" charset="0"/>
              </a:rPr>
              <a:t>Grammer </a:t>
            </a:r>
            <a:r>
              <a:rPr lang="en-US" sz="3600" b="1" dirty="0">
                <a:solidFill>
                  <a:srgbClr val="273239"/>
                </a:solidFill>
                <a:latin typeface="Times New Roman" panose="02020603050405020304" pitchFamily="18" charset="0"/>
                <a:cs typeface="Times New Roman" panose="02020603050405020304" pitchFamily="18" charset="0"/>
              </a:rPr>
              <a:t>of s</a:t>
            </a:r>
            <a:r>
              <a:rPr lang="en-US" sz="3600" b="1" i="0" dirty="0">
                <a:solidFill>
                  <a:srgbClr val="273239"/>
                </a:solidFill>
                <a:effectLst/>
                <a:latin typeface="Times New Roman" panose="02020603050405020304" pitchFamily="18" charset="0"/>
                <a:cs typeface="Times New Roman" panose="02020603050405020304" pitchFamily="18" charset="0"/>
              </a:rPr>
              <a:t>yntax</a:t>
            </a:r>
            <a:r>
              <a:rPr lang="en-US" sz="3600" b="1" dirty="0">
                <a:solidFill>
                  <a:srgbClr val="273239"/>
                </a:solidFill>
                <a:latin typeface="Times New Roman" panose="02020603050405020304" pitchFamily="18" charset="0"/>
                <a:cs typeface="Times New Roman" panose="02020603050405020304" pitchFamily="18" charset="0"/>
              </a:rPr>
              <a:t> parser</a:t>
            </a:r>
            <a:br>
              <a:rPr lang="en-US" sz="3600" b="1"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ea typeface="+mn-ea"/>
              <a:cs typeface="Times New Roman" panose="02020603050405020304" pitchFamily="18" charset="0"/>
            </a:endParaRPr>
          </a:p>
        </p:txBody>
      </p:sp>
      <p:sp>
        <p:nvSpPr>
          <p:cNvPr id="3" name="Content Placeholder 2">
            <a:extLst>
              <a:ext uri="{FF2B5EF4-FFF2-40B4-BE49-F238E27FC236}">
                <a16:creationId xmlns:a16="http://schemas.microsoft.com/office/drawing/2014/main" id="{9F10D217-E7B9-29FA-16C0-DCB1C15E8CC8}"/>
              </a:ext>
            </a:extLst>
          </p:cNvPr>
          <p:cNvSpPr>
            <a:spLocks noGrp="1"/>
          </p:cNvSpPr>
          <p:nvPr>
            <p:ph idx="1"/>
          </p:nvPr>
        </p:nvSpPr>
        <p:spPr>
          <a:xfrm>
            <a:off x="304800" y="1295400"/>
            <a:ext cx="8534400" cy="5211763"/>
          </a:xfrm>
        </p:spPr>
        <p:txBody>
          <a:bodyPr/>
          <a:lstStyle/>
          <a:p>
            <a:pPr algn="just"/>
            <a:r>
              <a:rPr lang="en-IN" sz="2000" dirty="0">
                <a:latin typeface="Times New Roman" panose="02020603050405020304" pitchFamily="18" charset="0"/>
                <a:cs typeface="Times New Roman" panose="02020603050405020304" pitchFamily="18" charset="0"/>
              </a:rPr>
              <a:t>A sentence is structured as follows:</a:t>
            </a:r>
          </a:p>
          <a:p>
            <a:pPr algn="just"/>
            <a:r>
              <a:rPr lang="en-IN" sz="2000" b="1" dirty="0">
                <a:latin typeface="Times New Roman" panose="02020603050405020304" pitchFamily="18" charset="0"/>
                <a:cs typeface="Times New Roman" panose="02020603050405020304" pitchFamily="18" charset="0"/>
              </a:rPr>
              <a:t>Sentence = S = Noun Phrase + Verb Phrase + Preposition Phrase</a:t>
            </a:r>
          </a:p>
          <a:p>
            <a:pPr algn="just"/>
            <a:r>
              <a:rPr lang="en-IN" sz="2000" dirty="0">
                <a:latin typeface="Times New Roman" panose="02020603050405020304" pitchFamily="18" charset="0"/>
                <a:cs typeface="Times New Roman" panose="02020603050405020304" pitchFamily="18" charset="0"/>
              </a:rPr>
              <a:t>S = NP + VP + PP</a:t>
            </a:r>
          </a:p>
          <a:p>
            <a:pPr algn="just"/>
            <a:r>
              <a:rPr lang="en-IN" sz="2000" dirty="0">
                <a:latin typeface="Times New Roman" panose="02020603050405020304" pitchFamily="18" charset="0"/>
                <a:cs typeface="Times New Roman" panose="02020603050405020304" pitchFamily="18" charset="0"/>
              </a:rPr>
              <a:t>The different word groups that exist according to English grammar rules are:</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Noun Phrase(NP): </a:t>
            </a:r>
            <a:r>
              <a:rPr lang="en-IN" sz="2000" dirty="0">
                <a:latin typeface="Times New Roman" panose="02020603050405020304" pitchFamily="18" charset="0"/>
                <a:cs typeface="Times New Roman" panose="02020603050405020304" pitchFamily="18" charset="0"/>
              </a:rPr>
              <a:t>Determiner + Nominal Nouns = DET + Nominal</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Verb Phrase (VP): </a:t>
            </a:r>
            <a:r>
              <a:rPr lang="en-IN" sz="2000" dirty="0">
                <a:latin typeface="Times New Roman" panose="02020603050405020304" pitchFamily="18" charset="0"/>
                <a:cs typeface="Times New Roman" panose="02020603050405020304" pitchFamily="18" charset="0"/>
              </a:rPr>
              <a:t>Verb + range of combinations</a:t>
            </a:r>
          </a:p>
          <a:p>
            <a:pPr algn="just">
              <a:buFont typeface="Arial" panose="020B0604020202020204" pitchFamily="34" charset="0"/>
              <a:buChar char="•"/>
            </a:pPr>
            <a:r>
              <a:rPr lang="en-IN" sz="2000" b="1" dirty="0">
                <a:latin typeface="Times New Roman" panose="02020603050405020304" pitchFamily="18" charset="0"/>
                <a:cs typeface="Times New Roman" panose="02020603050405020304" pitchFamily="18" charset="0"/>
              </a:rPr>
              <a:t>Prepositional Phrase (PP): </a:t>
            </a:r>
            <a:r>
              <a:rPr lang="en-IN" sz="2000" dirty="0">
                <a:latin typeface="Times New Roman" panose="02020603050405020304" pitchFamily="18" charset="0"/>
                <a:cs typeface="Times New Roman" panose="02020603050405020304" pitchFamily="18" charset="0"/>
              </a:rPr>
              <a:t>Preposition + Noun Phrase = P + NP</a:t>
            </a:r>
          </a:p>
          <a:p>
            <a:pPr algn="just"/>
            <a:r>
              <a:rPr lang="en-IN" sz="2000" dirty="0">
                <a:latin typeface="Times New Roman" panose="02020603050405020304" pitchFamily="18" charset="0"/>
                <a:cs typeface="Times New Roman" panose="02020603050405020304" pitchFamily="18" charset="0"/>
              </a:rPr>
              <a:t>We can make different forms and structures versions of the noun phrase, verb phrase, and prepositional phrase and join in a sentence.</a:t>
            </a:r>
          </a:p>
          <a:p>
            <a:pPr algn="just"/>
            <a:br>
              <a:rPr lang="en-IN"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1215089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E44CC-123A-181B-D0F2-507E60EA84F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83B5F2D-04F5-3124-EA4C-727581208BB0}"/>
              </a:ext>
            </a:extLst>
          </p:cNvPr>
          <p:cNvSpPr>
            <a:spLocks noGrp="1"/>
          </p:cNvSpPr>
          <p:nvPr>
            <p:ph idx="1"/>
          </p:nvPr>
        </p:nvSpPr>
        <p:spPr/>
        <p:txBody>
          <a:bodyPr>
            <a:normAutofit/>
          </a:bodyPr>
          <a:lstStyle/>
          <a:p>
            <a:pPr algn="l"/>
            <a:r>
              <a:rPr lang="en-US" sz="1800" b="1" dirty="0">
                <a:solidFill>
                  <a:srgbClr val="222222"/>
                </a:solidFill>
                <a:latin typeface="Times New Roman" panose="02020603050405020304" pitchFamily="18" charset="0"/>
                <a:cs typeface="Times New Roman" panose="02020603050405020304" pitchFamily="18" charset="0"/>
              </a:rPr>
              <a:t>Techniques of Semantic Analysis</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We can any of the below two semantic analysis techniques depending on the type of information you would like to obtain from the given data.</a:t>
            </a:r>
          </a:p>
          <a:p>
            <a:pPr algn="just">
              <a:buFont typeface="Arial" panose="020B0604020202020204" pitchFamily="34" charset="0"/>
              <a:buChar char="•"/>
            </a:pPr>
            <a:r>
              <a:rPr lang="en-US" sz="1800" b="1" dirty="0">
                <a:solidFill>
                  <a:srgbClr val="222222"/>
                </a:solidFill>
                <a:latin typeface="Times New Roman" panose="02020603050405020304" pitchFamily="18" charset="0"/>
                <a:cs typeface="Times New Roman" panose="02020603050405020304" pitchFamily="18" charset="0"/>
              </a:rPr>
              <a:t>text classification model</a:t>
            </a:r>
            <a:r>
              <a:rPr lang="en-US" sz="1800" dirty="0">
                <a:solidFill>
                  <a:srgbClr val="222222"/>
                </a:solidFill>
                <a:latin typeface="Times New Roman" panose="02020603050405020304" pitchFamily="18" charset="0"/>
                <a:cs typeface="Times New Roman" panose="02020603050405020304" pitchFamily="18" charset="0"/>
              </a:rPr>
              <a:t>(which assigns predefined categories to text)</a:t>
            </a:r>
          </a:p>
          <a:p>
            <a:pPr algn="just">
              <a:buFont typeface="Arial" panose="020B0604020202020204" pitchFamily="34" charset="0"/>
              <a:buChar char="•"/>
            </a:pPr>
            <a:r>
              <a:rPr lang="en-US" sz="1800" b="1" dirty="0">
                <a:solidFill>
                  <a:srgbClr val="222222"/>
                </a:solidFill>
                <a:latin typeface="Times New Roman" panose="02020603050405020304" pitchFamily="18" charset="0"/>
                <a:cs typeface="Times New Roman" panose="02020603050405020304" pitchFamily="18" charset="0"/>
              </a:rPr>
              <a:t>text extractor</a:t>
            </a:r>
            <a:r>
              <a:rPr lang="en-US" sz="1800" dirty="0">
                <a:solidFill>
                  <a:srgbClr val="222222"/>
                </a:solidFill>
                <a:latin typeface="Times New Roman" panose="02020603050405020304" pitchFamily="18" charset="0"/>
                <a:cs typeface="Times New Roman" panose="02020603050405020304" pitchFamily="18" charset="0"/>
              </a:rPr>
              <a:t> (which pulls out particular information from the text).</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023467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6D9812-4F80-537C-A001-05913794272A}"/>
              </a:ext>
            </a:extLst>
          </p:cNvPr>
          <p:cNvSpPr>
            <a:spLocks noGrp="1"/>
          </p:cNvSpPr>
          <p:nvPr>
            <p:ph idx="1"/>
          </p:nvPr>
        </p:nvSpPr>
        <p:spPr>
          <a:xfrm>
            <a:off x="561415" y="1211216"/>
            <a:ext cx="7886700" cy="3263504"/>
          </a:xfrm>
        </p:spPr>
        <p:txBody>
          <a:bodyPr>
            <a:noAutofit/>
          </a:bodyPr>
          <a:lstStyle/>
          <a:p>
            <a:pPr algn="l"/>
            <a:r>
              <a:rPr lang="en-US" sz="1800" b="1" dirty="0">
                <a:solidFill>
                  <a:srgbClr val="222222"/>
                </a:solidFill>
                <a:latin typeface="Times New Roman" panose="02020603050405020304" pitchFamily="18" charset="0"/>
                <a:cs typeface="Times New Roman" panose="02020603050405020304" pitchFamily="18" charset="0"/>
              </a:rPr>
              <a:t>Semantic Classification Models</a:t>
            </a:r>
            <a:endParaRPr lang="en-US" sz="1800" dirty="0">
              <a:solidFill>
                <a:srgbClr val="222222"/>
              </a:solidFill>
              <a:latin typeface="Times New Roman" panose="02020603050405020304" pitchFamily="18" charset="0"/>
              <a:cs typeface="Times New Roman" panose="02020603050405020304" pitchFamily="18" charset="0"/>
            </a:endParaRPr>
          </a:p>
          <a:p>
            <a:pPr algn="l"/>
            <a:r>
              <a:rPr lang="en-US" sz="1800" b="1" dirty="0">
                <a:solidFill>
                  <a:srgbClr val="222222"/>
                </a:solidFill>
                <a:latin typeface="Times New Roman" panose="02020603050405020304" pitchFamily="18" charset="0"/>
                <a:cs typeface="Times New Roman" panose="02020603050405020304" pitchFamily="18" charset="0"/>
              </a:rPr>
              <a:t>Topic Classification</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Based on the content,</a:t>
            </a:r>
            <a:r>
              <a:rPr lang="en-US" sz="1800" b="1" dirty="0">
                <a:solidFill>
                  <a:srgbClr val="222222"/>
                </a:solidFill>
                <a:latin typeface="Times New Roman" panose="02020603050405020304" pitchFamily="18" charset="0"/>
                <a:cs typeface="Times New Roman" panose="02020603050405020304" pitchFamily="18" charset="0"/>
              </a:rPr>
              <a:t> </a:t>
            </a:r>
            <a:r>
              <a:rPr lang="en-US" sz="1800" dirty="0">
                <a:solidFill>
                  <a:srgbClr val="222222"/>
                </a:solidFill>
                <a:latin typeface="Times New Roman" panose="02020603050405020304" pitchFamily="18" charset="0"/>
                <a:cs typeface="Times New Roman" panose="02020603050405020304" pitchFamily="18" charset="0"/>
              </a:rPr>
              <a:t>this model</a:t>
            </a:r>
            <a:r>
              <a:rPr lang="en-US" sz="1800" b="1" dirty="0">
                <a:solidFill>
                  <a:srgbClr val="222222"/>
                </a:solidFill>
                <a:latin typeface="Times New Roman" panose="02020603050405020304" pitchFamily="18" charset="0"/>
                <a:cs typeface="Times New Roman" panose="02020603050405020304" pitchFamily="18" charset="0"/>
              </a:rPr>
              <a:t> </a:t>
            </a:r>
            <a:r>
              <a:rPr lang="en-US" sz="1800" dirty="0">
                <a:solidFill>
                  <a:srgbClr val="222222"/>
                </a:solidFill>
                <a:latin typeface="Times New Roman" panose="02020603050405020304" pitchFamily="18" charset="0"/>
                <a:cs typeface="Times New Roman" panose="02020603050405020304" pitchFamily="18" charset="0"/>
              </a:rPr>
              <a:t>sorts the text into predefined categories. In a company, Customer service teams may want to classify support tickets as they drop into their help desk, and based on the category it will distribute the work. </a:t>
            </a:r>
          </a:p>
          <a:p>
            <a:pPr algn="just"/>
            <a:r>
              <a:rPr lang="en-US" sz="1800" dirty="0">
                <a:solidFill>
                  <a:srgbClr val="222222"/>
                </a:solidFill>
                <a:latin typeface="Times New Roman" panose="02020603050405020304" pitchFamily="18" charset="0"/>
                <a:cs typeface="Times New Roman" panose="02020603050405020304" pitchFamily="18" charset="0"/>
              </a:rPr>
              <a:t>With the help of semantic analysis, machine learning tools can recognize a ticket either as a “Payment issue” or </a:t>
            </a:r>
            <a:r>
              <a:rPr lang="en-US" sz="1800" dirty="0" err="1">
                <a:solidFill>
                  <a:srgbClr val="222222"/>
                </a:solidFill>
                <a:latin typeface="Times New Roman" panose="02020603050405020304" pitchFamily="18" charset="0"/>
                <a:cs typeface="Times New Roman" panose="02020603050405020304" pitchFamily="18" charset="0"/>
              </a:rPr>
              <a:t>a“Shipping</a:t>
            </a:r>
            <a:r>
              <a:rPr lang="en-US" sz="1800" dirty="0">
                <a:solidFill>
                  <a:srgbClr val="222222"/>
                </a:solidFill>
                <a:latin typeface="Times New Roman" panose="02020603050405020304" pitchFamily="18" charset="0"/>
                <a:cs typeface="Times New Roman" panose="02020603050405020304" pitchFamily="18" charset="0"/>
              </a:rPr>
              <a:t> problem”.</a:t>
            </a:r>
          </a:p>
          <a:p>
            <a:pPr algn="l"/>
            <a:r>
              <a:rPr lang="en-US" sz="1800" b="1" dirty="0">
                <a:solidFill>
                  <a:srgbClr val="222222"/>
                </a:solidFill>
                <a:latin typeface="Times New Roman" panose="02020603050405020304" pitchFamily="18" charset="0"/>
                <a:cs typeface="Times New Roman" panose="02020603050405020304" pitchFamily="18" charset="0"/>
              </a:rPr>
              <a:t>Sentiment Analysis</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In Sentiment analysis, our aim is to detect the emotions as positive, negative, or neutral in a text to denote urgency. </a:t>
            </a:r>
          </a:p>
          <a:p>
            <a:pPr algn="just"/>
            <a:r>
              <a:rPr lang="en-US" sz="1800" b="1" dirty="0">
                <a:solidFill>
                  <a:srgbClr val="222222"/>
                </a:solidFill>
                <a:latin typeface="Times New Roman" panose="02020603050405020304" pitchFamily="18" charset="0"/>
                <a:cs typeface="Times New Roman" panose="02020603050405020304" pitchFamily="18" charset="0"/>
              </a:rPr>
              <a:t>For Example</a:t>
            </a:r>
            <a:r>
              <a:rPr lang="en-US" sz="1800" dirty="0">
                <a:solidFill>
                  <a:srgbClr val="222222"/>
                </a:solidFill>
                <a:latin typeface="Times New Roman" panose="02020603050405020304" pitchFamily="18" charset="0"/>
                <a:cs typeface="Times New Roman" panose="02020603050405020304" pitchFamily="18" charset="0"/>
              </a:rPr>
              <a:t>, Tagging Twitter mentions by sentiment to get a sense of how customers feel about your product and can identify unhappy customers in real-time.</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583582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88C72-DCD6-A615-BCA6-E745BF81C6E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1212C27-3E66-9782-1F6B-AA15218ABD6B}"/>
              </a:ext>
            </a:extLst>
          </p:cNvPr>
          <p:cNvSpPr>
            <a:spLocks noGrp="1"/>
          </p:cNvSpPr>
          <p:nvPr>
            <p:ph idx="1"/>
          </p:nvPr>
        </p:nvSpPr>
        <p:spPr/>
        <p:txBody>
          <a:bodyPr>
            <a:normAutofit/>
          </a:bodyPr>
          <a:lstStyle/>
          <a:p>
            <a:pPr algn="l"/>
            <a:r>
              <a:rPr lang="en-US" sz="1800" b="1" dirty="0">
                <a:solidFill>
                  <a:srgbClr val="222222"/>
                </a:solidFill>
                <a:latin typeface="Times New Roman" panose="02020603050405020304" pitchFamily="18" charset="0"/>
                <a:cs typeface="Times New Roman" panose="02020603050405020304" pitchFamily="18" charset="0"/>
              </a:rPr>
              <a:t>Intent Classification</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We can classify the text based on the new user requirement. </a:t>
            </a:r>
          </a:p>
          <a:p>
            <a:pPr algn="just"/>
            <a:r>
              <a:rPr lang="en-US" sz="1800" dirty="0">
                <a:solidFill>
                  <a:srgbClr val="222222"/>
                </a:solidFill>
                <a:latin typeface="Times New Roman" panose="02020603050405020304" pitchFamily="18" charset="0"/>
                <a:cs typeface="Times New Roman" panose="02020603050405020304" pitchFamily="18" charset="0"/>
              </a:rPr>
              <a:t>You can these types of models to tag sales emails as either “Interested” or “Not Interested” to proactively reach out to those users who may want to try your product.</a:t>
            </a:r>
          </a:p>
        </p:txBody>
      </p:sp>
    </p:spTree>
    <p:extLst>
      <p:ext uri="{BB962C8B-B14F-4D97-AF65-F5344CB8AC3E}">
        <p14:creationId xmlns:p14="http://schemas.microsoft.com/office/powerpoint/2010/main" val="144061155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77724-82D4-CCA6-67C5-66768A3D8EF7}"/>
              </a:ext>
            </a:extLst>
          </p:cNvPr>
          <p:cNvSpPr>
            <a:spLocks noGrp="1"/>
          </p:cNvSpPr>
          <p:nvPr>
            <p:ph idx="1"/>
          </p:nvPr>
        </p:nvSpPr>
        <p:spPr>
          <a:xfrm>
            <a:off x="494180" y="1204492"/>
            <a:ext cx="7886700" cy="3263504"/>
          </a:xfrm>
        </p:spPr>
        <p:txBody>
          <a:bodyPr>
            <a:noAutofit/>
          </a:bodyPr>
          <a:lstStyle/>
          <a:p>
            <a:pPr algn="l"/>
            <a:r>
              <a:rPr lang="en-US" sz="1800" b="1" dirty="0">
                <a:solidFill>
                  <a:srgbClr val="222222"/>
                </a:solidFill>
                <a:latin typeface="Times New Roman" panose="02020603050405020304" pitchFamily="18" charset="0"/>
                <a:cs typeface="Times New Roman" panose="02020603050405020304" pitchFamily="18" charset="0"/>
              </a:rPr>
              <a:t>Semantic Extraction Models</a:t>
            </a:r>
            <a:endParaRPr lang="en-US" sz="1800" dirty="0">
              <a:solidFill>
                <a:srgbClr val="222222"/>
              </a:solidFill>
              <a:latin typeface="Times New Roman" panose="02020603050405020304" pitchFamily="18" charset="0"/>
              <a:cs typeface="Times New Roman" panose="02020603050405020304" pitchFamily="18" charset="0"/>
            </a:endParaRPr>
          </a:p>
          <a:p>
            <a:pPr algn="l"/>
            <a:r>
              <a:rPr lang="en-US" sz="1800" b="1" dirty="0">
                <a:solidFill>
                  <a:srgbClr val="222222"/>
                </a:solidFill>
                <a:latin typeface="Times New Roman" panose="02020603050405020304" pitchFamily="18" charset="0"/>
                <a:cs typeface="Times New Roman" panose="02020603050405020304" pitchFamily="18" charset="0"/>
              </a:rPr>
              <a:t>Keyword Extraction</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It is used to</a:t>
            </a:r>
            <a:r>
              <a:rPr lang="en-US" sz="1800" b="1" dirty="0">
                <a:solidFill>
                  <a:srgbClr val="222222"/>
                </a:solidFill>
                <a:latin typeface="Times New Roman" panose="02020603050405020304" pitchFamily="18" charset="0"/>
                <a:cs typeface="Times New Roman" panose="02020603050405020304" pitchFamily="18" charset="0"/>
              </a:rPr>
              <a:t> </a:t>
            </a:r>
            <a:r>
              <a:rPr lang="en-US" sz="1800" dirty="0">
                <a:solidFill>
                  <a:srgbClr val="222222"/>
                </a:solidFill>
                <a:latin typeface="Times New Roman" panose="02020603050405020304" pitchFamily="18" charset="0"/>
                <a:cs typeface="Times New Roman" panose="02020603050405020304" pitchFamily="18" charset="0"/>
              </a:rPr>
              <a:t>find relevant words and expressions from a text. This technique is used separately or can be used along with one of the above methods to gain more valuable insights. </a:t>
            </a:r>
          </a:p>
          <a:p>
            <a:pPr algn="just"/>
            <a:r>
              <a:rPr lang="en-US" sz="1800" b="1" dirty="0">
                <a:solidFill>
                  <a:srgbClr val="222222"/>
                </a:solidFill>
                <a:latin typeface="Times New Roman" panose="02020603050405020304" pitchFamily="18" charset="0"/>
                <a:cs typeface="Times New Roman" panose="02020603050405020304" pitchFamily="18" charset="0"/>
              </a:rPr>
              <a:t>For Example, </a:t>
            </a:r>
            <a:r>
              <a:rPr lang="en-US" sz="1800" dirty="0">
                <a:solidFill>
                  <a:srgbClr val="222222"/>
                </a:solidFill>
                <a:latin typeface="Times New Roman" panose="02020603050405020304" pitchFamily="18" charset="0"/>
                <a:cs typeface="Times New Roman" panose="02020603050405020304" pitchFamily="18" charset="0"/>
              </a:rPr>
              <a:t>you could analyze the keywords in a bunch of tweets that have been categorized as “negative” and detect which words or topics are mentioned most often.</a:t>
            </a:r>
          </a:p>
          <a:p>
            <a:pPr algn="l"/>
            <a:r>
              <a:rPr lang="en-US" sz="1800" b="1" dirty="0">
                <a:solidFill>
                  <a:srgbClr val="222222"/>
                </a:solidFill>
                <a:latin typeface="Times New Roman" panose="02020603050405020304" pitchFamily="18" charset="0"/>
                <a:cs typeface="Times New Roman" panose="02020603050405020304" pitchFamily="18" charset="0"/>
              </a:rPr>
              <a:t>Entity Extraction</a:t>
            </a:r>
            <a:endParaRPr lang="en-US" sz="1800" dirty="0">
              <a:solidFill>
                <a:srgbClr val="222222"/>
              </a:solidFill>
              <a:latin typeface="Times New Roman" panose="02020603050405020304" pitchFamily="18" charset="0"/>
              <a:cs typeface="Times New Roman" panose="02020603050405020304" pitchFamily="18" charset="0"/>
            </a:endParaRPr>
          </a:p>
          <a:p>
            <a:pPr algn="just"/>
            <a:r>
              <a:rPr lang="en-US" sz="1800" dirty="0">
                <a:solidFill>
                  <a:srgbClr val="222222"/>
                </a:solidFill>
                <a:latin typeface="Times New Roman" panose="02020603050405020304" pitchFamily="18" charset="0"/>
                <a:cs typeface="Times New Roman" panose="02020603050405020304" pitchFamily="18" charset="0"/>
              </a:rPr>
              <a:t>The idea of entity extraction is to identify named entities in text, such as names of people, companies, places, etc. </a:t>
            </a:r>
          </a:p>
          <a:p>
            <a:pPr algn="just"/>
            <a:r>
              <a:rPr lang="en-US" sz="1800" dirty="0">
                <a:solidFill>
                  <a:srgbClr val="222222"/>
                </a:solidFill>
                <a:latin typeface="Times New Roman" panose="02020603050405020304" pitchFamily="18" charset="0"/>
                <a:cs typeface="Times New Roman" panose="02020603050405020304" pitchFamily="18" charset="0"/>
              </a:rPr>
              <a:t>This might be useful for a customer service team to automatically extract names of products, shipping numbers, emails, and any other relevant data from customer support tickets.</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427496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457200" y="26087"/>
            <a:ext cx="8229600" cy="715962"/>
          </a:xfrm>
        </p:spPr>
        <p:txBody>
          <a:bodyPr/>
          <a:lstStyle/>
          <a:p>
            <a:r>
              <a:rPr lang="en-US" b="1" dirty="0"/>
              <a:t>Pronoun/Anaphora resolution </a:t>
            </a:r>
            <a:endParaRPr lang="en-IN"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228600" y="914400"/>
            <a:ext cx="8686800" cy="5791200"/>
          </a:xfrm>
        </p:spPr>
        <p:txBody>
          <a:bodyPr>
            <a:normAutofit/>
          </a:bodyPr>
          <a:lstStyle/>
          <a:p>
            <a:pPr marL="0" indent="0" algn="just">
              <a:buNone/>
            </a:pPr>
            <a:r>
              <a:rPr lang="en-IN" sz="2000" b="1" dirty="0">
                <a:latin typeface="Times New Roman" panose="02020603050405020304" pitchFamily="18" charset="0"/>
                <a:cs typeface="Times New Roman" panose="02020603050405020304" pitchFamily="18" charset="0"/>
              </a:rPr>
              <a:t>What is Anaphora / Pronoun?</a:t>
            </a:r>
          </a:p>
          <a:p>
            <a:pPr algn="just"/>
            <a:r>
              <a:rPr lang="en-US" sz="2000" dirty="0">
                <a:latin typeface="Times New Roman" panose="02020603050405020304" pitchFamily="18" charset="0"/>
                <a:cs typeface="Times New Roman" panose="02020603050405020304" pitchFamily="18" charset="0"/>
              </a:rPr>
              <a:t>Use of a grammatical substitute (such as a pronoun) to refer to the denotation of a preceding word or group of words.</a:t>
            </a:r>
          </a:p>
          <a:p>
            <a:pPr algn="just"/>
            <a:r>
              <a:rPr lang="en-US" sz="2000" dirty="0">
                <a:latin typeface="Times New Roman" panose="02020603050405020304" pitchFamily="18" charset="0"/>
                <a:cs typeface="Times New Roman" panose="02020603050405020304" pitchFamily="18" charset="0"/>
              </a:rPr>
              <a:t>Anaphora occurs when there is repeated reference to the same entities in a discourse.</a:t>
            </a:r>
          </a:p>
          <a:p>
            <a:pPr algn="just"/>
            <a:r>
              <a:rPr lang="en-US" sz="2000" dirty="0">
                <a:latin typeface="Times New Roman" panose="02020603050405020304" pitchFamily="18" charset="0"/>
                <a:cs typeface="Times New Roman" panose="02020603050405020304" pitchFamily="18" charset="0"/>
              </a:rPr>
              <a:t>A "discourse" would refer to a larger conversation, text, or communication in which anaphora occurs—where repeated references to the same entities are made. These repeated references contribute to the continuity and understanding of the discourse by linking the information and maintaining cohesion.</a:t>
            </a:r>
          </a:p>
          <a:p>
            <a:pPr algn="just"/>
            <a:r>
              <a:rPr lang="en-US" sz="2000" b="1" dirty="0">
                <a:latin typeface="Times New Roman" panose="02020603050405020304" pitchFamily="18" charset="0"/>
                <a:cs typeface="Times New Roman" panose="02020603050405020304" pitchFamily="18" charset="0"/>
              </a:rPr>
              <a:t>Example:</a:t>
            </a:r>
          </a:p>
          <a:p>
            <a:pPr lvl="1"/>
            <a:r>
              <a:rPr lang="en-US" sz="1800" dirty="0">
                <a:latin typeface="Times New Roman" panose="02020603050405020304" pitchFamily="18" charset="0"/>
                <a:cs typeface="Times New Roman" panose="02020603050405020304" pitchFamily="18" charset="0"/>
              </a:rPr>
              <a:t>Jack and Jill went up the hill</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To fetch a pail of water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Jack fell down and broke </a:t>
            </a:r>
            <a:r>
              <a:rPr lang="en-US" sz="1800" b="1" dirty="0">
                <a:latin typeface="Times New Roman" panose="02020603050405020304" pitchFamily="18" charset="0"/>
                <a:cs typeface="Times New Roman" panose="02020603050405020304" pitchFamily="18" charset="0"/>
              </a:rPr>
              <a:t>his</a:t>
            </a:r>
            <a:r>
              <a:rPr lang="en-US" sz="1800" dirty="0">
                <a:latin typeface="Times New Roman" panose="02020603050405020304" pitchFamily="18" charset="0"/>
                <a:cs typeface="Times New Roman" panose="02020603050405020304" pitchFamily="18" charset="0"/>
              </a:rPr>
              <a:t> crown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And Jill came tumbling after</a:t>
            </a:r>
          </a:p>
          <a:p>
            <a:pPr algn="just"/>
            <a:r>
              <a:rPr lang="en-US" sz="2000" b="1" dirty="0">
                <a:latin typeface="Times New Roman" panose="02020603050405020304" pitchFamily="18" charset="0"/>
                <a:cs typeface="Times New Roman" panose="02020603050405020304" pitchFamily="18" charset="0"/>
              </a:rPr>
              <a:t>Anaphora is the reference that refers to the antecedent.</a:t>
            </a:r>
          </a:p>
        </p:txBody>
      </p:sp>
    </p:spTree>
    <p:extLst>
      <p:ext uri="{BB962C8B-B14F-4D97-AF65-F5344CB8AC3E}">
        <p14:creationId xmlns:p14="http://schemas.microsoft.com/office/powerpoint/2010/main" val="66978163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715962"/>
          </a:xfrm>
        </p:spPr>
        <p:txBody>
          <a:bodyPr/>
          <a:lstStyle/>
          <a:p>
            <a:r>
              <a:rPr lang="en-US" b="1" dirty="0"/>
              <a:t>Types of Anaphora</a:t>
            </a:r>
            <a:endParaRPr lang="en-IN"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39831" y="771901"/>
            <a:ext cx="8763000" cy="5791200"/>
          </a:xfrm>
        </p:spPr>
        <p:txBody>
          <a:bodyPr>
            <a:normAutofit/>
          </a:bodyPr>
          <a:lstStyle/>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Pronominal Anaphora: </a:t>
            </a:r>
            <a:r>
              <a:rPr lang="en-US" sz="2000" dirty="0">
                <a:latin typeface="Times New Roman" panose="02020603050405020304" pitchFamily="18" charset="0"/>
                <a:cs typeface="Times New Roman" panose="02020603050405020304" pitchFamily="18" charset="0"/>
              </a:rPr>
              <a:t>This is the most common type, where a referent is referred to by a pronoun. For example, in the sentence "John found the love of his life," 'his' refers to 'John.'</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Definite Noun Phrase Anaphora: </a:t>
            </a:r>
            <a:r>
              <a:rPr lang="en-US" sz="2000" dirty="0">
                <a:latin typeface="Times New Roman" panose="02020603050405020304" pitchFamily="18" charset="0"/>
                <a:cs typeface="Times New Roman" panose="02020603050405020304" pitchFamily="18" charset="0"/>
              </a:rPr>
              <a:t>It is a type of anaphora in which a </a:t>
            </a:r>
            <a:r>
              <a:rPr lang="en-US" sz="2000" b="1" dirty="0">
                <a:latin typeface="Times New Roman" panose="02020603050405020304" pitchFamily="18" charset="0"/>
                <a:cs typeface="Times New Roman" panose="02020603050405020304" pitchFamily="18" charset="0"/>
              </a:rPr>
              <a:t>pronoun refers back to a preceding noun phrase</a:t>
            </a:r>
            <a:r>
              <a:rPr lang="en-US" sz="2000" dirty="0">
                <a:latin typeface="Times New Roman" panose="02020603050405020304" pitchFamily="18" charset="0"/>
                <a:cs typeface="Times New Roman" panose="02020603050405020304" pitchFamily="18" charset="0"/>
              </a:rPr>
              <a:t>. For instance, in the continued example: "The relationship did not last long," 'The relationship' refers to 'the love' mentioned in the preceding sentence.</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Quantifier/Ordinal Anaphora: </a:t>
            </a:r>
            <a:r>
              <a:rPr lang="en-US" sz="2000" dirty="0">
                <a:latin typeface="Times New Roman" panose="02020603050405020304" pitchFamily="18" charset="0"/>
                <a:cs typeface="Times New Roman" panose="02020603050405020304" pitchFamily="18" charset="0"/>
              </a:rPr>
              <a:t>In this type, the anaphor is a quantifier such as 'one' or an ordinal such as 'first.' In the continued example: "He started a new one," 'one' refers to 'The relationship' and effectively means 'a relationship.'"</a:t>
            </a:r>
          </a:p>
          <a:p>
            <a:pPr marL="0" indent="0" algn="just">
              <a:lnSpc>
                <a:spcPct val="150000"/>
              </a:lnSpc>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587803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152400"/>
            <a:ext cx="8686800" cy="715962"/>
          </a:xfrm>
        </p:spPr>
        <p:txBody>
          <a:bodyPr/>
          <a:lstStyle/>
          <a:p>
            <a:r>
              <a:rPr lang="en-US" b="1" dirty="0"/>
              <a:t>Pronoun/Anaphora resolution (AR) </a:t>
            </a:r>
            <a:endParaRPr lang="en-IN"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228600" y="1040713"/>
            <a:ext cx="8686800" cy="5791200"/>
          </a:xfrm>
        </p:spPr>
        <p:txBody>
          <a:bodyPr>
            <a:normAutofit/>
          </a:bodyPr>
          <a:lstStyle/>
          <a:p>
            <a:pPr marL="0" indent="0" algn="just">
              <a:buNone/>
            </a:pPr>
            <a:r>
              <a:rPr lang="en-IN" sz="2000" b="1" dirty="0">
                <a:latin typeface="Times New Roman" panose="02020603050405020304" pitchFamily="18" charset="0"/>
                <a:cs typeface="Times New Roman" panose="02020603050405020304" pitchFamily="18" charset="0"/>
              </a:rPr>
              <a:t>What is Anaphora resolution / Pronoun resolution?</a:t>
            </a:r>
          </a:p>
          <a:p>
            <a:pPr algn="just"/>
            <a:r>
              <a:rPr lang="en-US" sz="2000" dirty="0">
                <a:latin typeface="Times New Roman" panose="02020603050405020304" pitchFamily="18" charset="0"/>
                <a:cs typeface="Times New Roman" panose="02020603050405020304" pitchFamily="18" charset="0"/>
              </a:rPr>
              <a:t>It is the process of identifying the antecedent or referent that a pronoun refers to in a sentence or a discourse. An antecedent is the noun or noun phrase that the pronoun replaces or refers back to.</a:t>
            </a:r>
          </a:p>
          <a:p>
            <a:pPr algn="just"/>
            <a:r>
              <a:rPr lang="en-US" sz="2000" dirty="0">
                <a:latin typeface="Times New Roman" panose="02020603050405020304" pitchFamily="18" charset="0"/>
                <a:cs typeface="Times New Roman" panose="02020603050405020304" pitchFamily="18" charset="0"/>
              </a:rPr>
              <a:t>Proper pronoun resolution is crucial for maintaining clarity and coherence in language, as it ensures that readers or listeners can understand who or what the pronoun is referring to.</a:t>
            </a:r>
          </a:p>
          <a:p>
            <a:pPr algn="just"/>
            <a:r>
              <a:rPr lang="en-US" sz="2000" dirty="0">
                <a:latin typeface="Times New Roman" panose="02020603050405020304" pitchFamily="18" charset="0"/>
                <a:cs typeface="Times New Roman" panose="02020603050405020304" pitchFamily="18" charset="0"/>
              </a:rPr>
              <a:t>For example, in the sentence </a:t>
            </a:r>
            <a:r>
              <a:rPr lang="en-US" sz="2000" b="1" dirty="0">
                <a:latin typeface="Times New Roman" panose="02020603050405020304" pitchFamily="18" charset="0"/>
                <a:cs typeface="Times New Roman" panose="02020603050405020304" pitchFamily="18" charset="0"/>
              </a:rPr>
              <a:t>"John went to the store. He bought some groceries," </a:t>
            </a:r>
            <a:r>
              <a:rPr lang="en-US" sz="2000" dirty="0">
                <a:latin typeface="Times New Roman" panose="02020603050405020304" pitchFamily="18" charset="0"/>
                <a:cs typeface="Times New Roman" panose="02020603050405020304" pitchFamily="18" charset="0"/>
              </a:rPr>
              <a:t>the pronoun </a:t>
            </a:r>
            <a:r>
              <a:rPr lang="en-US" sz="2000" b="1" dirty="0">
                <a:latin typeface="Times New Roman" panose="02020603050405020304" pitchFamily="18" charset="0"/>
                <a:cs typeface="Times New Roman" panose="02020603050405020304" pitchFamily="18" charset="0"/>
              </a:rPr>
              <a:t>"He" </a:t>
            </a:r>
            <a:r>
              <a:rPr lang="en-US" sz="2000" dirty="0">
                <a:latin typeface="Times New Roman" panose="02020603050405020304" pitchFamily="18" charset="0"/>
                <a:cs typeface="Times New Roman" panose="02020603050405020304" pitchFamily="18" charset="0"/>
              </a:rPr>
              <a:t>refers back to </a:t>
            </a:r>
            <a:r>
              <a:rPr lang="en-US" sz="2000" b="1" dirty="0">
                <a:latin typeface="Times New Roman" panose="02020603050405020304" pitchFamily="18" charset="0"/>
                <a:cs typeface="Times New Roman" panose="02020603050405020304" pitchFamily="18" charset="0"/>
              </a:rPr>
              <a:t>"John</a:t>
            </a:r>
            <a:r>
              <a:rPr lang="en-US" sz="2000" dirty="0">
                <a:latin typeface="Times New Roman" panose="02020603050405020304" pitchFamily="18" charset="0"/>
                <a:cs typeface="Times New Roman" panose="02020603050405020304" pitchFamily="18" charset="0"/>
              </a:rPr>
              <a:t>," which is the </a:t>
            </a:r>
            <a:r>
              <a:rPr lang="en-US" sz="2000" b="1" dirty="0">
                <a:latin typeface="Times New Roman" panose="02020603050405020304" pitchFamily="18" charset="0"/>
                <a:cs typeface="Times New Roman" panose="02020603050405020304" pitchFamily="18" charset="0"/>
              </a:rPr>
              <a:t>antecedent</a:t>
            </a:r>
            <a:r>
              <a:rPr lang="en-US" sz="2000" dirty="0">
                <a:latin typeface="Times New Roman" panose="02020603050405020304" pitchFamily="18" charset="0"/>
                <a:cs typeface="Times New Roman" panose="02020603050405020304" pitchFamily="18" charset="0"/>
              </a:rPr>
              <a:t>. Pronoun resolution allows us to understand that it was John who bought groceries.</a:t>
            </a:r>
          </a:p>
          <a:p>
            <a:pPr algn="just"/>
            <a:r>
              <a:rPr lang="en-US" sz="2000" dirty="0">
                <a:latin typeface="Times New Roman" panose="02020603050405020304" pitchFamily="18" charset="0"/>
                <a:cs typeface="Times New Roman" panose="02020603050405020304" pitchFamily="18" charset="0"/>
              </a:rPr>
              <a:t>Anaphora resolution is the process of </a:t>
            </a:r>
            <a:r>
              <a:rPr lang="en-US" sz="2000" b="1" dirty="0">
                <a:latin typeface="Times New Roman" panose="02020603050405020304" pitchFamily="18" charset="0"/>
                <a:cs typeface="Times New Roman" panose="02020603050405020304" pitchFamily="18" charset="0"/>
              </a:rPr>
              <a:t>interpreting the link between the anaphor (i.e., the repeated reference) and its antecedent (i.e., the previous mention of the entity).</a:t>
            </a:r>
            <a:r>
              <a:rPr lang="en-US" sz="2000" dirty="0">
                <a:latin typeface="Times New Roman" panose="02020603050405020304" pitchFamily="18" charset="0"/>
                <a:cs typeface="Times New Roman" panose="02020603050405020304" pitchFamily="18" charset="0"/>
              </a:rPr>
              <a:t> The process is of interest because it frequently involves interpretation across a sentence boundary.</a:t>
            </a:r>
          </a:p>
          <a:p>
            <a:pPr algn="just"/>
            <a:r>
              <a:rPr lang="en-US" sz="2000" dirty="0">
                <a:latin typeface="Times New Roman" panose="02020603050405020304" pitchFamily="18" charset="0"/>
                <a:cs typeface="Times New Roman" panose="02020603050405020304" pitchFamily="18" charset="0"/>
              </a:rPr>
              <a:t>AR is classically recognized as a very difficult problem in NLP</a:t>
            </a:r>
            <a:r>
              <a:rPr lang="en-IN"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77712263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715962"/>
          </a:xfrm>
        </p:spPr>
        <p:txBody>
          <a:bodyPr/>
          <a:lstStyle/>
          <a:p>
            <a:r>
              <a:rPr lang="en-US" sz="3200" b="1" dirty="0"/>
              <a:t>Anaphora resolution - </a:t>
            </a:r>
            <a:r>
              <a:rPr lang="en-US" sz="3200" b="1" dirty="0">
                <a:latin typeface="Times New Roman" panose="02020603050405020304" pitchFamily="18" charset="0"/>
                <a:cs typeface="Times New Roman" panose="02020603050405020304" pitchFamily="18" charset="0"/>
              </a:rPr>
              <a:t>Weighting Preferences </a:t>
            </a:r>
            <a:endParaRPr lang="en-IN" sz="3200"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52400" y="990910"/>
            <a:ext cx="8763000" cy="5791200"/>
          </a:xfrm>
        </p:spPr>
        <p:txBody>
          <a:bodyPr>
            <a:norm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Weighting Preferences </a:t>
            </a:r>
            <a:r>
              <a:rPr lang="en-US" sz="2000" dirty="0">
                <a:latin typeface="Times New Roman" panose="02020603050405020304" pitchFamily="18" charset="0"/>
                <a:cs typeface="Times New Roman" panose="02020603050405020304" pitchFamily="18" charset="0"/>
              </a:rPr>
              <a:t>is another anaphora resolution technique that involves assigning </a:t>
            </a:r>
            <a:r>
              <a:rPr lang="en-US" sz="2000" b="1" dirty="0">
                <a:latin typeface="Times New Roman" panose="02020603050405020304" pitchFamily="18" charset="0"/>
                <a:cs typeface="Times New Roman" panose="02020603050405020304" pitchFamily="18" charset="0"/>
              </a:rPr>
              <a:t>probabilities or scores </a:t>
            </a:r>
            <a:r>
              <a:rPr lang="en-US" sz="2000" dirty="0">
                <a:latin typeface="Times New Roman" panose="02020603050405020304" pitchFamily="18" charset="0"/>
                <a:cs typeface="Times New Roman" panose="02020603050405020304" pitchFamily="18" charset="0"/>
              </a:rPr>
              <a:t>to different potential referents based on certain factors. </a:t>
            </a:r>
          </a:p>
          <a:p>
            <a:pPr algn="just">
              <a:lnSpc>
                <a:spcPct val="150000"/>
              </a:lnSpc>
            </a:pPr>
            <a:r>
              <a:rPr lang="en-US" sz="2000" dirty="0">
                <a:latin typeface="Times New Roman" panose="02020603050405020304" pitchFamily="18" charset="0"/>
                <a:cs typeface="Times New Roman" panose="02020603050405020304" pitchFamily="18" charset="0"/>
              </a:rPr>
              <a:t>These factors help determine the likelihood of a match between an anaphor and its referent.</a:t>
            </a:r>
          </a:p>
          <a:p>
            <a:pPr algn="just">
              <a:lnSpc>
                <a:spcPct val="150000"/>
              </a:lnSpc>
            </a:pPr>
            <a:r>
              <a:rPr lang="en-US" sz="2000" dirty="0">
                <a:latin typeface="Times New Roman" panose="02020603050405020304" pitchFamily="18" charset="0"/>
                <a:cs typeface="Times New Roman" panose="02020603050405020304" pitchFamily="18" charset="0"/>
              </a:rPr>
              <a:t>This technique helps the algorithm choose the most probable antecedent from among the candidates.</a:t>
            </a:r>
          </a:p>
          <a:p>
            <a:pPr algn="just">
              <a:lnSpc>
                <a:spcPct val="150000"/>
              </a:lnSpc>
            </a:pPr>
            <a:r>
              <a:rPr lang="en-US" sz="2000" b="1" dirty="0">
                <a:latin typeface="Times New Roman" panose="02020603050405020304" pitchFamily="18" charset="0"/>
                <a:cs typeface="Times New Roman" panose="02020603050405020304" pitchFamily="18" charset="0"/>
              </a:rPr>
              <a:t>Lappin &amp; </a:t>
            </a:r>
            <a:r>
              <a:rPr lang="en-US" sz="2000" b="1" dirty="0" err="1">
                <a:latin typeface="Times New Roman" panose="02020603050405020304" pitchFamily="18" charset="0"/>
                <a:cs typeface="Times New Roman" panose="02020603050405020304" pitchFamily="18" charset="0"/>
              </a:rPr>
              <a:t>Leass</a:t>
            </a:r>
            <a:r>
              <a:rPr lang="en-US" sz="2000" b="1" dirty="0">
                <a:latin typeface="Times New Roman" panose="02020603050405020304" pitchFamily="18" charset="0"/>
                <a:cs typeface="Times New Roman" panose="02020603050405020304" pitchFamily="18" charset="0"/>
              </a:rPr>
              <a:t> algorithm</a:t>
            </a:r>
            <a:r>
              <a:rPr lang="en-US" sz="2000" dirty="0">
                <a:latin typeface="Times New Roman" panose="02020603050405020304" pitchFamily="18" charset="0"/>
                <a:cs typeface="Times New Roman" panose="02020603050405020304" pitchFamily="18" charset="0"/>
              </a:rPr>
              <a:t> uses the weighting preferences technique.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37511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583513"/>
          </a:xfrm>
        </p:spPr>
        <p:txBody>
          <a:bodyPr/>
          <a:lstStyle/>
          <a:p>
            <a:r>
              <a:rPr lang="en-US" sz="3200" b="1" dirty="0"/>
              <a:t>Anaphora resolution - </a:t>
            </a:r>
            <a:r>
              <a:rPr lang="en-US" sz="3200" b="1" dirty="0">
                <a:latin typeface="Times New Roman" panose="02020603050405020304" pitchFamily="18" charset="0"/>
                <a:cs typeface="Times New Roman" panose="02020603050405020304" pitchFamily="18" charset="0"/>
              </a:rPr>
              <a:t>Weighting Preferences </a:t>
            </a:r>
            <a:endParaRPr lang="en-IN" sz="3200"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52400" y="636308"/>
            <a:ext cx="8763000" cy="6195605"/>
          </a:xfrm>
        </p:spPr>
        <p:txBody>
          <a:bodyPr>
            <a:normAutofit/>
          </a:bodyPr>
          <a:lstStyle/>
          <a:p>
            <a:pPr marL="0" indent="0" algn="just">
              <a:lnSpc>
                <a:spcPct val="150000"/>
              </a:lnSpc>
              <a:buNone/>
            </a:pPr>
            <a:r>
              <a:rPr lang="en-US" sz="2400" b="1" u="sng" dirty="0">
                <a:latin typeface="Times New Roman" panose="02020603050405020304" pitchFamily="18" charset="0"/>
                <a:cs typeface="Times New Roman" panose="02020603050405020304" pitchFamily="18" charset="0"/>
              </a:rPr>
              <a:t>Here are the factors included in Weighting Preferences:</a:t>
            </a:r>
          </a:p>
          <a:p>
            <a:pPr algn="just">
              <a:buFont typeface="+mj-lt"/>
              <a:buAutoNum type="arabicPeriod"/>
            </a:pPr>
            <a:r>
              <a:rPr lang="en-US" sz="2400" b="1" dirty="0">
                <a:latin typeface="Times New Roman" panose="02020603050405020304" pitchFamily="18" charset="0"/>
                <a:cs typeface="Times New Roman" panose="02020603050405020304" pitchFamily="18" charset="0"/>
              </a:rPr>
              <a:t>Proximity</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Proximity is an anaphora resolution factor that considers the distance between an anaphor and its potential antecedents within a text.</a:t>
            </a:r>
          </a:p>
          <a:p>
            <a:pPr lvl="1"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This factor takes into account </a:t>
            </a:r>
            <a:r>
              <a:rPr lang="en-US" sz="1800" b="1" dirty="0">
                <a:latin typeface="Times New Roman" panose="02020603050405020304" pitchFamily="18" charset="0"/>
                <a:cs typeface="Times New Roman" panose="02020603050405020304" pitchFamily="18" charset="0"/>
              </a:rPr>
              <a:t>how close an antecedent phrase is to the anaphor</a:t>
            </a:r>
            <a:r>
              <a:rPr lang="en-US" sz="1800" dirty="0">
                <a:latin typeface="Times New Roman" panose="02020603050405020304" pitchFamily="18" charset="0"/>
                <a:cs typeface="Times New Roman" panose="02020603050405020304" pitchFamily="18" charset="0"/>
              </a:rPr>
              <a:t> in terms of words or sentences. The closer the antecedent, the more likely it is to be the referent of the anaphor.</a:t>
            </a:r>
          </a:p>
          <a:p>
            <a:pPr lvl="1" algn="just"/>
            <a:r>
              <a:rPr lang="en-US" sz="1800" dirty="0">
                <a:latin typeface="Times New Roman" panose="02020603050405020304" pitchFamily="18" charset="0"/>
                <a:cs typeface="Times New Roman" panose="02020603050405020304" pitchFamily="18" charset="0"/>
              </a:rPr>
              <a:t>Original Text: "</a:t>
            </a:r>
            <a:r>
              <a:rPr lang="en-US" sz="1800" b="1" dirty="0">
                <a:latin typeface="Times New Roman" panose="02020603050405020304" pitchFamily="18" charset="0"/>
                <a:cs typeface="Times New Roman" panose="02020603050405020304" pitchFamily="18" charset="0"/>
              </a:rPr>
              <a:t>Sarah went to the store. She bought some groceries."</a:t>
            </a:r>
          </a:p>
          <a:p>
            <a:pPr lvl="1" algn="just"/>
            <a:r>
              <a:rPr lang="en-US" sz="1800" dirty="0">
                <a:latin typeface="Times New Roman" panose="02020603050405020304" pitchFamily="18" charset="0"/>
                <a:cs typeface="Times New Roman" panose="02020603050405020304" pitchFamily="18" charset="0"/>
              </a:rPr>
              <a:t>In this example:</a:t>
            </a:r>
          </a:p>
          <a:p>
            <a:pPr lvl="2" algn="just"/>
            <a:r>
              <a:rPr lang="en-US" sz="1800" dirty="0">
                <a:latin typeface="Times New Roman" panose="02020603050405020304" pitchFamily="18" charset="0"/>
                <a:cs typeface="Times New Roman" panose="02020603050405020304" pitchFamily="18" charset="0"/>
              </a:rPr>
              <a:t>The anaphor "She" appears in the second sentence.</a:t>
            </a:r>
          </a:p>
          <a:p>
            <a:pPr lvl="2" algn="just"/>
            <a:r>
              <a:rPr lang="en-US" sz="1800" dirty="0">
                <a:latin typeface="Times New Roman" panose="02020603050405020304" pitchFamily="18" charset="0"/>
                <a:cs typeface="Times New Roman" panose="02020603050405020304" pitchFamily="18" charset="0"/>
              </a:rPr>
              <a:t>The technique of Proximity suggests that the antecedent for "She" is more likely to be in close proximity, meaning it's more likely to be in the immediately preceding sentence.</a:t>
            </a:r>
          </a:p>
          <a:p>
            <a:pPr lvl="2" algn="just"/>
            <a:r>
              <a:rPr lang="en-US" sz="1800" dirty="0">
                <a:latin typeface="Times New Roman" panose="02020603050405020304" pitchFamily="18" charset="0"/>
                <a:cs typeface="Times New Roman" panose="02020603050405020304" pitchFamily="18" charset="0"/>
              </a:rPr>
              <a:t>Since "Sarah" is the only entity mentioned in the previous sentence, it is the closest potential antecedent.</a:t>
            </a:r>
          </a:p>
          <a:p>
            <a:pPr lvl="2" algn="just"/>
            <a:r>
              <a:rPr lang="en-US" sz="1800" dirty="0">
                <a:latin typeface="Times New Roman" panose="02020603050405020304" pitchFamily="18" charset="0"/>
                <a:cs typeface="Times New Roman" panose="02020603050405020304" pitchFamily="18" charset="0"/>
              </a:rPr>
              <a:t>Thus, based on Proximity, "Sarah" is a likely antecedent for the anaphor "She."</a:t>
            </a:r>
          </a:p>
          <a:p>
            <a:pPr lvl="2" algn="just"/>
            <a:r>
              <a:rPr lang="en-US" sz="1800" dirty="0">
                <a:latin typeface="Times New Roman" panose="02020603050405020304" pitchFamily="18" charset="0"/>
                <a:cs typeface="Times New Roman" panose="02020603050405020304" pitchFamily="18" charset="0"/>
              </a:rPr>
              <a:t>Proximity recognizes that entities mentioned recently in the discourse are more relevant and accessible to the reader or listener.</a:t>
            </a:r>
          </a:p>
          <a:p>
            <a:pPr lvl="1"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004405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583513"/>
          </a:xfrm>
        </p:spPr>
        <p:txBody>
          <a:bodyPr/>
          <a:lstStyle/>
          <a:p>
            <a:r>
              <a:rPr lang="en-US" sz="3200" b="1" dirty="0"/>
              <a:t>Anaphora resolution - </a:t>
            </a:r>
            <a:r>
              <a:rPr lang="en-US" sz="3200" b="1" dirty="0">
                <a:latin typeface="Times New Roman" panose="02020603050405020304" pitchFamily="18" charset="0"/>
                <a:cs typeface="Times New Roman" panose="02020603050405020304" pitchFamily="18" charset="0"/>
              </a:rPr>
              <a:t>Weighting Preferences </a:t>
            </a:r>
            <a:endParaRPr lang="en-IN" sz="3200"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52400" y="636308"/>
            <a:ext cx="8763000" cy="6069291"/>
          </a:xfrm>
        </p:spPr>
        <p:txBody>
          <a:bodyPr>
            <a:normAutofit/>
          </a:bodyPr>
          <a:lstStyle/>
          <a:p>
            <a:pPr marL="0" indent="0" algn="just">
              <a:lnSpc>
                <a:spcPct val="150000"/>
              </a:lnSpc>
              <a:buNone/>
            </a:pPr>
            <a:r>
              <a:rPr lang="en-US" sz="2400" b="1" u="sng" dirty="0">
                <a:latin typeface="Times New Roman" panose="02020603050405020304" pitchFamily="18" charset="0"/>
                <a:cs typeface="Times New Roman" panose="02020603050405020304" pitchFamily="18" charset="0"/>
              </a:rPr>
              <a:t>Here are the factors included in Weighting Preferences:</a:t>
            </a:r>
            <a:endParaRPr lang="en-US" sz="1800" dirty="0">
              <a:latin typeface="Times New Roman" panose="02020603050405020304" pitchFamily="18" charset="0"/>
              <a:cs typeface="Times New Roman" panose="02020603050405020304" pitchFamily="18" charset="0"/>
            </a:endParaRPr>
          </a:p>
          <a:p>
            <a:pPr marL="457200" indent="-457200" algn="just">
              <a:buFont typeface="+mj-lt"/>
              <a:buAutoNum type="arabicPeriod" startAt="2"/>
            </a:pPr>
            <a:r>
              <a:rPr lang="en-US" sz="2400" b="1" dirty="0">
                <a:latin typeface="Times New Roman" panose="02020603050405020304" pitchFamily="18" charset="0"/>
                <a:cs typeface="Times New Roman" panose="02020603050405020304" pitchFamily="18" charset="0"/>
              </a:rPr>
              <a:t>Centering</a:t>
            </a:r>
          </a:p>
          <a:p>
            <a:pPr lvl="1" algn="just"/>
            <a:r>
              <a:rPr lang="en-US" sz="1800" dirty="0">
                <a:latin typeface="Times New Roman" panose="02020603050405020304" pitchFamily="18" charset="0"/>
                <a:cs typeface="Times New Roman" panose="02020603050405020304" pitchFamily="18" charset="0"/>
              </a:rPr>
              <a:t>Centering theory is a concept used in anaphora resolution that helps determine which entity in a text is the most central or prominent at a given point. </a:t>
            </a:r>
          </a:p>
          <a:p>
            <a:pPr lvl="1" algn="just"/>
            <a:r>
              <a:rPr lang="en-US" sz="1800" dirty="0">
                <a:latin typeface="Times New Roman" panose="02020603050405020304" pitchFamily="18" charset="0"/>
                <a:cs typeface="Times New Roman" panose="02020603050405020304" pitchFamily="18" charset="0"/>
              </a:rPr>
              <a:t>The theory suggests that an anaphor, such as a pronoun, is more likely to refer to the entity that is currently the center of attention in the text.</a:t>
            </a:r>
          </a:p>
          <a:p>
            <a:pPr lvl="1" algn="just"/>
            <a:r>
              <a:rPr lang="en-US" sz="1800" dirty="0">
                <a:latin typeface="Times New Roman" panose="02020603050405020304" pitchFamily="18" charset="0"/>
                <a:cs typeface="Times New Roman" panose="02020603050405020304" pitchFamily="18" charset="0"/>
              </a:rPr>
              <a:t>This is because the center is the most salient and relevant entity in the context, making it a likely candidate for an anaphor's referent.</a:t>
            </a:r>
          </a:p>
        </p:txBody>
      </p:sp>
    </p:spTree>
    <p:extLst>
      <p:ext uri="{BB962C8B-B14F-4D97-AF65-F5344CB8AC3E}">
        <p14:creationId xmlns:p14="http://schemas.microsoft.com/office/powerpoint/2010/main" val="3025236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0"/>
            <a:ext cx="8229600" cy="639762"/>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Ex of </a:t>
            </a:r>
            <a:r>
              <a:rPr lang="en-US" b="1" dirty="0">
                <a:solidFill>
                  <a:srgbClr val="273239"/>
                </a:solidFill>
                <a:latin typeface="Times New Roman" panose="02020603050405020304" pitchFamily="18" charset="0"/>
                <a:cs typeface="Times New Roman" panose="02020603050405020304" pitchFamily="18" charset="0"/>
              </a:rPr>
              <a:t>s</a:t>
            </a:r>
            <a:r>
              <a:rPr lang="en-US" b="1" i="0" dirty="0">
                <a:solidFill>
                  <a:srgbClr val="273239"/>
                </a:solidFill>
                <a:effectLst/>
                <a:latin typeface="Times New Roman" panose="02020603050405020304" pitchFamily="18" charset="0"/>
                <a:cs typeface="Times New Roman" panose="02020603050405020304" pitchFamily="18" charset="0"/>
              </a:rPr>
              <a:t>yntax</a:t>
            </a:r>
            <a:r>
              <a:rPr lang="en-US" b="1" dirty="0">
                <a:solidFill>
                  <a:srgbClr val="273239"/>
                </a:solidFill>
                <a:latin typeface="Times New Roman" panose="02020603050405020304" pitchFamily="18" charset="0"/>
                <a:cs typeface="Times New Roman" panose="02020603050405020304" pitchFamily="18" charset="0"/>
              </a:rPr>
              <a:t> parsing</a:t>
            </a:r>
            <a:endParaRPr lang="en-IN" dirty="0"/>
          </a:p>
        </p:txBody>
      </p:sp>
      <p:sp>
        <p:nvSpPr>
          <p:cNvPr id="7" name="Rectangle 3">
            <a:extLst>
              <a:ext uri="{FF2B5EF4-FFF2-40B4-BE49-F238E27FC236}">
                <a16:creationId xmlns:a16="http://schemas.microsoft.com/office/drawing/2014/main" id="{89DBF8D8-ABA6-D06D-419E-6D5EEFDDB84D}"/>
              </a:ext>
            </a:extLst>
          </p:cNvPr>
          <p:cNvSpPr>
            <a:spLocks noGrp="1" noChangeArrowheads="1"/>
          </p:cNvSpPr>
          <p:nvPr>
            <p:ph idx="1"/>
          </p:nvPr>
        </p:nvSpPr>
        <p:spPr bwMode="auto">
          <a:xfrm>
            <a:off x="152400" y="1455242"/>
            <a:ext cx="8724900" cy="101566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pPr algn="just">
              <a:spcBef>
                <a:spcPct val="0"/>
              </a:spcBef>
            </a:pPr>
            <a:r>
              <a:rPr lang="en-US" sz="2000" dirty="0">
                <a:latin typeface="Times New Roman" panose="02020603050405020304" pitchFamily="18" charset="0"/>
                <a:cs typeface="Times New Roman" panose="02020603050405020304" pitchFamily="18" charset="0"/>
              </a:rPr>
              <a:t>Below is a parse tree for the sentence “The thief robbed the apartment.” Included is a description of the three different information types conveyed by the sentence.</a:t>
            </a:r>
            <a:endParaRPr lang="en-US" altLang="en-US" sz="2000" dirty="0">
              <a:latin typeface="Times New Roman" panose="02020603050405020304" pitchFamily="18" charset="0"/>
              <a:cs typeface="Times New Roman" panose="02020603050405020304" pitchFamily="18" charset="0"/>
            </a:endParaRPr>
          </a:p>
        </p:txBody>
      </p:sp>
      <p:pic>
        <p:nvPicPr>
          <p:cNvPr id="1026" name="Picture 2" descr="Speech NLP">
            <a:extLst>
              <a:ext uri="{FF2B5EF4-FFF2-40B4-BE49-F238E27FC236}">
                <a16:creationId xmlns:a16="http://schemas.microsoft.com/office/drawing/2014/main" id="{BC72074B-AB59-196B-41DB-CEB9ADC79A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2474833"/>
            <a:ext cx="7715250" cy="3665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94221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583513"/>
          </a:xfrm>
        </p:spPr>
        <p:txBody>
          <a:bodyPr/>
          <a:lstStyle/>
          <a:p>
            <a:r>
              <a:rPr lang="en-US" sz="3200" b="1" dirty="0"/>
              <a:t>Anaphora resolution - </a:t>
            </a:r>
            <a:r>
              <a:rPr lang="en-US" sz="3200" b="1" dirty="0">
                <a:latin typeface="Times New Roman" panose="02020603050405020304" pitchFamily="18" charset="0"/>
                <a:cs typeface="Times New Roman" panose="02020603050405020304" pitchFamily="18" charset="0"/>
              </a:rPr>
              <a:t>Weighting Preferences </a:t>
            </a:r>
            <a:endParaRPr lang="en-IN" sz="3200"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52400" y="636308"/>
            <a:ext cx="8763000" cy="6069291"/>
          </a:xfrm>
        </p:spPr>
        <p:txBody>
          <a:bodyPr>
            <a:normAutofit/>
          </a:bodyPr>
          <a:lstStyle/>
          <a:p>
            <a:pPr marL="0" indent="0" algn="just">
              <a:lnSpc>
                <a:spcPct val="150000"/>
              </a:lnSpc>
              <a:buNone/>
            </a:pPr>
            <a:r>
              <a:rPr lang="en-US" sz="2400" b="1" u="sng" dirty="0">
                <a:latin typeface="Times New Roman" panose="02020603050405020304" pitchFamily="18" charset="0"/>
                <a:cs typeface="Times New Roman" panose="02020603050405020304" pitchFamily="18" charset="0"/>
              </a:rPr>
              <a:t>Here are the factors included in Weighting Preferences:</a:t>
            </a:r>
          </a:p>
          <a:p>
            <a:pPr marL="457200" indent="-457200" algn="just">
              <a:buFont typeface="+mj-lt"/>
              <a:buAutoNum type="arabicPeriod" startAt="2"/>
            </a:pPr>
            <a:r>
              <a:rPr lang="en-US" sz="2400" b="1" dirty="0">
                <a:latin typeface="Times New Roman" panose="02020603050405020304" pitchFamily="18" charset="0"/>
                <a:cs typeface="Times New Roman" panose="02020603050405020304" pitchFamily="18" charset="0"/>
              </a:rPr>
              <a:t>Centering (Example)</a:t>
            </a:r>
          </a:p>
          <a:p>
            <a:pPr lvl="1" algn="just">
              <a:lnSpc>
                <a:spcPct val="150000"/>
              </a:lnSpc>
            </a:pPr>
            <a:r>
              <a:rPr lang="en-US" sz="1800" dirty="0">
                <a:latin typeface="Times New Roman" panose="02020603050405020304" pitchFamily="18" charset="0"/>
                <a:cs typeface="Times New Roman" panose="02020603050405020304" pitchFamily="18" charset="0"/>
              </a:rPr>
              <a:t>Original Sentence: "John and Mary went to the zoo. He enjoyed seeing the animals."</a:t>
            </a:r>
          </a:p>
          <a:p>
            <a:pPr lvl="1" algn="just">
              <a:lnSpc>
                <a:spcPct val="150000"/>
              </a:lnSpc>
            </a:pPr>
            <a:r>
              <a:rPr lang="en-US" sz="1800" dirty="0">
                <a:latin typeface="Times New Roman" panose="02020603050405020304" pitchFamily="18" charset="0"/>
                <a:cs typeface="Times New Roman" panose="02020603050405020304" pitchFamily="18" charset="0"/>
              </a:rPr>
              <a:t>In this example:</a:t>
            </a:r>
          </a:p>
          <a:p>
            <a:pPr lvl="1" algn="just">
              <a:lnSpc>
                <a:spcPct val="150000"/>
              </a:lnSpc>
            </a:pPr>
            <a:r>
              <a:rPr lang="en-US" sz="1800" dirty="0">
                <a:latin typeface="Times New Roman" panose="02020603050405020304" pitchFamily="18" charset="0"/>
                <a:cs typeface="Times New Roman" panose="02020603050405020304" pitchFamily="18" charset="0"/>
              </a:rPr>
              <a:t>The initial mention of "John and Mary" establishes both individuals as relevant entities in the discourse.</a:t>
            </a:r>
          </a:p>
          <a:p>
            <a:pPr lvl="1" algn="just">
              <a:lnSpc>
                <a:spcPct val="150000"/>
              </a:lnSpc>
            </a:pPr>
            <a:r>
              <a:rPr lang="en-US" sz="1800" dirty="0">
                <a:latin typeface="Times New Roman" panose="02020603050405020304" pitchFamily="18" charset="0"/>
                <a:cs typeface="Times New Roman" panose="02020603050405020304" pitchFamily="18" charset="0"/>
              </a:rPr>
              <a:t>The second sentence uses the pronoun "He," which is an anaphor. The question is, who does "He" refer to?</a:t>
            </a:r>
          </a:p>
          <a:p>
            <a:pPr lvl="1" algn="just">
              <a:lnSpc>
                <a:spcPct val="150000"/>
              </a:lnSpc>
            </a:pPr>
            <a:r>
              <a:rPr lang="en-US" sz="1800" dirty="0">
                <a:latin typeface="Times New Roman" panose="02020603050405020304" pitchFamily="18" charset="0"/>
                <a:cs typeface="Times New Roman" panose="02020603050405020304" pitchFamily="18" charset="0"/>
              </a:rPr>
              <a:t>According to Centering theory, the most prominent entity or "center" in the text is often the subject of the current sentence. In this case, "John" is more likely to be the center because the sentence begins with "John and Mary went to the zoo."</a:t>
            </a:r>
          </a:p>
          <a:p>
            <a:pPr lvl="1" algn="just">
              <a:lnSpc>
                <a:spcPct val="150000"/>
              </a:lnSpc>
            </a:pPr>
            <a:r>
              <a:rPr lang="en-US" sz="1800" dirty="0">
                <a:latin typeface="Times New Roman" panose="02020603050405020304" pitchFamily="18" charset="0"/>
                <a:cs typeface="Times New Roman" panose="02020603050405020304" pitchFamily="18" charset="0"/>
              </a:rPr>
              <a:t>Therefore, based on Centering theory, "He" is more likely to refer to "John."</a:t>
            </a:r>
          </a:p>
          <a:p>
            <a:pPr lvl="1" algn="just">
              <a:buFont typeface="+mj-lt"/>
              <a:buAutoNum type="arabicPeriod"/>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96366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583513"/>
          </a:xfrm>
        </p:spPr>
        <p:txBody>
          <a:bodyPr/>
          <a:lstStyle/>
          <a:p>
            <a:r>
              <a:rPr lang="en-US" sz="3200" b="1" dirty="0"/>
              <a:t>Anaphora resolution - </a:t>
            </a:r>
            <a:r>
              <a:rPr lang="en-US" sz="3200" b="1" dirty="0">
                <a:latin typeface="Times New Roman" panose="02020603050405020304" pitchFamily="18" charset="0"/>
                <a:cs typeface="Times New Roman" panose="02020603050405020304" pitchFamily="18" charset="0"/>
              </a:rPr>
              <a:t>Weighting Preferences </a:t>
            </a:r>
            <a:endParaRPr lang="en-IN" sz="3200"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52400" y="636308"/>
            <a:ext cx="8763000" cy="6069291"/>
          </a:xfrm>
        </p:spPr>
        <p:txBody>
          <a:bodyPr>
            <a:normAutofit/>
          </a:bodyPr>
          <a:lstStyle/>
          <a:p>
            <a:pPr marL="0" indent="0" algn="just">
              <a:lnSpc>
                <a:spcPct val="150000"/>
              </a:lnSpc>
              <a:buNone/>
            </a:pPr>
            <a:r>
              <a:rPr lang="en-US" sz="2400" b="1" u="sng" dirty="0">
                <a:latin typeface="Times New Roman" panose="02020603050405020304" pitchFamily="18" charset="0"/>
                <a:cs typeface="Times New Roman" panose="02020603050405020304" pitchFamily="18" charset="0"/>
              </a:rPr>
              <a:t>Here are the factors included in Weighting Preferences:</a:t>
            </a:r>
          </a:p>
          <a:p>
            <a:pPr marL="457200" indent="-457200" algn="just">
              <a:buFont typeface="+mj-lt"/>
              <a:buAutoNum type="arabicPeriod" startAt="3"/>
            </a:pPr>
            <a:r>
              <a:rPr lang="en-US" sz="2400" b="1" dirty="0">
                <a:latin typeface="Times New Roman" panose="02020603050405020304" pitchFamily="18" charset="0"/>
                <a:cs typeface="Times New Roman" panose="02020603050405020304" pitchFamily="18" charset="0"/>
              </a:rPr>
              <a:t>Syntactic/Semantic Parallelism</a:t>
            </a:r>
          </a:p>
          <a:p>
            <a:pPr lvl="1" algn="just">
              <a:lnSpc>
                <a:spcPct val="150000"/>
              </a:lnSpc>
            </a:pPr>
            <a:r>
              <a:rPr lang="en-US" sz="1600" dirty="0">
                <a:latin typeface="Times New Roman" panose="02020603050405020304" pitchFamily="18" charset="0"/>
                <a:cs typeface="Times New Roman" panose="02020603050405020304" pitchFamily="18" charset="0"/>
              </a:rPr>
              <a:t>This involves looking for similarities in the grammatical structure or semantic roles of potential antecedents and the anaphor. The idea is that an anaphor is more likely to refer to an entity that shares a similar syntactic structure or semantic role. This technique helps maintain coherence and consistency in the text.</a:t>
            </a:r>
          </a:p>
          <a:p>
            <a:pPr lvl="1"/>
            <a:r>
              <a:rPr lang="en-US" sz="1600" dirty="0">
                <a:latin typeface="Times New Roman" panose="02020603050405020304" pitchFamily="18" charset="0"/>
                <a:cs typeface="Times New Roman" panose="02020603050405020304" pitchFamily="18" charset="0"/>
              </a:rPr>
              <a:t>Here's how it works, along with an example:</a:t>
            </a:r>
          </a:p>
          <a:p>
            <a:pPr lvl="1"/>
            <a:r>
              <a:rPr lang="en-US" sz="1600" dirty="0">
                <a:latin typeface="Times New Roman" panose="02020603050405020304" pitchFamily="18" charset="0"/>
                <a:cs typeface="Times New Roman" panose="02020603050405020304" pitchFamily="18" charset="0"/>
              </a:rPr>
              <a:t>Original Sentence: </a:t>
            </a:r>
            <a:r>
              <a:rPr lang="en-US" sz="1600" b="1" dirty="0">
                <a:latin typeface="Times New Roman" panose="02020603050405020304" pitchFamily="18" charset="0"/>
                <a:cs typeface="Times New Roman" panose="02020603050405020304" pitchFamily="18" charset="0"/>
              </a:rPr>
              <a:t>"Sheila is an engineer. The project she is working on is impressive.</a:t>
            </a:r>
            <a:r>
              <a:rPr lang="en-US" sz="1600" dirty="0">
                <a:latin typeface="Times New Roman" panose="02020603050405020304" pitchFamily="18" charset="0"/>
                <a:cs typeface="Times New Roman" panose="02020603050405020304" pitchFamily="18" charset="0"/>
              </a:rPr>
              <a:t>"</a:t>
            </a:r>
          </a:p>
          <a:p>
            <a:pPr lvl="1"/>
            <a:r>
              <a:rPr lang="en-US" sz="1600" dirty="0">
                <a:latin typeface="Times New Roman" panose="02020603050405020304" pitchFamily="18" charset="0"/>
                <a:cs typeface="Times New Roman" panose="02020603050405020304" pitchFamily="18" charset="0"/>
              </a:rPr>
              <a:t>In this example:</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anaphor "she" appears in the second sentence and refers to a person mentioned earlier.</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technique of Syntactic/Semantic Parallelism considers both the grammatical structure and the semantic roles. The antecedent should have a similar syntactic structure and a matching semantic role.</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anaphor "she" has a syntactic structure of subject pronoun + verb ("she is working"). Therefore, the potential antecedent should have a similar structure.</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semantic role of "she" is that of the subject of the action. This means the antecedent should also be someone who can be a subject, like "Sheila."</a:t>
            </a:r>
          </a:p>
          <a:p>
            <a:pPr lvl="1">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Based on this parallelism, "Sheila" is a suitable antecedent for the anaphor "she."</a:t>
            </a:r>
          </a:p>
          <a:p>
            <a:pPr lvl="1" algn="just">
              <a:lnSpc>
                <a:spcPct val="150000"/>
              </a:lnSpc>
            </a:pPr>
            <a:endParaRPr lang="en-US" sz="1600" dirty="0">
              <a:latin typeface="Times New Roman" panose="02020603050405020304" pitchFamily="18" charset="0"/>
              <a:cs typeface="Times New Roman" panose="02020603050405020304" pitchFamily="18" charset="0"/>
            </a:endParaRPr>
          </a:p>
          <a:p>
            <a:pPr lvl="1" algn="just">
              <a:lnSpc>
                <a:spcPct val="150000"/>
              </a:lnSpc>
            </a:pP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8387739"/>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715962"/>
          </a:xfrm>
        </p:spPr>
        <p:txBody>
          <a:bodyPr/>
          <a:lstStyle/>
          <a:p>
            <a:r>
              <a:rPr lang="en-US" sz="3200" b="1" dirty="0"/>
              <a:t>Anaphora resolution -</a:t>
            </a:r>
            <a:r>
              <a:rPr lang="en-US" sz="3200" b="1" dirty="0">
                <a:latin typeface="Times New Roman" panose="02020603050405020304" pitchFamily="18" charset="0"/>
                <a:cs typeface="Times New Roman" panose="02020603050405020304" pitchFamily="18" charset="0"/>
              </a:rPr>
              <a:t> Eliminative Constraints </a:t>
            </a:r>
            <a:endParaRPr lang="en-IN" sz="3200"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52400" y="990910"/>
            <a:ext cx="8763000" cy="5791200"/>
          </a:xfrm>
        </p:spPr>
        <p:txBody>
          <a:bodyPr>
            <a:norm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Eliminative Constraints </a:t>
            </a:r>
            <a:r>
              <a:rPr lang="en-US" sz="2000" dirty="0">
                <a:latin typeface="Times New Roman" panose="02020603050405020304" pitchFamily="18" charset="0"/>
                <a:cs typeface="Times New Roman" panose="02020603050405020304" pitchFamily="18" charset="0"/>
              </a:rPr>
              <a:t>is a traditional anaphora resolution technique that involves establishing a match between an anaphor (a pronoun or a referring expression) and a potential referent (the word or phrase that the anaphor refers to).</a:t>
            </a:r>
          </a:p>
          <a:p>
            <a:pPr algn="just">
              <a:lnSpc>
                <a:spcPct val="150000"/>
              </a:lnSpc>
            </a:pPr>
            <a:r>
              <a:rPr lang="en-US" sz="2000" dirty="0">
                <a:latin typeface="Times New Roman" panose="02020603050405020304" pitchFamily="18" charset="0"/>
                <a:cs typeface="Times New Roman" panose="02020603050405020304" pitchFamily="18" charset="0"/>
              </a:rPr>
              <a:t>This technique uses specific attributes to determine if the anaphor and the referent can be connected logically. </a:t>
            </a:r>
          </a:p>
          <a:p>
            <a:pPr algn="just">
              <a:lnSpc>
                <a:spcPct val="150000"/>
              </a:lnSpc>
            </a:pPr>
            <a:r>
              <a:rPr lang="en-US" sz="2000" dirty="0">
                <a:latin typeface="Times New Roman" panose="02020603050405020304" pitchFamily="18" charset="0"/>
                <a:cs typeface="Times New Roman" panose="02020603050405020304" pitchFamily="18" charset="0"/>
              </a:rPr>
              <a:t>These attributes/constraints include gender, number, and semantic consistency.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12635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715962"/>
          </a:xfrm>
        </p:spPr>
        <p:txBody>
          <a:bodyPr/>
          <a:lstStyle/>
          <a:p>
            <a:r>
              <a:rPr lang="en-US" sz="3200" b="1" dirty="0"/>
              <a:t>Anaphora resolution -</a:t>
            </a:r>
            <a:r>
              <a:rPr lang="en-US" sz="3200" b="1" dirty="0">
                <a:latin typeface="Times New Roman" panose="02020603050405020304" pitchFamily="18" charset="0"/>
                <a:cs typeface="Times New Roman" panose="02020603050405020304" pitchFamily="18" charset="0"/>
              </a:rPr>
              <a:t> Eliminative Constraints </a:t>
            </a:r>
            <a:endParaRPr lang="en-IN" sz="3200"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52400" y="733408"/>
            <a:ext cx="8763000" cy="5972192"/>
          </a:xfrm>
        </p:spPr>
        <p:txBody>
          <a:bodyPr>
            <a:normAutofit fontScale="92500" lnSpcReduction="20000"/>
          </a:bodyPr>
          <a:lstStyle/>
          <a:p>
            <a:pPr marL="0" indent="0" algn="just">
              <a:lnSpc>
                <a:spcPct val="150000"/>
              </a:lnSpc>
              <a:buNone/>
            </a:pPr>
            <a:r>
              <a:rPr lang="en-US" sz="2000" b="1" u="sng" dirty="0">
                <a:latin typeface="Times New Roman" panose="02020603050405020304" pitchFamily="18" charset="0"/>
                <a:cs typeface="Times New Roman" panose="02020603050405020304" pitchFamily="18" charset="0"/>
              </a:rPr>
              <a:t>Here's how Eliminative Constraints works:</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Gender Agreement</a:t>
            </a:r>
          </a:p>
          <a:p>
            <a:pPr lvl="1" algn="just">
              <a:lnSpc>
                <a:spcPct val="150000"/>
              </a:lnSpc>
            </a:pPr>
            <a:r>
              <a:rPr lang="en-US" sz="1800" dirty="0">
                <a:latin typeface="Times New Roman" panose="02020603050405020304" pitchFamily="18" charset="0"/>
                <a:cs typeface="Times New Roman" panose="02020603050405020304" pitchFamily="18" charset="0"/>
              </a:rPr>
              <a:t>If the anaphor is a pronoun that indicates gender (like 'he' or 'she'), the referent should have a corresponding gender. For instance, if the anaphor is 'he,' the referent should be a male entity. This ensures that the anaphor and referent agree in gender.</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Number Agreement</a:t>
            </a:r>
          </a:p>
          <a:p>
            <a:pPr lvl="1" algn="just">
              <a:lnSpc>
                <a:spcPct val="150000"/>
              </a:lnSpc>
            </a:pPr>
            <a:r>
              <a:rPr lang="en-US" sz="1800" dirty="0">
                <a:latin typeface="Times New Roman" panose="02020603050405020304" pitchFamily="18" charset="0"/>
                <a:cs typeface="Times New Roman" panose="02020603050405020304" pitchFamily="18" charset="0"/>
              </a:rPr>
              <a:t>An anaphor and its referent should also match in terms of number—singular or plural.</a:t>
            </a:r>
          </a:p>
          <a:p>
            <a:pPr lvl="1" algn="just">
              <a:lnSpc>
                <a:spcPct val="150000"/>
              </a:lnSpc>
            </a:pPr>
            <a:r>
              <a:rPr lang="en-US" sz="1800" dirty="0">
                <a:latin typeface="Times New Roman" panose="02020603050405020304" pitchFamily="18" charset="0"/>
                <a:cs typeface="Times New Roman" panose="02020603050405020304" pitchFamily="18" charset="0"/>
              </a:rPr>
              <a:t>If the anaphor is singular (like 'it'), the referent should also be singular (like 'computer’).</a:t>
            </a:r>
          </a:p>
          <a:p>
            <a:pPr lvl="1" algn="just">
              <a:lnSpc>
                <a:spcPct val="150000"/>
              </a:lnSpc>
            </a:pPr>
            <a:r>
              <a:rPr lang="en-US" sz="1800" dirty="0">
                <a:latin typeface="Times New Roman" panose="02020603050405020304" pitchFamily="18" charset="0"/>
                <a:cs typeface="Times New Roman" panose="02020603050405020304" pitchFamily="18" charset="0"/>
              </a:rPr>
              <a:t>If the anaphor is plural (like 'they'), the referent should also be plural (like 'computers').</a:t>
            </a:r>
          </a:p>
          <a:p>
            <a:pPr algn="just">
              <a:lnSpc>
                <a:spcPct val="150000"/>
              </a:lnSpc>
              <a:buFont typeface="+mj-lt"/>
              <a:buAutoNum type="arabicPeriod"/>
            </a:pPr>
            <a:r>
              <a:rPr lang="en-US" sz="2000" b="1" dirty="0">
                <a:latin typeface="Times New Roman" panose="02020603050405020304" pitchFamily="18" charset="0"/>
                <a:cs typeface="Times New Roman" panose="02020603050405020304" pitchFamily="18" charset="0"/>
              </a:rPr>
              <a:t>Semantic Consistency: </a:t>
            </a:r>
          </a:p>
          <a:p>
            <a:pPr lvl="1" algn="just">
              <a:lnSpc>
                <a:spcPct val="150000"/>
              </a:lnSpc>
            </a:pPr>
            <a:r>
              <a:rPr lang="en-US" sz="1800" dirty="0">
                <a:latin typeface="Times New Roman" panose="02020603050405020304" pitchFamily="18" charset="0"/>
                <a:cs typeface="Times New Roman" panose="02020603050405020304" pitchFamily="18" charset="0"/>
              </a:rPr>
              <a:t>This refers to ensuring that the actions or relationships described by the anaphor and the referent make sense together. </a:t>
            </a:r>
          </a:p>
          <a:p>
            <a:pPr lvl="1" algn="just">
              <a:lnSpc>
                <a:spcPct val="150000"/>
              </a:lnSpc>
            </a:pPr>
            <a:r>
              <a:rPr lang="en-US" sz="1800" dirty="0">
                <a:latin typeface="Times New Roman" panose="02020603050405020304" pitchFamily="18" charset="0"/>
                <a:cs typeface="Times New Roman" panose="02020603050405020304" pitchFamily="18" charset="0"/>
              </a:rPr>
              <a:t>For example, if the anaphor is 'a disk' and the action is 'copied,' it makes semantic sense. On the other hand, if the anaphor is 'a computer' and the action is 'disconnected,' the semantic relationship aligns logically.</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09596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715962"/>
          </a:xfrm>
        </p:spPr>
        <p:txBody>
          <a:bodyPr/>
          <a:lstStyle/>
          <a:p>
            <a:r>
              <a:rPr lang="en-US" sz="3600" b="1" dirty="0"/>
              <a:t>Algorithms for Anaphora resolution</a:t>
            </a:r>
            <a:endParaRPr lang="en-IN" sz="3600"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52400" y="990910"/>
            <a:ext cx="8763000" cy="5791200"/>
          </a:xfrm>
        </p:spPr>
        <p:txBody>
          <a:bodyPr>
            <a:normAutofit/>
          </a:bodyPr>
          <a:lstStyle/>
          <a:p>
            <a:pPr algn="just">
              <a:lnSpc>
                <a:spcPct val="200000"/>
              </a:lnSpc>
            </a:pPr>
            <a:r>
              <a:rPr lang="en-IN" sz="1700" dirty="0">
                <a:latin typeface="Times New Roman" panose="02020603050405020304" pitchFamily="18" charset="0"/>
                <a:cs typeface="Times New Roman" panose="02020603050405020304" pitchFamily="18" charset="0"/>
              </a:rPr>
              <a:t>BERT for Coreference Resolution (Bidirectional Encoder Representations from Transformers)</a:t>
            </a:r>
          </a:p>
          <a:p>
            <a:pPr algn="just">
              <a:lnSpc>
                <a:spcPct val="200000"/>
              </a:lnSpc>
            </a:pPr>
            <a:r>
              <a:rPr lang="en-IN" sz="1700" dirty="0">
                <a:latin typeface="Times New Roman" panose="02020603050405020304" pitchFamily="18" charset="0"/>
                <a:cs typeface="Times New Roman" panose="02020603050405020304" pitchFamily="18" charset="0"/>
              </a:rPr>
              <a:t>BERT-Early mentioned distance</a:t>
            </a:r>
          </a:p>
          <a:p>
            <a:pPr algn="just">
              <a:lnSpc>
                <a:spcPct val="200000"/>
              </a:lnSpc>
            </a:pPr>
            <a:r>
              <a:rPr lang="en-US" sz="1700" dirty="0">
                <a:latin typeface="Times New Roman" panose="02020603050405020304" pitchFamily="18" charset="0"/>
                <a:cs typeface="Times New Roman" panose="02020603050405020304" pitchFamily="18" charset="0"/>
              </a:rPr>
              <a:t>Hobbs' Algorithm: A rule-based algorithm</a:t>
            </a:r>
          </a:p>
          <a:p>
            <a:pPr algn="just">
              <a:lnSpc>
                <a:spcPct val="200000"/>
              </a:lnSpc>
            </a:pPr>
            <a:r>
              <a:rPr lang="en-IN" sz="1700" dirty="0">
                <a:latin typeface="Times New Roman" panose="02020603050405020304" pitchFamily="18" charset="0"/>
                <a:cs typeface="Times New Roman" panose="02020603050405020304" pitchFamily="18" charset="0"/>
              </a:rPr>
              <a:t>Stanford Deterministic Coreference Resolution System (</a:t>
            </a:r>
            <a:r>
              <a:rPr lang="en-US" sz="1700" dirty="0">
                <a:latin typeface="Times New Roman" panose="02020603050405020304" pitchFamily="18" charset="0"/>
                <a:cs typeface="Times New Roman" panose="02020603050405020304" pitchFamily="18" charset="0"/>
              </a:rPr>
              <a:t>A rule-based system developed at Stanford that combines syntactic and semantic features)</a:t>
            </a:r>
          </a:p>
          <a:p>
            <a:pPr algn="just">
              <a:lnSpc>
                <a:spcPct val="200000"/>
              </a:lnSpc>
            </a:pPr>
            <a:r>
              <a:rPr lang="en-IN" sz="1700" dirty="0">
                <a:latin typeface="Times New Roman" panose="02020603050405020304" pitchFamily="18" charset="0"/>
                <a:cs typeface="Times New Roman" panose="02020603050405020304" pitchFamily="18" charset="0"/>
              </a:rPr>
              <a:t>Rule-Based </a:t>
            </a:r>
            <a:r>
              <a:rPr lang="en-IN" sz="1700" dirty="0" err="1">
                <a:latin typeface="Times New Roman" panose="02020603050405020304" pitchFamily="18" charset="0"/>
                <a:cs typeface="Times New Roman" panose="02020603050405020304" pitchFamily="18" charset="0"/>
              </a:rPr>
              <a:t>Centering</a:t>
            </a:r>
            <a:r>
              <a:rPr lang="en-IN" sz="1700" dirty="0">
                <a:latin typeface="Times New Roman" panose="02020603050405020304" pitchFamily="18" charset="0"/>
                <a:cs typeface="Times New Roman" panose="02020603050405020304" pitchFamily="18" charset="0"/>
              </a:rPr>
              <a:t> Algorithm</a:t>
            </a:r>
            <a:r>
              <a:rPr lang="en-US" sz="1700" dirty="0">
                <a:latin typeface="Times New Roman" panose="02020603050405020304" pitchFamily="18" charset="0"/>
                <a:cs typeface="Times New Roman" panose="02020603050405020304" pitchFamily="18" charset="0"/>
              </a:rPr>
              <a:t> (An algorithm based on Centering Theory, which identifies the center of attention and resolves anaphoric references accordingly</a:t>
            </a:r>
          </a:p>
          <a:p>
            <a:pPr algn="just">
              <a:lnSpc>
                <a:spcPct val="200000"/>
              </a:lnSpc>
            </a:pPr>
            <a:r>
              <a:rPr lang="en-US" sz="1700" dirty="0">
                <a:latin typeface="Times New Roman" panose="02020603050405020304" pitchFamily="18" charset="0"/>
                <a:cs typeface="Times New Roman" panose="02020603050405020304" pitchFamily="18" charset="0"/>
              </a:rPr>
              <a:t>Deep Reinforcement Learning for Coreference Resolution: Algorithms that apply reinforcement learning to make decisions about coreference relationships</a:t>
            </a:r>
          </a:p>
          <a:p>
            <a:pPr algn="just">
              <a:lnSpc>
                <a:spcPct val="200000"/>
              </a:lnSpc>
            </a:pPr>
            <a:r>
              <a:rPr lang="en-IN" sz="1700" dirty="0">
                <a:latin typeface="Times New Roman" panose="02020603050405020304" pitchFamily="18" charset="0"/>
                <a:cs typeface="Times New Roman" panose="02020603050405020304" pitchFamily="18" charset="0"/>
              </a:rPr>
              <a:t>Graph-Based Approaches</a:t>
            </a:r>
          </a:p>
        </p:txBody>
      </p:sp>
    </p:spTree>
    <p:extLst>
      <p:ext uri="{BB962C8B-B14F-4D97-AF65-F5344CB8AC3E}">
        <p14:creationId xmlns:p14="http://schemas.microsoft.com/office/powerpoint/2010/main" val="255022558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715962"/>
          </a:xfrm>
        </p:spPr>
        <p:txBody>
          <a:bodyPr/>
          <a:lstStyle/>
          <a:p>
            <a:r>
              <a:rPr lang="en-US" sz="3600" b="1" dirty="0"/>
              <a:t>Semantic representation of text</a:t>
            </a:r>
            <a:endParaRPr lang="en-IN" sz="3600"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52400" y="990910"/>
            <a:ext cx="8763000" cy="5791200"/>
          </a:xfrm>
        </p:spPr>
        <p:txBody>
          <a:bodyPr>
            <a:normAutofit/>
          </a:bodyPr>
          <a:lstStyle/>
          <a:p>
            <a:pPr algn="just">
              <a:lnSpc>
                <a:spcPct val="200000"/>
              </a:lnSpc>
            </a:pPr>
            <a:r>
              <a:rPr lang="en-US" sz="1700" dirty="0">
                <a:latin typeface="Times New Roman" panose="02020603050405020304" pitchFamily="18" charset="0"/>
                <a:cs typeface="Times New Roman" panose="02020603050405020304" pitchFamily="18" charset="0"/>
              </a:rPr>
              <a:t>Semantic representation of text involves capturing the underlying meaning and context of a piece of text in a structured format that can be processed and understood by machines. It goes beyond just the surface-level words and their arrangements to encompass the deeper semantic relationships and nuances within the text. Here's an example to help illustrate the concept:</a:t>
            </a:r>
          </a:p>
          <a:p>
            <a:pPr algn="just">
              <a:lnSpc>
                <a:spcPct val="200000"/>
              </a:lnSpc>
            </a:pPr>
            <a:r>
              <a:rPr lang="en-US" sz="1700" dirty="0">
                <a:latin typeface="Times New Roman" panose="02020603050405020304" pitchFamily="18" charset="0"/>
                <a:cs typeface="Times New Roman" panose="02020603050405020304" pitchFamily="18" charset="0"/>
              </a:rPr>
              <a:t>Example Text: "The cat chased the mouse."</a:t>
            </a:r>
          </a:p>
          <a:p>
            <a:pPr algn="just">
              <a:lnSpc>
                <a:spcPct val="200000"/>
              </a:lnSpc>
            </a:pPr>
            <a:r>
              <a:rPr lang="en-US" sz="1700" dirty="0">
                <a:latin typeface="Times New Roman" panose="02020603050405020304" pitchFamily="18" charset="0"/>
                <a:cs typeface="Times New Roman" panose="02020603050405020304" pitchFamily="18" charset="0"/>
              </a:rPr>
              <a:t>Semantic Representation:</a:t>
            </a:r>
          </a:p>
          <a:p>
            <a:pPr algn="just">
              <a:lnSpc>
                <a:spcPct val="200000"/>
              </a:lnSpc>
            </a:pPr>
            <a:r>
              <a:rPr lang="en-US" sz="1700" dirty="0">
                <a:latin typeface="Times New Roman" panose="02020603050405020304" pitchFamily="18" charset="0"/>
                <a:cs typeface="Times New Roman" panose="02020603050405020304" pitchFamily="18" charset="0"/>
              </a:rPr>
              <a:t>Subject: cat</a:t>
            </a:r>
          </a:p>
          <a:p>
            <a:pPr algn="just">
              <a:lnSpc>
                <a:spcPct val="200000"/>
              </a:lnSpc>
            </a:pPr>
            <a:r>
              <a:rPr lang="en-US" sz="1700" dirty="0">
                <a:latin typeface="Times New Roman" panose="02020603050405020304" pitchFamily="18" charset="0"/>
                <a:cs typeface="Times New Roman" panose="02020603050405020304" pitchFamily="18" charset="0"/>
              </a:rPr>
              <a:t>Action: chased</a:t>
            </a:r>
          </a:p>
          <a:p>
            <a:pPr algn="just">
              <a:lnSpc>
                <a:spcPct val="200000"/>
              </a:lnSpc>
            </a:pPr>
            <a:r>
              <a:rPr lang="en-US" sz="1700" dirty="0">
                <a:latin typeface="Times New Roman" panose="02020603050405020304" pitchFamily="18" charset="0"/>
                <a:cs typeface="Times New Roman" panose="02020603050405020304" pitchFamily="18" charset="0"/>
              </a:rPr>
              <a:t>Object: mouse</a:t>
            </a:r>
          </a:p>
          <a:p>
            <a:pPr algn="just">
              <a:lnSpc>
                <a:spcPct val="200000"/>
              </a:lnSpc>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2361954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715962"/>
          </a:xfrm>
        </p:spPr>
        <p:txBody>
          <a:bodyPr/>
          <a:lstStyle/>
          <a:p>
            <a:r>
              <a:rPr lang="en-US" sz="3600" b="1" dirty="0"/>
              <a:t>Semantic representation of text</a:t>
            </a:r>
            <a:endParaRPr lang="en-IN" sz="3600"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52400" y="990910"/>
            <a:ext cx="8763000" cy="5791200"/>
          </a:xfrm>
        </p:spPr>
        <p:txBody>
          <a:bodyPr>
            <a:normAutofit/>
          </a:bodyPr>
          <a:lstStyle/>
          <a:p>
            <a:pPr algn="just">
              <a:lnSpc>
                <a:spcPct val="150000"/>
              </a:lnSpc>
            </a:pPr>
            <a:r>
              <a:rPr lang="en-US" sz="1700" dirty="0">
                <a:latin typeface="Times New Roman" panose="02020603050405020304" pitchFamily="18" charset="0"/>
                <a:cs typeface="Times New Roman" panose="02020603050405020304" pitchFamily="18" charset="0"/>
              </a:rPr>
              <a:t>In this example, the semantic representation breaks down the sentence into its core components: the subject (cat), the action (chased), and the object (mouse). This representation captures the relationship between these elements and their roles within the sentence. It conveys the meaning that a cat performed the action of chasing a mouse.</a:t>
            </a:r>
          </a:p>
          <a:p>
            <a:pPr algn="just">
              <a:lnSpc>
                <a:spcPct val="150000"/>
              </a:lnSpc>
            </a:pPr>
            <a:r>
              <a:rPr lang="en-US" sz="1700" dirty="0">
                <a:latin typeface="Times New Roman" panose="02020603050405020304" pitchFamily="18" charset="0"/>
                <a:cs typeface="Times New Roman" panose="02020603050405020304" pitchFamily="18" charset="0"/>
              </a:rPr>
              <a:t>This kind of semantic representation is crucial for enabling machines to understand the meaning of the sentence beyond just recognizing individual words. It helps in tasks such as sentiment analysis, question answering, machine translation, and more.</a:t>
            </a:r>
          </a:p>
          <a:p>
            <a:pPr algn="just">
              <a:lnSpc>
                <a:spcPct val="150000"/>
              </a:lnSpc>
            </a:pPr>
            <a:r>
              <a:rPr lang="en-US" sz="1700" dirty="0">
                <a:latin typeface="Times New Roman" panose="02020603050405020304" pitchFamily="18" charset="0"/>
                <a:cs typeface="Times New Roman" panose="02020603050405020304" pitchFamily="18" charset="0"/>
              </a:rPr>
              <a:t>More advanced methods, like word embeddings or transformer-based models, can capture even richer semantic relationships. For instance, word embeddings would represent "cat" and "mouse" as vectors in a high-dimensional space, where their proximity reflects their semantic similarity (both being animals in this case). A transformer model could generate contextualized embeddings that take into account the surrounding words and capture the precise relationships between all the words in the sentence.</a:t>
            </a:r>
          </a:p>
          <a:p>
            <a:pPr algn="just">
              <a:lnSpc>
                <a:spcPct val="150000"/>
              </a:lnSpc>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15799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81CCE-387E-913A-D0C9-E157D14760E2}"/>
              </a:ext>
            </a:extLst>
          </p:cNvPr>
          <p:cNvSpPr>
            <a:spLocks noGrp="1"/>
          </p:cNvSpPr>
          <p:nvPr>
            <p:ph type="title"/>
          </p:nvPr>
        </p:nvSpPr>
        <p:spPr>
          <a:xfrm>
            <a:off x="228600" y="26087"/>
            <a:ext cx="8686800" cy="715962"/>
          </a:xfrm>
        </p:spPr>
        <p:txBody>
          <a:bodyPr/>
          <a:lstStyle/>
          <a:p>
            <a:r>
              <a:rPr lang="en-US" sz="3200" b="1" dirty="0"/>
              <a:t>Techniques for Semantic representation of text</a:t>
            </a:r>
            <a:endParaRPr lang="en-IN" sz="3200" b="1" dirty="0"/>
          </a:p>
        </p:txBody>
      </p:sp>
      <p:sp>
        <p:nvSpPr>
          <p:cNvPr id="3" name="Content Placeholder 2">
            <a:extLst>
              <a:ext uri="{FF2B5EF4-FFF2-40B4-BE49-F238E27FC236}">
                <a16:creationId xmlns:a16="http://schemas.microsoft.com/office/drawing/2014/main" id="{9CABA4D2-1D2C-AE0F-B130-3A5F602C1AE5}"/>
              </a:ext>
            </a:extLst>
          </p:cNvPr>
          <p:cNvSpPr>
            <a:spLocks noGrp="1"/>
          </p:cNvSpPr>
          <p:nvPr>
            <p:ph idx="1"/>
          </p:nvPr>
        </p:nvSpPr>
        <p:spPr>
          <a:xfrm>
            <a:off x="152400" y="838200"/>
            <a:ext cx="8763000" cy="5943910"/>
          </a:xfrm>
        </p:spPr>
        <p:txBody>
          <a:bodyPr>
            <a:normAutofit fontScale="92500" lnSpcReduction="10000"/>
          </a:bodyPr>
          <a:lstStyle/>
          <a:p>
            <a:pPr marL="0" indent="0" algn="just">
              <a:lnSpc>
                <a:spcPct val="150000"/>
              </a:lnSpc>
              <a:buNone/>
            </a:pPr>
            <a:r>
              <a:rPr lang="en-US" sz="1700" b="1" dirty="0">
                <a:latin typeface="Times New Roman" panose="02020603050405020304" pitchFamily="18" charset="0"/>
                <a:cs typeface="Times New Roman" panose="02020603050405020304" pitchFamily="18" charset="0"/>
              </a:rPr>
              <a:t>Word Embeddings:</a:t>
            </a:r>
          </a:p>
          <a:p>
            <a:pPr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Techniques like Word2Vec, </a:t>
            </a:r>
            <a:r>
              <a:rPr lang="en-US" sz="1700" dirty="0" err="1">
                <a:latin typeface="Times New Roman" panose="02020603050405020304" pitchFamily="18" charset="0"/>
                <a:cs typeface="Times New Roman" panose="02020603050405020304" pitchFamily="18" charset="0"/>
              </a:rPr>
              <a:t>GloVe</a:t>
            </a:r>
            <a:r>
              <a:rPr lang="en-US" sz="1700" dirty="0">
                <a:latin typeface="Times New Roman" panose="02020603050405020304" pitchFamily="18" charset="0"/>
                <a:cs typeface="Times New Roman" panose="02020603050405020304" pitchFamily="18" charset="0"/>
              </a:rPr>
              <a:t> (Global Vectors for Word Representation), and </a:t>
            </a:r>
            <a:r>
              <a:rPr lang="en-US" sz="1700" dirty="0" err="1">
                <a:latin typeface="Times New Roman" panose="02020603050405020304" pitchFamily="18" charset="0"/>
                <a:cs typeface="Times New Roman" panose="02020603050405020304" pitchFamily="18" charset="0"/>
              </a:rPr>
              <a:t>FastText</a:t>
            </a:r>
            <a:r>
              <a:rPr lang="en-US" sz="1700" dirty="0">
                <a:latin typeface="Times New Roman" panose="02020603050405020304" pitchFamily="18" charset="0"/>
                <a:cs typeface="Times New Roman" panose="02020603050405020304" pitchFamily="18" charset="0"/>
              </a:rPr>
              <a:t> generate word embeddings. Words are represented as dense vectors in a high-dimensional space, capturing semantic relationships between words. Similar words have similar vector representations.</a:t>
            </a:r>
          </a:p>
          <a:p>
            <a:pPr algn="just">
              <a:lnSpc>
                <a:spcPct val="150000"/>
              </a:lnSpc>
              <a:buFont typeface="Arial" panose="020B0604020202020204" pitchFamily="34" charset="0"/>
              <a:buChar char="•"/>
            </a:pPr>
            <a:r>
              <a:rPr lang="en-US" sz="1700" dirty="0">
                <a:latin typeface="Times New Roman" panose="02020603050405020304" pitchFamily="18" charset="0"/>
                <a:cs typeface="Times New Roman" panose="02020603050405020304" pitchFamily="18" charset="0"/>
              </a:rPr>
              <a:t>Example: "king" - "man" + "woman" yields a vector that is close to the vector for "queen.“</a:t>
            </a:r>
          </a:p>
          <a:p>
            <a:pPr marL="0" indent="0" algn="just">
              <a:lnSpc>
                <a:spcPct val="150000"/>
              </a:lnSpc>
              <a:buNone/>
            </a:pPr>
            <a:r>
              <a:rPr lang="en-IN" sz="1700" b="1" dirty="0">
                <a:latin typeface="Times New Roman" panose="02020603050405020304" pitchFamily="18" charset="0"/>
                <a:cs typeface="Times New Roman" panose="02020603050405020304" pitchFamily="18" charset="0"/>
              </a:rPr>
              <a:t>Sentence Embeddings:</a:t>
            </a:r>
          </a:p>
          <a:p>
            <a:pPr algn="just">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Similar to word embeddings, sentence embeddings represent entire sentences as vectors. These vectors capture the overall semantic meaning of the sentence.</a:t>
            </a:r>
          </a:p>
          <a:p>
            <a:pPr algn="just">
              <a:lnSpc>
                <a:spcPct val="150000"/>
              </a:lnSpc>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Techniques like averaging word embeddings, using recurrent neural networks (RNNs), or transformer models can generate sentence embeddings.</a:t>
            </a:r>
          </a:p>
          <a:p>
            <a:pPr marL="0" indent="0" algn="just">
              <a:lnSpc>
                <a:spcPct val="150000"/>
              </a:lnSpc>
              <a:buNone/>
            </a:pPr>
            <a:r>
              <a:rPr lang="en-US" sz="1700" b="1" dirty="0">
                <a:latin typeface="Times New Roman" panose="02020603050405020304" pitchFamily="18" charset="0"/>
                <a:cs typeface="Times New Roman" panose="02020603050405020304" pitchFamily="18" charset="0"/>
              </a:rPr>
              <a:t>Transformers and Pretrained Models:</a:t>
            </a:r>
          </a:p>
          <a:p>
            <a:pPr algn="just">
              <a:lnSpc>
                <a:spcPct val="150000"/>
              </a:lnSpc>
            </a:pPr>
            <a:r>
              <a:rPr lang="en-US" sz="1700" dirty="0">
                <a:latin typeface="Times New Roman" panose="02020603050405020304" pitchFamily="18" charset="0"/>
                <a:cs typeface="Times New Roman" panose="02020603050405020304" pitchFamily="18" charset="0"/>
              </a:rPr>
              <a:t>Transformer-based models like BERT (Bidirectional Encoder Representations from Transformers) and GPT (Generative Pre-trained Transformer) are state-of-the-art in capturing contextualized word and sentence representations.</a:t>
            </a:r>
          </a:p>
          <a:p>
            <a:pPr algn="just">
              <a:lnSpc>
                <a:spcPct val="150000"/>
              </a:lnSpc>
            </a:pPr>
            <a:r>
              <a:rPr lang="en-US" sz="1700" dirty="0">
                <a:latin typeface="Times New Roman" panose="02020603050405020304" pitchFamily="18" charset="0"/>
                <a:cs typeface="Times New Roman" panose="02020603050405020304" pitchFamily="18" charset="0"/>
              </a:rPr>
              <a:t>BERT generates bidirectional contextual representations by considering both left and right contexts of each word in a sentence. This captures rich semantic relationships.</a:t>
            </a:r>
          </a:p>
          <a:p>
            <a:pPr algn="just">
              <a:lnSpc>
                <a:spcPct val="150000"/>
              </a:lnSpc>
              <a:buFont typeface="Arial" panose="020B0604020202020204" pitchFamily="34" charset="0"/>
              <a:buChar char="•"/>
            </a:pPr>
            <a:endParaRPr lang="en-IN" sz="17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1700" dirty="0">
              <a:latin typeface="Times New Roman" panose="02020603050405020304" pitchFamily="18" charset="0"/>
              <a:cs typeface="Times New Roman" panose="02020603050405020304" pitchFamily="18" charset="0"/>
            </a:endParaRPr>
          </a:p>
          <a:p>
            <a:pPr algn="just">
              <a:lnSpc>
                <a:spcPct val="150000"/>
              </a:lnSpc>
            </a:pPr>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921962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76200" y="29066"/>
            <a:ext cx="8610600" cy="579437"/>
          </a:xfrm>
        </p:spPr>
        <p:txBody>
          <a:bodyPr/>
          <a:lstStyle/>
          <a:p>
            <a:r>
              <a:rPr lang="en-IN" sz="3200" b="1" dirty="0"/>
              <a:t>NLP Project Titles</a:t>
            </a:r>
          </a:p>
        </p:txBody>
      </p:sp>
      <p:sp>
        <p:nvSpPr>
          <p:cNvPr id="5" name="Content Placeholder 4">
            <a:extLst>
              <a:ext uri="{FF2B5EF4-FFF2-40B4-BE49-F238E27FC236}">
                <a16:creationId xmlns:a16="http://schemas.microsoft.com/office/drawing/2014/main" id="{199DEEB0-0967-B088-E420-DA365D946109}"/>
              </a:ext>
            </a:extLst>
          </p:cNvPr>
          <p:cNvSpPr>
            <a:spLocks noGrp="1"/>
          </p:cNvSpPr>
          <p:nvPr>
            <p:ph idx="1"/>
          </p:nvPr>
        </p:nvSpPr>
        <p:spPr>
          <a:xfrm>
            <a:off x="432062" y="838200"/>
            <a:ext cx="8229600" cy="4525963"/>
          </a:xfrm>
        </p:spPr>
        <p:txBody>
          <a:bodyPr/>
          <a:lstStyle/>
          <a:p>
            <a:r>
              <a:rPr lang="en-US" sz="2400" dirty="0">
                <a:latin typeface="+mj-lt"/>
                <a:ea typeface="+mj-ea"/>
                <a:cs typeface="+mj-cs"/>
              </a:rPr>
              <a:t>Extracting Important Keywords from Text with TF-IDF and Python's Scikit-Learn</a:t>
            </a:r>
          </a:p>
          <a:p>
            <a:r>
              <a:rPr lang="en-IN" sz="2400" dirty="0">
                <a:latin typeface="+mj-lt"/>
                <a:ea typeface="+mj-ea"/>
                <a:cs typeface="+mj-cs"/>
              </a:rPr>
              <a:t>Chatbot with Seq2Seq Model</a:t>
            </a:r>
            <a:endParaRPr lang="en-US" sz="2400" dirty="0">
              <a:latin typeface="+mj-lt"/>
              <a:ea typeface="+mj-ea"/>
              <a:cs typeface="+mj-cs"/>
            </a:endParaRPr>
          </a:p>
          <a:p>
            <a:r>
              <a:rPr lang="en-IN" sz="2400" dirty="0">
                <a:latin typeface="+mj-lt"/>
                <a:ea typeface="+mj-ea"/>
                <a:cs typeface="+mj-cs"/>
              </a:rPr>
              <a:t>Language Identifier</a:t>
            </a:r>
            <a:endParaRPr lang="en-US" sz="2400" dirty="0">
              <a:latin typeface="+mj-lt"/>
              <a:ea typeface="+mj-ea"/>
              <a:cs typeface="+mj-cs"/>
            </a:endParaRPr>
          </a:p>
          <a:p>
            <a:r>
              <a:rPr lang="en-IN" sz="2400" dirty="0">
                <a:latin typeface="+mj-lt"/>
                <a:ea typeface="+mj-ea"/>
                <a:cs typeface="+mj-cs"/>
              </a:rPr>
              <a:t> Extract-Stock-Sentiment-From-News-Headlines</a:t>
            </a:r>
            <a:endParaRPr lang="en-US" sz="2400" dirty="0">
              <a:latin typeface="+mj-lt"/>
              <a:ea typeface="+mj-ea"/>
              <a:cs typeface="+mj-cs"/>
            </a:endParaRPr>
          </a:p>
          <a:p>
            <a:r>
              <a:rPr lang="en-US" sz="2400" dirty="0">
                <a:latin typeface="+mj-lt"/>
                <a:ea typeface="+mj-ea"/>
                <a:cs typeface="+mj-cs"/>
              </a:rPr>
              <a:t>Sentiment Analysis with Deep Learning</a:t>
            </a:r>
          </a:p>
          <a:p>
            <a:r>
              <a:rPr lang="en-IN" sz="2400" dirty="0">
                <a:latin typeface="+mj-lt"/>
                <a:ea typeface="+mj-ea"/>
                <a:cs typeface="+mj-cs"/>
              </a:rPr>
              <a:t>Speech Emotion Analyzer</a:t>
            </a:r>
            <a:endParaRPr lang="en-US" sz="2400" dirty="0">
              <a:latin typeface="+mj-lt"/>
              <a:ea typeface="+mj-ea"/>
              <a:cs typeface="+mj-cs"/>
            </a:endParaRPr>
          </a:p>
          <a:p>
            <a:r>
              <a:rPr lang="en-IN" sz="2400" dirty="0">
                <a:latin typeface="+mj-lt"/>
                <a:ea typeface="+mj-ea"/>
                <a:cs typeface="+mj-cs"/>
              </a:rPr>
              <a:t>Image captioning using LSTM</a:t>
            </a:r>
            <a:endParaRPr lang="en-US" sz="2400" dirty="0">
              <a:latin typeface="+mj-lt"/>
              <a:ea typeface="+mj-ea"/>
              <a:cs typeface="+mj-cs"/>
            </a:endParaRPr>
          </a:p>
          <a:p>
            <a:r>
              <a:rPr lang="en-IN" sz="2400" dirty="0">
                <a:latin typeface="+mj-lt"/>
                <a:ea typeface="+mj-ea"/>
                <a:cs typeface="+mj-cs"/>
              </a:rPr>
              <a:t> </a:t>
            </a:r>
            <a:r>
              <a:rPr lang="en-IN" sz="2400" dirty="0" err="1">
                <a:latin typeface="+mj-lt"/>
                <a:ea typeface="+mj-ea"/>
                <a:cs typeface="+mj-cs"/>
              </a:rPr>
              <a:t>Keyphrase</a:t>
            </a:r>
            <a:r>
              <a:rPr lang="en-IN" sz="2400" dirty="0">
                <a:latin typeface="+mj-lt"/>
                <a:ea typeface="+mj-ea"/>
                <a:cs typeface="+mj-cs"/>
              </a:rPr>
              <a:t> extraction from scientific articles</a:t>
            </a:r>
            <a:endParaRPr lang="en-US" sz="2400" dirty="0">
              <a:latin typeface="+mj-lt"/>
              <a:ea typeface="+mj-ea"/>
              <a:cs typeface="+mj-cs"/>
            </a:endParaRPr>
          </a:p>
          <a:p>
            <a:r>
              <a:rPr lang="en-IN" sz="2400" dirty="0">
                <a:latin typeface="+mj-lt"/>
                <a:ea typeface="+mj-ea"/>
                <a:cs typeface="+mj-cs"/>
              </a:rPr>
              <a:t>Text classification</a:t>
            </a:r>
            <a:endParaRPr lang="en-US" sz="2400" dirty="0">
              <a:latin typeface="+mj-lt"/>
              <a:ea typeface="+mj-ea"/>
              <a:cs typeface="+mj-cs"/>
            </a:endParaRPr>
          </a:p>
          <a:p>
            <a:r>
              <a:rPr lang="en-IN" sz="2400" dirty="0">
                <a:latin typeface="+mj-lt"/>
                <a:ea typeface="+mj-ea"/>
                <a:cs typeface="+mj-cs"/>
              </a:rPr>
              <a:t>Question answering</a:t>
            </a:r>
          </a:p>
          <a:p>
            <a:r>
              <a:rPr lang="en-IN" sz="2400" dirty="0">
                <a:latin typeface="+mj-lt"/>
                <a:ea typeface="+mj-ea"/>
                <a:cs typeface="+mj-cs"/>
              </a:rPr>
              <a:t>Fake News Detector</a:t>
            </a:r>
          </a:p>
          <a:p>
            <a:endParaRPr lang="en-US" sz="2400" dirty="0">
              <a:latin typeface="+mj-lt"/>
              <a:ea typeface="+mj-ea"/>
              <a:cs typeface="+mj-cs"/>
            </a:endParaRPr>
          </a:p>
          <a:p>
            <a:endParaRPr lang="en-IN" sz="2800" dirty="0"/>
          </a:p>
        </p:txBody>
      </p:sp>
    </p:spTree>
    <p:extLst>
      <p:ext uri="{BB962C8B-B14F-4D97-AF65-F5344CB8AC3E}">
        <p14:creationId xmlns:p14="http://schemas.microsoft.com/office/powerpoint/2010/main" val="227236958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76200" y="29066"/>
            <a:ext cx="8610600" cy="579437"/>
          </a:xfrm>
        </p:spPr>
        <p:txBody>
          <a:bodyPr/>
          <a:lstStyle/>
          <a:p>
            <a:r>
              <a:rPr lang="en-IN" sz="3200" b="1" dirty="0"/>
              <a:t>NLP Project Titles</a:t>
            </a:r>
          </a:p>
        </p:txBody>
      </p:sp>
      <p:sp>
        <p:nvSpPr>
          <p:cNvPr id="5" name="Content Placeholder 4">
            <a:extLst>
              <a:ext uri="{FF2B5EF4-FFF2-40B4-BE49-F238E27FC236}">
                <a16:creationId xmlns:a16="http://schemas.microsoft.com/office/drawing/2014/main" id="{199DEEB0-0967-B088-E420-DA365D946109}"/>
              </a:ext>
            </a:extLst>
          </p:cNvPr>
          <p:cNvSpPr>
            <a:spLocks noGrp="1"/>
          </p:cNvSpPr>
          <p:nvPr>
            <p:ph idx="1"/>
          </p:nvPr>
        </p:nvSpPr>
        <p:spPr>
          <a:xfrm>
            <a:off x="432062" y="838200"/>
            <a:ext cx="8229600" cy="4525963"/>
          </a:xfrm>
        </p:spPr>
        <p:txBody>
          <a:bodyPr/>
          <a:lstStyle/>
          <a:p>
            <a:r>
              <a:rPr lang="en-IN" sz="2400" dirty="0">
                <a:latin typeface="+mj-lt"/>
                <a:ea typeface="+mj-ea"/>
                <a:cs typeface="+mj-cs"/>
              </a:rPr>
              <a:t>Sentiment analysis for marketing</a:t>
            </a:r>
          </a:p>
          <a:p>
            <a:r>
              <a:rPr lang="en-IN" sz="2400" dirty="0">
                <a:latin typeface="+mj-lt"/>
                <a:ea typeface="+mj-ea"/>
                <a:cs typeface="+mj-cs"/>
              </a:rPr>
              <a:t>Toxic comment classification</a:t>
            </a:r>
          </a:p>
          <a:p>
            <a:r>
              <a:rPr lang="en-IN" sz="2400" dirty="0">
                <a:latin typeface="+mj-lt"/>
                <a:ea typeface="+mj-ea"/>
                <a:cs typeface="+mj-cs"/>
              </a:rPr>
              <a:t>Spam Classification</a:t>
            </a:r>
          </a:p>
          <a:p>
            <a:r>
              <a:rPr lang="en-IN" sz="2400" dirty="0">
                <a:latin typeface="+mj-lt"/>
                <a:ea typeface="+mj-ea"/>
                <a:cs typeface="+mj-cs"/>
              </a:rPr>
              <a:t>Sentence Autocomplete</a:t>
            </a:r>
          </a:p>
          <a:p>
            <a:r>
              <a:rPr lang="en-IN" sz="2400" dirty="0">
                <a:latin typeface="+mj-lt"/>
                <a:ea typeface="+mj-ea"/>
                <a:cs typeface="+mj-cs"/>
              </a:rPr>
              <a:t>Create text summarizer</a:t>
            </a:r>
          </a:p>
          <a:p>
            <a:r>
              <a:rPr lang="en-IN" sz="2400" dirty="0">
                <a:latin typeface="+mj-lt"/>
                <a:ea typeface="+mj-ea"/>
                <a:cs typeface="+mj-cs"/>
              </a:rPr>
              <a:t>Paraphrase detection task</a:t>
            </a:r>
          </a:p>
          <a:p>
            <a:r>
              <a:rPr lang="en-IN" sz="2400" dirty="0">
                <a:latin typeface="+mj-lt"/>
                <a:ea typeface="+mj-ea"/>
                <a:cs typeface="+mj-cs"/>
              </a:rPr>
              <a:t>Generating research papers titles</a:t>
            </a:r>
          </a:p>
          <a:p>
            <a:r>
              <a:rPr lang="en-IN" sz="2400" dirty="0">
                <a:latin typeface="+mj-lt"/>
                <a:ea typeface="+mj-ea"/>
                <a:cs typeface="+mj-cs"/>
              </a:rPr>
              <a:t>Translate and summarize news</a:t>
            </a:r>
          </a:p>
          <a:p>
            <a:r>
              <a:rPr lang="en-IN" sz="2400" dirty="0">
                <a:latin typeface="+mj-lt"/>
                <a:ea typeface="+mj-ea"/>
                <a:cs typeface="+mj-cs"/>
              </a:rPr>
              <a:t>A predictive text generator</a:t>
            </a:r>
          </a:p>
          <a:p>
            <a:r>
              <a:rPr lang="en-IN" sz="2400" dirty="0">
                <a:latin typeface="+mj-lt"/>
                <a:ea typeface="+mj-ea"/>
                <a:cs typeface="+mj-cs"/>
              </a:rPr>
              <a:t>Sentence Autocomplete</a:t>
            </a:r>
            <a:endParaRPr lang="en-US" sz="2400" dirty="0">
              <a:latin typeface="+mj-lt"/>
              <a:ea typeface="+mj-ea"/>
              <a:cs typeface="+mj-cs"/>
            </a:endParaRPr>
          </a:p>
          <a:p>
            <a:r>
              <a:rPr lang="it-IT" sz="2400" dirty="0">
                <a:latin typeface="+mj-lt"/>
                <a:ea typeface="+mj-ea"/>
                <a:cs typeface="+mj-cs"/>
              </a:rPr>
              <a:t>Document Similarity (Quora question pair similarity)</a:t>
            </a:r>
          </a:p>
          <a:p>
            <a:endParaRPr lang="en-US" sz="2400" dirty="0">
              <a:latin typeface="+mj-lt"/>
              <a:ea typeface="+mj-ea"/>
              <a:cs typeface="+mj-cs"/>
            </a:endParaRPr>
          </a:p>
          <a:p>
            <a:endParaRPr lang="en-IN" sz="2800" dirty="0"/>
          </a:p>
        </p:txBody>
      </p:sp>
    </p:spTree>
    <p:extLst>
      <p:ext uri="{BB962C8B-B14F-4D97-AF65-F5344CB8AC3E}">
        <p14:creationId xmlns:p14="http://schemas.microsoft.com/office/powerpoint/2010/main" val="26280288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0"/>
            <a:ext cx="8229600" cy="639762"/>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Ex of </a:t>
            </a:r>
            <a:r>
              <a:rPr lang="en-US" b="1" dirty="0">
                <a:solidFill>
                  <a:srgbClr val="273239"/>
                </a:solidFill>
                <a:latin typeface="Times New Roman" panose="02020603050405020304" pitchFamily="18" charset="0"/>
                <a:cs typeface="Times New Roman" panose="02020603050405020304" pitchFamily="18" charset="0"/>
              </a:rPr>
              <a:t>s</a:t>
            </a:r>
            <a:r>
              <a:rPr lang="en-US" b="1" i="0" dirty="0">
                <a:solidFill>
                  <a:srgbClr val="273239"/>
                </a:solidFill>
                <a:effectLst/>
                <a:latin typeface="Times New Roman" panose="02020603050405020304" pitchFamily="18" charset="0"/>
                <a:cs typeface="Times New Roman" panose="02020603050405020304" pitchFamily="18" charset="0"/>
              </a:rPr>
              <a:t>yntax</a:t>
            </a:r>
            <a:r>
              <a:rPr lang="en-US" b="1" dirty="0">
                <a:solidFill>
                  <a:srgbClr val="273239"/>
                </a:solidFill>
                <a:latin typeface="Times New Roman" panose="02020603050405020304" pitchFamily="18" charset="0"/>
                <a:cs typeface="Times New Roman" panose="02020603050405020304" pitchFamily="18" charset="0"/>
              </a:rPr>
              <a:t> parsing</a:t>
            </a:r>
            <a:endParaRPr lang="en-IN" dirty="0"/>
          </a:p>
        </p:txBody>
      </p:sp>
      <p:sp>
        <p:nvSpPr>
          <p:cNvPr id="7" name="Rectangle 3">
            <a:extLst>
              <a:ext uri="{FF2B5EF4-FFF2-40B4-BE49-F238E27FC236}">
                <a16:creationId xmlns:a16="http://schemas.microsoft.com/office/drawing/2014/main" id="{89DBF8D8-ABA6-D06D-419E-6D5EEFDDB84D}"/>
              </a:ext>
            </a:extLst>
          </p:cNvPr>
          <p:cNvSpPr>
            <a:spLocks noGrp="1" noChangeArrowheads="1"/>
          </p:cNvSpPr>
          <p:nvPr>
            <p:ph idx="1"/>
          </p:nvPr>
        </p:nvSpPr>
        <p:spPr bwMode="auto">
          <a:xfrm>
            <a:off x="209550" y="1536174"/>
            <a:ext cx="8724900" cy="378565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pPr algn="just"/>
            <a:r>
              <a:rPr lang="en-US" sz="2000" dirty="0">
                <a:latin typeface="Times New Roman" panose="02020603050405020304" pitchFamily="18" charset="0"/>
                <a:cs typeface="Times New Roman" panose="02020603050405020304" pitchFamily="18" charset="0"/>
              </a:rPr>
              <a:t>The letters directly above the </a:t>
            </a:r>
            <a:r>
              <a:rPr lang="en-US" sz="2000" b="1" dirty="0">
                <a:latin typeface="Times New Roman" panose="02020603050405020304" pitchFamily="18" charset="0"/>
                <a:cs typeface="Times New Roman" panose="02020603050405020304" pitchFamily="18" charset="0"/>
              </a:rPr>
              <a:t>single words show the parts of speech</a:t>
            </a:r>
            <a:r>
              <a:rPr lang="en-US" sz="2000" dirty="0">
                <a:latin typeface="Times New Roman" panose="02020603050405020304" pitchFamily="18" charset="0"/>
                <a:cs typeface="Times New Roman" panose="02020603050405020304" pitchFamily="18" charset="0"/>
              </a:rPr>
              <a:t> for each word (noun, verb and determiner).</a:t>
            </a:r>
          </a:p>
          <a:p>
            <a:pPr algn="just"/>
            <a:r>
              <a:rPr lang="en-US" sz="2000" dirty="0">
                <a:latin typeface="Times New Roman" panose="02020603050405020304" pitchFamily="18" charset="0"/>
                <a:cs typeface="Times New Roman" panose="02020603050405020304" pitchFamily="18" charset="0"/>
              </a:rPr>
              <a:t>One level higher is some </a:t>
            </a:r>
            <a:r>
              <a:rPr lang="en-US" sz="2000" b="1" dirty="0">
                <a:latin typeface="Times New Roman" panose="02020603050405020304" pitchFamily="18" charset="0"/>
                <a:cs typeface="Times New Roman" panose="02020603050405020304" pitchFamily="18" charset="0"/>
              </a:rPr>
              <a:t>hierarchical grouping of words into phrases</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For example, “the thief” is a </a:t>
            </a:r>
            <a:r>
              <a:rPr lang="en-US" sz="2000" b="1" dirty="0">
                <a:latin typeface="Times New Roman" panose="02020603050405020304" pitchFamily="18" charset="0"/>
                <a:cs typeface="Times New Roman" panose="02020603050405020304" pitchFamily="18" charset="0"/>
              </a:rPr>
              <a:t>noun phrase</a:t>
            </a:r>
            <a:r>
              <a:rPr lang="en-US" sz="2000" dirty="0">
                <a:latin typeface="Times New Roman" panose="02020603050405020304" pitchFamily="18" charset="0"/>
                <a:cs typeface="Times New Roman" panose="02020603050405020304" pitchFamily="18" charset="0"/>
              </a:rPr>
              <a:t>, “robbed the apartment” is a </a:t>
            </a:r>
            <a:r>
              <a:rPr lang="en-US" sz="2000" b="1" dirty="0">
                <a:latin typeface="Times New Roman" panose="02020603050405020304" pitchFamily="18" charset="0"/>
                <a:cs typeface="Times New Roman" panose="02020603050405020304" pitchFamily="18" charset="0"/>
              </a:rPr>
              <a:t>verb phrase</a:t>
            </a:r>
            <a:r>
              <a:rPr lang="en-US" sz="2000" dirty="0">
                <a:latin typeface="Times New Roman" panose="02020603050405020304" pitchFamily="18" charset="0"/>
                <a:cs typeface="Times New Roman" panose="02020603050405020304" pitchFamily="18" charset="0"/>
              </a:rPr>
              <a:t> and when put together the two phrases form a </a:t>
            </a:r>
            <a:r>
              <a:rPr lang="en-US" sz="2000" b="1" dirty="0">
                <a:latin typeface="Times New Roman" panose="02020603050405020304" pitchFamily="18" charset="0"/>
                <a:cs typeface="Times New Roman" panose="02020603050405020304" pitchFamily="18" charset="0"/>
              </a:rPr>
              <a:t>sentence</a:t>
            </a:r>
            <a:r>
              <a:rPr lang="en-US" sz="2000" dirty="0">
                <a:latin typeface="Times New Roman" panose="02020603050405020304" pitchFamily="18" charset="0"/>
                <a:cs typeface="Times New Roman" panose="02020603050405020304" pitchFamily="18" charset="0"/>
              </a:rPr>
              <a:t>, which is marked one level higher.</a:t>
            </a:r>
          </a:p>
          <a:p>
            <a:pPr algn="just"/>
            <a:r>
              <a:rPr lang="en-US" sz="2000" dirty="0">
                <a:latin typeface="Times New Roman" panose="02020603050405020304" pitchFamily="18" charset="0"/>
                <a:cs typeface="Times New Roman" panose="02020603050405020304" pitchFamily="18" charset="0"/>
              </a:rPr>
              <a:t>But what is actually meant by a noun or verb phrase? </a:t>
            </a:r>
          </a:p>
          <a:p>
            <a:pPr lvl="1" algn="just"/>
            <a:r>
              <a:rPr lang="en-US" sz="2000" dirty="0">
                <a:latin typeface="Times New Roman" panose="02020603050405020304" pitchFamily="18" charset="0"/>
                <a:cs typeface="Times New Roman" panose="02020603050405020304" pitchFamily="18" charset="0"/>
              </a:rPr>
              <a:t>Noun phrases are one or more words that contain a noun and maybe some descriptors, verbs or adverbs. </a:t>
            </a:r>
          </a:p>
          <a:p>
            <a:pPr lvl="1" algn="just"/>
            <a:r>
              <a:rPr lang="en-US" sz="2000" dirty="0">
                <a:latin typeface="Times New Roman" panose="02020603050405020304" pitchFamily="18" charset="0"/>
                <a:cs typeface="Times New Roman" panose="02020603050405020304" pitchFamily="18" charset="0"/>
              </a:rPr>
              <a:t>The idea is to group nouns with words that are in relation to them.</a:t>
            </a:r>
          </a:p>
          <a:p>
            <a:pPr marL="0" indent="0" algn="just">
              <a:spcBef>
                <a:spcPct val="0"/>
              </a:spcBef>
              <a:buNone/>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1986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8C677-AB07-73B1-1CFB-C209BB95E1C1}"/>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11F2E500-FB89-F262-7CA3-DEE0A1F630D0}"/>
              </a:ext>
            </a:extLst>
          </p:cNvPr>
          <p:cNvSpPr>
            <a:spLocks noGrp="1"/>
          </p:cNvSpPr>
          <p:nvPr>
            <p:ph idx="1"/>
          </p:nvPr>
        </p:nvSpPr>
        <p:spPr/>
        <p:txBody>
          <a:bodyPr/>
          <a:lstStyle/>
          <a:p>
            <a:r>
              <a:rPr lang="en-US" b="0" i="0" dirty="0">
                <a:solidFill>
                  <a:srgbClr val="242424"/>
                </a:solidFill>
                <a:effectLst/>
                <a:latin typeface="source-serif-pro"/>
                <a:hlinkClick r:id="rId2"/>
              </a:rPr>
              <a:t>https://blog.smart-tribune.com/en/semantic-analysis#:~:text=Syntactic%20analysis%20focuses%20on%20%E2%80%9Cform,not%20just%20a%20single%20word</a:t>
            </a:r>
            <a:endParaRPr lang="en-US" dirty="0">
              <a:solidFill>
                <a:srgbClr val="242424"/>
              </a:solidFill>
              <a:latin typeface="source-serif-pro"/>
            </a:endParaRPr>
          </a:p>
          <a:p>
            <a:endParaRPr lang="en-IN" dirty="0"/>
          </a:p>
          <a:p>
            <a:endParaRPr lang="en-IN" dirty="0"/>
          </a:p>
        </p:txBody>
      </p:sp>
    </p:spTree>
    <p:extLst>
      <p:ext uri="{BB962C8B-B14F-4D97-AF65-F5344CB8AC3E}">
        <p14:creationId xmlns:p14="http://schemas.microsoft.com/office/powerpoint/2010/main" val="3524900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0"/>
            <a:ext cx="8229600" cy="639762"/>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Ex of </a:t>
            </a:r>
            <a:r>
              <a:rPr lang="en-US" b="1" dirty="0">
                <a:solidFill>
                  <a:srgbClr val="273239"/>
                </a:solidFill>
                <a:latin typeface="Times New Roman" panose="02020603050405020304" pitchFamily="18" charset="0"/>
                <a:cs typeface="Times New Roman" panose="02020603050405020304" pitchFamily="18" charset="0"/>
              </a:rPr>
              <a:t>s</a:t>
            </a:r>
            <a:r>
              <a:rPr lang="en-US" b="1" i="0" dirty="0">
                <a:solidFill>
                  <a:srgbClr val="273239"/>
                </a:solidFill>
                <a:effectLst/>
                <a:latin typeface="Times New Roman" panose="02020603050405020304" pitchFamily="18" charset="0"/>
                <a:cs typeface="Times New Roman" panose="02020603050405020304" pitchFamily="18" charset="0"/>
              </a:rPr>
              <a:t>yntax</a:t>
            </a:r>
            <a:r>
              <a:rPr lang="en-US" b="1" dirty="0">
                <a:solidFill>
                  <a:srgbClr val="273239"/>
                </a:solidFill>
                <a:latin typeface="Times New Roman" panose="02020603050405020304" pitchFamily="18" charset="0"/>
                <a:cs typeface="Times New Roman" panose="02020603050405020304" pitchFamily="18" charset="0"/>
              </a:rPr>
              <a:t> parsing</a:t>
            </a:r>
            <a:endParaRPr lang="en-IN" dirty="0"/>
          </a:p>
        </p:txBody>
      </p:sp>
      <p:sp>
        <p:nvSpPr>
          <p:cNvPr id="7" name="Rectangle 3">
            <a:extLst>
              <a:ext uri="{FF2B5EF4-FFF2-40B4-BE49-F238E27FC236}">
                <a16:creationId xmlns:a16="http://schemas.microsoft.com/office/drawing/2014/main" id="{89DBF8D8-ABA6-D06D-419E-6D5EEFDDB84D}"/>
              </a:ext>
            </a:extLst>
          </p:cNvPr>
          <p:cNvSpPr>
            <a:spLocks noGrp="1" noChangeArrowheads="1"/>
          </p:cNvSpPr>
          <p:nvPr>
            <p:ph idx="1"/>
          </p:nvPr>
        </p:nvSpPr>
        <p:spPr bwMode="auto">
          <a:xfrm>
            <a:off x="209550" y="621268"/>
            <a:ext cx="8724900" cy="33547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pPr algn="just"/>
            <a:r>
              <a:rPr lang="en-US" sz="2000" dirty="0">
                <a:latin typeface="Times New Roman" panose="02020603050405020304" pitchFamily="18" charset="0"/>
                <a:cs typeface="Times New Roman" panose="02020603050405020304" pitchFamily="18" charset="0"/>
              </a:rPr>
              <a:t>A parse tree also provides us with information about the </a:t>
            </a:r>
            <a:r>
              <a:rPr lang="en-US" sz="2000" b="1" dirty="0">
                <a:latin typeface="Times New Roman" panose="02020603050405020304" pitchFamily="18" charset="0"/>
                <a:cs typeface="Times New Roman" panose="02020603050405020304" pitchFamily="18" charset="0"/>
              </a:rPr>
              <a:t>grammatical relationships of the words </a:t>
            </a:r>
            <a:r>
              <a:rPr lang="en-US" sz="2000" dirty="0">
                <a:latin typeface="Times New Roman" panose="02020603050405020304" pitchFamily="18" charset="0"/>
                <a:cs typeface="Times New Roman" panose="02020603050405020304" pitchFamily="18" charset="0"/>
              </a:rPr>
              <a:t>due to the structure of their representation. </a:t>
            </a:r>
          </a:p>
          <a:p>
            <a:pPr algn="just"/>
            <a:r>
              <a:rPr lang="en-US" sz="2000" dirty="0">
                <a:latin typeface="Times New Roman" panose="02020603050405020304" pitchFamily="18" charset="0"/>
                <a:cs typeface="Times New Roman" panose="02020603050405020304" pitchFamily="18" charset="0"/>
              </a:rPr>
              <a:t>For example, we can see in the structure that “the thief” is the subject of “robbed.”</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With structure I mean that we have the verb (“robbed”), which is marked with a “V” above it and a “VP” above that, which is linked with a “S” to the subject (“the thief”), which has a “NP” above it. This is like a template for a subject-verb relationship and there are many others for other types of relationships.</a:t>
            </a:r>
            <a:endParaRPr lang="en-US" sz="2400" dirty="0">
              <a:latin typeface="Times New Roman" panose="02020603050405020304" pitchFamily="18" charset="0"/>
              <a:cs typeface="Times New Roman" panose="02020603050405020304" pitchFamily="18" charset="0"/>
            </a:endParaRPr>
          </a:p>
          <a:p>
            <a:pPr algn="just">
              <a:spcBef>
                <a:spcPct val="0"/>
              </a:spcBef>
            </a:pP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3538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12881"/>
            <a:ext cx="8229600" cy="563562"/>
          </a:xfrm>
        </p:spPr>
        <p:txBody>
          <a:bodyPr/>
          <a:lstStyle/>
          <a:p>
            <a:r>
              <a:rPr lang="en-US" sz="3600" b="1" i="0" dirty="0">
                <a:solidFill>
                  <a:srgbClr val="273239"/>
                </a:solidFill>
                <a:effectLst/>
                <a:latin typeface="Times New Roman" panose="02020603050405020304" pitchFamily="18" charset="0"/>
                <a:cs typeface="Times New Roman" panose="02020603050405020304" pitchFamily="18" charset="0"/>
              </a:rPr>
              <a:t>Output of Syntax</a:t>
            </a:r>
            <a:r>
              <a:rPr lang="en-US" sz="3600" b="1" dirty="0">
                <a:solidFill>
                  <a:srgbClr val="273239"/>
                </a:solidFill>
                <a:latin typeface="Times New Roman" panose="02020603050405020304" pitchFamily="18" charset="0"/>
                <a:cs typeface="Times New Roman" panose="02020603050405020304" pitchFamily="18" charset="0"/>
              </a:rPr>
              <a:t> parser</a:t>
            </a:r>
            <a:endParaRPr lang="en-IN" sz="3600" dirty="0"/>
          </a:p>
        </p:txBody>
      </p:sp>
      <p:graphicFrame>
        <p:nvGraphicFramePr>
          <p:cNvPr id="6" name="Table 6">
            <a:extLst>
              <a:ext uri="{FF2B5EF4-FFF2-40B4-BE49-F238E27FC236}">
                <a16:creationId xmlns:a16="http://schemas.microsoft.com/office/drawing/2014/main" id="{046EBECF-178D-B1DF-974B-349A9406C95A}"/>
              </a:ext>
            </a:extLst>
          </p:cNvPr>
          <p:cNvGraphicFramePr>
            <a:graphicFrameLocks noGrp="1"/>
          </p:cNvGraphicFramePr>
          <p:nvPr>
            <p:ph idx="1"/>
          </p:nvPr>
        </p:nvGraphicFramePr>
        <p:xfrm>
          <a:off x="152400" y="672707"/>
          <a:ext cx="8763000" cy="5948680"/>
        </p:xfrm>
        <a:graphic>
          <a:graphicData uri="http://schemas.openxmlformats.org/drawingml/2006/table">
            <a:tbl>
              <a:tblPr firstRow="1" bandRow="1">
                <a:tableStyleId>{5C22544A-7EE6-4342-B048-85BDC9FD1C3A}</a:tableStyleId>
              </a:tblPr>
              <a:tblGrid>
                <a:gridCol w="2434167">
                  <a:extLst>
                    <a:ext uri="{9D8B030D-6E8A-4147-A177-3AD203B41FA5}">
                      <a16:colId xmlns:a16="http://schemas.microsoft.com/office/drawing/2014/main" val="2404957314"/>
                    </a:ext>
                  </a:extLst>
                </a:gridCol>
                <a:gridCol w="3407833">
                  <a:extLst>
                    <a:ext uri="{9D8B030D-6E8A-4147-A177-3AD203B41FA5}">
                      <a16:colId xmlns:a16="http://schemas.microsoft.com/office/drawing/2014/main" val="1038374350"/>
                    </a:ext>
                  </a:extLst>
                </a:gridCol>
                <a:gridCol w="2921000">
                  <a:extLst>
                    <a:ext uri="{9D8B030D-6E8A-4147-A177-3AD203B41FA5}">
                      <a16:colId xmlns:a16="http://schemas.microsoft.com/office/drawing/2014/main" val="1717362703"/>
                    </a:ext>
                  </a:extLst>
                </a:gridCol>
              </a:tblGrid>
              <a:tr h="370840">
                <a:tc>
                  <a:txBody>
                    <a:bodyPr/>
                    <a:lstStyle/>
                    <a:p>
                      <a:pPr algn="ctr" fontAlgn="b"/>
                      <a:r>
                        <a:rPr lang="en-IN" sz="1800" kern="1200" dirty="0">
                          <a:solidFill>
                            <a:schemeClr val="tx1"/>
                          </a:solidFill>
                          <a:latin typeface="Times New Roman" panose="02020603050405020304" pitchFamily="18" charset="0"/>
                          <a:ea typeface="+mn-ea"/>
                          <a:cs typeface="Times New Roman" panose="02020603050405020304" pitchFamily="18" charset="0"/>
                        </a:rPr>
                        <a:t>Aspect</a:t>
                      </a:r>
                    </a:p>
                  </a:txBody>
                  <a:tcPr anchor="b"/>
                </a:tc>
                <a:tc>
                  <a:txBody>
                    <a:bodyPr/>
                    <a:lstStyle/>
                    <a:p>
                      <a:pPr algn="ctr" fontAlgn="b"/>
                      <a:r>
                        <a:rPr lang="en-IN" sz="1800" kern="1200">
                          <a:solidFill>
                            <a:schemeClr val="tx1"/>
                          </a:solidFill>
                          <a:latin typeface="Times New Roman" panose="02020603050405020304" pitchFamily="18" charset="0"/>
                          <a:ea typeface="+mn-ea"/>
                          <a:cs typeface="Times New Roman" panose="02020603050405020304" pitchFamily="18" charset="0"/>
                        </a:rPr>
                        <a:t>Syntax Tree</a:t>
                      </a:r>
                    </a:p>
                  </a:txBody>
                  <a:tcPr anchor="b"/>
                </a:tc>
                <a:tc>
                  <a:txBody>
                    <a:bodyPr/>
                    <a:lstStyle/>
                    <a:p>
                      <a:pPr algn="ctr" fontAlgn="b"/>
                      <a:r>
                        <a:rPr lang="en-IN" sz="1800" kern="1200">
                          <a:solidFill>
                            <a:schemeClr val="tx1"/>
                          </a:solidFill>
                          <a:latin typeface="Times New Roman" panose="02020603050405020304" pitchFamily="18" charset="0"/>
                          <a:ea typeface="+mn-ea"/>
                          <a:cs typeface="Times New Roman" panose="02020603050405020304" pitchFamily="18" charset="0"/>
                        </a:rPr>
                        <a:t>Dependency Graph</a:t>
                      </a:r>
                    </a:p>
                  </a:txBody>
                  <a:tcPr anchor="b"/>
                </a:tc>
                <a:extLst>
                  <a:ext uri="{0D108BD9-81ED-4DB2-BD59-A6C34878D82A}">
                    <a16:rowId xmlns:a16="http://schemas.microsoft.com/office/drawing/2014/main" val="1946056255"/>
                  </a:ext>
                </a:extLst>
              </a:tr>
              <a:tr h="370840">
                <a:tc>
                  <a:txBody>
                    <a:bodyPr/>
                    <a:lstStyle/>
                    <a:p>
                      <a:pPr algn="ctr" fontAlgn="base"/>
                      <a:r>
                        <a:rPr lang="en-IN" sz="1800" kern="1200" dirty="0">
                          <a:solidFill>
                            <a:schemeClr val="tx1"/>
                          </a:solidFill>
                          <a:latin typeface="Times New Roman" panose="02020603050405020304" pitchFamily="18" charset="0"/>
                          <a:ea typeface="+mn-ea"/>
                          <a:cs typeface="Times New Roman" panose="02020603050405020304" pitchFamily="18" charset="0"/>
                        </a:rPr>
                        <a:t>Representation</a:t>
                      </a:r>
                    </a:p>
                  </a:txBody>
                  <a:tcPr anchor="ctr"/>
                </a:tc>
                <a:tc>
                  <a:txBody>
                    <a:bodyPr/>
                    <a:lstStyle/>
                    <a:p>
                      <a:pPr algn="ctr" fontAlgn="base"/>
                      <a:r>
                        <a:rPr lang="en-US" sz="1800" kern="1200">
                          <a:solidFill>
                            <a:schemeClr val="tx1"/>
                          </a:solidFill>
                          <a:latin typeface="Times New Roman" panose="02020603050405020304" pitchFamily="18" charset="0"/>
                          <a:ea typeface="+mn-ea"/>
                          <a:cs typeface="Times New Roman" panose="02020603050405020304" pitchFamily="18" charset="0"/>
                        </a:rPr>
                        <a:t>Hierarchical structure of phrases and words</a:t>
                      </a:r>
                    </a:p>
                  </a:txBody>
                  <a:tcPr anchor="ctr"/>
                </a:tc>
                <a:tc>
                  <a:txBody>
                    <a:bodyPr/>
                    <a:lstStyle/>
                    <a:p>
                      <a:pPr algn="ctr" fontAlgn="base"/>
                      <a:r>
                        <a:rPr lang="en-US" sz="1800" kern="1200">
                          <a:solidFill>
                            <a:schemeClr val="tx1"/>
                          </a:solidFill>
                          <a:latin typeface="Times New Roman" panose="02020603050405020304" pitchFamily="18" charset="0"/>
                          <a:ea typeface="+mn-ea"/>
                          <a:cs typeface="Times New Roman" panose="02020603050405020304" pitchFamily="18" charset="0"/>
                        </a:rPr>
                        <a:t>Grammatical relationships and dependencies between words</a:t>
                      </a:r>
                    </a:p>
                  </a:txBody>
                  <a:tcPr anchor="ctr"/>
                </a:tc>
                <a:extLst>
                  <a:ext uri="{0D108BD9-81ED-4DB2-BD59-A6C34878D82A}">
                    <a16:rowId xmlns:a16="http://schemas.microsoft.com/office/drawing/2014/main" val="2662280015"/>
                  </a:ext>
                </a:extLst>
              </a:tr>
              <a:tr h="370840">
                <a:tc>
                  <a:txBody>
                    <a:bodyPr/>
                    <a:lstStyle/>
                    <a:p>
                      <a:pPr algn="ctr" fontAlgn="base"/>
                      <a:r>
                        <a:rPr lang="en-IN" sz="1800" kern="1200" dirty="0">
                          <a:solidFill>
                            <a:schemeClr val="tx1"/>
                          </a:solidFill>
                          <a:latin typeface="Times New Roman" panose="02020603050405020304" pitchFamily="18" charset="0"/>
                          <a:ea typeface="+mn-ea"/>
                          <a:cs typeface="Times New Roman" panose="02020603050405020304" pitchFamily="18" charset="0"/>
                        </a:rPr>
                        <a:t>Structure</a:t>
                      </a:r>
                    </a:p>
                  </a:txBody>
                  <a:tcPr anchor="ctr"/>
                </a:tc>
                <a:tc>
                  <a:txBody>
                    <a:bodyPr/>
                    <a:lstStyle/>
                    <a:p>
                      <a:pPr algn="ctr" fontAlgn="base"/>
                      <a:r>
                        <a:rPr lang="en-US" sz="1800" kern="1200">
                          <a:solidFill>
                            <a:schemeClr val="tx1"/>
                          </a:solidFill>
                          <a:latin typeface="Times New Roman" panose="02020603050405020304" pitchFamily="18" charset="0"/>
                          <a:ea typeface="+mn-ea"/>
                          <a:cs typeface="Times New Roman" panose="02020603050405020304" pitchFamily="18" charset="0"/>
                        </a:rPr>
                        <a:t>Highlights hierarchical arrangement of phrases and words</a:t>
                      </a:r>
                    </a:p>
                  </a:txBody>
                  <a:tcPr anchor="ctr"/>
                </a:tc>
                <a:tc>
                  <a:txBody>
                    <a:bodyPr/>
                    <a:lstStyle/>
                    <a:p>
                      <a:pPr algn="ctr" fontAlgn="base"/>
                      <a:r>
                        <a:rPr lang="en-US" sz="1800" kern="1200">
                          <a:solidFill>
                            <a:schemeClr val="tx1"/>
                          </a:solidFill>
                          <a:latin typeface="Times New Roman" panose="02020603050405020304" pitchFamily="18" charset="0"/>
                          <a:ea typeface="+mn-ea"/>
                          <a:cs typeface="Times New Roman" panose="02020603050405020304" pitchFamily="18" charset="0"/>
                        </a:rPr>
                        <a:t>Shows links between words based on grammatical roles and relationships</a:t>
                      </a:r>
                    </a:p>
                  </a:txBody>
                  <a:tcPr anchor="ctr"/>
                </a:tc>
                <a:extLst>
                  <a:ext uri="{0D108BD9-81ED-4DB2-BD59-A6C34878D82A}">
                    <a16:rowId xmlns:a16="http://schemas.microsoft.com/office/drawing/2014/main" val="3059572893"/>
                  </a:ext>
                </a:extLst>
              </a:tr>
              <a:tr h="370840">
                <a:tc>
                  <a:txBody>
                    <a:bodyPr/>
                    <a:lstStyle/>
                    <a:p>
                      <a:pPr algn="ctr" fontAlgn="base"/>
                      <a:r>
                        <a:rPr lang="en-IN" sz="1800" kern="1200">
                          <a:solidFill>
                            <a:schemeClr val="tx1"/>
                          </a:solidFill>
                          <a:latin typeface="Times New Roman" panose="02020603050405020304" pitchFamily="18" charset="0"/>
                          <a:ea typeface="+mn-ea"/>
                          <a:cs typeface="Times New Roman" panose="02020603050405020304" pitchFamily="18" charset="0"/>
                        </a:rPr>
                        <a:t>Visualization</a:t>
                      </a:r>
                    </a:p>
                  </a:txBody>
                  <a:tcPr anchor="ctr"/>
                </a:tc>
                <a:tc>
                  <a:txBody>
                    <a:bodyPr/>
                    <a:lstStyle/>
                    <a:p>
                      <a:pPr algn="ctr" fontAlgn="base"/>
                      <a:r>
                        <a:rPr lang="en-US" sz="1800" kern="1200">
                          <a:solidFill>
                            <a:schemeClr val="tx1"/>
                          </a:solidFill>
                          <a:latin typeface="Times New Roman" panose="02020603050405020304" pitchFamily="18" charset="0"/>
                          <a:ea typeface="+mn-ea"/>
                          <a:cs typeface="Times New Roman" panose="02020603050405020304" pitchFamily="18" charset="0"/>
                        </a:rPr>
                        <a:t>Upside-down tree with branching branches</a:t>
                      </a:r>
                    </a:p>
                  </a:txBody>
                  <a:tcPr anchor="ctr"/>
                </a:tc>
                <a:tc>
                  <a:txBody>
                    <a:bodyPr/>
                    <a:lstStyle/>
                    <a:p>
                      <a:pPr algn="ctr" fontAlgn="base"/>
                      <a:r>
                        <a:rPr lang="en-US" sz="1800" kern="1200">
                          <a:solidFill>
                            <a:schemeClr val="tx1"/>
                          </a:solidFill>
                          <a:latin typeface="Times New Roman" panose="02020603050405020304" pitchFamily="18" charset="0"/>
                          <a:ea typeface="+mn-ea"/>
                          <a:cs typeface="Times New Roman" panose="02020603050405020304" pitchFamily="18" charset="0"/>
                        </a:rPr>
                        <a:t>Arrows connecting words to indicate dependency or relationship</a:t>
                      </a:r>
                    </a:p>
                  </a:txBody>
                  <a:tcPr anchor="ctr"/>
                </a:tc>
                <a:extLst>
                  <a:ext uri="{0D108BD9-81ED-4DB2-BD59-A6C34878D82A}">
                    <a16:rowId xmlns:a16="http://schemas.microsoft.com/office/drawing/2014/main" val="2158115430"/>
                  </a:ext>
                </a:extLst>
              </a:tr>
              <a:tr h="370840">
                <a:tc>
                  <a:txBody>
                    <a:bodyPr/>
                    <a:lstStyle/>
                    <a:p>
                      <a:pPr algn="ctr" fontAlgn="base"/>
                      <a:r>
                        <a:rPr lang="en-IN" sz="1800" kern="1200">
                          <a:solidFill>
                            <a:schemeClr val="tx1"/>
                          </a:solidFill>
                          <a:latin typeface="Times New Roman" panose="02020603050405020304" pitchFamily="18" charset="0"/>
                          <a:ea typeface="+mn-ea"/>
                          <a:cs typeface="Times New Roman" panose="02020603050405020304" pitchFamily="18" charset="0"/>
                        </a:rPr>
                        <a:t>Usage</a:t>
                      </a:r>
                    </a:p>
                  </a:txBody>
                  <a:tcPr anchor="ctr"/>
                </a:tc>
                <a:tc>
                  <a:txBody>
                    <a:bodyPr/>
                    <a:lstStyle/>
                    <a:p>
                      <a:pPr algn="ctr" fontAlgn="base"/>
                      <a:r>
                        <a:rPr lang="en-US" sz="1800" kern="1200" dirty="0">
                          <a:solidFill>
                            <a:schemeClr val="tx1"/>
                          </a:solidFill>
                          <a:latin typeface="Times New Roman" panose="02020603050405020304" pitchFamily="18" charset="0"/>
                          <a:ea typeface="+mn-ea"/>
                          <a:cs typeface="Times New Roman" panose="02020603050405020304" pitchFamily="18" charset="0"/>
                        </a:rPr>
                        <a:t>Formal linguistic analysis of phrase structure</a:t>
                      </a:r>
                    </a:p>
                  </a:txBody>
                  <a:tcPr anchor="ctr"/>
                </a:tc>
                <a:tc>
                  <a:txBody>
                    <a:bodyPr/>
                    <a:lstStyle/>
                    <a:p>
                      <a:pPr algn="ctr" fontAlgn="base"/>
                      <a:r>
                        <a:rPr lang="en-IN" sz="1800" kern="1200">
                          <a:solidFill>
                            <a:schemeClr val="tx1"/>
                          </a:solidFill>
                          <a:latin typeface="Times New Roman" panose="02020603050405020304" pitchFamily="18" charset="0"/>
                          <a:ea typeface="+mn-ea"/>
                          <a:cs typeface="Times New Roman" panose="02020603050405020304" pitchFamily="18" charset="0"/>
                        </a:rPr>
                        <a:t>Computational linguistics, parsing, machine translation, sentiment analysis</a:t>
                      </a:r>
                    </a:p>
                  </a:txBody>
                  <a:tcPr anchor="ctr"/>
                </a:tc>
                <a:extLst>
                  <a:ext uri="{0D108BD9-81ED-4DB2-BD59-A6C34878D82A}">
                    <a16:rowId xmlns:a16="http://schemas.microsoft.com/office/drawing/2014/main" val="1603602157"/>
                  </a:ext>
                </a:extLst>
              </a:tr>
              <a:tr h="370840">
                <a:tc>
                  <a:txBody>
                    <a:bodyPr/>
                    <a:lstStyle/>
                    <a:p>
                      <a:pPr algn="ctr" fontAlgn="base"/>
                      <a:r>
                        <a:rPr lang="en-IN" sz="1800" kern="1200">
                          <a:solidFill>
                            <a:schemeClr val="tx1"/>
                          </a:solidFill>
                          <a:latin typeface="Times New Roman" panose="02020603050405020304" pitchFamily="18" charset="0"/>
                          <a:ea typeface="+mn-ea"/>
                          <a:cs typeface="Times New Roman" panose="02020603050405020304" pitchFamily="18" charset="0"/>
                        </a:rPr>
                        <a:t>Focus</a:t>
                      </a:r>
                    </a:p>
                  </a:txBody>
                  <a:tcPr anchor="ctr"/>
                </a:tc>
                <a:tc>
                  <a:txBody>
                    <a:bodyPr/>
                    <a:lstStyle/>
                    <a:p>
                      <a:pPr algn="ctr" fontAlgn="base"/>
                      <a:r>
                        <a:rPr lang="en-US" sz="1800" kern="1200">
                          <a:solidFill>
                            <a:schemeClr val="tx1"/>
                          </a:solidFill>
                          <a:latin typeface="Times New Roman" panose="02020603050405020304" pitchFamily="18" charset="0"/>
                          <a:ea typeface="+mn-ea"/>
                          <a:cs typeface="Times New Roman" panose="02020603050405020304" pitchFamily="18" charset="0"/>
                        </a:rPr>
                        <a:t>Structure and organization of sentence elements</a:t>
                      </a:r>
                    </a:p>
                  </a:txBody>
                  <a:tcPr anchor="ctr"/>
                </a:tc>
                <a:tc>
                  <a:txBody>
                    <a:bodyPr/>
                    <a:lstStyle/>
                    <a:p>
                      <a:pPr algn="ctr" fontAlgn="base"/>
                      <a:r>
                        <a:rPr lang="en-US" sz="1800" kern="1200" dirty="0">
                          <a:solidFill>
                            <a:schemeClr val="tx1"/>
                          </a:solidFill>
                          <a:latin typeface="Times New Roman" panose="02020603050405020304" pitchFamily="18" charset="0"/>
                          <a:ea typeface="+mn-ea"/>
                          <a:cs typeface="Times New Roman" panose="02020603050405020304" pitchFamily="18" charset="0"/>
                        </a:rPr>
                        <a:t>Function of words in relation to each other</a:t>
                      </a:r>
                    </a:p>
                  </a:txBody>
                  <a:tcPr anchor="ctr"/>
                </a:tc>
                <a:extLst>
                  <a:ext uri="{0D108BD9-81ED-4DB2-BD59-A6C34878D82A}">
                    <a16:rowId xmlns:a16="http://schemas.microsoft.com/office/drawing/2014/main" val="53733722"/>
                  </a:ext>
                </a:extLst>
              </a:tr>
              <a:tr h="370840">
                <a:tc>
                  <a:txBody>
                    <a:bodyPr/>
                    <a:lstStyle/>
                    <a:p>
                      <a:pPr algn="ctr" fontAlgn="base"/>
                      <a:r>
                        <a:rPr lang="en-IN" sz="1800" kern="1200">
                          <a:solidFill>
                            <a:schemeClr val="tx1"/>
                          </a:solidFill>
                          <a:latin typeface="Times New Roman" panose="02020603050405020304" pitchFamily="18" charset="0"/>
                          <a:ea typeface="+mn-ea"/>
                          <a:cs typeface="Times New Roman" panose="02020603050405020304" pitchFamily="18" charset="0"/>
                        </a:rPr>
                        <a:t>Analytical Insights</a:t>
                      </a:r>
                    </a:p>
                  </a:txBody>
                  <a:tcPr anchor="ctr"/>
                </a:tc>
                <a:tc>
                  <a:txBody>
                    <a:bodyPr/>
                    <a:lstStyle/>
                    <a:p>
                      <a:pPr algn="ctr" fontAlgn="base"/>
                      <a:r>
                        <a:rPr lang="en-IN" sz="1800" kern="1200">
                          <a:solidFill>
                            <a:schemeClr val="tx1"/>
                          </a:solidFill>
                          <a:latin typeface="Times New Roman" panose="02020603050405020304" pitchFamily="18" charset="0"/>
                          <a:ea typeface="+mn-ea"/>
                          <a:cs typeface="Times New Roman" panose="02020603050405020304" pitchFamily="18" charset="0"/>
                        </a:rPr>
                        <a:t>Syntactic structure, constituents' grouping</a:t>
                      </a:r>
                    </a:p>
                  </a:txBody>
                  <a:tcPr anchor="ctr"/>
                </a:tc>
                <a:tc>
                  <a:txBody>
                    <a:bodyPr/>
                    <a:lstStyle/>
                    <a:p>
                      <a:pPr algn="ctr" fontAlgn="base"/>
                      <a:r>
                        <a:rPr lang="en-IN" sz="1800" kern="1200" dirty="0">
                          <a:solidFill>
                            <a:schemeClr val="tx1"/>
                          </a:solidFill>
                          <a:latin typeface="Times New Roman" panose="02020603050405020304" pitchFamily="18" charset="0"/>
                          <a:ea typeface="+mn-ea"/>
                          <a:cs typeface="Times New Roman" panose="02020603050405020304" pitchFamily="18" charset="0"/>
                        </a:rPr>
                        <a:t>Grammatical roles, word dependencies</a:t>
                      </a:r>
                    </a:p>
                  </a:txBody>
                  <a:tcPr anchor="ctr"/>
                </a:tc>
                <a:extLst>
                  <a:ext uri="{0D108BD9-81ED-4DB2-BD59-A6C34878D82A}">
                    <a16:rowId xmlns:a16="http://schemas.microsoft.com/office/drawing/2014/main" val="3021361598"/>
                  </a:ext>
                </a:extLst>
              </a:tr>
              <a:tr h="370840">
                <a:tc>
                  <a:txBody>
                    <a:bodyPr/>
                    <a:lstStyle/>
                    <a:p>
                      <a:pPr algn="ctr" fontAlgn="base"/>
                      <a:r>
                        <a:rPr lang="en-IN" sz="1800" kern="1200">
                          <a:solidFill>
                            <a:schemeClr val="tx1"/>
                          </a:solidFill>
                          <a:latin typeface="Times New Roman" panose="02020603050405020304" pitchFamily="18" charset="0"/>
                          <a:ea typeface="+mn-ea"/>
                          <a:cs typeface="Times New Roman" panose="02020603050405020304" pitchFamily="18" charset="0"/>
                        </a:rPr>
                        <a:t>Common Representation</a:t>
                      </a:r>
                    </a:p>
                  </a:txBody>
                  <a:tcPr anchor="ctr"/>
                </a:tc>
                <a:tc>
                  <a:txBody>
                    <a:bodyPr/>
                    <a:lstStyle/>
                    <a:p>
                      <a:pPr algn="ctr" fontAlgn="base"/>
                      <a:r>
                        <a:rPr lang="en-US" sz="1800" kern="1200">
                          <a:solidFill>
                            <a:schemeClr val="tx1"/>
                          </a:solidFill>
                          <a:latin typeface="Times New Roman" panose="02020603050405020304" pitchFamily="18" charset="0"/>
                          <a:ea typeface="+mn-ea"/>
                          <a:cs typeface="Times New Roman" panose="02020603050405020304" pitchFamily="18" charset="0"/>
                        </a:rPr>
                        <a:t>Tree-like diagram with branching nodes</a:t>
                      </a:r>
                    </a:p>
                  </a:txBody>
                  <a:tcPr anchor="ctr"/>
                </a:tc>
                <a:tc>
                  <a:txBody>
                    <a:bodyPr/>
                    <a:lstStyle/>
                    <a:p>
                      <a:pPr algn="ctr" fontAlgn="base"/>
                      <a:r>
                        <a:rPr lang="en-US" sz="1800" kern="1200" dirty="0">
                          <a:solidFill>
                            <a:schemeClr val="tx1"/>
                          </a:solidFill>
                          <a:latin typeface="Times New Roman" panose="02020603050405020304" pitchFamily="18" charset="0"/>
                          <a:ea typeface="+mn-ea"/>
                          <a:cs typeface="Times New Roman" panose="02020603050405020304" pitchFamily="18" charset="0"/>
                        </a:rPr>
                        <a:t>Graph with nodes and directed edges</a:t>
                      </a:r>
                    </a:p>
                  </a:txBody>
                  <a:tcPr anchor="ctr"/>
                </a:tc>
                <a:extLst>
                  <a:ext uri="{0D108BD9-81ED-4DB2-BD59-A6C34878D82A}">
                    <a16:rowId xmlns:a16="http://schemas.microsoft.com/office/drawing/2014/main" val="1308823764"/>
                  </a:ext>
                </a:extLst>
              </a:tr>
            </a:tbl>
          </a:graphicData>
        </a:graphic>
      </p:graphicFrame>
    </p:spTree>
    <p:extLst>
      <p:ext uri="{BB962C8B-B14F-4D97-AF65-F5344CB8AC3E}">
        <p14:creationId xmlns:p14="http://schemas.microsoft.com/office/powerpoint/2010/main" val="1943625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932468" y="2789238"/>
            <a:ext cx="8229600" cy="639762"/>
          </a:xfrm>
        </p:spPr>
        <p:txBody>
          <a:bodyPr/>
          <a:lstStyle/>
          <a:p>
            <a:r>
              <a:rPr lang="en-US" b="1" dirty="0">
                <a:latin typeface="Times New Roman" panose="02020603050405020304" pitchFamily="18" charset="0"/>
                <a:cs typeface="Times New Roman" panose="02020603050405020304" pitchFamily="18" charset="0"/>
              </a:rPr>
              <a:t>Dependency parsing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07035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52400"/>
            <a:ext cx="8229600" cy="579437"/>
          </a:xfrm>
        </p:spPr>
        <p:txBody>
          <a:bodyPr/>
          <a:lstStyle/>
          <a:p>
            <a:r>
              <a:rPr lang="en-IN" b="1" dirty="0"/>
              <a:t>Dependency Parsing</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867400"/>
          </a:xfrm>
        </p:spPr>
        <p:txBody>
          <a:bodyPr/>
          <a:lstStyle/>
          <a:p>
            <a:pPr algn="just"/>
            <a:r>
              <a:rPr lang="en-US" sz="2400" dirty="0">
                <a:solidFill>
                  <a:srgbClr val="242424"/>
                </a:solidFill>
                <a:latin typeface="source-serif-pro"/>
              </a:rPr>
              <a:t>The Dependency Parsing refers to the process of examining the dependencies between the phrases of a sentence to determine its grammatical structure. </a:t>
            </a:r>
          </a:p>
          <a:p>
            <a:pPr algn="just"/>
            <a:r>
              <a:rPr lang="en-US" sz="2400" dirty="0">
                <a:solidFill>
                  <a:srgbClr val="242424"/>
                </a:solidFill>
                <a:latin typeface="source-serif-pro"/>
              </a:rPr>
              <a:t>It aims to determine the </a:t>
            </a:r>
            <a:r>
              <a:rPr lang="en-US" sz="2400" b="1" dirty="0">
                <a:solidFill>
                  <a:srgbClr val="242424"/>
                </a:solidFill>
                <a:latin typeface="source-serif-pro"/>
              </a:rPr>
              <a:t>syntactic dependencies </a:t>
            </a:r>
            <a:r>
              <a:rPr lang="en-US" sz="2400" dirty="0">
                <a:solidFill>
                  <a:srgbClr val="242424"/>
                </a:solidFill>
                <a:latin typeface="source-serif-pro"/>
              </a:rPr>
              <a:t>between words in a sentence, representing how they are connected based on their grammatical roles.</a:t>
            </a:r>
          </a:p>
          <a:p>
            <a:pPr algn="just"/>
            <a:r>
              <a:rPr lang="en-US" sz="2400" b="1" dirty="0">
                <a:solidFill>
                  <a:srgbClr val="242424"/>
                </a:solidFill>
                <a:latin typeface="source-serif-pro"/>
              </a:rPr>
              <a:t>Structure of dependency parser:</a:t>
            </a:r>
          </a:p>
          <a:p>
            <a:pPr lvl="1" algn="just"/>
            <a:r>
              <a:rPr lang="en-US" sz="2400" dirty="0">
                <a:solidFill>
                  <a:srgbClr val="242424"/>
                </a:solidFill>
                <a:latin typeface="source-serif-pro"/>
              </a:rPr>
              <a:t>In a dependency parse, each word in the sentence is considered a </a:t>
            </a:r>
            <a:r>
              <a:rPr lang="en-US" sz="2400" b="1" dirty="0">
                <a:solidFill>
                  <a:srgbClr val="242424"/>
                </a:solidFill>
                <a:latin typeface="source-serif-pro"/>
              </a:rPr>
              <a:t>node</a:t>
            </a:r>
            <a:r>
              <a:rPr lang="en-US" sz="2400" dirty="0">
                <a:solidFill>
                  <a:srgbClr val="242424"/>
                </a:solidFill>
                <a:latin typeface="source-serif-pro"/>
              </a:rPr>
              <a:t>, and the relationships between words are represented as </a:t>
            </a:r>
            <a:r>
              <a:rPr lang="en-US" sz="2400" b="1" dirty="0">
                <a:solidFill>
                  <a:srgbClr val="242424"/>
                </a:solidFill>
                <a:latin typeface="source-serif-pro"/>
              </a:rPr>
              <a:t>directed edges </a:t>
            </a:r>
            <a:r>
              <a:rPr lang="en-US" sz="2400" dirty="0">
                <a:solidFill>
                  <a:srgbClr val="242424"/>
                </a:solidFill>
                <a:latin typeface="source-serif-pro"/>
              </a:rPr>
              <a:t>between these nodes. </a:t>
            </a:r>
          </a:p>
          <a:p>
            <a:pPr lvl="1" algn="just"/>
            <a:r>
              <a:rPr lang="en-IN" sz="2400" dirty="0">
                <a:solidFill>
                  <a:srgbClr val="242424"/>
                </a:solidFill>
                <a:latin typeface="source-serif-pro"/>
              </a:rPr>
              <a:t>Each relationship </a:t>
            </a:r>
            <a:r>
              <a:rPr lang="en-US" sz="2400" dirty="0">
                <a:solidFill>
                  <a:srgbClr val="242424"/>
                </a:solidFill>
                <a:latin typeface="source-serif-pro"/>
              </a:rPr>
              <a:t>has one </a:t>
            </a:r>
            <a:r>
              <a:rPr lang="en-US" sz="2400" b="1" dirty="0">
                <a:solidFill>
                  <a:srgbClr val="242424"/>
                </a:solidFill>
                <a:latin typeface="source-serif-pro"/>
              </a:rPr>
              <a:t>head </a:t>
            </a:r>
            <a:r>
              <a:rPr lang="en-US" sz="2400" dirty="0">
                <a:solidFill>
                  <a:srgbClr val="242424"/>
                </a:solidFill>
                <a:latin typeface="source-serif-pro"/>
              </a:rPr>
              <a:t>and a </a:t>
            </a:r>
            <a:r>
              <a:rPr lang="en-US" sz="2400" b="1" dirty="0">
                <a:solidFill>
                  <a:srgbClr val="242424"/>
                </a:solidFill>
                <a:latin typeface="source-serif-pro"/>
              </a:rPr>
              <a:t>dependent</a:t>
            </a:r>
            <a:r>
              <a:rPr lang="en-US" sz="2400" dirty="0">
                <a:solidFill>
                  <a:srgbClr val="242424"/>
                </a:solidFill>
                <a:latin typeface="source-serif-pro"/>
              </a:rPr>
              <a:t> that modifies the head.</a:t>
            </a:r>
            <a:endParaRPr lang="en-IN" sz="1600" b="0" i="0" dirty="0">
              <a:solidFill>
                <a:srgbClr val="242424"/>
              </a:solidFill>
              <a:effectLst/>
              <a:latin typeface="source-serif-pro"/>
            </a:endParaRPr>
          </a:p>
          <a:p>
            <a:pPr lvl="1" algn="just"/>
            <a:r>
              <a:rPr lang="en-US" sz="2400" dirty="0">
                <a:solidFill>
                  <a:srgbClr val="242424"/>
                </a:solidFill>
                <a:latin typeface="source-serif-pro"/>
              </a:rPr>
              <a:t>Each edge is </a:t>
            </a:r>
            <a:r>
              <a:rPr lang="en-US" sz="2400" b="1" dirty="0">
                <a:solidFill>
                  <a:srgbClr val="242424"/>
                </a:solidFill>
                <a:latin typeface="source-serif-pro"/>
              </a:rPr>
              <a:t>labeled</a:t>
            </a:r>
            <a:r>
              <a:rPr lang="en-US" sz="2400" dirty="0">
                <a:solidFill>
                  <a:srgbClr val="242424"/>
                </a:solidFill>
                <a:latin typeface="source-serif-pro"/>
              </a:rPr>
              <a:t> with a grammatical relationship or dependency type that describes the syntactic connection between the dependent and the head.</a:t>
            </a:r>
            <a:endParaRPr lang="en-IN" sz="2400" dirty="0">
              <a:solidFill>
                <a:srgbClr val="242424"/>
              </a:solidFill>
              <a:latin typeface="source-serif-pro"/>
            </a:endParaRPr>
          </a:p>
        </p:txBody>
      </p:sp>
    </p:spTree>
    <p:extLst>
      <p:ext uri="{BB962C8B-B14F-4D97-AF65-F5344CB8AC3E}">
        <p14:creationId xmlns:p14="http://schemas.microsoft.com/office/powerpoint/2010/main" val="2463653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52400"/>
            <a:ext cx="8229600" cy="579437"/>
          </a:xfrm>
        </p:spPr>
        <p:txBody>
          <a:bodyPr/>
          <a:lstStyle/>
          <a:p>
            <a:r>
              <a:rPr lang="en-IN" b="1" dirty="0"/>
              <a:t>Ex of Dependency Parsing</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638800"/>
          </a:xfrm>
        </p:spPr>
        <p:txBody>
          <a:bodyPr/>
          <a:lstStyle/>
          <a:p>
            <a:pPr algn="just"/>
            <a:r>
              <a:rPr lang="en-US" sz="2400" b="1" dirty="0">
                <a:solidFill>
                  <a:srgbClr val="242424"/>
                </a:solidFill>
                <a:latin typeface="source-serif-pro"/>
              </a:rPr>
              <a:t>Sentence: "The cat chased the mouse“</a:t>
            </a:r>
          </a:p>
          <a:p>
            <a:pPr algn="just"/>
            <a:endParaRPr lang="en-IN" sz="2400" b="1" dirty="0">
              <a:solidFill>
                <a:srgbClr val="242424"/>
              </a:solidFill>
              <a:latin typeface="source-serif-pro"/>
            </a:endParaRPr>
          </a:p>
        </p:txBody>
      </p:sp>
      <p:pic>
        <p:nvPicPr>
          <p:cNvPr id="4" name="Picture 3">
            <a:extLst>
              <a:ext uri="{FF2B5EF4-FFF2-40B4-BE49-F238E27FC236}">
                <a16:creationId xmlns:a16="http://schemas.microsoft.com/office/drawing/2014/main" id="{E8CDF07D-9C17-C779-2852-DD814175D72D}"/>
              </a:ext>
            </a:extLst>
          </p:cNvPr>
          <p:cNvPicPr>
            <a:picLocks noChangeAspect="1"/>
          </p:cNvPicPr>
          <p:nvPr/>
        </p:nvPicPr>
        <p:blipFill>
          <a:blip r:embed="rId2"/>
          <a:stretch>
            <a:fillRect/>
          </a:stretch>
        </p:blipFill>
        <p:spPr>
          <a:xfrm>
            <a:off x="2895600" y="1447800"/>
            <a:ext cx="1790855" cy="1318374"/>
          </a:xfrm>
          <a:prstGeom prst="rect">
            <a:avLst/>
          </a:prstGeom>
        </p:spPr>
      </p:pic>
      <p:sp>
        <p:nvSpPr>
          <p:cNvPr id="6" name="TextBox 5">
            <a:extLst>
              <a:ext uri="{FF2B5EF4-FFF2-40B4-BE49-F238E27FC236}">
                <a16:creationId xmlns:a16="http://schemas.microsoft.com/office/drawing/2014/main" id="{F1C07173-FAB6-CD43-8C41-A4FB64A9ADDC}"/>
              </a:ext>
            </a:extLst>
          </p:cNvPr>
          <p:cNvSpPr txBox="1"/>
          <p:nvPr/>
        </p:nvSpPr>
        <p:spPr>
          <a:xfrm>
            <a:off x="228600" y="3018566"/>
            <a:ext cx="8686800" cy="3859518"/>
          </a:xfrm>
          <a:prstGeom prst="rect">
            <a:avLst/>
          </a:prstGeom>
          <a:noFill/>
        </p:spPr>
        <p:txBody>
          <a:bodyPr wrap="square">
            <a:spAutoFit/>
          </a:bodyPr>
          <a:lstStyle/>
          <a:p>
            <a:pPr algn="just" eaLnBrk="0" hangingPunct="0">
              <a:spcBef>
                <a:spcPct val="20000"/>
              </a:spcBef>
            </a:pPr>
            <a:r>
              <a:rPr lang="en-US" sz="2400" dirty="0">
                <a:solidFill>
                  <a:srgbClr val="242424"/>
                </a:solidFill>
                <a:latin typeface="source-serif-pro"/>
              </a:rPr>
              <a:t>In this dependency tree:</a:t>
            </a:r>
          </a:p>
          <a:p>
            <a:pPr marL="342900" indent="-342900" algn="just" eaLnBrk="0" hangingPunct="0">
              <a:spcBef>
                <a:spcPct val="20000"/>
              </a:spcBef>
              <a:buFont typeface="Arial" panose="020B0604020202020204" pitchFamily="34" charset="0"/>
              <a:buChar char="•"/>
            </a:pPr>
            <a:r>
              <a:rPr lang="en-US" sz="2400" dirty="0">
                <a:solidFill>
                  <a:srgbClr val="242424"/>
                </a:solidFill>
                <a:latin typeface="source-serif-pro"/>
              </a:rPr>
              <a:t>"chased" is the root of the tree.</a:t>
            </a:r>
          </a:p>
          <a:p>
            <a:pPr marL="342900" indent="-342900" algn="just" eaLnBrk="0" hangingPunct="0">
              <a:spcBef>
                <a:spcPct val="20000"/>
              </a:spcBef>
              <a:buFont typeface="Arial" panose="020B0604020202020204" pitchFamily="34" charset="0"/>
              <a:buChar char="•"/>
            </a:pPr>
            <a:r>
              <a:rPr lang="en-US" sz="2400" dirty="0">
                <a:solidFill>
                  <a:srgbClr val="242424"/>
                </a:solidFill>
                <a:latin typeface="source-serif-pro"/>
              </a:rPr>
              <a:t>"cat" is the subject (</a:t>
            </a:r>
            <a:r>
              <a:rPr lang="en-US" sz="2400" dirty="0" err="1">
                <a:solidFill>
                  <a:srgbClr val="242424"/>
                </a:solidFill>
                <a:latin typeface="source-serif-pro"/>
              </a:rPr>
              <a:t>nsubj</a:t>
            </a:r>
            <a:r>
              <a:rPr lang="en-US" sz="2400" dirty="0">
                <a:solidFill>
                  <a:srgbClr val="242424"/>
                </a:solidFill>
                <a:latin typeface="source-serif-pro"/>
              </a:rPr>
              <a:t>) of the verb "chased."</a:t>
            </a:r>
          </a:p>
          <a:p>
            <a:pPr marL="342900" indent="-342900" algn="just" eaLnBrk="0" hangingPunct="0">
              <a:spcBef>
                <a:spcPct val="20000"/>
              </a:spcBef>
              <a:buFont typeface="Arial" panose="020B0604020202020204" pitchFamily="34" charset="0"/>
              <a:buChar char="•"/>
            </a:pPr>
            <a:r>
              <a:rPr lang="en-US" sz="2400" dirty="0">
                <a:solidFill>
                  <a:srgbClr val="242424"/>
                </a:solidFill>
                <a:latin typeface="source-serif-pro"/>
              </a:rPr>
              <a:t>"The" is a determiner (det) for "cat."</a:t>
            </a:r>
          </a:p>
          <a:p>
            <a:pPr marL="342900" indent="-342900" algn="just" eaLnBrk="0" hangingPunct="0">
              <a:spcBef>
                <a:spcPct val="20000"/>
              </a:spcBef>
              <a:buFont typeface="Arial" panose="020B0604020202020204" pitchFamily="34" charset="0"/>
              <a:buChar char="•"/>
            </a:pPr>
            <a:r>
              <a:rPr lang="en-US" sz="2400" dirty="0">
                <a:solidFill>
                  <a:srgbClr val="242424"/>
                </a:solidFill>
                <a:latin typeface="source-serif-pro"/>
              </a:rPr>
              <a:t>"mouse" is the direct object (</a:t>
            </a:r>
            <a:r>
              <a:rPr lang="en-US" sz="2400" dirty="0" err="1">
                <a:solidFill>
                  <a:srgbClr val="242424"/>
                </a:solidFill>
                <a:latin typeface="source-serif-pro"/>
              </a:rPr>
              <a:t>dobj</a:t>
            </a:r>
            <a:r>
              <a:rPr lang="en-US" sz="2400" dirty="0">
                <a:solidFill>
                  <a:srgbClr val="242424"/>
                </a:solidFill>
                <a:latin typeface="source-serif-pro"/>
              </a:rPr>
              <a:t>) of the verb "chased."</a:t>
            </a:r>
          </a:p>
          <a:p>
            <a:pPr marL="342900" indent="-342900" algn="just" eaLnBrk="0" hangingPunct="0">
              <a:spcBef>
                <a:spcPct val="20000"/>
              </a:spcBef>
              <a:buFont typeface="Arial" panose="020B0604020202020204" pitchFamily="34" charset="0"/>
              <a:buChar char="•"/>
            </a:pPr>
            <a:r>
              <a:rPr lang="en-US" sz="2400" dirty="0">
                <a:solidFill>
                  <a:srgbClr val="242424"/>
                </a:solidFill>
                <a:latin typeface="source-serif-pro"/>
              </a:rPr>
              <a:t>"the" is a determiner (det) for "mouse."</a:t>
            </a:r>
          </a:p>
          <a:p>
            <a:pPr marL="342900" indent="-342900" algn="just" eaLnBrk="0" hangingPunct="0">
              <a:spcBef>
                <a:spcPct val="20000"/>
              </a:spcBef>
              <a:buFont typeface="Arial" panose="020B0604020202020204" pitchFamily="34" charset="0"/>
              <a:buChar char="•"/>
            </a:pPr>
            <a:r>
              <a:rPr lang="en-US" sz="2400" dirty="0">
                <a:solidFill>
                  <a:srgbClr val="242424"/>
                </a:solidFill>
                <a:latin typeface="source-serif-pro"/>
              </a:rPr>
              <a:t>The labeled relationships indicate the grammatical roles of the words in the sentence and how they are connected in terms of dependency.</a:t>
            </a:r>
          </a:p>
        </p:txBody>
      </p:sp>
    </p:spTree>
    <p:extLst>
      <p:ext uri="{BB962C8B-B14F-4D97-AF65-F5344CB8AC3E}">
        <p14:creationId xmlns:p14="http://schemas.microsoft.com/office/powerpoint/2010/main" val="4079956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533400" y="304801"/>
            <a:ext cx="7772400" cy="533400"/>
          </a:xfrm>
        </p:spPr>
        <p:txBody>
          <a:bodyPr vert="horz" wrap="square" lIns="91440" tIns="45720" rIns="91440" bIns="45720" anchor="ctr" anchorCtr="0"/>
          <a:lstStyle/>
          <a:p>
            <a:pPr algn="l" eaLnBrk="1" hangingPunct="1">
              <a:buClrTx/>
              <a:buSzTx/>
              <a:buFontTx/>
            </a:pPr>
            <a:r>
              <a:rPr lang="en-IN" b="1" dirty="0">
                <a:solidFill>
                  <a:srgbClr val="273239"/>
                </a:solidFill>
                <a:latin typeface="Times New Roman" panose="02020603050405020304" pitchFamily="18" charset="0"/>
                <a:cs typeface="Times New Roman" panose="02020603050405020304" pitchFamily="18" charset="0"/>
              </a:rPr>
              <a:t>Topics</a:t>
            </a:r>
            <a:endParaRPr b="1" dirty="0">
              <a:solidFill>
                <a:srgbClr val="273239"/>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457200" y="1142999"/>
            <a:ext cx="6629400" cy="5410199"/>
          </a:xfrm>
        </p:spPr>
        <p:txBody>
          <a:bodyPr vert="horz" wrap="square" lIns="91440" tIns="45720" rIns="91440" bIns="45720" numCol="1" rtlCol="0" anchor="t" anchorCtr="0" compatLnSpc="1">
            <a:normAutofit fontScale="25000" lnSpcReduction="20000"/>
          </a:bodyPr>
          <a:lstStyle/>
          <a:p>
            <a:pPr marL="457200" marR="0" lvl="0" indent="-4572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lang="en-US" sz="7400" dirty="0">
                <a:solidFill>
                  <a:schemeClr val="tx1"/>
                </a:solidFill>
                <a:latin typeface="Times New Roman" panose="02020603050405020304" pitchFamily="18" charset="0"/>
                <a:cs typeface="Times New Roman" panose="02020603050405020304" pitchFamily="18" charset="0"/>
              </a:rPr>
              <a:t>Syntax Parsing</a:t>
            </a:r>
          </a:p>
          <a:p>
            <a:pPr marL="457200" marR="0" lvl="0" indent="-4572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lang="en-US" sz="7400" dirty="0">
                <a:solidFill>
                  <a:schemeClr val="tx1"/>
                </a:solidFill>
                <a:latin typeface="Times New Roman" panose="02020603050405020304" pitchFamily="18" charset="0"/>
                <a:cs typeface="Times New Roman" panose="02020603050405020304" pitchFamily="18" charset="0"/>
              </a:rPr>
              <a:t>Dependency Parsing</a:t>
            </a:r>
          </a:p>
          <a:p>
            <a:pPr marL="457200" marR="0" lvl="0" indent="-4572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lang="en-US" sz="7400" dirty="0">
                <a:solidFill>
                  <a:schemeClr val="tx1"/>
                </a:solidFill>
                <a:latin typeface="Times New Roman" panose="02020603050405020304" pitchFamily="18" charset="0"/>
                <a:cs typeface="Times New Roman" panose="02020603050405020304" pitchFamily="18" charset="0"/>
              </a:rPr>
              <a:t>Semantics</a:t>
            </a:r>
          </a:p>
          <a:p>
            <a:pPr marL="457200" marR="0" lvl="0" indent="-4572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lang="en-US" sz="7400" dirty="0">
                <a:solidFill>
                  <a:schemeClr val="tx1"/>
                </a:solidFill>
                <a:latin typeface="Times New Roman" panose="02020603050405020304" pitchFamily="18" charset="0"/>
                <a:cs typeface="Times New Roman" panose="02020603050405020304" pitchFamily="18" charset="0"/>
              </a:rPr>
              <a:t>Semantic Parsing</a:t>
            </a:r>
          </a:p>
          <a:p>
            <a:pPr marL="457200" marR="0" lvl="0" indent="-4572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lang="en-US" sz="7400" dirty="0">
                <a:solidFill>
                  <a:schemeClr val="tx1"/>
                </a:solidFill>
                <a:latin typeface="Times New Roman" panose="02020603050405020304" pitchFamily="18" charset="0"/>
                <a:cs typeface="Times New Roman" panose="02020603050405020304" pitchFamily="18" charset="0"/>
              </a:rPr>
              <a:t>Word sense Disambiguation</a:t>
            </a:r>
          </a:p>
          <a:p>
            <a:pPr marL="457200" marR="0" lvl="0" indent="-4572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lang="en-US" sz="7400" dirty="0">
                <a:solidFill>
                  <a:schemeClr val="tx1"/>
                </a:solidFill>
                <a:latin typeface="Times New Roman" panose="02020603050405020304" pitchFamily="18" charset="0"/>
                <a:cs typeface="Times New Roman" panose="02020603050405020304" pitchFamily="18" charset="0"/>
              </a:rPr>
              <a:t>Lexical Disambiguation</a:t>
            </a:r>
          </a:p>
          <a:p>
            <a:pPr marL="457200" marR="0" lvl="0" indent="-4572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lang="en-US" sz="7400" dirty="0">
                <a:solidFill>
                  <a:schemeClr val="tx1"/>
                </a:solidFill>
                <a:latin typeface="Times New Roman" panose="02020603050405020304" pitchFamily="18" charset="0"/>
                <a:cs typeface="Times New Roman" panose="02020603050405020304" pitchFamily="18" charset="0"/>
              </a:rPr>
              <a:t>Structural Disambiguation</a:t>
            </a:r>
          </a:p>
          <a:p>
            <a:pPr marL="457200" marR="0" lvl="0" indent="-4572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lang="en-US" sz="7400" dirty="0">
                <a:solidFill>
                  <a:schemeClr val="tx1"/>
                </a:solidFill>
                <a:latin typeface="Times New Roman" panose="02020603050405020304" pitchFamily="18" charset="0"/>
                <a:cs typeface="Times New Roman" panose="02020603050405020304" pitchFamily="18" charset="0"/>
              </a:rPr>
              <a:t>Word, Context and Sentence-level Semantics</a:t>
            </a:r>
          </a:p>
          <a:p>
            <a:pPr marL="457200" marR="0" lvl="0" indent="-4572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lang="en-US" sz="7400" dirty="0">
                <a:solidFill>
                  <a:schemeClr val="tx1"/>
                </a:solidFill>
                <a:latin typeface="Times New Roman" panose="02020603050405020304" pitchFamily="18" charset="0"/>
                <a:cs typeface="Times New Roman" panose="02020603050405020304" pitchFamily="18" charset="0"/>
              </a:rPr>
              <a:t>Pronoun Solution</a:t>
            </a:r>
          </a:p>
          <a:p>
            <a:pPr marL="457200" marR="0" lvl="0" indent="-4572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lang="en-IN" sz="7400" dirty="0">
                <a:solidFill>
                  <a:schemeClr val="tx1"/>
                </a:solidFill>
                <a:latin typeface="Times New Roman" panose="02020603050405020304" pitchFamily="18" charset="0"/>
                <a:cs typeface="Times New Roman" panose="02020603050405020304" pitchFamily="18" charset="0"/>
              </a:rPr>
              <a:t>Semantic Representation of text</a:t>
            </a:r>
          </a:p>
          <a:p>
            <a:pPr marL="457200" marR="0" lvl="0" indent="-457200" algn="just" defTabSz="914400" rtl="0" eaLnBrk="1" fontAlgn="auto" latinLnBrk="0" hangingPunct="1">
              <a:lnSpc>
                <a:spcPct val="170000"/>
              </a:lnSpc>
              <a:spcBef>
                <a:spcPct val="20000"/>
              </a:spcBef>
              <a:spcAft>
                <a:spcPts val="0"/>
              </a:spcAft>
              <a:buClrTx/>
              <a:buSzTx/>
              <a:buFont typeface="Arial" panose="020B0604020202020204" pitchFamily="34" charset="0"/>
              <a:buChar char="•"/>
              <a:defRPr/>
            </a:pPr>
            <a:r>
              <a:rPr lang="en-IN" sz="7400" dirty="0">
                <a:solidFill>
                  <a:schemeClr val="tx1"/>
                </a:solidFill>
                <a:latin typeface="Times New Roman" panose="02020603050405020304" pitchFamily="18" charset="0"/>
                <a:cs typeface="Times New Roman" panose="02020603050405020304" pitchFamily="18" charset="0"/>
              </a:rPr>
              <a:t>introduction to Semantic Relations</a:t>
            </a:r>
            <a:endParaRPr lang="en-US" sz="7400" dirty="0">
              <a:solidFill>
                <a:schemeClr val="tx1"/>
              </a:solidFill>
              <a:latin typeface="Times New Roman" panose="02020603050405020304" pitchFamily="18" charset="0"/>
              <a:cs typeface="Times New Roman" panose="02020603050405020304" pitchFamily="18" charset="0"/>
            </a:endParaRPr>
          </a:p>
          <a:p>
            <a:pPr marL="457200" marR="0" lvl="0" indent="-457200" algn="l" defTabSz="914400" rtl="0" eaLnBrk="1" fontAlgn="auto" latinLnBrk="0" hangingPunct="1">
              <a:lnSpc>
                <a:spcPct val="100000"/>
              </a:lnSpc>
              <a:spcBef>
                <a:spcPct val="20000"/>
              </a:spcBef>
              <a:spcAft>
                <a:spcPts val="0"/>
              </a:spcAft>
              <a:buClrTx/>
              <a:buSzTx/>
              <a:buFont typeface="Arial" panose="020B0604020202020204" pitchFamily="34" charset="0"/>
              <a:buChar char="•"/>
              <a:defRPr/>
            </a:pP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2522785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52400"/>
            <a:ext cx="8229600" cy="579437"/>
          </a:xfrm>
        </p:spPr>
        <p:txBody>
          <a:bodyPr/>
          <a:lstStyle/>
          <a:p>
            <a:r>
              <a:rPr lang="en-IN" b="1" dirty="0"/>
              <a:t>Ex of Dependency Parsing</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759332"/>
            <a:ext cx="8686800" cy="5638800"/>
          </a:xfrm>
        </p:spPr>
        <p:txBody>
          <a:bodyPr/>
          <a:lstStyle/>
          <a:p>
            <a:pPr algn="just"/>
            <a:r>
              <a:rPr lang="en-US" sz="2400" b="1" dirty="0">
                <a:solidFill>
                  <a:srgbClr val="242424"/>
                </a:solidFill>
                <a:latin typeface="source-serif-pro"/>
              </a:rPr>
              <a:t>Sentence: "The cat chased the mouse“</a:t>
            </a:r>
          </a:p>
          <a:p>
            <a:pPr algn="just"/>
            <a:endParaRPr lang="en-IN" sz="2400" b="1" dirty="0">
              <a:solidFill>
                <a:srgbClr val="242424"/>
              </a:solidFill>
              <a:latin typeface="source-serif-pro"/>
            </a:endParaRPr>
          </a:p>
        </p:txBody>
      </p:sp>
      <p:pic>
        <p:nvPicPr>
          <p:cNvPr id="5" name="Picture 4">
            <a:extLst>
              <a:ext uri="{FF2B5EF4-FFF2-40B4-BE49-F238E27FC236}">
                <a16:creationId xmlns:a16="http://schemas.microsoft.com/office/drawing/2014/main" id="{4CAEE1EE-763B-EA1B-DB9B-0BA2FD638164}"/>
              </a:ext>
            </a:extLst>
          </p:cNvPr>
          <p:cNvPicPr>
            <a:picLocks noChangeAspect="1"/>
          </p:cNvPicPr>
          <p:nvPr/>
        </p:nvPicPr>
        <p:blipFill>
          <a:blip r:embed="rId2"/>
          <a:stretch>
            <a:fillRect/>
          </a:stretch>
        </p:blipFill>
        <p:spPr>
          <a:xfrm>
            <a:off x="304801" y="1600200"/>
            <a:ext cx="2583404" cy="2187129"/>
          </a:xfrm>
          <a:prstGeom prst="rect">
            <a:avLst/>
          </a:prstGeom>
        </p:spPr>
      </p:pic>
      <p:pic>
        <p:nvPicPr>
          <p:cNvPr id="7" name="Picture 6">
            <a:extLst>
              <a:ext uri="{FF2B5EF4-FFF2-40B4-BE49-F238E27FC236}">
                <a16:creationId xmlns:a16="http://schemas.microsoft.com/office/drawing/2014/main" id="{C638565D-757F-795B-A41A-CDAF454EC630}"/>
              </a:ext>
            </a:extLst>
          </p:cNvPr>
          <p:cNvPicPr>
            <a:picLocks noChangeAspect="1"/>
          </p:cNvPicPr>
          <p:nvPr/>
        </p:nvPicPr>
        <p:blipFill>
          <a:blip r:embed="rId3"/>
          <a:stretch>
            <a:fillRect/>
          </a:stretch>
        </p:blipFill>
        <p:spPr>
          <a:xfrm>
            <a:off x="3048000" y="1652049"/>
            <a:ext cx="5791199" cy="2187130"/>
          </a:xfrm>
          <a:prstGeom prst="rect">
            <a:avLst/>
          </a:prstGeom>
        </p:spPr>
      </p:pic>
      <p:sp>
        <p:nvSpPr>
          <p:cNvPr id="9" name="TextBox 8">
            <a:extLst>
              <a:ext uri="{FF2B5EF4-FFF2-40B4-BE49-F238E27FC236}">
                <a16:creationId xmlns:a16="http://schemas.microsoft.com/office/drawing/2014/main" id="{88EE55FD-2ECB-B1C9-EC54-734A2A00FFA0}"/>
              </a:ext>
            </a:extLst>
          </p:cNvPr>
          <p:cNvSpPr txBox="1"/>
          <p:nvPr/>
        </p:nvSpPr>
        <p:spPr>
          <a:xfrm>
            <a:off x="228600" y="4333825"/>
            <a:ext cx="8534400" cy="1569660"/>
          </a:xfrm>
          <a:prstGeom prst="rect">
            <a:avLst/>
          </a:prstGeom>
          <a:noFill/>
        </p:spPr>
        <p:txBody>
          <a:bodyPr wrap="square">
            <a:spAutoFit/>
          </a:bodyPr>
          <a:lstStyle/>
          <a:p>
            <a:pPr marL="342900" indent="-342900" algn="just">
              <a:buFont typeface="Arial" panose="020B0604020202020204" pitchFamily="34" charset="0"/>
              <a:buChar char="•"/>
            </a:pPr>
            <a:r>
              <a:rPr lang="en-US" sz="2400" dirty="0">
                <a:solidFill>
                  <a:srgbClr val="242424"/>
                </a:solidFill>
                <a:latin typeface="source-serif-pro"/>
              </a:rPr>
              <a:t>This table presents each word in the sentence, its corresponding dependency relationship, and the word it depends on. </a:t>
            </a:r>
          </a:p>
          <a:p>
            <a:pPr marL="342900" indent="-342900" algn="just">
              <a:buFont typeface="Arial" panose="020B0604020202020204" pitchFamily="34" charset="0"/>
              <a:buChar char="•"/>
            </a:pPr>
            <a:r>
              <a:rPr lang="en-US" sz="2400" dirty="0">
                <a:solidFill>
                  <a:srgbClr val="242424"/>
                </a:solidFill>
                <a:latin typeface="source-serif-pro"/>
              </a:rPr>
              <a:t>The relationships indicate how the words are connected grammatically within the sentence.</a:t>
            </a:r>
            <a:endParaRPr lang="en-IN" sz="2400" dirty="0">
              <a:solidFill>
                <a:srgbClr val="242424"/>
              </a:solidFill>
              <a:latin typeface="source-serif-pro"/>
            </a:endParaRPr>
          </a:p>
        </p:txBody>
      </p:sp>
    </p:spTree>
    <p:extLst>
      <p:ext uri="{BB962C8B-B14F-4D97-AF65-F5344CB8AC3E}">
        <p14:creationId xmlns:p14="http://schemas.microsoft.com/office/powerpoint/2010/main" val="2921653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52400"/>
            <a:ext cx="8229600" cy="579437"/>
          </a:xfrm>
        </p:spPr>
        <p:txBody>
          <a:bodyPr/>
          <a:lstStyle/>
          <a:p>
            <a:r>
              <a:rPr lang="en-IN" b="1" dirty="0"/>
              <a:t>Ex of Dependency Parsing</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638800"/>
          </a:xfrm>
        </p:spPr>
        <p:txBody>
          <a:bodyPr/>
          <a:lstStyle/>
          <a:p>
            <a:pPr algn="just"/>
            <a:endParaRPr lang="en-US" sz="1400" b="0" i="0" dirty="0">
              <a:solidFill>
                <a:srgbClr val="242424"/>
              </a:solidFill>
              <a:effectLst/>
              <a:latin typeface="source-serif-pro"/>
            </a:endParaRPr>
          </a:p>
          <a:p>
            <a:pPr algn="just"/>
            <a:endParaRPr lang="en-US" sz="1400" dirty="0">
              <a:solidFill>
                <a:srgbClr val="242424"/>
              </a:solidFill>
              <a:latin typeface="source-serif-pro"/>
            </a:endParaRPr>
          </a:p>
          <a:p>
            <a:pPr algn="just"/>
            <a:endParaRPr lang="en-US" sz="1400" b="0" i="0" dirty="0">
              <a:solidFill>
                <a:srgbClr val="242424"/>
              </a:solidFill>
              <a:effectLst/>
              <a:latin typeface="source-serif-pro"/>
            </a:endParaRPr>
          </a:p>
          <a:p>
            <a:pPr algn="just"/>
            <a:endParaRPr lang="en-US" sz="1400" dirty="0">
              <a:solidFill>
                <a:srgbClr val="242424"/>
              </a:solidFill>
              <a:latin typeface="source-serif-pro"/>
            </a:endParaRPr>
          </a:p>
          <a:p>
            <a:pPr algn="just"/>
            <a:endParaRPr lang="en-US" sz="1400" b="0" i="0" dirty="0">
              <a:solidFill>
                <a:srgbClr val="242424"/>
              </a:solidFill>
              <a:effectLst/>
              <a:latin typeface="source-serif-pro"/>
            </a:endParaRPr>
          </a:p>
          <a:p>
            <a:pPr algn="just"/>
            <a:endParaRPr lang="en-US" sz="1400" dirty="0">
              <a:solidFill>
                <a:srgbClr val="242424"/>
              </a:solidFill>
              <a:latin typeface="source-serif-pro"/>
            </a:endParaRPr>
          </a:p>
          <a:p>
            <a:pPr algn="just"/>
            <a:endParaRPr lang="en-US" sz="1400" b="0" i="0" dirty="0">
              <a:solidFill>
                <a:srgbClr val="242424"/>
              </a:solidFill>
              <a:effectLst/>
              <a:latin typeface="source-serif-pro"/>
            </a:endParaRPr>
          </a:p>
          <a:p>
            <a:pPr algn="just"/>
            <a:endParaRPr lang="en-US" sz="1400" dirty="0">
              <a:solidFill>
                <a:srgbClr val="242424"/>
              </a:solidFill>
              <a:latin typeface="source-serif-pro"/>
            </a:endParaRPr>
          </a:p>
          <a:p>
            <a:pPr marL="0" indent="0" algn="just">
              <a:buNone/>
            </a:pPr>
            <a:endParaRPr lang="en-US" sz="1400" dirty="0">
              <a:solidFill>
                <a:srgbClr val="242424"/>
              </a:solidFill>
              <a:latin typeface="source-serif-pro"/>
            </a:endParaRPr>
          </a:p>
          <a:p>
            <a:pPr algn="just"/>
            <a:r>
              <a:rPr lang="en-US" sz="2400" dirty="0">
                <a:solidFill>
                  <a:srgbClr val="242424"/>
                </a:solidFill>
                <a:latin typeface="source-serif-pro"/>
              </a:rPr>
              <a:t>In the above diagram, there exists a relationship between </a:t>
            </a:r>
            <a:r>
              <a:rPr lang="en-US" sz="2400" b="1" dirty="0">
                <a:solidFill>
                  <a:srgbClr val="242424"/>
                </a:solidFill>
                <a:latin typeface="source-serif-pro"/>
              </a:rPr>
              <a:t>car and black </a:t>
            </a:r>
            <a:r>
              <a:rPr lang="en-US" sz="2400" dirty="0">
                <a:solidFill>
                  <a:srgbClr val="242424"/>
                </a:solidFill>
                <a:latin typeface="source-serif-pro"/>
              </a:rPr>
              <a:t>because black modifies the meaning of car. </a:t>
            </a:r>
          </a:p>
          <a:p>
            <a:pPr algn="just"/>
            <a:r>
              <a:rPr lang="en-US" sz="2400" dirty="0">
                <a:solidFill>
                  <a:srgbClr val="242424"/>
                </a:solidFill>
                <a:latin typeface="source-serif-pro"/>
              </a:rPr>
              <a:t>Here, car acts as the head and black is a dependent of the head.</a:t>
            </a:r>
          </a:p>
          <a:p>
            <a:pPr algn="just"/>
            <a:r>
              <a:rPr lang="en-US" sz="2400" dirty="0">
                <a:solidFill>
                  <a:srgbClr val="242424"/>
                </a:solidFill>
                <a:latin typeface="source-serif-pro"/>
              </a:rPr>
              <a:t>The nature of the relationship here is </a:t>
            </a:r>
            <a:r>
              <a:rPr lang="en-US" sz="2400" dirty="0" err="1">
                <a:solidFill>
                  <a:srgbClr val="242424"/>
                </a:solidFill>
                <a:latin typeface="source-serif-pro"/>
              </a:rPr>
              <a:t>amod</a:t>
            </a:r>
            <a:r>
              <a:rPr lang="en-US" sz="2400" dirty="0">
                <a:solidFill>
                  <a:srgbClr val="242424"/>
                </a:solidFill>
                <a:latin typeface="source-serif-pro"/>
              </a:rPr>
              <a:t> which stands for “Adjectival Modifier”. </a:t>
            </a:r>
          </a:p>
          <a:p>
            <a:pPr algn="just"/>
            <a:r>
              <a:rPr lang="en-US" sz="2400" dirty="0">
                <a:solidFill>
                  <a:srgbClr val="242424"/>
                </a:solidFill>
                <a:latin typeface="source-serif-pro"/>
              </a:rPr>
              <a:t>It is an </a:t>
            </a:r>
            <a:r>
              <a:rPr lang="en-US" sz="2400" b="1" dirty="0">
                <a:solidFill>
                  <a:srgbClr val="242424"/>
                </a:solidFill>
                <a:latin typeface="source-serif-pro"/>
              </a:rPr>
              <a:t>adjective or an adjective phrase </a:t>
            </a:r>
            <a:r>
              <a:rPr lang="en-US" sz="2400" dirty="0">
                <a:solidFill>
                  <a:srgbClr val="242424"/>
                </a:solidFill>
                <a:latin typeface="source-serif-pro"/>
              </a:rPr>
              <a:t>that </a:t>
            </a:r>
            <a:r>
              <a:rPr lang="en-US" sz="2400" b="1" dirty="0">
                <a:solidFill>
                  <a:srgbClr val="242424"/>
                </a:solidFill>
                <a:latin typeface="source-serif-pro"/>
              </a:rPr>
              <a:t>modifies</a:t>
            </a:r>
            <a:r>
              <a:rPr lang="en-US" sz="2400" dirty="0">
                <a:solidFill>
                  <a:srgbClr val="242424"/>
                </a:solidFill>
                <a:latin typeface="source-serif-pro"/>
              </a:rPr>
              <a:t> a noun.</a:t>
            </a:r>
            <a:endParaRPr lang="en-IN" sz="2400" dirty="0">
              <a:solidFill>
                <a:srgbClr val="242424"/>
              </a:solidFill>
              <a:latin typeface="source-serif-pro"/>
            </a:endParaRPr>
          </a:p>
        </p:txBody>
      </p:sp>
      <p:pic>
        <p:nvPicPr>
          <p:cNvPr id="5" name="Picture 4">
            <a:extLst>
              <a:ext uri="{FF2B5EF4-FFF2-40B4-BE49-F238E27FC236}">
                <a16:creationId xmlns:a16="http://schemas.microsoft.com/office/drawing/2014/main" id="{2EF27913-511E-4613-0912-9E6F42D58F87}"/>
              </a:ext>
            </a:extLst>
          </p:cNvPr>
          <p:cNvPicPr>
            <a:picLocks noChangeAspect="1"/>
          </p:cNvPicPr>
          <p:nvPr/>
        </p:nvPicPr>
        <p:blipFill>
          <a:blip r:embed="rId2"/>
          <a:stretch>
            <a:fillRect/>
          </a:stretch>
        </p:blipFill>
        <p:spPr>
          <a:xfrm>
            <a:off x="2514600" y="838200"/>
            <a:ext cx="3581710" cy="1981200"/>
          </a:xfrm>
          <a:prstGeom prst="rect">
            <a:avLst/>
          </a:prstGeom>
        </p:spPr>
      </p:pic>
    </p:spTree>
    <p:extLst>
      <p:ext uri="{BB962C8B-B14F-4D97-AF65-F5344CB8AC3E}">
        <p14:creationId xmlns:p14="http://schemas.microsoft.com/office/powerpoint/2010/main" val="30280769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5400"/>
            <a:ext cx="8229600" cy="579437"/>
          </a:xfrm>
        </p:spPr>
        <p:txBody>
          <a:bodyPr/>
          <a:lstStyle/>
          <a:p>
            <a:r>
              <a:rPr lang="en-IN" sz="3600" b="1" dirty="0"/>
              <a:t>Ex of Dependency Parsing</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543138"/>
            <a:ext cx="8686800" cy="5638800"/>
          </a:xfrm>
        </p:spPr>
        <p:txBody>
          <a:bodyPr/>
          <a:lstStyle/>
          <a:p>
            <a:pPr algn="just"/>
            <a:r>
              <a:rPr lang="en-US" sz="2000" b="1" dirty="0">
                <a:solidFill>
                  <a:srgbClr val="242424"/>
                </a:solidFill>
                <a:latin typeface="source-serif-pro"/>
              </a:rPr>
              <a:t>Ex: Universities offer better placement opportunities for students</a:t>
            </a:r>
          </a:p>
          <a:p>
            <a:pPr algn="just"/>
            <a:endParaRPr lang="en-US" sz="2400" dirty="0">
              <a:solidFill>
                <a:srgbClr val="242424"/>
              </a:solidFill>
              <a:latin typeface="source-serif-pro"/>
            </a:endParaRPr>
          </a:p>
          <a:p>
            <a:pPr algn="just"/>
            <a:endParaRPr lang="en-IN" sz="2400" dirty="0">
              <a:solidFill>
                <a:srgbClr val="242424"/>
              </a:solidFill>
              <a:latin typeface="source-serif-pro"/>
            </a:endParaRPr>
          </a:p>
        </p:txBody>
      </p:sp>
      <p:pic>
        <p:nvPicPr>
          <p:cNvPr id="4" name="Picture 3">
            <a:extLst>
              <a:ext uri="{FF2B5EF4-FFF2-40B4-BE49-F238E27FC236}">
                <a16:creationId xmlns:a16="http://schemas.microsoft.com/office/drawing/2014/main" id="{CDC91C08-4954-06BF-5782-FFAA4808E729}"/>
              </a:ext>
            </a:extLst>
          </p:cNvPr>
          <p:cNvPicPr>
            <a:picLocks noChangeAspect="1"/>
          </p:cNvPicPr>
          <p:nvPr/>
        </p:nvPicPr>
        <p:blipFill>
          <a:blip r:embed="rId2"/>
          <a:stretch>
            <a:fillRect/>
          </a:stretch>
        </p:blipFill>
        <p:spPr>
          <a:xfrm>
            <a:off x="2743200" y="974068"/>
            <a:ext cx="3276600" cy="2207871"/>
          </a:xfrm>
          <a:prstGeom prst="rect">
            <a:avLst/>
          </a:prstGeom>
        </p:spPr>
      </p:pic>
      <p:pic>
        <p:nvPicPr>
          <p:cNvPr id="8" name="Picture 7">
            <a:extLst>
              <a:ext uri="{FF2B5EF4-FFF2-40B4-BE49-F238E27FC236}">
                <a16:creationId xmlns:a16="http://schemas.microsoft.com/office/drawing/2014/main" id="{ADFC3DD1-1344-691A-C782-31FB91134D84}"/>
              </a:ext>
            </a:extLst>
          </p:cNvPr>
          <p:cNvPicPr>
            <a:picLocks noChangeAspect="1"/>
          </p:cNvPicPr>
          <p:nvPr/>
        </p:nvPicPr>
        <p:blipFill>
          <a:blip r:embed="rId3"/>
          <a:stretch>
            <a:fillRect/>
          </a:stretch>
        </p:blipFill>
        <p:spPr>
          <a:xfrm>
            <a:off x="1066800" y="3294979"/>
            <a:ext cx="6858000" cy="2773920"/>
          </a:xfrm>
          <a:prstGeom prst="rect">
            <a:avLst/>
          </a:prstGeom>
        </p:spPr>
      </p:pic>
      <p:sp>
        <p:nvSpPr>
          <p:cNvPr id="10" name="TextBox 9">
            <a:extLst>
              <a:ext uri="{FF2B5EF4-FFF2-40B4-BE49-F238E27FC236}">
                <a16:creationId xmlns:a16="http://schemas.microsoft.com/office/drawing/2014/main" id="{DA663A8C-ED4C-9ECC-A941-3472552732B1}"/>
              </a:ext>
            </a:extLst>
          </p:cNvPr>
          <p:cNvSpPr txBox="1"/>
          <p:nvPr/>
        </p:nvSpPr>
        <p:spPr>
          <a:xfrm>
            <a:off x="152400" y="6376504"/>
            <a:ext cx="8686800" cy="369332"/>
          </a:xfrm>
          <a:prstGeom prst="rect">
            <a:avLst/>
          </a:prstGeom>
          <a:noFill/>
        </p:spPr>
        <p:txBody>
          <a:bodyPr wrap="square">
            <a:spAutoFit/>
          </a:bodyPr>
          <a:lstStyle/>
          <a:p>
            <a:pPr algn="l"/>
            <a:r>
              <a:rPr lang="en-US" b="0" i="0" dirty="0">
                <a:solidFill>
                  <a:srgbClr val="242424"/>
                </a:solidFill>
                <a:effectLst/>
                <a:latin typeface="source-serif-pro"/>
              </a:rPr>
              <a:t>These labels / dependency relationship can be found at </a:t>
            </a:r>
            <a:r>
              <a:rPr lang="en-US" b="0" i="0" u="sng" dirty="0">
                <a:solidFill>
                  <a:srgbClr val="242424"/>
                </a:solidFill>
                <a:effectLst/>
                <a:latin typeface="source-serif-pro"/>
                <a:hlinkClick r:id="rId4"/>
              </a:rPr>
              <a:t>Universal Dependency Relations</a:t>
            </a:r>
            <a:r>
              <a:rPr lang="en-US" b="0" i="0" dirty="0">
                <a:solidFill>
                  <a:srgbClr val="242424"/>
                </a:solidFill>
                <a:effectLst/>
                <a:latin typeface="source-serif-pro"/>
              </a:rPr>
              <a:t>.</a:t>
            </a:r>
          </a:p>
        </p:txBody>
      </p:sp>
    </p:spTree>
    <p:extLst>
      <p:ext uri="{BB962C8B-B14F-4D97-AF65-F5344CB8AC3E}">
        <p14:creationId xmlns:p14="http://schemas.microsoft.com/office/powerpoint/2010/main" val="1966882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5400"/>
            <a:ext cx="8229600" cy="579437"/>
          </a:xfrm>
        </p:spPr>
        <p:txBody>
          <a:bodyPr/>
          <a:lstStyle/>
          <a:p>
            <a:r>
              <a:rPr lang="en-IN" sz="3600" b="1" dirty="0"/>
              <a:t>Ex of Dependency Parsing</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543138"/>
            <a:ext cx="8686800" cy="5638800"/>
          </a:xfrm>
        </p:spPr>
        <p:txBody>
          <a:bodyPr/>
          <a:lstStyle/>
          <a:p>
            <a:pPr algn="just"/>
            <a:endParaRPr lang="en-IN" sz="2400" dirty="0">
              <a:solidFill>
                <a:srgbClr val="242424"/>
              </a:solidFill>
              <a:latin typeface="source-serif-pro"/>
            </a:endParaRPr>
          </a:p>
        </p:txBody>
      </p:sp>
      <p:pic>
        <p:nvPicPr>
          <p:cNvPr id="5" name="Picture 4">
            <a:extLst>
              <a:ext uri="{FF2B5EF4-FFF2-40B4-BE49-F238E27FC236}">
                <a16:creationId xmlns:a16="http://schemas.microsoft.com/office/drawing/2014/main" id="{4D173BE4-5BB1-9371-BB7C-851BC27B3170}"/>
              </a:ext>
            </a:extLst>
          </p:cNvPr>
          <p:cNvPicPr>
            <a:picLocks noChangeAspect="1"/>
          </p:cNvPicPr>
          <p:nvPr/>
        </p:nvPicPr>
        <p:blipFill>
          <a:blip r:embed="rId2"/>
          <a:stretch>
            <a:fillRect/>
          </a:stretch>
        </p:blipFill>
        <p:spPr>
          <a:xfrm>
            <a:off x="144544" y="548051"/>
            <a:ext cx="8596105" cy="2362200"/>
          </a:xfrm>
          <a:prstGeom prst="rect">
            <a:avLst/>
          </a:prstGeom>
        </p:spPr>
      </p:pic>
      <p:sp>
        <p:nvSpPr>
          <p:cNvPr id="7" name="TextBox 6">
            <a:extLst>
              <a:ext uri="{FF2B5EF4-FFF2-40B4-BE49-F238E27FC236}">
                <a16:creationId xmlns:a16="http://schemas.microsoft.com/office/drawing/2014/main" id="{712B95A5-581E-8DA2-BD41-71C017F7E204}"/>
              </a:ext>
            </a:extLst>
          </p:cNvPr>
          <p:cNvSpPr txBox="1"/>
          <p:nvPr/>
        </p:nvSpPr>
        <p:spPr>
          <a:xfrm>
            <a:off x="351504" y="3436494"/>
            <a:ext cx="8596105" cy="2554545"/>
          </a:xfrm>
          <a:prstGeom prst="rect">
            <a:avLst/>
          </a:prstGeom>
          <a:noFill/>
        </p:spPr>
        <p:txBody>
          <a:bodyPr wrap="square">
            <a:spAutoFit/>
          </a:bodyPr>
          <a:lstStyle/>
          <a:p>
            <a:pPr algn="just"/>
            <a:r>
              <a:rPr lang="en-US" sz="2000" dirty="0">
                <a:solidFill>
                  <a:srgbClr val="242424"/>
                </a:solidFill>
                <a:latin typeface="source-serif-pro"/>
              </a:rPr>
              <a:t>In this labeled dependency tree:</a:t>
            </a:r>
          </a:p>
          <a:p>
            <a:pPr algn="just">
              <a:buFont typeface="Arial" panose="020B0604020202020204" pitchFamily="34" charset="0"/>
              <a:buChar char="•"/>
            </a:pPr>
            <a:r>
              <a:rPr lang="en-US" sz="2000" dirty="0">
                <a:solidFill>
                  <a:srgbClr val="242424"/>
                </a:solidFill>
                <a:latin typeface="source-serif-pro"/>
              </a:rPr>
              <a:t>"prefer" is the root of the tree.</a:t>
            </a:r>
          </a:p>
          <a:p>
            <a:pPr algn="just">
              <a:buFont typeface="Arial" panose="020B0604020202020204" pitchFamily="34" charset="0"/>
              <a:buChar char="•"/>
            </a:pPr>
            <a:r>
              <a:rPr lang="en-US" sz="2000" dirty="0">
                <a:solidFill>
                  <a:srgbClr val="242424"/>
                </a:solidFill>
                <a:latin typeface="source-serif-pro"/>
              </a:rPr>
              <a:t>"I" is the subject of the verb "prefer."</a:t>
            </a:r>
          </a:p>
          <a:p>
            <a:pPr algn="just">
              <a:buFont typeface="Arial" panose="020B0604020202020204" pitchFamily="34" charset="0"/>
              <a:buChar char="•"/>
            </a:pPr>
            <a:r>
              <a:rPr lang="en-US" sz="2000" dirty="0">
                <a:solidFill>
                  <a:srgbClr val="242424"/>
                </a:solidFill>
                <a:latin typeface="source-serif-pro"/>
              </a:rPr>
              <a:t>"flight" is the direct object of the verb "prefer."</a:t>
            </a:r>
          </a:p>
          <a:p>
            <a:pPr algn="just">
              <a:buFont typeface="Arial" panose="020B0604020202020204" pitchFamily="34" charset="0"/>
              <a:buChar char="•"/>
            </a:pPr>
            <a:r>
              <a:rPr lang="en-US" sz="2000" dirty="0">
                <a:solidFill>
                  <a:srgbClr val="242424"/>
                </a:solidFill>
                <a:latin typeface="source-serif-pro"/>
              </a:rPr>
              <a:t>"morning" is labeled as an adjective modifier (</a:t>
            </a:r>
            <a:r>
              <a:rPr lang="en-US" sz="2000" dirty="0" err="1">
                <a:solidFill>
                  <a:srgbClr val="242424"/>
                </a:solidFill>
                <a:latin typeface="source-serif-pro"/>
              </a:rPr>
              <a:t>amod</a:t>
            </a:r>
            <a:r>
              <a:rPr lang="en-US" sz="2000" dirty="0">
                <a:solidFill>
                  <a:srgbClr val="242424"/>
                </a:solidFill>
                <a:latin typeface="source-serif-pro"/>
              </a:rPr>
              <a:t>) for "flight."</a:t>
            </a:r>
          </a:p>
          <a:p>
            <a:pPr algn="just">
              <a:buFont typeface="Arial" panose="020B0604020202020204" pitchFamily="34" charset="0"/>
              <a:buChar char="•"/>
            </a:pPr>
            <a:r>
              <a:rPr lang="en-US" sz="2000" dirty="0">
                <a:solidFill>
                  <a:srgbClr val="242424"/>
                </a:solidFill>
                <a:latin typeface="source-serif-pro"/>
              </a:rPr>
              <a:t>"through" is a preposition (prep) that introduces a prepositional phrase.</a:t>
            </a:r>
          </a:p>
          <a:p>
            <a:pPr algn="just">
              <a:buFont typeface="Arial" panose="020B0604020202020204" pitchFamily="34" charset="0"/>
              <a:buChar char="•"/>
            </a:pPr>
            <a:r>
              <a:rPr lang="en-US" sz="2000" dirty="0">
                <a:solidFill>
                  <a:srgbClr val="242424"/>
                </a:solidFill>
                <a:latin typeface="source-serif-pro"/>
              </a:rPr>
              <a:t>"Denver" is the object of the preposition "through."</a:t>
            </a:r>
          </a:p>
          <a:p>
            <a:pPr algn="just">
              <a:buFont typeface="Arial" panose="020B0604020202020204" pitchFamily="34" charset="0"/>
              <a:buChar char="•"/>
            </a:pPr>
            <a:r>
              <a:rPr lang="en-US" sz="2000" dirty="0">
                <a:solidFill>
                  <a:srgbClr val="242424"/>
                </a:solidFill>
                <a:latin typeface="source-serif-pro"/>
              </a:rPr>
              <a:t>"the" is labeled as a determiner (det) for "flight."</a:t>
            </a:r>
          </a:p>
        </p:txBody>
      </p:sp>
    </p:spTree>
    <p:extLst>
      <p:ext uri="{BB962C8B-B14F-4D97-AF65-F5344CB8AC3E}">
        <p14:creationId xmlns:p14="http://schemas.microsoft.com/office/powerpoint/2010/main" val="4114749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Implementation of Dependency Parsing</a:t>
            </a:r>
          </a:p>
        </p:txBody>
      </p:sp>
      <p:pic>
        <p:nvPicPr>
          <p:cNvPr id="4" name="Content Placeholder 3">
            <a:extLst>
              <a:ext uri="{FF2B5EF4-FFF2-40B4-BE49-F238E27FC236}">
                <a16:creationId xmlns:a16="http://schemas.microsoft.com/office/drawing/2014/main" id="{E4345741-6232-81BB-1A9D-B0FD22777556}"/>
              </a:ext>
            </a:extLst>
          </p:cNvPr>
          <p:cNvPicPr>
            <a:picLocks noGrp="1" noChangeAspect="1"/>
          </p:cNvPicPr>
          <p:nvPr>
            <p:ph idx="1"/>
          </p:nvPr>
        </p:nvPicPr>
        <p:blipFill>
          <a:blip r:embed="rId2"/>
          <a:stretch>
            <a:fillRect/>
          </a:stretch>
        </p:blipFill>
        <p:spPr>
          <a:xfrm>
            <a:off x="1143000" y="1066800"/>
            <a:ext cx="6553199" cy="4343400"/>
          </a:xfrm>
          <a:prstGeom prst="rect">
            <a:avLst/>
          </a:prstGeom>
        </p:spPr>
      </p:pic>
    </p:spTree>
    <p:extLst>
      <p:ext uri="{BB962C8B-B14F-4D97-AF65-F5344CB8AC3E}">
        <p14:creationId xmlns:p14="http://schemas.microsoft.com/office/powerpoint/2010/main" val="16951232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5400"/>
            <a:ext cx="8229600" cy="579437"/>
          </a:xfrm>
        </p:spPr>
        <p:txBody>
          <a:bodyPr/>
          <a:lstStyle/>
          <a:p>
            <a:r>
              <a:rPr lang="en-IN" sz="3600" b="1" dirty="0"/>
              <a:t>Ex of Dependency Parsing</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543138"/>
            <a:ext cx="8686800" cy="5638800"/>
          </a:xfrm>
        </p:spPr>
        <p:txBody>
          <a:bodyPr/>
          <a:lstStyle/>
          <a:p>
            <a:pPr algn="just"/>
            <a:r>
              <a:rPr lang="en-IN" sz="2400" b="1" dirty="0">
                <a:solidFill>
                  <a:srgbClr val="242424"/>
                </a:solidFill>
                <a:latin typeface="source-serif-pro"/>
              </a:rPr>
              <a:t>Sentence: </a:t>
            </a:r>
            <a:r>
              <a:rPr lang="en-US" sz="2400" dirty="0">
                <a:solidFill>
                  <a:srgbClr val="242424"/>
                </a:solidFill>
                <a:latin typeface="source-serif-pro"/>
              </a:rPr>
              <a:t>Bills on ports and immigration were submitted by Senator Brownback, Republican of Kansas</a:t>
            </a:r>
          </a:p>
          <a:p>
            <a:pPr algn="just"/>
            <a:endParaRPr lang="en-IN" sz="2400" dirty="0">
              <a:solidFill>
                <a:srgbClr val="242424"/>
              </a:solidFill>
              <a:latin typeface="source-serif-pro"/>
            </a:endParaRPr>
          </a:p>
        </p:txBody>
      </p:sp>
      <p:pic>
        <p:nvPicPr>
          <p:cNvPr id="1026" name="Picture 2" descr="Components of Text Syntactic | Syntactical Parsing in NLP">
            <a:extLst>
              <a:ext uri="{FF2B5EF4-FFF2-40B4-BE49-F238E27FC236}">
                <a16:creationId xmlns:a16="http://schemas.microsoft.com/office/drawing/2014/main" id="{71B9317C-D43D-9585-56C3-6324A2EEE9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529195"/>
            <a:ext cx="6496050" cy="53134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7186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Dependency Parsing Relations / Dependency Grammer</a:t>
            </a:r>
          </a:p>
        </p:txBody>
      </p:sp>
      <p:pic>
        <p:nvPicPr>
          <p:cNvPr id="6" name="Content Placeholder 5">
            <a:extLst>
              <a:ext uri="{FF2B5EF4-FFF2-40B4-BE49-F238E27FC236}">
                <a16:creationId xmlns:a16="http://schemas.microsoft.com/office/drawing/2014/main" id="{BCB4BA81-F5BF-1F2C-25BF-9572E8B1BF84}"/>
              </a:ext>
            </a:extLst>
          </p:cNvPr>
          <p:cNvPicPr>
            <a:picLocks noGrp="1" noChangeAspect="1"/>
          </p:cNvPicPr>
          <p:nvPr>
            <p:ph idx="1"/>
          </p:nvPr>
        </p:nvPicPr>
        <p:blipFill>
          <a:blip r:embed="rId2"/>
          <a:stretch>
            <a:fillRect/>
          </a:stretch>
        </p:blipFill>
        <p:spPr>
          <a:xfrm>
            <a:off x="477625" y="1132724"/>
            <a:ext cx="8077200" cy="3596892"/>
          </a:xfrm>
          <a:prstGeom prst="rect">
            <a:avLst/>
          </a:prstGeom>
        </p:spPr>
      </p:pic>
      <p:sp>
        <p:nvSpPr>
          <p:cNvPr id="8" name="TextBox 7">
            <a:extLst>
              <a:ext uri="{FF2B5EF4-FFF2-40B4-BE49-F238E27FC236}">
                <a16:creationId xmlns:a16="http://schemas.microsoft.com/office/drawing/2014/main" id="{0E6D92C5-FF86-7E2F-A50E-ADA72E56DBCB}"/>
              </a:ext>
            </a:extLst>
          </p:cNvPr>
          <p:cNvSpPr txBox="1"/>
          <p:nvPr/>
        </p:nvSpPr>
        <p:spPr>
          <a:xfrm>
            <a:off x="468198" y="5093426"/>
            <a:ext cx="8001000" cy="1477328"/>
          </a:xfrm>
          <a:prstGeom prst="rect">
            <a:avLst/>
          </a:prstGeom>
          <a:noFill/>
        </p:spPr>
        <p:txBody>
          <a:bodyPr wrap="square">
            <a:spAutoFit/>
          </a:bodyPr>
          <a:lstStyle/>
          <a:p>
            <a:pPr algn="just"/>
            <a:r>
              <a:rPr lang="en-US" sz="1800" dirty="0">
                <a:solidFill>
                  <a:srgbClr val="242424"/>
                </a:solidFill>
                <a:latin typeface="source-serif-pro"/>
              </a:rPr>
              <a:t>Currently, the Common Dependency V2 taxonomy consists of 37 common syntactic relationships, as shown in the table below:</a:t>
            </a:r>
          </a:p>
          <a:p>
            <a:pPr algn="just"/>
            <a:endParaRPr lang="en-US" b="0" i="0" dirty="0">
              <a:solidFill>
                <a:srgbClr val="222222"/>
              </a:solidFill>
              <a:effectLst/>
              <a:latin typeface="Lato" panose="020F0502020204030203" pitchFamily="34" charset="0"/>
            </a:endParaRPr>
          </a:p>
          <a:p>
            <a:pPr algn="just"/>
            <a:r>
              <a:rPr lang="en-IN" dirty="0">
                <a:hlinkClick r:id="rId3"/>
              </a:rPr>
              <a:t>https://www.analyticsvidhya.com/blog/2021/12/dependency-parsing-in-natural-language-processing-with-examples/</a:t>
            </a:r>
            <a:endParaRPr lang="en-IN" dirty="0"/>
          </a:p>
        </p:txBody>
      </p:sp>
    </p:spTree>
    <p:extLst>
      <p:ext uri="{BB962C8B-B14F-4D97-AF65-F5344CB8AC3E}">
        <p14:creationId xmlns:p14="http://schemas.microsoft.com/office/powerpoint/2010/main" val="3574618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Implementation of Dependency Parsing</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838200"/>
            <a:ext cx="8686800" cy="5638800"/>
          </a:xfrm>
        </p:spPr>
        <p:txBody>
          <a:bodyPr/>
          <a:lstStyle/>
          <a:p>
            <a:pPr algn="just"/>
            <a:r>
              <a:rPr lang="en-IN" sz="2800" dirty="0">
                <a:latin typeface="+mj-lt"/>
                <a:ea typeface="+mj-ea"/>
                <a:cs typeface="+mj-cs"/>
              </a:rPr>
              <a:t>Method 1: Using </a:t>
            </a:r>
            <a:r>
              <a:rPr lang="en-IN" sz="2800" dirty="0" err="1">
                <a:latin typeface="+mj-lt"/>
                <a:ea typeface="+mj-ea"/>
                <a:cs typeface="+mj-cs"/>
              </a:rPr>
              <a:t>spaCy</a:t>
            </a:r>
            <a:endParaRPr lang="en-IN" sz="2800" dirty="0">
              <a:latin typeface="+mj-lt"/>
              <a:ea typeface="+mj-ea"/>
              <a:cs typeface="+mj-cs"/>
            </a:endParaRPr>
          </a:p>
          <a:p>
            <a:pPr algn="just"/>
            <a:endParaRPr lang="en-US" sz="2800" dirty="0">
              <a:latin typeface="+mj-lt"/>
              <a:ea typeface="+mj-ea"/>
              <a:cs typeface="+mj-cs"/>
            </a:endParaRPr>
          </a:p>
          <a:p>
            <a:pPr algn="just"/>
            <a:r>
              <a:rPr lang="en-US" sz="2800" dirty="0">
                <a:latin typeface="+mj-lt"/>
                <a:ea typeface="+mj-ea"/>
                <a:cs typeface="+mj-cs"/>
              </a:rPr>
              <a:t>Method 2: Using NLTK with Stanford </a:t>
            </a:r>
            <a:r>
              <a:rPr lang="en-US" sz="2800" dirty="0" err="1">
                <a:latin typeface="+mj-lt"/>
                <a:ea typeface="+mj-ea"/>
                <a:cs typeface="+mj-cs"/>
              </a:rPr>
              <a:t>CoreNLP</a:t>
            </a:r>
            <a:endParaRPr lang="en-US" sz="2800" dirty="0">
              <a:latin typeface="+mj-lt"/>
              <a:ea typeface="+mj-ea"/>
              <a:cs typeface="+mj-cs"/>
            </a:endParaRPr>
          </a:p>
          <a:p>
            <a:pPr lvl="1" algn="just"/>
            <a:r>
              <a:rPr lang="en-IN" sz="2400" dirty="0">
                <a:latin typeface="+mj-lt"/>
                <a:ea typeface="+mj-ea"/>
                <a:cs typeface="+mj-cs"/>
              </a:rPr>
              <a:t>Visualize using </a:t>
            </a:r>
            <a:r>
              <a:rPr lang="en-IN" sz="2400" dirty="0" err="1">
                <a:latin typeface="+mj-lt"/>
                <a:ea typeface="+mj-ea"/>
                <a:cs typeface="+mj-cs"/>
              </a:rPr>
              <a:t>NetworkX</a:t>
            </a:r>
            <a:endParaRPr lang="en-IN" sz="2400" dirty="0">
              <a:latin typeface="+mj-lt"/>
              <a:ea typeface="+mj-ea"/>
              <a:cs typeface="+mj-cs"/>
            </a:endParaRPr>
          </a:p>
          <a:p>
            <a:pPr algn="just"/>
            <a:endParaRPr lang="en-IN" sz="2800" dirty="0">
              <a:latin typeface="+mj-lt"/>
              <a:ea typeface="+mj-ea"/>
              <a:cs typeface="+mj-cs"/>
            </a:endParaRPr>
          </a:p>
          <a:p>
            <a:pPr algn="just"/>
            <a:r>
              <a:rPr lang="en-IN" sz="2800" dirty="0">
                <a:latin typeface="+mj-lt"/>
                <a:ea typeface="+mj-ea"/>
                <a:cs typeface="+mj-cs"/>
              </a:rPr>
              <a:t>Method 3: Using Stanza</a:t>
            </a:r>
          </a:p>
          <a:p>
            <a:pPr algn="just"/>
            <a:endParaRPr lang="en-IN" sz="1400" i="0" dirty="0">
              <a:solidFill>
                <a:srgbClr val="242424"/>
              </a:solidFill>
              <a:effectLst/>
              <a:latin typeface="sohne"/>
            </a:endParaRPr>
          </a:p>
          <a:p>
            <a:pPr algn="just"/>
            <a:endParaRPr lang="en-IN" sz="2400" dirty="0">
              <a:solidFill>
                <a:srgbClr val="242424"/>
              </a:solidFill>
              <a:latin typeface="source-serif-pro"/>
            </a:endParaRPr>
          </a:p>
        </p:txBody>
      </p:sp>
    </p:spTree>
    <p:extLst>
      <p:ext uri="{BB962C8B-B14F-4D97-AF65-F5344CB8AC3E}">
        <p14:creationId xmlns:p14="http://schemas.microsoft.com/office/powerpoint/2010/main" val="42400856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932468" y="2789238"/>
            <a:ext cx="8229600" cy="639762"/>
          </a:xfrm>
        </p:spPr>
        <p:txBody>
          <a:bodyPr/>
          <a:lstStyle/>
          <a:p>
            <a:r>
              <a:rPr lang="en-US" b="1" dirty="0">
                <a:latin typeface="Times New Roman" panose="02020603050405020304" pitchFamily="18" charset="0"/>
                <a:cs typeface="Times New Roman" panose="02020603050405020304" pitchFamily="18" charset="0"/>
              </a:rPr>
              <a:t>Semantic</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38162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2200"/>
            <a:ext cx="8229600" cy="579437"/>
          </a:xfrm>
        </p:spPr>
        <p:txBody>
          <a:bodyPr/>
          <a:lstStyle/>
          <a:p>
            <a:r>
              <a:rPr lang="en-IN" sz="3600" b="1" dirty="0"/>
              <a:t>Semantic</a:t>
            </a:r>
            <a:endParaRPr lang="en-IN" sz="3600" dirty="0"/>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36136" y="550532"/>
            <a:ext cx="8879264" cy="5638800"/>
          </a:xfrm>
        </p:spPr>
        <p:txBody>
          <a:bodyPr/>
          <a:lstStyle/>
          <a:p>
            <a:pPr algn="just"/>
            <a:r>
              <a:rPr lang="en-US" sz="2800" b="1" dirty="0">
                <a:latin typeface="+mj-lt"/>
                <a:ea typeface="+mj-ea"/>
                <a:cs typeface="+mj-cs"/>
              </a:rPr>
              <a:t>Semantic- Meaning / Context</a:t>
            </a:r>
          </a:p>
          <a:p>
            <a:pPr algn="just"/>
            <a:r>
              <a:rPr lang="en-US" sz="2800" dirty="0">
                <a:latin typeface="+mj-lt"/>
                <a:ea typeface="+mj-ea"/>
                <a:cs typeface="+mj-cs"/>
              </a:rPr>
              <a:t>Semantic parsing </a:t>
            </a:r>
            <a:r>
              <a:rPr lang="en-US" sz="2800" b="1" dirty="0">
                <a:latin typeface="+mj-lt"/>
                <a:ea typeface="+mj-ea"/>
                <a:cs typeface="+mj-cs"/>
              </a:rPr>
              <a:t>analyze meaning of the text </a:t>
            </a:r>
            <a:r>
              <a:rPr lang="en-US" sz="2800" dirty="0">
                <a:latin typeface="+mj-lt"/>
                <a:ea typeface="+mj-ea"/>
                <a:cs typeface="+mj-cs"/>
              </a:rPr>
              <a:t>from sentences, phrases, or complete texts. </a:t>
            </a:r>
          </a:p>
          <a:p>
            <a:pPr algn="just"/>
            <a:r>
              <a:rPr lang="en-US" sz="2800" dirty="0">
                <a:latin typeface="+mj-lt"/>
                <a:ea typeface="+mj-ea"/>
                <a:cs typeface="+mj-cs"/>
              </a:rPr>
              <a:t>It goes beyond grammatical structure and aims to capture the semantics or the actual message that the language conveys.</a:t>
            </a:r>
          </a:p>
          <a:p>
            <a:pPr algn="just"/>
            <a:r>
              <a:rPr lang="en-US" sz="2800" dirty="0">
                <a:latin typeface="+mj-lt"/>
                <a:ea typeface="+mj-ea"/>
                <a:cs typeface="+mj-cs"/>
              </a:rPr>
              <a:t>The role of this is to detect all the subjective elements in an exchange: approach, positive feeling, dissatisfaction, impatience, etc.</a:t>
            </a:r>
          </a:p>
          <a:p>
            <a:pPr algn="just"/>
            <a:r>
              <a:rPr lang="en-US" sz="2800" b="1" dirty="0">
                <a:latin typeface="+mj-lt"/>
                <a:ea typeface="+mj-ea"/>
                <a:cs typeface="+mj-cs"/>
              </a:rPr>
              <a:t>Ex of sentence with semantic error:</a:t>
            </a:r>
          </a:p>
          <a:p>
            <a:pPr lvl="1" algn="just"/>
            <a:r>
              <a:rPr lang="en-US" sz="2400" dirty="0">
                <a:latin typeface="+mj-lt"/>
                <a:ea typeface="+mj-ea"/>
                <a:cs typeface="+mj-cs"/>
              </a:rPr>
              <a:t>The cat is a type of dog</a:t>
            </a:r>
          </a:p>
          <a:p>
            <a:pPr lvl="1" algn="just"/>
            <a:r>
              <a:rPr lang="en-US" sz="2400" dirty="0">
                <a:latin typeface="+mj-lt"/>
                <a:ea typeface="+mj-ea"/>
                <a:cs typeface="+mj-cs"/>
              </a:rPr>
              <a:t>The sun rises in the west</a:t>
            </a:r>
          </a:p>
          <a:p>
            <a:pPr lvl="1" algn="just"/>
            <a:r>
              <a:rPr lang="en-US" sz="2400" dirty="0">
                <a:latin typeface="+mj-lt"/>
                <a:ea typeface="+mj-ea"/>
                <a:cs typeface="+mj-cs"/>
              </a:rPr>
              <a:t>He drank the entire ocean</a:t>
            </a:r>
          </a:p>
          <a:p>
            <a:pPr lvl="1" algn="just"/>
            <a:r>
              <a:rPr lang="en-IN" sz="2400" dirty="0">
                <a:latin typeface="+mj-lt"/>
                <a:ea typeface="+mj-ea"/>
                <a:cs typeface="+mj-cs"/>
              </a:rPr>
              <a:t>The car sings beautifully</a:t>
            </a:r>
            <a:endParaRPr lang="en-US" sz="2400" dirty="0">
              <a:latin typeface="+mj-lt"/>
              <a:ea typeface="+mj-ea"/>
              <a:cs typeface="+mj-cs"/>
            </a:endParaRPr>
          </a:p>
        </p:txBody>
      </p:sp>
    </p:spTree>
    <p:extLst>
      <p:ext uri="{BB962C8B-B14F-4D97-AF65-F5344CB8AC3E}">
        <p14:creationId xmlns:p14="http://schemas.microsoft.com/office/powerpoint/2010/main" val="1822234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838200" y="2693987"/>
            <a:ext cx="7772400" cy="1470025"/>
          </a:xfrm>
        </p:spPr>
        <p:txBody>
          <a:bodyPr vert="horz" wrap="square" lIns="91440" tIns="45720" rIns="91440" bIns="45720" anchor="ctr" anchorCtr="0"/>
          <a:lstStyle/>
          <a:p>
            <a:pPr eaLnBrk="1" hangingPunct="1"/>
            <a:r>
              <a:rPr lang="en-US" b="1" dirty="0">
                <a:latin typeface="Times New Roman" panose="02020603050405020304" pitchFamily="18" charset="0"/>
                <a:cs typeface="Times New Roman" panose="02020603050405020304" pitchFamily="18" charset="0"/>
              </a:rPr>
              <a:t>Syntax Parsing</a:t>
            </a:r>
            <a:br>
              <a:rPr lang="en-US" sz="4400" dirty="0">
                <a:latin typeface="Times New Roman" panose="02020603050405020304" pitchFamily="18" charset="0"/>
                <a:cs typeface="Times New Roman" panose="02020603050405020304" pitchFamily="18" charset="0"/>
              </a:rPr>
            </a:br>
            <a:endParaRP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591693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Semantic</a:t>
            </a:r>
          </a:p>
        </p:txBody>
      </p:sp>
      <p:pic>
        <p:nvPicPr>
          <p:cNvPr id="4" name="Content Placeholder 3">
            <a:extLst>
              <a:ext uri="{FF2B5EF4-FFF2-40B4-BE49-F238E27FC236}">
                <a16:creationId xmlns:a16="http://schemas.microsoft.com/office/drawing/2014/main" id="{896C1E2B-FDB7-4BD2-1437-5C742749812E}"/>
              </a:ext>
            </a:extLst>
          </p:cNvPr>
          <p:cNvPicPr>
            <a:picLocks noGrp="1" noChangeAspect="1"/>
          </p:cNvPicPr>
          <p:nvPr>
            <p:ph idx="1"/>
          </p:nvPr>
        </p:nvPicPr>
        <p:blipFill>
          <a:blip r:embed="rId2"/>
          <a:stretch>
            <a:fillRect/>
          </a:stretch>
        </p:blipFill>
        <p:spPr>
          <a:xfrm>
            <a:off x="457200" y="792169"/>
            <a:ext cx="7437765" cy="1760373"/>
          </a:xfrm>
          <a:prstGeom prst="rect">
            <a:avLst/>
          </a:prstGeom>
        </p:spPr>
      </p:pic>
      <p:sp>
        <p:nvSpPr>
          <p:cNvPr id="6" name="TextBox 5">
            <a:extLst>
              <a:ext uri="{FF2B5EF4-FFF2-40B4-BE49-F238E27FC236}">
                <a16:creationId xmlns:a16="http://schemas.microsoft.com/office/drawing/2014/main" id="{546EBE23-84C6-32AC-2CAC-EB7953D64C8B}"/>
              </a:ext>
            </a:extLst>
          </p:cNvPr>
          <p:cNvSpPr txBox="1"/>
          <p:nvPr/>
        </p:nvSpPr>
        <p:spPr>
          <a:xfrm>
            <a:off x="0" y="4482978"/>
            <a:ext cx="8763000" cy="2677656"/>
          </a:xfrm>
          <a:prstGeom prst="rect">
            <a:avLst/>
          </a:prstGeom>
          <a:noFill/>
        </p:spPr>
        <p:txBody>
          <a:bodyPr wrap="square">
            <a:spAutoFit/>
          </a:bodyPr>
          <a:lstStyle/>
          <a:p>
            <a:pPr marL="457200" indent="-457200" algn="just">
              <a:buFont typeface="Arial" panose="020B0604020202020204" pitchFamily="34" charset="0"/>
              <a:buChar char="•"/>
            </a:pPr>
            <a:r>
              <a:rPr lang="en-US" sz="2400" dirty="0">
                <a:latin typeface="+mj-lt"/>
                <a:ea typeface="+mj-ea"/>
                <a:cs typeface="+mj-cs"/>
              </a:rPr>
              <a:t>Semantic parsing translating natural language statements into some executable meaning representation.</a:t>
            </a:r>
          </a:p>
          <a:p>
            <a:pPr marL="457200" indent="-457200" algn="just">
              <a:buFont typeface="Arial" panose="020B0604020202020204" pitchFamily="34" charset="0"/>
              <a:buChar char="•"/>
            </a:pPr>
            <a:r>
              <a:rPr lang="en-US" sz="2400" dirty="0">
                <a:latin typeface="+mj-lt"/>
                <a:ea typeface="+mj-ea"/>
                <a:cs typeface="+mj-cs"/>
              </a:rPr>
              <a:t>Semantic parsers form the backbone of voice assistants, as shown above, or they can be used to answer questions or give natural language interfaces to databases.</a:t>
            </a:r>
          </a:p>
          <a:p>
            <a:pPr marL="457200" indent="-457200" algn="just">
              <a:buFont typeface="Arial" panose="020B0604020202020204" pitchFamily="34" charset="0"/>
              <a:buChar char="•"/>
            </a:pPr>
            <a:br>
              <a:rPr lang="en-US" sz="2400" dirty="0"/>
            </a:br>
            <a:endParaRPr lang="en-IN" sz="2400" dirty="0">
              <a:latin typeface="+mj-lt"/>
              <a:ea typeface="+mj-ea"/>
              <a:cs typeface="+mj-cs"/>
            </a:endParaRPr>
          </a:p>
        </p:txBody>
      </p:sp>
      <p:pic>
        <p:nvPicPr>
          <p:cNvPr id="7" name="Picture 6">
            <a:extLst>
              <a:ext uri="{FF2B5EF4-FFF2-40B4-BE49-F238E27FC236}">
                <a16:creationId xmlns:a16="http://schemas.microsoft.com/office/drawing/2014/main" id="{9A43CB69-2962-24AF-C5B2-FBB224F5CB5F}"/>
              </a:ext>
            </a:extLst>
          </p:cNvPr>
          <p:cNvPicPr>
            <a:picLocks noChangeAspect="1"/>
          </p:cNvPicPr>
          <p:nvPr/>
        </p:nvPicPr>
        <p:blipFill>
          <a:blip r:embed="rId3"/>
          <a:stretch>
            <a:fillRect/>
          </a:stretch>
        </p:blipFill>
        <p:spPr>
          <a:xfrm>
            <a:off x="450130" y="2552542"/>
            <a:ext cx="7300593" cy="1508891"/>
          </a:xfrm>
          <a:prstGeom prst="rect">
            <a:avLst/>
          </a:prstGeom>
        </p:spPr>
      </p:pic>
    </p:spTree>
    <p:extLst>
      <p:ext uri="{BB962C8B-B14F-4D97-AF65-F5344CB8AC3E}">
        <p14:creationId xmlns:p14="http://schemas.microsoft.com/office/powerpoint/2010/main" val="3875268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63485" y="-60325"/>
            <a:ext cx="8229600" cy="792162"/>
          </a:xfrm>
        </p:spPr>
        <p:txBody>
          <a:bodyPr/>
          <a:lstStyle/>
          <a:p>
            <a:r>
              <a:rPr lang="en-US" sz="3200" b="1" dirty="0"/>
              <a:t>How Does Semantic Analysis Work?</a:t>
            </a:r>
          </a:p>
        </p:txBody>
      </p:sp>
      <p:sp>
        <p:nvSpPr>
          <p:cNvPr id="8" name="Content Placeholder 7">
            <a:extLst>
              <a:ext uri="{FF2B5EF4-FFF2-40B4-BE49-F238E27FC236}">
                <a16:creationId xmlns:a16="http://schemas.microsoft.com/office/drawing/2014/main" id="{CED14522-5BFB-5315-9D74-BD1F74E490A2}"/>
              </a:ext>
            </a:extLst>
          </p:cNvPr>
          <p:cNvSpPr>
            <a:spLocks noGrp="1"/>
          </p:cNvSpPr>
          <p:nvPr>
            <p:ph idx="1"/>
          </p:nvPr>
        </p:nvSpPr>
        <p:spPr>
          <a:xfrm>
            <a:off x="304800" y="731838"/>
            <a:ext cx="8534400" cy="5394326"/>
          </a:xfrm>
        </p:spPr>
        <p:txBody>
          <a:bodyPr/>
          <a:lstStyle/>
          <a:p>
            <a:pPr algn="just"/>
            <a:r>
              <a:rPr lang="en-US" sz="2800" b="0" i="0" dirty="0">
                <a:solidFill>
                  <a:srgbClr val="1A1818"/>
                </a:solidFill>
                <a:effectLst/>
                <a:latin typeface="Avenir LT Pro"/>
              </a:rPr>
              <a:t>Semantic analysis starts with lexical semantics, which studies individual words’ meanings (i.e., dictionary definitions). </a:t>
            </a:r>
          </a:p>
          <a:p>
            <a:pPr algn="just"/>
            <a:r>
              <a:rPr lang="en-US" sz="2800" b="0" i="0" dirty="0">
                <a:solidFill>
                  <a:srgbClr val="1A1818"/>
                </a:solidFill>
                <a:effectLst/>
                <a:latin typeface="Avenir LT Pro"/>
              </a:rPr>
              <a:t>Semantic analysis then examines relationships between individual words and analyzes the meaning of words that come together to form a sentence.</a:t>
            </a:r>
          </a:p>
          <a:p>
            <a:pPr algn="just"/>
            <a:r>
              <a:rPr lang="en-US" sz="2800" b="0" i="0" dirty="0">
                <a:solidFill>
                  <a:srgbClr val="1A1818"/>
                </a:solidFill>
                <a:effectLst/>
                <a:latin typeface="Avenir LT Pro"/>
              </a:rPr>
              <a:t>This analysis provides a clear understanding of words in context. </a:t>
            </a:r>
          </a:p>
          <a:p>
            <a:pPr algn="just"/>
            <a:r>
              <a:rPr lang="en-US" sz="2400" b="0" i="0" dirty="0">
                <a:solidFill>
                  <a:srgbClr val="1A1818"/>
                </a:solidFill>
                <a:effectLst/>
                <a:latin typeface="Avenir LT Pro"/>
              </a:rPr>
              <a:t>For example, it provides context to understand the following sentences:</a:t>
            </a:r>
          </a:p>
          <a:p>
            <a:pPr algn="just">
              <a:buFont typeface="Arial" panose="020B0604020202020204" pitchFamily="34" charset="0"/>
              <a:buChar char="•"/>
            </a:pPr>
            <a:r>
              <a:rPr lang="en-US" sz="2400" b="0" i="0" dirty="0">
                <a:solidFill>
                  <a:srgbClr val="1A1818"/>
                </a:solidFill>
                <a:effectLst/>
                <a:latin typeface="Avenir LT Pro"/>
              </a:rPr>
              <a:t>“The boy ate the apple” defines an apple as a fruit.</a:t>
            </a:r>
          </a:p>
          <a:p>
            <a:pPr algn="just">
              <a:buFont typeface="Arial" panose="020B0604020202020204" pitchFamily="34" charset="0"/>
              <a:buChar char="•"/>
            </a:pPr>
            <a:r>
              <a:rPr lang="en-US" sz="2400" b="0" i="0" dirty="0">
                <a:solidFill>
                  <a:srgbClr val="1A1818"/>
                </a:solidFill>
                <a:effectLst/>
                <a:latin typeface="Avenir LT Pro"/>
              </a:rPr>
              <a:t>“The boy went to Apple” defines Apple as a brand or store.</a:t>
            </a:r>
          </a:p>
        </p:txBody>
      </p:sp>
    </p:spTree>
    <p:extLst>
      <p:ext uri="{BB962C8B-B14F-4D97-AF65-F5344CB8AC3E}">
        <p14:creationId xmlns:p14="http://schemas.microsoft.com/office/powerpoint/2010/main" val="2542788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63485" y="-60325"/>
            <a:ext cx="8229600" cy="792162"/>
          </a:xfrm>
        </p:spPr>
        <p:txBody>
          <a:bodyPr/>
          <a:lstStyle/>
          <a:p>
            <a:r>
              <a:rPr lang="en-US" sz="3200" b="1" dirty="0"/>
              <a:t>Elements of Semantic Analysis</a:t>
            </a:r>
          </a:p>
        </p:txBody>
      </p:sp>
      <p:sp>
        <p:nvSpPr>
          <p:cNvPr id="8" name="Content Placeholder 7">
            <a:extLst>
              <a:ext uri="{FF2B5EF4-FFF2-40B4-BE49-F238E27FC236}">
                <a16:creationId xmlns:a16="http://schemas.microsoft.com/office/drawing/2014/main" id="{CED14522-5BFB-5315-9D74-BD1F74E490A2}"/>
              </a:ext>
            </a:extLst>
          </p:cNvPr>
          <p:cNvSpPr>
            <a:spLocks noGrp="1"/>
          </p:cNvSpPr>
          <p:nvPr>
            <p:ph idx="1"/>
          </p:nvPr>
        </p:nvSpPr>
        <p:spPr>
          <a:xfrm>
            <a:off x="0" y="731838"/>
            <a:ext cx="8839200" cy="5394326"/>
          </a:xfrm>
        </p:spPr>
        <p:txBody>
          <a:bodyPr/>
          <a:lstStyle/>
          <a:p>
            <a:pPr algn="just"/>
            <a:r>
              <a:rPr lang="en-US" sz="1800" dirty="0">
                <a:solidFill>
                  <a:srgbClr val="1A1818"/>
                </a:solidFill>
                <a:latin typeface="Avenir LT Pro"/>
              </a:rPr>
              <a:t>A semantic system brings entities, concepts, relations and predicates together to provide more context to language so machines can understand text data with more accuracy. To better understand this, consider the following elements of semantic analysis that help support language understanding:</a:t>
            </a:r>
          </a:p>
          <a:p>
            <a:pPr algn="just">
              <a:lnSpc>
                <a:spcPct val="150000"/>
              </a:lnSpc>
              <a:buFont typeface="Arial" panose="020B0604020202020204" pitchFamily="34" charset="0"/>
              <a:buChar char="•"/>
            </a:pPr>
            <a:r>
              <a:rPr lang="en-US" sz="2000" b="1" dirty="0">
                <a:solidFill>
                  <a:srgbClr val="1A1818"/>
                </a:solidFill>
                <a:latin typeface="Avenir LT Pro"/>
              </a:rPr>
              <a:t>Hyponymy: </a:t>
            </a:r>
            <a:r>
              <a:rPr lang="en-US" sz="2000" dirty="0">
                <a:solidFill>
                  <a:srgbClr val="1A1818"/>
                </a:solidFill>
                <a:latin typeface="Avenir LT Pro"/>
              </a:rPr>
              <a:t>It is an instance of a generic term</a:t>
            </a:r>
          </a:p>
          <a:p>
            <a:pPr lvl="1" algn="just">
              <a:lnSpc>
                <a:spcPct val="150000"/>
              </a:lnSpc>
              <a:buFont typeface="Arial" panose="020B0604020202020204" pitchFamily="34" charset="0"/>
              <a:buChar char="•"/>
            </a:pPr>
            <a:r>
              <a:rPr lang="en-US" sz="1600" dirty="0">
                <a:solidFill>
                  <a:srgbClr val="1A1818"/>
                </a:solidFill>
                <a:latin typeface="Avenir LT Pro"/>
              </a:rPr>
              <a:t> For example: ‘Color‘ is a hypernymy while ‘grey‘, ‘blue‘, ‘red‘, </a:t>
            </a:r>
            <a:r>
              <a:rPr lang="en-US" sz="1600" dirty="0" err="1">
                <a:solidFill>
                  <a:srgbClr val="1A1818"/>
                </a:solidFill>
                <a:latin typeface="Avenir LT Pro"/>
              </a:rPr>
              <a:t>etc</a:t>
            </a:r>
            <a:r>
              <a:rPr lang="en-US" sz="1600" dirty="0">
                <a:solidFill>
                  <a:srgbClr val="1A1818"/>
                </a:solidFill>
                <a:latin typeface="Avenir LT Pro"/>
              </a:rPr>
              <a:t>, are its hyponyms.</a:t>
            </a:r>
          </a:p>
          <a:p>
            <a:pPr algn="just">
              <a:lnSpc>
                <a:spcPct val="150000"/>
              </a:lnSpc>
              <a:buFont typeface="Arial" panose="020B0604020202020204" pitchFamily="34" charset="0"/>
              <a:buChar char="•"/>
            </a:pPr>
            <a:r>
              <a:rPr lang="en-US" sz="2000" b="1" dirty="0">
                <a:solidFill>
                  <a:srgbClr val="1A1818"/>
                </a:solidFill>
                <a:latin typeface="Avenir LT Pro"/>
              </a:rPr>
              <a:t>Homonymy: </a:t>
            </a:r>
            <a:r>
              <a:rPr lang="en-US" sz="2000" dirty="0">
                <a:solidFill>
                  <a:srgbClr val="1A1818"/>
                </a:solidFill>
                <a:latin typeface="Avenir LT Pro"/>
              </a:rPr>
              <a:t>Two or more lexical terms with the same spelling and different meanings.</a:t>
            </a:r>
          </a:p>
          <a:p>
            <a:pPr lvl="1" algn="just">
              <a:lnSpc>
                <a:spcPct val="150000"/>
              </a:lnSpc>
              <a:buFont typeface="Arial" panose="020B0604020202020204" pitchFamily="34" charset="0"/>
              <a:buChar char="•"/>
            </a:pPr>
            <a:r>
              <a:rPr lang="en-US" sz="1600" dirty="0">
                <a:solidFill>
                  <a:srgbClr val="1A1818"/>
                </a:solidFill>
                <a:latin typeface="Avenir LT Pro"/>
              </a:rPr>
              <a:t>For example: ‘Rose‘ might mean ‘the past form of rise‘ or ‘a flower‘, – same spelling but different meanings; hence, ‘rose‘ is a homonymy.</a:t>
            </a:r>
          </a:p>
          <a:p>
            <a:pPr algn="just">
              <a:lnSpc>
                <a:spcPct val="150000"/>
              </a:lnSpc>
              <a:buFont typeface="Arial" panose="020B0604020202020204" pitchFamily="34" charset="0"/>
              <a:buChar char="•"/>
            </a:pPr>
            <a:r>
              <a:rPr lang="en-US" sz="2000" b="1" dirty="0">
                <a:solidFill>
                  <a:srgbClr val="1A1818"/>
                </a:solidFill>
                <a:latin typeface="Avenir LT Pro"/>
              </a:rPr>
              <a:t>Polysemy: </a:t>
            </a:r>
            <a:r>
              <a:rPr lang="en-US" sz="2000" dirty="0">
                <a:solidFill>
                  <a:srgbClr val="1A1818"/>
                </a:solidFill>
                <a:latin typeface="Avenir LT Pro"/>
              </a:rPr>
              <a:t>Two or more terms that have the same spelling but multiple closely related meanings.</a:t>
            </a:r>
          </a:p>
          <a:p>
            <a:pPr lvl="1" algn="just">
              <a:lnSpc>
                <a:spcPct val="150000"/>
              </a:lnSpc>
              <a:buFont typeface="Arial" panose="020B0604020202020204" pitchFamily="34" charset="0"/>
              <a:buChar char="•"/>
            </a:pPr>
            <a:r>
              <a:rPr lang="en-US" sz="1600" dirty="0">
                <a:solidFill>
                  <a:srgbClr val="1A1818"/>
                </a:solidFill>
                <a:latin typeface="Avenir LT Pro"/>
              </a:rPr>
              <a:t>It differs from homonymy because the meanings of the terms need not be closely related in the case of homonymy. For example: ‘man‘ may mean ‘the human species‘ or ‘a male human‘ or ‘an adult male human‘ – since all these different meanings bear a close association, the lexical term ‘man‘ is a polysemy.</a:t>
            </a:r>
          </a:p>
          <a:p>
            <a:pPr algn="just"/>
            <a:endParaRPr lang="en-US" sz="1800" dirty="0">
              <a:solidFill>
                <a:srgbClr val="1A1818"/>
              </a:solidFill>
              <a:latin typeface="Avenir LT Pro"/>
            </a:endParaRPr>
          </a:p>
          <a:p>
            <a:pPr algn="just"/>
            <a:endParaRPr lang="en-US" sz="2400" b="0" i="0" dirty="0">
              <a:solidFill>
                <a:srgbClr val="1A1818"/>
              </a:solidFill>
              <a:effectLst/>
              <a:latin typeface="Avenir LT Pro"/>
            </a:endParaRPr>
          </a:p>
        </p:txBody>
      </p:sp>
    </p:spTree>
    <p:extLst>
      <p:ext uri="{BB962C8B-B14F-4D97-AF65-F5344CB8AC3E}">
        <p14:creationId xmlns:p14="http://schemas.microsoft.com/office/powerpoint/2010/main" val="636909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63485" y="-60325"/>
            <a:ext cx="8229600" cy="792162"/>
          </a:xfrm>
        </p:spPr>
        <p:txBody>
          <a:bodyPr/>
          <a:lstStyle/>
          <a:p>
            <a:r>
              <a:rPr lang="en-US" sz="3200" b="1" dirty="0"/>
              <a:t>Elements of Semantic Analysis</a:t>
            </a:r>
          </a:p>
        </p:txBody>
      </p:sp>
      <p:sp>
        <p:nvSpPr>
          <p:cNvPr id="8" name="Content Placeholder 7">
            <a:extLst>
              <a:ext uri="{FF2B5EF4-FFF2-40B4-BE49-F238E27FC236}">
                <a16:creationId xmlns:a16="http://schemas.microsoft.com/office/drawing/2014/main" id="{CED14522-5BFB-5315-9D74-BD1F74E490A2}"/>
              </a:ext>
            </a:extLst>
          </p:cNvPr>
          <p:cNvSpPr>
            <a:spLocks noGrp="1"/>
          </p:cNvSpPr>
          <p:nvPr>
            <p:ph idx="1"/>
          </p:nvPr>
        </p:nvSpPr>
        <p:spPr>
          <a:xfrm>
            <a:off x="304800" y="731838"/>
            <a:ext cx="8534400" cy="5394326"/>
          </a:xfrm>
        </p:spPr>
        <p:txBody>
          <a:bodyPr/>
          <a:lstStyle/>
          <a:p>
            <a:pPr algn="just">
              <a:lnSpc>
                <a:spcPct val="150000"/>
              </a:lnSpc>
              <a:buFont typeface="Arial" panose="020B0604020202020204" pitchFamily="34" charset="0"/>
              <a:buChar char="•"/>
            </a:pPr>
            <a:r>
              <a:rPr lang="en-US" sz="2000" b="1" dirty="0">
                <a:solidFill>
                  <a:srgbClr val="1A1818"/>
                </a:solidFill>
                <a:latin typeface="Avenir LT Pro"/>
              </a:rPr>
              <a:t>Synonymy: </a:t>
            </a:r>
            <a:r>
              <a:rPr lang="en-US" sz="2000" dirty="0">
                <a:solidFill>
                  <a:srgbClr val="1A1818"/>
                </a:solidFill>
                <a:latin typeface="Avenir LT Pro"/>
              </a:rPr>
              <a:t>Two or more lexical terms with different spellings and similar meanings.</a:t>
            </a:r>
          </a:p>
          <a:p>
            <a:pPr lvl="1" algn="just">
              <a:lnSpc>
                <a:spcPct val="150000"/>
              </a:lnSpc>
              <a:buFont typeface="Arial" panose="020B0604020202020204" pitchFamily="34" charset="0"/>
              <a:buChar char="•"/>
            </a:pPr>
            <a:r>
              <a:rPr lang="en-US" sz="2000" dirty="0">
                <a:solidFill>
                  <a:srgbClr val="1A1818"/>
                </a:solidFill>
                <a:latin typeface="Avenir LT Pro"/>
              </a:rPr>
              <a:t>For example: (Job, Occupation), (Large, Big), (Stop, Halt)</a:t>
            </a:r>
          </a:p>
          <a:p>
            <a:pPr algn="just">
              <a:lnSpc>
                <a:spcPct val="150000"/>
              </a:lnSpc>
              <a:buFont typeface="Arial" panose="020B0604020202020204" pitchFamily="34" charset="0"/>
              <a:buChar char="•"/>
            </a:pPr>
            <a:r>
              <a:rPr lang="en-US" sz="2000" b="1" dirty="0">
                <a:solidFill>
                  <a:srgbClr val="1A1818"/>
                </a:solidFill>
                <a:latin typeface="Avenir LT Pro"/>
              </a:rPr>
              <a:t>Antonymy: </a:t>
            </a:r>
            <a:r>
              <a:rPr lang="en-US" sz="2000" dirty="0">
                <a:solidFill>
                  <a:srgbClr val="1A1818"/>
                </a:solidFill>
                <a:latin typeface="Avenir LT Pro"/>
              </a:rPr>
              <a:t>A pair of lexical terms with contrasting meanings.</a:t>
            </a:r>
          </a:p>
          <a:p>
            <a:pPr lvl="1" algn="just">
              <a:lnSpc>
                <a:spcPct val="150000"/>
              </a:lnSpc>
              <a:buFont typeface="Arial" panose="020B0604020202020204" pitchFamily="34" charset="0"/>
              <a:buChar char="•"/>
            </a:pPr>
            <a:r>
              <a:rPr lang="en-US" sz="2000" dirty="0">
                <a:solidFill>
                  <a:srgbClr val="1A1818"/>
                </a:solidFill>
                <a:latin typeface="Avenir LT Pro"/>
              </a:rPr>
              <a:t>they are symmetric to a semantic axis. For example: (Day, Night), (Hot, Cold), (Large, Small)</a:t>
            </a:r>
          </a:p>
          <a:p>
            <a:pPr algn="just">
              <a:lnSpc>
                <a:spcPct val="150000"/>
              </a:lnSpc>
              <a:buFont typeface="Arial" panose="020B0604020202020204" pitchFamily="34" charset="0"/>
              <a:buChar char="•"/>
            </a:pPr>
            <a:r>
              <a:rPr lang="en-US" sz="2000" dirty="0">
                <a:solidFill>
                  <a:srgbClr val="1A1818"/>
                </a:solidFill>
                <a:latin typeface="Avenir LT Pro"/>
              </a:rPr>
              <a:t>M</a:t>
            </a:r>
            <a:r>
              <a:rPr lang="en-US" sz="2000" b="1" dirty="0">
                <a:solidFill>
                  <a:srgbClr val="1A1818"/>
                </a:solidFill>
                <a:latin typeface="Avenir LT Pro"/>
              </a:rPr>
              <a:t>eronomy: </a:t>
            </a:r>
            <a:r>
              <a:rPr lang="en-US" sz="2000" dirty="0">
                <a:solidFill>
                  <a:srgbClr val="1A1818"/>
                </a:solidFill>
                <a:latin typeface="Avenir LT Pro"/>
              </a:rPr>
              <a:t>A relationship between a lexical term and a larger entity.</a:t>
            </a:r>
          </a:p>
          <a:p>
            <a:pPr lvl="1" algn="just">
              <a:lnSpc>
                <a:spcPct val="150000"/>
              </a:lnSpc>
              <a:buFont typeface="Arial" panose="020B0604020202020204" pitchFamily="34" charset="0"/>
              <a:buChar char="•"/>
            </a:pPr>
            <a:r>
              <a:rPr lang="en-US" sz="2000" dirty="0">
                <a:solidFill>
                  <a:srgbClr val="1A1818"/>
                </a:solidFill>
                <a:latin typeface="Avenir LT Pro"/>
              </a:rPr>
              <a:t>Meronomy refers to a relationship wherein one lexical term is a  constituent of some larger entity. For example: ‘Wheel‘ is a meronym of ‘Automobile‘</a:t>
            </a:r>
          </a:p>
          <a:p>
            <a:pPr algn="just"/>
            <a:endParaRPr lang="en-US" sz="1800" dirty="0">
              <a:solidFill>
                <a:srgbClr val="1A1818"/>
              </a:solidFill>
              <a:latin typeface="Avenir LT Pro"/>
            </a:endParaRPr>
          </a:p>
          <a:p>
            <a:pPr algn="just"/>
            <a:endParaRPr lang="en-US" sz="2400" b="0" i="0" dirty="0">
              <a:solidFill>
                <a:srgbClr val="1A1818"/>
              </a:solidFill>
              <a:effectLst/>
              <a:latin typeface="Avenir LT Pro"/>
            </a:endParaRPr>
          </a:p>
        </p:txBody>
      </p:sp>
    </p:spTree>
    <p:extLst>
      <p:ext uri="{BB962C8B-B14F-4D97-AF65-F5344CB8AC3E}">
        <p14:creationId xmlns:p14="http://schemas.microsoft.com/office/powerpoint/2010/main" val="40838792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63485" y="-60325"/>
            <a:ext cx="8229600" cy="792162"/>
          </a:xfrm>
        </p:spPr>
        <p:txBody>
          <a:bodyPr/>
          <a:lstStyle/>
          <a:p>
            <a:r>
              <a:rPr lang="en-US" sz="3200" b="1" dirty="0"/>
              <a:t>Part of Semantic Analysis</a:t>
            </a:r>
          </a:p>
        </p:txBody>
      </p:sp>
      <p:sp>
        <p:nvSpPr>
          <p:cNvPr id="8" name="Content Placeholder 7">
            <a:extLst>
              <a:ext uri="{FF2B5EF4-FFF2-40B4-BE49-F238E27FC236}">
                <a16:creationId xmlns:a16="http://schemas.microsoft.com/office/drawing/2014/main" id="{CED14522-5BFB-5315-9D74-BD1F74E490A2}"/>
              </a:ext>
            </a:extLst>
          </p:cNvPr>
          <p:cNvSpPr>
            <a:spLocks noGrp="1"/>
          </p:cNvSpPr>
          <p:nvPr>
            <p:ph idx="1"/>
          </p:nvPr>
        </p:nvSpPr>
        <p:spPr>
          <a:xfrm>
            <a:off x="304800" y="731838"/>
            <a:ext cx="8534400" cy="5394326"/>
          </a:xfrm>
        </p:spPr>
        <p:txBody>
          <a:bodyPr/>
          <a:lstStyle/>
          <a:p>
            <a:pPr algn="just">
              <a:buFont typeface="Arial" panose="020B0604020202020204" pitchFamily="34" charset="0"/>
              <a:buChar char="•"/>
            </a:pPr>
            <a:r>
              <a:rPr lang="en-US" sz="2400" b="1" dirty="0">
                <a:solidFill>
                  <a:srgbClr val="1A1818"/>
                </a:solidFill>
                <a:latin typeface="Avenir LT Pro"/>
              </a:rPr>
              <a:t>Lexical analysis </a:t>
            </a:r>
            <a:r>
              <a:rPr lang="en-US" sz="2400" dirty="0">
                <a:solidFill>
                  <a:srgbClr val="1A1818"/>
                </a:solidFill>
                <a:latin typeface="Avenir LT Pro"/>
              </a:rPr>
              <a:t>is the process of reading a stream of characters, identifying the lexemes and converting them into tokens that machines can read.</a:t>
            </a:r>
          </a:p>
          <a:p>
            <a:pPr algn="just">
              <a:buFont typeface="Arial" panose="020B0604020202020204" pitchFamily="34" charset="0"/>
              <a:buChar char="•"/>
            </a:pPr>
            <a:r>
              <a:rPr lang="en-US" sz="2400" b="1" dirty="0">
                <a:solidFill>
                  <a:srgbClr val="1A1818"/>
                </a:solidFill>
                <a:latin typeface="Avenir LT Pro"/>
              </a:rPr>
              <a:t>Grammatical analysis </a:t>
            </a:r>
            <a:r>
              <a:rPr lang="en-US" sz="2400" dirty="0">
                <a:solidFill>
                  <a:srgbClr val="1A1818"/>
                </a:solidFill>
                <a:latin typeface="Avenir LT Pro"/>
              </a:rPr>
              <a:t>correlates the sequence of lexemes (words) and applies formal grammar to them so part-of-speech tagging can occur.</a:t>
            </a:r>
          </a:p>
          <a:p>
            <a:pPr algn="just">
              <a:buFont typeface="Arial" panose="020B0604020202020204" pitchFamily="34" charset="0"/>
              <a:buChar char="•"/>
            </a:pPr>
            <a:r>
              <a:rPr lang="en-US" sz="2400" b="1" dirty="0">
                <a:solidFill>
                  <a:srgbClr val="1A1818"/>
                </a:solidFill>
                <a:latin typeface="Avenir LT Pro"/>
              </a:rPr>
              <a:t>Syntactical analysis </a:t>
            </a:r>
            <a:r>
              <a:rPr lang="en-US" sz="2400" dirty="0">
                <a:solidFill>
                  <a:srgbClr val="1A1818"/>
                </a:solidFill>
                <a:latin typeface="Avenir LT Pro"/>
              </a:rPr>
              <a:t>analyzes or parses the syntax and applies grammar rules to provide context to meaning at the word and sentence level.</a:t>
            </a:r>
          </a:p>
          <a:p>
            <a:pPr algn="just">
              <a:buFont typeface="Arial" panose="020B0604020202020204" pitchFamily="34" charset="0"/>
              <a:buChar char="•"/>
            </a:pPr>
            <a:r>
              <a:rPr lang="en-US" sz="2400" b="1" dirty="0">
                <a:solidFill>
                  <a:srgbClr val="1A1818"/>
                </a:solidFill>
                <a:latin typeface="Avenir LT Pro"/>
              </a:rPr>
              <a:t>Semantic analysis </a:t>
            </a:r>
            <a:r>
              <a:rPr lang="en-US" sz="2400" dirty="0">
                <a:solidFill>
                  <a:srgbClr val="1A1818"/>
                </a:solidFill>
                <a:latin typeface="Avenir LT Pro"/>
              </a:rPr>
              <a:t>uses all of the above to understand the meaning of words and interpret sentence structure so machines can understand language as humans do.</a:t>
            </a:r>
          </a:p>
        </p:txBody>
      </p:sp>
    </p:spTree>
    <p:extLst>
      <p:ext uri="{BB962C8B-B14F-4D97-AF65-F5344CB8AC3E}">
        <p14:creationId xmlns:p14="http://schemas.microsoft.com/office/powerpoint/2010/main" val="469183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Syntax vs Semantic</a:t>
            </a:r>
          </a:p>
        </p:txBody>
      </p:sp>
      <p:sp>
        <p:nvSpPr>
          <p:cNvPr id="6" name="TextBox 5">
            <a:extLst>
              <a:ext uri="{FF2B5EF4-FFF2-40B4-BE49-F238E27FC236}">
                <a16:creationId xmlns:a16="http://schemas.microsoft.com/office/drawing/2014/main" id="{546EBE23-84C6-32AC-2CAC-EB7953D64C8B}"/>
              </a:ext>
            </a:extLst>
          </p:cNvPr>
          <p:cNvSpPr txBox="1"/>
          <p:nvPr/>
        </p:nvSpPr>
        <p:spPr>
          <a:xfrm>
            <a:off x="190500" y="990600"/>
            <a:ext cx="8763000" cy="5355312"/>
          </a:xfrm>
          <a:prstGeom prst="rect">
            <a:avLst/>
          </a:prstGeom>
          <a:noFill/>
        </p:spPr>
        <p:txBody>
          <a:bodyPr wrap="square">
            <a:spAutoFit/>
          </a:bodyPr>
          <a:lstStyle/>
          <a:p>
            <a:pPr marL="457200" indent="-457200" algn="just">
              <a:buFont typeface="Arial" panose="020B0604020202020204" pitchFamily="34" charset="0"/>
              <a:buChar char="•"/>
            </a:pPr>
            <a:r>
              <a:rPr lang="en-US" sz="2400" dirty="0">
                <a:latin typeface="+mj-lt"/>
                <a:ea typeface="+mj-ea"/>
                <a:cs typeface="+mj-cs"/>
              </a:rPr>
              <a:t>Semantic” refers to meaning.</a:t>
            </a:r>
          </a:p>
          <a:p>
            <a:pPr marL="457200" indent="-457200" algn="just">
              <a:buFont typeface="Arial" panose="020B0604020202020204" pitchFamily="34" charset="0"/>
              <a:buChar char="•"/>
            </a:pPr>
            <a:r>
              <a:rPr lang="en-US" sz="2400" dirty="0">
                <a:latin typeface="+mj-lt"/>
                <a:ea typeface="+mj-ea"/>
                <a:cs typeface="+mj-cs"/>
              </a:rPr>
              <a:t>Syntactic analysis focuses on “form” and syntax, meaning the relationships between words in a sentence. </a:t>
            </a:r>
          </a:p>
          <a:p>
            <a:pPr marL="457200" indent="-457200" algn="just">
              <a:buFont typeface="Arial" panose="020B0604020202020204" pitchFamily="34" charset="0"/>
              <a:buChar char="•"/>
            </a:pPr>
            <a:r>
              <a:rPr lang="en-US" sz="2400" dirty="0">
                <a:latin typeface="+mj-lt"/>
                <a:ea typeface="+mj-ea"/>
                <a:cs typeface="+mj-cs"/>
              </a:rPr>
              <a:t>Semantic analysis focuses on “meaning,” or the meaning of words together and not just a single word. </a:t>
            </a:r>
          </a:p>
          <a:p>
            <a:pPr marL="457200" indent="-457200" algn="just">
              <a:buFont typeface="Arial" panose="020B0604020202020204" pitchFamily="34" charset="0"/>
              <a:buChar char="•"/>
            </a:pPr>
            <a:r>
              <a:rPr lang="en-US" sz="2400" dirty="0">
                <a:latin typeface="+mj-lt"/>
                <a:ea typeface="+mj-ea"/>
                <a:cs typeface="+mj-cs"/>
              </a:rPr>
              <a:t>“parsing” means resolving a sentence into its component parts.</a:t>
            </a:r>
          </a:p>
          <a:p>
            <a:pPr algn="just"/>
            <a:endParaRPr lang="en-US" b="0" i="0" dirty="0">
              <a:solidFill>
                <a:srgbClr val="242424"/>
              </a:solidFill>
              <a:effectLst/>
              <a:latin typeface="source-serif-pro"/>
            </a:endParaRPr>
          </a:p>
          <a:p>
            <a:pPr algn="just"/>
            <a:r>
              <a:rPr lang="en-US" b="0" i="0" dirty="0">
                <a:solidFill>
                  <a:srgbClr val="242424"/>
                </a:solidFill>
                <a:effectLst/>
                <a:latin typeface="source-serif-pro"/>
              </a:rPr>
              <a:t>For example, we can build a parser that converts the natural language query “</a:t>
            </a:r>
            <a:r>
              <a:rPr lang="en-US" b="0" i="1" dirty="0">
                <a:solidFill>
                  <a:srgbClr val="242424"/>
                </a:solidFill>
                <a:effectLst/>
                <a:latin typeface="source-serif-pro"/>
              </a:rPr>
              <a:t>Who was the first person to walk on the moon?</a:t>
            </a:r>
            <a:r>
              <a:rPr lang="en-US" b="0" i="0" dirty="0">
                <a:solidFill>
                  <a:srgbClr val="242424"/>
                </a:solidFill>
                <a:effectLst/>
                <a:latin typeface="source-serif-pro"/>
              </a:rPr>
              <a:t>” to an equivalent (although complex!) SQL query such as “SELECT name FROM Person WHERE </a:t>
            </a:r>
            <a:r>
              <a:rPr lang="en-US" b="0" i="0" dirty="0" err="1">
                <a:solidFill>
                  <a:srgbClr val="242424"/>
                </a:solidFill>
                <a:effectLst/>
                <a:latin typeface="source-serif-pro"/>
              </a:rPr>
              <a:t>moon_walk</a:t>
            </a:r>
            <a:r>
              <a:rPr lang="en-US" b="0" i="0" dirty="0">
                <a:solidFill>
                  <a:srgbClr val="242424"/>
                </a:solidFill>
                <a:effectLst/>
                <a:latin typeface="source-serif-pro"/>
              </a:rPr>
              <a:t> = true ORDER BY </a:t>
            </a:r>
            <a:r>
              <a:rPr lang="en-US" b="0" i="0" dirty="0" err="1">
                <a:solidFill>
                  <a:srgbClr val="242424"/>
                </a:solidFill>
                <a:effectLst/>
                <a:latin typeface="source-serif-pro"/>
              </a:rPr>
              <a:t>moon_walk_date</a:t>
            </a:r>
            <a:r>
              <a:rPr lang="en-US" b="0" i="0" dirty="0">
                <a:solidFill>
                  <a:srgbClr val="242424"/>
                </a:solidFill>
                <a:effectLst/>
                <a:latin typeface="source-serif-pro"/>
              </a:rPr>
              <a:t> FETCH first 1 rows only.”</a:t>
            </a:r>
          </a:p>
          <a:p>
            <a:pPr algn="just"/>
            <a:r>
              <a:rPr lang="en-US" b="0" i="0" dirty="0">
                <a:solidFill>
                  <a:srgbClr val="242424"/>
                </a:solidFill>
                <a:effectLst/>
                <a:latin typeface="source-serif-pro"/>
              </a:rPr>
              <a:t>Semantic parsing is inherently more complicated than syntactic parsing because it requires understanding concepts from different word phrases. For instance, the following sentences (adapted from [4]) should ideally map to the same formal representation.</a:t>
            </a:r>
          </a:p>
          <a:p>
            <a:pPr algn="just"/>
            <a:endParaRPr lang="en-US" b="0" i="0" dirty="0">
              <a:solidFill>
                <a:srgbClr val="242424"/>
              </a:solidFill>
              <a:effectLst/>
              <a:latin typeface="source-serif-pro"/>
            </a:endParaRPr>
          </a:p>
          <a:p>
            <a:pPr marL="457200" indent="-457200" algn="just">
              <a:buFont typeface="Arial" panose="020B0604020202020204" pitchFamily="34" charset="0"/>
              <a:buChar char="•"/>
            </a:pPr>
            <a:br>
              <a:rPr lang="en-US" dirty="0">
                <a:latin typeface="+mj-lt"/>
                <a:ea typeface="+mj-ea"/>
                <a:cs typeface="+mj-cs"/>
              </a:rPr>
            </a:br>
            <a:endParaRPr lang="en-IN" dirty="0">
              <a:latin typeface="+mj-lt"/>
              <a:ea typeface="+mj-ea"/>
              <a:cs typeface="+mj-cs"/>
            </a:endParaRPr>
          </a:p>
        </p:txBody>
      </p:sp>
    </p:spTree>
    <p:extLst>
      <p:ext uri="{BB962C8B-B14F-4D97-AF65-F5344CB8AC3E}">
        <p14:creationId xmlns:p14="http://schemas.microsoft.com/office/powerpoint/2010/main" val="4236342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932468" y="2789238"/>
            <a:ext cx="8229600" cy="639762"/>
          </a:xfrm>
        </p:spPr>
        <p:txBody>
          <a:bodyPr/>
          <a:lstStyle/>
          <a:p>
            <a:r>
              <a:rPr lang="en-US" b="1" dirty="0">
                <a:latin typeface="Times New Roman" panose="02020603050405020304" pitchFamily="18" charset="0"/>
                <a:cs typeface="Times New Roman" panose="02020603050405020304" pitchFamily="18" charset="0"/>
              </a:rPr>
              <a:t>Semantic parsing</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31567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Semantic Parsing</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838200"/>
            <a:ext cx="8686800" cy="5638800"/>
          </a:xfrm>
        </p:spPr>
        <p:txBody>
          <a:bodyPr/>
          <a:lstStyle/>
          <a:p>
            <a:pPr algn="just"/>
            <a:r>
              <a:rPr lang="en-US" sz="2800" dirty="0">
                <a:latin typeface="+mj-lt"/>
                <a:ea typeface="+mj-ea"/>
                <a:cs typeface="+mj-cs"/>
              </a:rPr>
              <a:t>Translate natural language utterances (NLUs) to meaning representation (MR)</a:t>
            </a:r>
          </a:p>
          <a:p>
            <a:pPr algn="just"/>
            <a:r>
              <a:rPr lang="en-IN" sz="2800" dirty="0">
                <a:latin typeface="+mj-lt"/>
                <a:ea typeface="+mj-ea"/>
                <a:cs typeface="+mj-cs"/>
              </a:rPr>
              <a:t>f : sentence -&gt; logical form</a:t>
            </a:r>
            <a:endParaRPr lang="en-US" sz="2800" dirty="0">
              <a:latin typeface="+mj-lt"/>
              <a:ea typeface="+mj-ea"/>
              <a:cs typeface="+mj-cs"/>
            </a:endParaRPr>
          </a:p>
        </p:txBody>
      </p:sp>
      <p:pic>
        <p:nvPicPr>
          <p:cNvPr id="4" name="Picture 3">
            <a:extLst>
              <a:ext uri="{FF2B5EF4-FFF2-40B4-BE49-F238E27FC236}">
                <a16:creationId xmlns:a16="http://schemas.microsoft.com/office/drawing/2014/main" id="{F16424EB-CACD-39F0-9A5E-A025B9E23181}"/>
              </a:ext>
            </a:extLst>
          </p:cNvPr>
          <p:cNvPicPr>
            <a:picLocks noChangeAspect="1"/>
          </p:cNvPicPr>
          <p:nvPr/>
        </p:nvPicPr>
        <p:blipFill>
          <a:blip r:embed="rId2"/>
          <a:stretch>
            <a:fillRect/>
          </a:stretch>
        </p:blipFill>
        <p:spPr>
          <a:xfrm>
            <a:off x="2057400" y="2438400"/>
            <a:ext cx="4587638" cy="3786278"/>
          </a:xfrm>
          <a:prstGeom prst="rect">
            <a:avLst/>
          </a:prstGeom>
        </p:spPr>
      </p:pic>
    </p:spTree>
    <p:extLst>
      <p:ext uri="{BB962C8B-B14F-4D97-AF65-F5344CB8AC3E}">
        <p14:creationId xmlns:p14="http://schemas.microsoft.com/office/powerpoint/2010/main" val="6237236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Need of Semantic Parsing </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838200"/>
            <a:ext cx="8686800" cy="5638800"/>
          </a:xfrm>
        </p:spPr>
        <p:txBody>
          <a:bodyPr/>
          <a:lstStyle/>
          <a:p>
            <a:pPr algn="just"/>
            <a:r>
              <a:rPr lang="en-US" sz="2800" dirty="0">
                <a:latin typeface="+mj-lt"/>
                <a:ea typeface="+mj-ea"/>
                <a:cs typeface="+mj-cs"/>
              </a:rPr>
              <a:t>It provides language with meaning.</a:t>
            </a:r>
          </a:p>
        </p:txBody>
      </p:sp>
      <p:pic>
        <p:nvPicPr>
          <p:cNvPr id="5" name="Picture 4">
            <a:extLst>
              <a:ext uri="{FF2B5EF4-FFF2-40B4-BE49-F238E27FC236}">
                <a16:creationId xmlns:a16="http://schemas.microsoft.com/office/drawing/2014/main" id="{642927AC-90A8-F269-4EB4-3502D93C7C4B}"/>
              </a:ext>
            </a:extLst>
          </p:cNvPr>
          <p:cNvPicPr>
            <a:picLocks noChangeAspect="1"/>
          </p:cNvPicPr>
          <p:nvPr/>
        </p:nvPicPr>
        <p:blipFill>
          <a:blip r:embed="rId2"/>
          <a:stretch>
            <a:fillRect/>
          </a:stretch>
        </p:blipFill>
        <p:spPr>
          <a:xfrm>
            <a:off x="30637" y="1515662"/>
            <a:ext cx="9144000" cy="4944056"/>
          </a:xfrm>
          <a:prstGeom prst="rect">
            <a:avLst/>
          </a:prstGeom>
        </p:spPr>
      </p:pic>
    </p:spTree>
    <p:extLst>
      <p:ext uri="{BB962C8B-B14F-4D97-AF65-F5344CB8AC3E}">
        <p14:creationId xmlns:p14="http://schemas.microsoft.com/office/powerpoint/2010/main" val="20780876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Need of Semantic Parsing </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838200"/>
            <a:ext cx="8686800" cy="5638800"/>
          </a:xfrm>
        </p:spPr>
        <p:txBody>
          <a:bodyPr/>
          <a:lstStyle/>
          <a:p>
            <a:pPr algn="just"/>
            <a:r>
              <a:rPr lang="en-US" sz="2800" dirty="0">
                <a:latin typeface="+mj-lt"/>
                <a:ea typeface="+mj-ea"/>
                <a:cs typeface="+mj-cs"/>
              </a:rPr>
              <a:t>It provides language with meaning.(Language-&gt;Logical)</a:t>
            </a:r>
          </a:p>
        </p:txBody>
      </p:sp>
      <p:pic>
        <p:nvPicPr>
          <p:cNvPr id="4" name="Picture 3">
            <a:extLst>
              <a:ext uri="{FF2B5EF4-FFF2-40B4-BE49-F238E27FC236}">
                <a16:creationId xmlns:a16="http://schemas.microsoft.com/office/drawing/2014/main" id="{C3FAE758-2262-42AA-FE18-BF16A9A2BCA6}"/>
              </a:ext>
            </a:extLst>
          </p:cNvPr>
          <p:cNvPicPr>
            <a:picLocks noChangeAspect="1"/>
          </p:cNvPicPr>
          <p:nvPr/>
        </p:nvPicPr>
        <p:blipFill>
          <a:blip r:embed="rId2"/>
          <a:stretch>
            <a:fillRect/>
          </a:stretch>
        </p:blipFill>
        <p:spPr>
          <a:xfrm>
            <a:off x="338579" y="1905000"/>
            <a:ext cx="8847587" cy="5281118"/>
          </a:xfrm>
          <a:prstGeom prst="rect">
            <a:avLst/>
          </a:prstGeom>
        </p:spPr>
      </p:pic>
    </p:spTree>
    <p:extLst>
      <p:ext uri="{BB962C8B-B14F-4D97-AF65-F5344CB8AC3E}">
        <p14:creationId xmlns:p14="http://schemas.microsoft.com/office/powerpoint/2010/main" val="39706078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12881"/>
            <a:ext cx="8229600" cy="563562"/>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Syntax</a:t>
            </a:r>
            <a:r>
              <a:rPr lang="en-US" b="1" dirty="0">
                <a:solidFill>
                  <a:srgbClr val="273239"/>
                </a:solidFill>
                <a:latin typeface="Times New Roman" panose="02020603050405020304" pitchFamily="18" charset="0"/>
                <a:cs typeface="Times New Roman" panose="02020603050405020304" pitchFamily="18" charset="0"/>
              </a:rPr>
              <a:t> parser</a:t>
            </a:r>
            <a:endParaRPr lang="en-IN" dirty="0"/>
          </a:p>
        </p:txBody>
      </p:sp>
      <p:sp>
        <p:nvSpPr>
          <p:cNvPr id="3" name="Content Placeholder 2">
            <a:extLst>
              <a:ext uri="{FF2B5EF4-FFF2-40B4-BE49-F238E27FC236}">
                <a16:creationId xmlns:a16="http://schemas.microsoft.com/office/drawing/2014/main" id="{9F10D217-E7B9-29FA-16C0-DCB1C15E8CC8}"/>
              </a:ext>
            </a:extLst>
          </p:cNvPr>
          <p:cNvSpPr>
            <a:spLocks noGrp="1"/>
          </p:cNvSpPr>
          <p:nvPr>
            <p:ph idx="1"/>
          </p:nvPr>
        </p:nvSpPr>
        <p:spPr>
          <a:xfrm>
            <a:off x="152400" y="588387"/>
            <a:ext cx="8686800" cy="6117213"/>
          </a:xfrm>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Syntax parsing, also known as syntactic analysis or parsing, is the process of </a:t>
            </a:r>
            <a:r>
              <a:rPr lang="en-US" sz="2000" b="1" dirty="0">
                <a:latin typeface="Times New Roman" panose="02020603050405020304" pitchFamily="18" charset="0"/>
                <a:cs typeface="Times New Roman" panose="02020603050405020304" pitchFamily="18" charset="0"/>
              </a:rPr>
              <a:t>analyzing the structure of a sentence</a:t>
            </a:r>
            <a:r>
              <a:rPr lang="en-US" sz="2000" dirty="0">
                <a:latin typeface="Times New Roman" panose="02020603050405020304" pitchFamily="18" charset="0"/>
                <a:cs typeface="Times New Roman" panose="02020603050405020304" pitchFamily="18" charset="0"/>
              </a:rPr>
              <a:t> or a sequence of words according to the </a:t>
            </a:r>
            <a:r>
              <a:rPr lang="en-US" sz="2000" b="1" dirty="0">
                <a:latin typeface="Times New Roman" panose="02020603050405020304" pitchFamily="18" charset="0"/>
                <a:cs typeface="Times New Roman" panose="02020603050405020304" pitchFamily="18" charset="0"/>
              </a:rPr>
              <a:t>rules of a formal grammar.</a:t>
            </a:r>
          </a:p>
          <a:p>
            <a:pPr algn="just">
              <a:lnSpc>
                <a:spcPct val="150000"/>
              </a:lnSpc>
            </a:pPr>
            <a:r>
              <a:rPr lang="en-US" sz="2000" dirty="0">
                <a:latin typeface="Times New Roman" panose="02020603050405020304" pitchFamily="18" charset="0"/>
                <a:cs typeface="Times New Roman" panose="02020603050405020304" pitchFamily="18" charset="0"/>
              </a:rPr>
              <a:t>The goal of syntax parsing is to determine the grammatical relationships between the words in a sentence, identify the roles of various components (such as subjects, verbs, objects, modifiers, etc.), and understand how these components are organized to create </a:t>
            </a:r>
            <a:r>
              <a:rPr lang="en-US" sz="2000" b="1" dirty="0">
                <a:latin typeface="Times New Roman" panose="02020603050405020304" pitchFamily="18" charset="0"/>
                <a:cs typeface="Times New Roman" panose="02020603050405020304" pitchFamily="18" charset="0"/>
              </a:rPr>
              <a:t>meaningful sentence</a:t>
            </a:r>
            <a:r>
              <a:rPr lang="en-US" sz="2000" dirty="0">
                <a:latin typeface="Times New Roman" panose="02020603050405020304" pitchFamily="18" charset="0"/>
                <a:cs typeface="Times New Roman" panose="02020603050405020304" pitchFamily="18" charset="0"/>
              </a:rPr>
              <a:t>.</a:t>
            </a:r>
          </a:p>
          <a:p>
            <a:pPr algn="just">
              <a:lnSpc>
                <a:spcPct val="150000"/>
              </a:lnSpc>
            </a:pPr>
            <a:r>
              <a:rPr lang="en-US" sz="2000" dirty="0">
                <a:latin typeface="Times New Roman" panose="02020603050405020304" pitchFamily="18" charset="0"/>
                <a:cs typeface="Times New Roman" panose="02020603050405020304" pitchFamily="18" charset="0"/>
              </a:rPr>
              <a:t>Syntax parsing involves breaking down a sentence into its constituent parts and constructing a hierarchical representation, often in the form of a </a:t>
            </a:r>
            <a:r>
              <a:rPr lang="en-US" sz="2000" b="1" dirty="0">
                <a:latin typeface="Times New Roman" panose="02020603050405020304" pitchFamily="18" charset="0"/>
                <a:cs typeface="Times New Roman" panose="02020603050405020304" pitchFamily="18" charset="0"/>
              </a:rPr>
              <a:t>syntax tree or a dependency graph</a:t>
            </a:r>
            <a:r>
              <a:rPr lang="en-US" sz="2000" dirty="0">
                <a:latin typeface="Times New Roman" panose="02020603050405020304" pitchFamily="18" charset="0"/>
                <a:cs typeface="Times New Roman" panose="02020603050405020304" pitchFamily="18" charset="0"/>
              </a:rPr>
              <a:t>. This representation visually depicts the grammatical structure of the sentence, showing how words are related to each other and how they function within the sentence.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987077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Need of Semantic Parsing </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838200"/>
            <a:ext cx="8686800" cy="5638800"/>
          </a:xfrm>
        </p:spPr>
        <p:txBody>
          <a:bodyPr/>
          <a:lstStyle/>
          <a:p>
            <a:pPr algn="just"/>
            <a:r>
              <a:rPr lang="en-US" sz="2800" dirty="0">
                <a:latin typeface="+mj-lt"/>
                <a:ea typeface="+mj-ea"/>
                <a:cs typeface="+mj-cs"/>
              </a:rPr>
              <a:t>It provides language with meaning.</a:t>
            </a:r>
          </a:p>
        </p:txBody>
      </p:sp>
      <p:pic>
        <p:nvPicPr>
          <p:cNvPr id="5" name="Picture 4">
            <a:extLst>
              <a:ext uri="{FF2B5EF4-FFF2-40B4-BE49-F238E27FC236}">
                <a16:creationId xmlns:a16="http://schemas.microsoft.com/office/drawing/2014/main" id="{8A138003-3E95-EAEC-35AB-857709B11963}"/>
              </a:ext>
            </a:extLst>
          </p:cNvPr>
          <p:cNvPicPr>
            <a:picLocks noChangeAspect="1"/>
          </p:cNvPicPr>
          <p:nvPr/>
        </p:nvPicPr>
        <p:blipFill>
          <a:blip r:embed="rId2"/>
          <a:stretch>
            <a:fillRect/>
          </a:stretch>
        </p:blipFill>
        <p:spPr>
          <a:xfrm>
            <a:off x="0" y="845314"/>
            <a:ext cx="9144000" cy="5167372"/>
          </a:xfrm>
          <a:prstGeom prst="rect">
            <a:avLst/>
          </a:prstGeom>
        </p:spPr>
      </p:pic>
    </p:spTree>
    <p:extLst>
      <p:ext uri="{BB962C8B-B14F-4D97-AF65-F5344CB8AC3E}">
        <p14:creationId xmlns:p14="http://schemas.microsoft.com/office/powerpoint/2010/main" val="4565309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Ex of Semantic Parsing </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838200"/>
            <a:ext cx="8686800" cy="5638800"/>
          </a:xfrm>
        </p:spPr>
        <p:txBody>
          <a:bodyPr/>
          <a:lstStyle/>
          <a:p>
            <a:pPr algn="just"/>
            <a:endParaRPr lang="en-US" sz="2800" dirty="0">
              <a:latin typeface="+mj-lt"/>
              <a:ea typeface="+mj-ea"/>
              <a:cs typeface="+mj-cs"/>
            </a:endParaRPr>
          </a:p>
        </p:txBody>
      </p:sp>
      <p:pic>
        <p:nvPicPr>
          <p:cNvPr id="4" name="Picture 3">
            <a:extLst>
              <a:ext uri="{FF2B5EF4-FFF2-40B4-BE49-F238E27FC236}">
                <a16:creationId xmlns:a16="http://schemas.microsoft.com/office/drawing/2014/main" id="{C4B02523-D9FD-F3F5-5F08-B7F48B4A0067}"/>
              </a:ext>
            </a:extLst>
          </p:cNvPr>
          <p:cNvPicPr>
            <a:picLocks noChangeAspect="1"/>
          </p:cNvPicPr>
          <p:nvPr/>
        </p:nvPicPr>
        <p:blipFill>
          <a:blip r:embed="rId2"/>
          <a:stretch>
            <a:fillRect/>
          </a:stretch>
        </p:blipFill>
        <p:spPr>
          <a:xfrm>
            <a:off x="0" y="1905000"/>
            <a:ext cx="9144000" cy="3812165"/>
          </a:xfrm>
          <a:prstGeom prst="rect">
            <a:avLst/>
          </a:prstGeom>
        </p:spPr>
      </p:pic>
    </p:spTree>
    <p:extLst>
      <p:ext uri="{BB962C8B-B14F-4D97-AF65-F5344CB8AC3E}">
        <p14:creationId xmlns:p14="http://schemas.microsoft.com/office/powerpoint/2010/main" val="1530148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Ex of Semantic Parsing </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838200"/>
            <a:ext cx="8686800" cy="5638800"/>
          </a:xfrm>
        </p:spPr>
        <p:txBody>
          <a:bodyPr/>
          <a:lstStyle/>
          <a:p>
            <a:pPr algn="just"/>
            <a:endParaRPr lang="en-US" sz="2800" dirty="0">
              <a:latin typeface="+mj-lt"/>
              <a:ea typeface="+mj-ea"/>
              <a:cs typeface="+mj-cs"/>
            </a:endParaRPr>
          </a:p>
        </p:txBody>
      </p:sp>
      <p:pic>
        <p:nvPicPr>
          <p:cNvPr id="5" name="Picture 4">
            <a:extLst>
              <a:ext uri="{FF2B5EF4-FFF2-40B4-BE49-F238E27FC236}">
                <a16:creationId xmlns:a16="http://schemas.microsoft.com/office/drawing/2014/main" id="{DB73C595-A118-D574-A1A6-2CE1ECED8E19}"/>
              </a:ext>
            </a:extLst>
          </p:cNvPr>
          <p:cNvPicPr>
            <a:picLocks noChangeAspect="1"/>
          </p:cNvPicPr>
          <p:nvPr/>
        </p:nvPicPr>
        <p:blipFill>
          <a:blip r:embed="rId2"/>
          <a:stretch>
            <a:fillRect/>
          </a:stretch>
        </p:blipFill>
        <p:spPr>
          <a:xfrm>
            <a:off x="0" y="1510165"/>
            <a:ext cx="9144000" cy="3837670"/>
          </a:xfrm>
          <a:prstGeom prst="rect">
            <a:avLst/>
          </a:prstGeom>
        </p:spPr>
      </p:pic>
    </p:spTree>
    <p:extLst>
      <p:ext uri="{BB962C8B-B14F-4D97-AF65-F5344CB8AC3E}">
        <p14:creationId xmlns:p14="http://schemas.microsoft.com/office/powerpoint/2010/main" val="18097293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Language to Logical Form</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838200"/>
            <a:ext cx="8686800" cy="5638800"/>
          </a:xfrm>
        </p:spPr>
        <p:txBody>
          <a:bodyPr/>
          <a:lstStyle/>
          <a:p>
            <a:pPr algn="just"/>
            <a:endParaRPr lang="en-US" sz="2800" dirty="0">
              <a:latin typeface="+mj-lt"/>
              <a:ea typeface="+mj-ea"/>
              <a:cs typeface="+mj-cs"/>
            </a:endParaRPr>
          </a:p>
        </p:txBody>
      </p:sp>
      <p:pic>
        <p:nvPicPr>
          <p:cNvPr id="4" name="Picture 3">
            <a:extLst>
              <a:ext uri="{FF2B5EF4-FFF2-40B4-BE49-F238E27FC236}">
                <a16:creationId xmlns:a16="http://schemas.microsoft.com/office/drawing/2014/main" id="{1BC20E88-F618-2585-6659-9930A05CA641}"/>
              </a:ext>
            </a:extLst>
          </p:cNvPr>
          <p:cNvPicPr>
            <a:picLocks noChangeAspect="1"/>
          </p:cNvPicPr>
          <p:nvPr/>
        </p:nvPicPr>
        <p:blipFill>
          <a:blip r:embed="rId2"/>
          <a:stretch>
            <a:fillRect/>
          </a:stretch>
        </p:blipFill>
        <p:spPr>
          <a:xfrm>
            <a:off x="152400" y="942506"/>
            <a:ext cx="9144000" cy="5777079"/>
          </a:xfrm>
          <a:prstGeom prst="rect">
            <a:avLst/>
          </a:prstGeom>
        </p:spPr>
      </p:pic>
    </p:spTree>
    <p:extLst>
      <p:ext uri="{BB962C8B-B14F-4D97-AF65-F5344CB8AC3E}">
        <p14:creationId xmlns:p14="http://schemas.microsoft.com/office/powerpoint/2010/main" val="32593387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Language to Logical Form</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838200"/>
            <a:ext cx="8686800" cy="5638800"/>
          </a:xfrm>
        </p:spPr>
        <p:txBody>
          <a:bodyPr/>
          <a:lstStyle/>
          <a:p>
            <a:pPr algn="just"/>
            <a:endParaRPr lang="en-US" sz="2800" dirty="0">
              <a:latin typeface="+mj-lt"/>
              <a:ea typeface="+mj-ea"/>
              <a:cs typeface="+mj-cs"/>
            </a:endParaRPr>
          </a:p>
        </p:txBody>
      </p:sp>
      <p:pic>
        <p:nvPicPr>
          <p:cNvPr id="5" name="Picture 4">
            <a:extLst>
              <a:ext uri="{FF2B5EF4-FFF2-40B4-BE49-F238E27FC236}">
                <a16:creationId xmlns:a16="http://schemas.microsoft.com/office/drawing/2014/main" id="{3740A9F4-25BF-9A93-4EC2-3BCC752832EB}"/>
              </a:ext>
            </a:extLst>
          </p:cNvPr>
          <p:cNvPicPr>
            <a:picLocks noChangeAspect="1"/>
          </p:cNvPicPr>
          <p:nvPr/>
        </p:nvPicPr>
        <p:blipFill>
          <a:blip r:embed="rId2"/>
          <a:stretch>
            <a:fillRect/>
          </a:stretch>
        </p:blipFill>
        <p:spPr>
          <a:xfrm>
            <a:off x="0" y="894152"/>
            <a:ext cx="9144000" cy="5069696"/>
          </a:xfrm>
          <a:prstGeom prst="rect">
            <a:avLst/>
          </a:prstGeom>
        </p:spPr>
      </p:pic>
    </p:spTree>
    <p:extLst>
      <p:ext uri="{BB962C8B-B14F-4D97-AF65-F5344CB8AC3E}">
        <p14:creationId xmlns:p14="http://schemas.microsoft.com/office/powerpoint/2010/main" val="16903186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Language to Logical Form</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838200"/>
            <a:ext cx="8686800" cy="5638800"/>
          </a:xfrm>
        </p:spPr>
        <p:txBody>
          <a:bodyPr/>
          <a:lstStyle/>
          <a:p>
            <a:pPr algn="just"/>
            <a:endParaRPr lang="en-US" sz="2800" dirty="0">
              <a:latin typeface="+mj-lt"/>
              <a:ea typeface="+mj-ea"/>
              <a:cs typeface="+mj-cs"/>
            </a:endParaRPr>
          </a:p>
        </p:txBody>
      </p:sp>
      <p:pic>
        <p:nvPicPr>
          <p:cNvPr id="4" name="Picture 3">
            <a:extLst>
              <a:ext uri="{FF2B5EF4-FFF2-40B4-BE49-F238E27FC236}">
                <a16:creationId xmlns:a16="http://schemas.microsoft.com/office/drawing/2014/main" id="{3CA8481C-900C-E5D9-6DDF-1B7295BA0839}"/>
              </a:ext>
            </a:extLst>
          </p:cNvPr>
          <p:cNvPicPr>
            <a:picLocks noChangeAspect="1"/>
          </p:cNvPicPr>
          <p:nvPr/>
        </p:nvPicPr>
        <p:blipFill>
          <a:blip r:embed="rId2"/>
          <a:stretch>
            <a:fillRect/>
          </a:stretch>
        </p:blipFill>
        <p:spPr>
          <a:xfrm>
            <a:off x="0" y="987578"/>
            <a:ext cx="9144000" cy="4882844"/>
          </a:xfrm>
          <a:prstGeom prst="rect">
            <a:avLst/>
          </a:prstGeom>
        </p:spPr>
      </p:pic>
    </p:spTree>
    <p:extLst>
      <p:ext uri="{BB962C8B-B14F-4D97-AF65-F5344CB8AC3E}">
        <p14:creationId xmlns:p14="http://schemas.microsoft.com/office/powerpoint/2010/main" val="302074512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932468" y="2789238"/>
            <a:ext cx="8229600" cy="639762"/>
          </a:xfrm>
        </p:spPr>
        <p:txBody>
          <a:bodyPr/>
          <a:lstStyle/>
          <a:p>
            <a:r>
              <a:rPr lang="en-US" b="1" dirty="0">
                <a:latin typeface="Times New Roman" panose="02020603050405020304" pitchFamily="18" charset="0"/>
                <a:cs typeface="Times New Roman" panose="02020603050405020304" pitchFamily="18" charset="0"/>
              </a:rPr>
              <a:t>Types of </a:t>
            </a:r>
            <a:r>
              <a:rPr lang="en-IN" b="1" dirty="0">
                <a:latin typeface="Times New Roman" panose="02020603050405020304" pitchFamily="18" charset="0"/>
                <a:cs typeface="Times New Roman" panose="02020603050405020304" pitchFamily="18" charset="0"/>
              </a:rPr>
              <a:t>Disambiguation </a:t>
            </a:r>
          </a:p>
        </p:txBody>
      </p:sp>
    </p:spTree>
    <p:extLst>
      <p:ext uri="{BB962C8B-B14F-4D97-AF65-F5344CB8AC3E}">
        <p14:creationId xmlns:p14="http://schemas.microsoft.com/office/powerpoint/2010/main" val="18476608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Role of semantic analyser </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746918"/>
            <a:ext cx="8686800" cy="5638800"/>
          </a:xfrm>
        </p:spPr>
        <p:txBody>
          <a:bodyPr/>
          <a:lstStyle/>
          <a:p>
            <a:pPr algn="just">
              <a:lnSpc>
                <a:spcPct val="150000"/>
              </a:lnSpc>
            </a:pPr>
            <a:r>
              <a:rPr lang="en-US" sz="2000" dirty="0">
                <a:latin typeface="+mj-lt"/>
                <a:ea typeface="+mj-ea"/>
                <a:cs typeface="+mj-cs"/>
              </a:rPr>
              <a:t>The role of a semantic analyzer is to understand the meaning and intent behind natural language text.</a:t>
            </a:r>
          </a:p>
          <a:p>
            <a:pPr algn="just">
              <a:lnSpc>
                <a:spcPct val="150000"/>
              </a:lnSpc>
            </a:pPr>
            <a:r>
              <a:rPr lang="en-US" sz="2000" dirty="0">
                <a:latin typeface="+mj-lt"/>
                <a:ea typeface="+mj-ea"/>
                <a:cs typeface="+mj-cs"/>
              </a:rPr>
              <a:t>This enhances accurate language comprehension </a:t>
            </a:r>
            <a:r>
              <a:rPr lang="en-US" sz="2000" b="1" dirty="0">
                <a:latin typeface="+mj-lt"/>
                <a:ea typeface="+mj-ea"/>
                <a:cs typeface="+mj-cs"/>
              </a:rPr>
              <a:t>and supports tasks like machine translation and sentiment analysis by:</a:t>
            </a:r>
          </a:p>
          <a:p>
            <a:pPr lvl="1" algn="just">
              <a:lnSpc>
                <a:spcPct val="150000"/>
              </a:lnSpc>
              <a:buFont typeface="Arial" panose="020B0604020202020204" pitchFamily="34" charset="0"/>
              <a:buChar char="•"/>
            </a:pPr>
            <a:r>
              <a:rPr lang="en-US" sz="2000" b="1" dirty="0">
                <a:latin typeface="+mj-lt"/>
                <a:ea typeface="+mj-ea"/>
                <a:cs typeface="+mj-cs"/>
              </a:rPr>
              <a:t>Resolving word sense ambiguity: </a:t>
            </a:r>
            <a:r>
              <a:rPr lang="en-US" sz="2000" dirty="0">
                <a:latin typeface="+mj-lt"/>
                <a:ea typeface="+mj-ea"/>
                <a:cs typeface="+mj-cs"/>
              </a:rPr>
              <a:t>Choosing the correct meaning of words with multiple senses.</a:t>
            </a:r>
          </a:p>
          <a:p>
            <a:pPr lvl="1" algn="just">
              <a:lnSpc>
                <a:spcPct val="150000"/>
              </a:lnSpc>
              <a:buFont typeface="Arial" panose="020B0604020202020204" pitchFamily="34" charset="0"/>
              <a:buChar char="•"/>
            </a:pPr>
            <a:r>
              <a:rPr lang="en-US" sz="2000" b="1" dirty="0">
                <a:latin typeface="+mj-lt"/>
                <a:ea typeface="+mj-ea"/>
                <a:cs typeface="+mj-cs"/>
              </a:rPr>
              <a:t>Handling syntactic ambiguity: </a:t>
            </a:r>
            <a:r>
              <a:rPr lang="en-US" sz="2000" dirty="0">
                <a:latin typeface="+mj-lt"/>
                <a:ea typeface="+mj-ea"/>
                <a:cs typeface="+mj-cs"/>
              </a:rPr>
              <a:t>Determining the right sentence structure for accurate interpretation.</a:t>
            </a:r>
          </a:p>
          <a:p>
            <a:pPr lvl="1" algn="just">
              <a:lnSpc>
                <a:spcPct val="150000"/>
              </a:lnSpc>
              <a:buFont typeface="Arial" panose="020B0604020202020204" pitchFamily="34" charset="0"/>
              <a:buChar char="•"/>
            </a:pPr>
            <a:r>
              <a:rPr lang="en-US" sz="2000" b="1" dirty="0">
                <a:latin typeface="+mj-lt"/>
                <a:ea typeface="+mj-ea"/>
                <a:cs typeface="+mj-cs"/>
              </a:rPr>
              <a:t>Incorporating context: </a:t>
            </a:r>
            <a:r>
              <a:rPr lang="en-US" sz="2000" dirty="0">
                <a:latin typeface="+mj-lt"/>
                <a:ea typeface="+mj-ea"/>
                <a:cs typeface="+mj-cs"/>
              </a:rPr>
              <a:t>Analyzing surrounding words to clarify meaning in context.</a:t>
            </a:r>
          </a:p>
          <a:p>
            <a:pPr lvl="1" algn="just">
              <a:lnSpc>
                <a:spcPct val="150000"/>
              </a:lnSpc>
              <a:buFont typeface="Arial" panose="020B0604020202020204" pitchFamily="34" charset="0"/>
              <a:buChar char="•"/>
            </a:pPr>
            <a:r>
              <a:rPr lang="en-US" sz="2000" b="1" dirty="0">
                <a:latin typeface="+mj-lt"/>
                <a:ea typeface="+mj-ea"/>
                <a:cs typeface="+mj-cs"/>
              </a:rPr>
              <a:t>Supporting NLP tasks: </a:t>
            </a:r>
            <a:r>
              <a:rPr lang="en-US" sz="2000" dirty="0">
                <a:latin typeface="+mj-lt"/>
                <a:ea typeface="+mj-ea"/>
                <a:cs typeface="+mj-cs"/>
              </a:rPr>
              <a:t>Enabling tasks like machine translation, question answering, and sentiment analysis. </a:t>
            </a:r>
            <a:endParaRPr lang="en-US" sz="2400" b="1" dirty="0">
              <a:latin typeface="+mj-lt"/>
              <a:ea typeface="+mj-ea"/>
              <a:cs typeface="+mj-cs"/>
            </a:endParaRPr>
          </a:p>
          <a:p>
            <a:pPr algn="just">
              <a:lnSpc>
                <a:spcPct val="150000"/>
              </a:lnSpc>
            </a:pPr>
            <a:endParaRPr lang="en-US" sz="2000" b="1" dirty="0">
              <a:latin typeface="+mj-lt"/>
              <a:ea typeface="+mj-ea"/>
              <a:cs typeface="+mj-cs"/>
            </a:endParaRPr>
          </a:p>
        </p:txBody>
      </p:sp>
    </p:spTree>
    <p:extLst>
      <p:ext uri="{BB962C8B-B14F-4D97-AF65-F5344CB8AC3E}">
        <p14:creationId xmlns:p14="http://schemas.microsoft.com/office/powerpoint/2010/main" val="207042848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167481"/>
            <a:ext cx="8229600" cy="579437"/>
          </a:xfrm>
        </p:spPr>
        <p:txBody>
          <a:bodyPr/>
          <a:lstStyle/>
          <a:p>
            <a:r>
              <a:rPr lang="en-IN" sz="3600" b="1" dirty="0"/>
              <a:t>Ambiguity</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746918"/>
            <a:ext cx="8686800" cy="5638800"/>
          </a:xfrm>
        </p:spPr>
        <p:txBody>
          <a:bodyPr/>
          <a:lstStyle/>
          <a:p>
            <a:pPr algn="just">
              <a:lnSpc>
                <a:spcPct val="150000"/>
              </a:lnSpc>
            </a:pPr>
            <a:r>
              <a:rPr lang="en-US" sz="2400" dirty="0">
                <a:latin typeface="+mj-lt"/>
                <a:ea typeface="+mj-ea"/>
                <a:cs typeface="+mj-cs"/>
              </a:rPr>
              <a:t>Words have different meanings based on the context of its usage in the sentence.</a:t>
            </a:r>
          </a:p>
          <a:p>
            <a:pPr algn="just">
              <a:lnSpc>
                <a:spcPct val="150000"/>
              </a:lnSpc>
            </a:pPr>
            <a:r>
              <a:rPr lang="en-US" sz="2400" dirty="0">
                <a:latin typeface="+mj-lt"/>
                <a:ea typeface="+mj-ea"/>
                <a:cs typeface="+mj-cs"/>
              </a:rPr>
              <a:t>Ambiguity refers to a situation where a word, phrase, or sentence can have </a:t>
            </a:r>
            <a:r>
              <a:rPr lang="en-US" sz="2400" b="1" dirty="0">
                <a:latin typeface="+mj-lt"/>
                <a:ea typeface="+mj-ea"/>
                <a:cs typeface="+mj-cs"/>
              </a:rPr>
              <a:t>multiple possible meanings or interpretations</a:t>
            </a:r>
            <a:r>
              <a:rPr lang="en-US" sz="2400" dirty="0">
                <a:latin typeface="+mj-lt"/>
                <a:ea typeface="+mj-ea"/>
                <a:cs typeface="+mj-cs"/>
              </a:rPr>
              <a:t>.</a:t>
            </a:r>
          </a:p>
          <a:p>
            <a:pPr algn="just">
              <a:lnSpc>
                <a:spcPct val="150000"/>
              </a:lnSpc>
            </a:pPr>
            <a:r>
              <a:rPr lang="en-US" sz="2400" dirty="0">
                <a:latin typeface="+mj-lt"/>
                <a:ea typeface="+mj-ea"/>
                <a:cs typeface="+mj-cs"/>
              </a:rPr>
              <a:t>Ambiguity arises due to the inherent complexity of human language, which can lead to </a:t>
            </a:r>
            <a:r>
              <a:rPr lang="en-US" sz="2400" b="1" dirty="0">
                <a:latin typeface="+mj-lt"/>
                <a:ea typeface="+mj-ea"/>
                <a:cs typeface="+mj-cs"/>
              </a:rPr>
              <a:t>confusion or uncertainty </a:t>
            </a:r>
            <a:r>
              <a:rPr lang="en-US" sz="2400" dirty="0">
                <a:latin typeface="+mj-lt"/>
                <a:ea typeface="+mj-ea"/>
                <a:cs typeface="+mj-cs"/>
              </a:rPr>
              <a:t>in understanding the intended meaning of a piece of text.</a:t>
            </a:r>
          </a:p>
          <a:p>
            <a:pPr algn="just">
              <a:lnSpc>
                <a:spcPct val="150000"/>
              </a:lnSpc>
            </a:pPr>
            <a:r>
              <a:rPr lang="en-US" sz="2400" b="1" dirty="0">
                <a:latin typeface="+mj-lt"/>
                <a:ea typeface="+mj-ea"/>
                <a:cs typeface="+mj-cs"/>
              </a:rPr>
              <a:t>Disambiguation</a:t>
            </a:r>
            <a:r>
              <a:rPr lang="en-US" sz="2400" dirty="0">
                <a:latin typeface="+mj-lt"/>
                <a:ea typeface="+mj-ea"/>
                <a:cs typeface="+mj-cs"/>
              </a:rPr>
              <a:t> is the process of resolving ambiguity in language, where a single word or phrase could have multiple possible meanings. </a:t>
            </a:r>
          </a:p>
        </p:txBody>
      </p:sp>
    </p:spTree>
    <p:extLst>
      <p:ext uri="{BB962C8B-B14F-4D97-AF65-F5344CB8AC3E}">
        <p14:creationId xmlns:p14="http://schemas.microsoft.com/office/powerpoint/2010/main" val="15546445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76200"/>
            <a:ext cx="8229600" cy="579437"/>
          </a:xfrm>
        </p:spPr>
        <p:txBody>
          <a:bodyPr/>
          <a:lstStyle/>
          <a:p>
            <a:r>
              <a:rPr lang="en-IN" sz="3600" b="1" dirty="0"/>
              <a:t>Types of Ambiguity</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914400"/>
            <a:ext cx="8686800" cy="5638800"/>
          </a:xfrm>
        </p:spPr>
        <p:txBody>
          <a:bodyPr/>
          <a:lstStyle/>
          <a:p>
            <a:pPr algn="just">
              <a:lnSpc>
                <a:spcPct val="150000"/>
              </a:lnSpc>
            </a:pPr>
            <a:r>
              <a:rPr lang="en-US" sz="2000" b="1" dirty="0">
                <a:latin typeface="+mj-lt"/>
                <a:ea typeface="+mj-ea"/>
                <a:cs typeface="+mj-cs"/>
              </a:rPr>
              <a:t>Lexical Ambiguity: </a:t>
            </a:r>
            <a:r>
              <a:rPr lang="en-US" sz="2000" dirty="0">
                <a:latin typeface="+mj-lt"/>
                <a:ea typeface="+mj-ea"/>
                <a:cs typeface="+mj-cs"/>
              </a:rPr>
              <a:t>This occurs when a word has multiple meanings.</a:t>
            </a:r>
          </a:p>
          <a:p>
            <a:pPr lvl="1" algn="just">
              <a:lnSpc>
                <a:spcPct val="150000"/>
              </a:lnSpc>
            </a:pPr>
            <a:r>
              <a:rPr lang="en-US" sz="2000" dirty="0">
                <a:latin typeface="+mj-lt"/>
                <a:ea typeface="+mj-ea"/>
                <a:cs typeface="+mj-cs"/>
              </a:rPr>
              <a:t>For example, the word "bank" can refer to a financial institution or the side of a river.</a:t>
            </a:r>
          </a:p>
          <a:p>
            <a:pPr algn="just">
              <a:lnSpc>
                <a:spcPct val="150000"/>
              </a:lnSpc>
            </a:pPr>
            <a:r>
              <a:rPr lang="en-IN" sz="2000" b="1" dirty="0">
                <a:latin typeface="+mj-lt"/>
                <a:ea typeface="+mj-ea"/>
                <a:cs typeface="+mj-cs"/>
              </a:rPr>
              <a:t>Syntactic Ambiguity / Structural Ambiguity : </a:t>
            </a:r>
            <a:r>
              <a:rPr lang="en-IN" sz="2000" dirty="0">
                <a:latin typeface="+mj-lt"/>
                <a:ea typeface="+mj-ea"/>
                <a:cs typeface="+mj-cs"/>
              </a:rPr>
              <a:t>It </a:t>
            </a:r>
            <a:r>
              <a:rPr lang="en-US" sz="2000" dirty="0">
                <a:latin typeface="+mj-lt"/>
                <a:ea typeface="+mj-ea"/>
                <a:cs typeface="+mj-cs"/>
              </a:rPr>
              <a:t>is a type of ambiguity in language that arises when a sentence or phrase has multiple possible meanings </a:t>
            </a:r>
            <a:r>
              <a:rPr lang="en-US" sz="2000" b="1" dirty="0">
                <a:latin typeface="+mj-lt"/>
                <a:ea typeface="+mj-ea"/>
                <a:cs typeface="+mj-cs"/>
              </a:rPr>
              <a:t>due to its grammatical structure or syntax</a:t>
            </a:r>
            <a:r>
              <a:rPr lang="en-US" sz="2000" dirty="0">
                <a:latin typeface="+mj-lt"/>
                <a:ea typeface="+mj-ea"/>
                <a:cs typeface="+mj-cs"/>
              </a:rPr>
              <a:t>.</a:t>
            </a:r>
          </a:p>
          <a:p>
            <a:pPr lvl="1" algn="just">
              <a:lnSpc>
                <a:spcPct val="150000"/>
              </a:lnSpc>
            </a:pPr>
            <a:r>
              <a:rPr lang="en-US" sz="2000" dirty="0">
                <a:latin typeface="+mj-lt"/>
                <a:ea typeface="+mj-ea"/>
                <a:cs typeface="+mj-cs"/>
              </a:rPr>
              <a:t>"I saw the man with the binoculars.“</a:t>
            </a:r>
          </a:p>
          <a:p>
            <a:pPr lvl="1" algn="just">
              <a:lnSpc>
                <a:spcPct val="150000"/>
              </a:lnSpc>
            </a:pPr>
            <a:r>
              <a:rPr lang="en-US" sz="2000" dirty="0">
                <a:latin typeface="+mj-lt"/>
                <a:ea typeface="+mj-ea"/>
                <a:cs typeface="+mj-cs"/>
              </a:rPr>
              <a:t>It can be interpreted in two different ways:</a:t>
            </a:r>
          </a:p>
          <a:p>
            <a:pPr lvl="2" algn="just">
              <a:lnSpc>
                <a:spcPct val="150000"/>
              </a:lnSpc>
            </a:pPr>
            <a:r>
              <a:rPr lang="en-US" sz="2000" dirty="0">
                <a:latin typeface="+mj-lt"/>
                <a:ea typeface="+mj-ea"/>
                <a:cs typeface="+mj-cs"/>
              </a:rPr>
              <a:t>I saw a man who had binoculars with him.</a:t>
            </a:r>
          </a:p>
          <a:p>
            <a:pPr lvl="2"/>
            <a:r>
              <a:rPr lang="en-US" sz="2000" dirty="0">
                <a:latin typeface="+mj-lt"/>
                <a:ea typeface="+mj-ea"/>
                <a:cs typeface="+mj-cs"/>
              </a:rPr>
              <a:t>I saw a man through the lens of the binoculars.</a:t>
            </a:r>
          </a:p>
          <a:p>
            <a:pPr lvl="2" algn="just">
              <a:lnSpc>
                <a:spcPct val="150000"/>
              </a:lnSpc>
            </a:pPr>
            <a:endParaRPr lang="en-US" sz="2000" dirty="0">
              <a:latin typeface="+mj-lt"/>
              <a:ea typeface="+mj-ea"/>
              <a:cs typeface="+mj-cs"/>
            </a:endParaRPr>
          </a:p>
          <a:p>
            <a:pPr marL="0" indent="0" algn="just">
              <a:lnSpc>
                <a:spcPct val="150000"/>
              </a:lnSpc>
              <a:buNone/>
            </a:pPr>
            <a:endParaRPr lang="en-US" sz="2400" dirty="0">
              <a:latin typeface="+mj-lt"/>
              <a:ea typeface="+mj-ea"/>
              <a:cs typeface="+mj-cs"/>
            </a:endParaRPr>
          </a:p>
        </p:txBody>
      </p:sp>
    </p:spTree>
    <p:extLst>
      <p:ext uri="{BB962C8B-B14F-4D97-AF65-F5344CB8AC3E}">
        <p14:creationId xmlns:p14="http://schemas.microsoft.com/office/powerpoint/2010/main" val="38300083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304800"/>
            <a:ext cx="8229600" cy="563562"/>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Syntax</a:t>
            </a:r>
            <a:r>
              <a:rPr lang="en-US" b="1" dirty="0">
                <a:solidFill>
                  <a:srgbClr val="273239"/>
                </a:solidFill>
                <a:latin typeface="Times New Roman" panose="02020603050405020304" pitchFamily="18" charset="0"/>
                <a:cs typeface="Times New Roman" panose="02020603050405020304" pitchFamily="18" charset="0"/>
              </a:rPr>
              <a:t> parser</a:t>
            </a:r>
            <a:endParaRPr lang="en-IN" dirty="0"/>
          </a:p>
        </p:txBody>
      </p:sp>
      <p:sp>
        <p:nvSpPr>
          <p:cNvPr id="3" name="Content Placeholder 2">
            <a:extLst>
              <a:ext uri="{FF2B5EF4-FFF2-40B4-BE49-F238E27FC236}">
                <a16:creationId xmlns:a16="http://schemas.microsoft.com/office/drawing/2014/main" id="{9F10D217-E7B9-29FA-16C0-DCB1C15E8CC8}"/>
              </a:ext>
            </a:extLst>
          </p:cNvPr>
          <p:cNvSpPr>
            <a:spLocks noGrp="1"/>
          </p:cNvSpPr>
          <p:nvPr>
            <p:ph idx="1"/>
          </p:nvPr>
        </p:nvSpPr>
        <p:spPr>
          <a:xfrm>
            <a:off x="228600" y="990600"/>
            <a:ext cx="8686800" cy="6117213"/>
          </a:xfrm>
        </p:spPr>
        <p:txBody>
          <a:bodyPr/>
          <a:lstStyle/>
          <a:p>
            <a:pPr algn="just">
              <a:lnSpc>
                <a:spcPct val="150000"/>
              </a:lnSpc>
            </a:pPr>
            <a:r>
              <a:rPr lang="en-US" sz="2000" b="1" dirty="0">
                <a:latin typeface="Times New Roman" panose="02020603050405020304" pitchFamily="18" charset="0"/>
                <a:cs typeface="Times New Roman" panose="02020603050405020304" pitchFamily="18" charset="0"/>
              </a:rPr>
              <a:t>Example sentence with syntax error</a:t>
            </a:r>
          </a:p>
          <a:p>
            <a:pPr lvl="1" algn="just">
              <a:lnSpc>
                <a:spcPct val="150000"/>
              </a:lnSpc>
            </a:pPr>
            <a:r>
              <a:rPr lang="en-US" sz="2000" dirty="0">
                <a:latin typeface="Times New Roman" panose="02020603050405020304" pitchFamily="18" charset="0"/>
                <a:cs typeface="Times New Roman" panose="02020603050405020304" pitchFamily="18" charset="0"/>
              </a:rPr>
              <a:t>Her goes to the store yesterday</a:t>
            </a:r>
          </a:p>
          <a:p>
            <a:pPr lvl="1" algn="just">
              <a:lnSpc>
                <a:spcPct val="150000"/>
              </a:lnSpc>
            </a:pPr>
            <a:r>
              <a:rPr lang="en-IN" sz="2000" dirty="0">
                <a:latin typeface="Times New Roman" panose="02020603050405020304" pitchFamily="18" charset="0"/>
                <a:cs typeface="Times New Roman" panose="02020603050405020304" pitchFamily="18" charset="0"/>
              </a:rPr>
              <a:t>The car red</a:t>
            </a:r>
            <a:endParaRPr lang="en-US" sz="2000" dirty="0">
              <a:latin typeface="Times New Roman" panose="02020603050405020304" pitchFamily="18" charset="0"/>
              <a:cs typeface="Times New Roman" panose="02020603050405020304" pitchFamily="18" charset="0"/>
            </a:endParaRPr>
          </a:p>
          <a:p>
            <a:pPr lvl="1" algn="just">
              <a:lnSpc>
                <a:spcPct val="150000"/>
              </a:lnSpc>
            </a:pPr>
            <a:r>
              <a:rPr lang="en-IN" sz="2000" dirty="0">
                <a:latin typeface="Times New Roman" panose="02020603050405020304" pitchFamily="18" charset="0"/>
                <a:cs typeface="Times New Roman" panose="02020603050405020304" pitchFamily="18" charset="0"/>
              </a:rPr>
              <a:t>I like to dancing</a:t>
            </a:r>
            <a:endParaRPr lang="en-US" sz="2000" dirty="0">
              <a:latin typeface="Times New Roman" panose="02020603050405020304" pitchFamily="18" charset="0"/>
              <a:cs typeface="Times New Roman" panose="02020603050405020304" pitchFamily="18" charset="0"/>
            </a:endParaRPr>
          </a:p>
          <a:p>
            <a:pPr lvl="1" algn="just">
              <a:lnSpc>
                <a:spcPct val="150000"/>
              </a:lnSpc>
            </a:pPr>
            <a:r>
              <a:rPr lang="en-US" sz="2000" dirty="0">
                <a:latin typeface="Times New Roman" panose="02020603050405020304" pitchFamily="18" charset="0"/>
                <a:cs typeface="Times New Roman" panose="02020603050405020304" pitchFamily="18" charset="0"/>
              </a:rPr>
              <a:t>She read the book quick</a:t>
            </a:r>
          </a:p>
          <a:p>
            <a:pPr lvl="1" algn="just">
              <a:lnSpc>
                <a:spcPct val="150000"/>
              </a:lnSpc>
            </a:pPr>
            <a:r>
              <a:rPr lang="en-US" sz="2000" dirty="0">
                <a:latin typeface="Times New Roman" panose="02020603050405020304" pitchFamily="18" charset="0"/>
                <a:cs typeface="Times New Roman" panose="02020603050405020304" pitchFamily="18" charset="0"/>
              </a:rPr>
              <a:t>I goes to the park every day</a:t>
            </a:r>
          </a:p>
          <a:p>
            <a:pPr lvl="1" algn="just">
              <a:lnSpc>
                <a:spcPct val="150000"/>
              </a:lnSpc>
            </a:pPr>
            <a:r>
              <a:rPr lang="en-US" sz="2000" dirty="0">
                <a:latin typeface="Times New Roman" panose="02020603050405020304" pitchFamily="18" charset="0"/>
                <a:cs typeface="Times New Roman" panose="02020603050405020304" pitchFamily="18" charset="0"/>
              </a:rPr>
              <a:t>The cat sleep on the couch</a:t>
            </a:r>
          </a:p>
          <a:p>
            <a:pPr lvl="1" algn="just">
              <a:lnSpc>
                <a:spcPct val="150000"/>
              </a:lnSpc>
            </a:pPr>
            <a:r>
              <a:rPr lang="en-US" sz="2000" dirty="0">
                <a:latin typeface="Times New Roman" panose="02020603050405020304" pitchFamily="18" charset="0"/>
                <a:cs typeface="Times New Roman" panose="02020603050405020304" pitchFamily="18" charset="0"/>
              </a:rPr>
              <a:t>She run to the store yesterday</a:t>
            </a:r>
            <a:r>
              <a:rPr lang="en-IN" sz="2000" dirty="0">
                <a:latin typeface="Times New Roman" panose="02020603050405020304" pitchFamily="18" charset="0"/>
                <a:cs typeface="Times New Roman" panose="02020603050405020304" pitchFamily="18" charset="0"/>
              </a:rPr>
              <a:t> </a:t>
            </a:r>
          </a:p>
        </p:txBody>
      </p:sp>
      <p:sp>
        <p:nvSpPr>
          <p:cNvPr id="5" name="TextBox 4">
            <a:extLst>
              <a:ext uri="{FF2B5EF4-FFF2-40B4-BE49-F238E27FC236}">
                <a16:creationId xmlns:a16="http://schemas.microsoft.com/office/drawing/2014/main" id="{F74C14FA-F45A-D4E9-6E30-F2E405453D1E}"/>
              </a:ext>
            </a:extLst>
          </p:cNvPr>
          <p:cNvSpPr txBox="1"/>
          <p:nvPr/>
        </p:nvSpPr>
        <p:spPr>
          <a:xfrm>
            <a:off x="152400" y="5229761"/>
            <a:ext cx="8763000" cy="1323439"/>
          </a:xfrm>
          <a:prstGeom prst="rect">
            <a:avLst/>
          </a:prstGeom>
          <a:noFill/>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syntax error occurs when a sentence or phrase violates the grammatical rules and structure of the language.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Examples of syntax errors in NLP include incorrect word order, missing punctuation, or improperly formed sentences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04819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76200"/>
            <a:ext cx="8229600" cy="579437"/>
          </a:xfrm>
        </p:spPr>
        <p:txBody>
          <a:bodyPr/>
          <a:lstStyle/>
          <a:p>
            <a:r>
              <a:rPr lang="en-IN" sz="3600" b="1" dirty="0"/>
              <a:t>Types of Ambiguity</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503237"/>
            <a:ext cx="8686800" cy="5638800"/>
          </a:xfrm>
        </p:spPr>
        <p:txBody>
          <a:bodyPr/>
          <a:lstStyle/>
          <a:p>
            <a:pPr algn="just">
              <a:lnSpc>
                <a:spcPct val="150000"/>
              </a:lnSpc>
            </a:pPr>
            <a:r>
              <a:rPr lang="en-US" sz="2400" b="1" dirty="0">
                <a:latin typeface="+mj-lt"/>
                <a:ea typeface="+mj-ea"/>
                <a:cs typeface="+mj-cs"/>
              </a:rPr>
              <a:t>Semantic Ambiguity: </a:t>
            </a:r>
            <a:r>
              <a:rPr lang="en-US" sz="2400" dirty="0">
                <a:latin typeface="+mj-lt"/>
                <a:ea typeface="+mj-ea"/>
                <a:cs typeface="+mj-cs"/>
              </a:rPr>
              <a:t>Semantic ambiguity arises when a word, phrase, or sentence can be interpreted in multiple ways due to the </a:t>
            </a:r>
            <a:r>
              <a:rPr lang="en-US" sz="2400" b="1" dirty="0">
                <a:latin typeface="+mj-lt"/>
                <a:ea typeface="+mj-ea"/>
                <a:cs typeface="+mj-cs"/>
              </a:rPr>
              <a:t>presence of words with multiple meanings or homonyms, </a:t>
            </a:r>
            <a:r>
              <a:rPr lang="en-US" sz="2400" dirty="0">
                <a:latin typeface="+mj-lt"/>
                <a:ea typeface="+mj-ea"/>
                <a:cs typeface="+mj-cs"/>
              </a:rPr>
              <a:t>causing uncertainty in understanding the intended sense.</a:t>
            </a:r>
          </a:p>
          <a:p>
            <a:pPr lvl="1" algn="just">
              <a:lnSpc>
                <a:spcPct val="150000"/>
              </a:lnSpc>
            </a:pPr>
            <a:r>
              <a:rPr lang="en-US" sz="2400" b="1" dirty="0">
                <a:latin typeface="+mj-lt"/>
                <a:ea typeface="+mj-ea"/>
                <a:cs typeface="+mj-cs"/>
              </a:rPr>
              <a:t>John saw the bat flying over the baseball field</a:t>
            </a:r>
          </a:p>
          <a:p>
            <a:pPr lvl="1" algn="just">
              <a:lnSpc>
                <a:spcPct val="150000"/>
              </a:lnSpc>
            </a:pPr>
            <a:r>
              <a:rPr lang="en-US" sz="2400" dirty="0">
                <a:latin typeface="+mj-lt"/>
                <a:ea typeface="+mj-ea"/>
                <a:cs typeface="+mj-cs"/>
              </a:rPr>
              <a:t>In this sentence, </a:t>
            </a:r>
            <a:r>
              <a:rPr lang="en-US" sz="2400" b="1" dirty="0">
                <a:latin typeface="+mj-lt"/>
                <a:ea typeface="+mj-ea"/>
                <a:cs typeface="+mj-cs"/>
              </a:rPr>
              <a:t>"bat"</a:t>
            </a:r>
            <a:r>
              <a:rPr lang="en-US" sz="2400" dirty="0">
                <a:latin typeface="+mj-lt"/>
                <a:ea typeface="+mj-ea"/>
                <a:cs typeface="+mj-cs"/>
              </a:rPr>
              <a:t> can be interpreted in two ways:</a:t>
            </a:r>
          </a:p>
          <a:p>
            <a:pPr lvl="1" algn="just">
              <a:lnSpc>
                <a:spcPct val="150000"/>
              </a:lnSpc>
            </a:pPr>
            <a:r>
              <a:rPr lang="en-US" sz="2400" dirty="0">
                <a:latin typeface="+mj-lt"/>
                <a:ea typeface="+mj-ea"/>
                <a:cs typeface="+mj-cs"/>
              </a:rPr>
              <a:t>John saw the flying mammal known as a bat.</a:t>
            </a:r>
          </a:p>
          <a:p>
            <a:pPr lvl="1" algn="just">
              <a:lnSpc>
                <a:spcPct val="150000"/>
              </a:lnSpc>
            </a:pPr>
            <a:r>
              <a:rPr lang="en-US" sz="2400" dirty="0">
                <a:latin typeface="+mj-lt"/>
                <a:ea typeface="+mj-ea"/>
                <a:cs typeface="+mj-cs"/>
              </a:rPr>
              <a:t>John saw the sports equipment used in baseball known as a bat.</a:t>
            </a:r>
          </a:p>
          <a:p>
            <a:pPr lvl="1" algn="just">
              <a:lnSpc>
                <a:spcPct val="150000"/>
              </a:lnSpc>
            </a:pPr>
            <a:r>
              <a:rPr lang="en-US" sz="2400" dirty="0">
                <a:latin typeface="+mj-lt"/>
                <a:ea typeface="+mj-ea"/>
                <a:cs typeface="+mj-cs"/>
              </a:rPr>
              <a:t>The ambiguity arises due to the different possible meanings of "bat," illustrating semantic ambiguity.</a:t>
            </a:r>
          </a:p>
          <a:p>
            <a:pPr lvl="1" algn="just">
              <a:lnSpc>
                <a:spcPct val="150000"/>
              </a:lnSpc>
            </a:pPr>
            <a:endParaRPr lang="en-US" sz="2000" dirty="0">
              <a:latin typeface="+mj-lt"/>
              <a:ea typeface="+mj-ea"/>
              <a:cs typeface="+mj-cs"/>
            </a:endParaRPr>
          </a:p>
        </p:txBody>
      </p:sp>
    </p:spTree>
    <p:extLst>
      <p:ext uri="{BB962C8B-B14F-4D97-AF65-F5344CB8AC3E}">
        <p14:creationId xmlns:p14="http://schemas.microsoft.com/office/powerpoint/2010/main" val="37061323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457200" y="340462"/>
            <a:ext cx="8229600" cy="579437"/>
          </a:xfrm>
        </p:spPr>
        <p:txBody>
          <a:bodyPr/>
          <a:lstStyle/>
          <a:p>
            <a:r>
              <a:rPr lang="en-IN" sz="3600" b="1" dirty="0"/>
              <a:t>Types of Ambiguity</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914400"/>
            <a:ext cx="8686800" cy="5638800"/>
          </a:xfrm>
        </p:spPr>
        <p:txBody>
          <a:bodyPr/>
          <a:lstStyle/>
          <a:p>
            <a:pPr algn="just">
              <a:lnSpc>
                <a:spcPct val="150000"/>
              </a:lnSpc>
            </a:pPr>
            <a:r>
              <a:rPr lang="en-US" sz="2400" b="1" dirty="0">
                <a:latin typeface="+mj-lt"/>
                <a:ea typeface="+mj-ea"/>
                <a:cs typeface="+mj-cs"/>
              </a:rPr>
              <a:t>Word sense Ambiguity: </a:t>
            </a:r>
          </a:p>
          <a:p>
            <a:pPr algn="just">
              <a:lnSpc>
                <a:spcPct val="150000"/>
              </a:lnSpc>
            </a:pPr>
            <a:r>
              <a:rPr lang="en-US" sz="2400" dirty="0">
                <a:latin typeface="+mj-lt"/>
                <a:ea typeface="+mj-ea"/>
                <a:cs typeface="+mj-cs"/>
              </a:rPr>
              <a:t>Word has multiple sense which causes ambiguity. </a:t>
            </a:r>
          </a:p>
          <a:p>
            <a:pPr lvl="1" algn="just"/>
            <a:r>
              <a:rPr lang="en-US" sz="2400" dirty="0">
                <a:latin typeface="+mj-lt"/>
                <a:ea typeface="+mj-ea"/>
                <a:cs typeface="+mj-cs"/>
              </a:rPr>
              <a:t>"Bank" has multiple senses, such as financial institution and the side of a river.</a:t>
            </a:r>
          </a:p>
          <a:p>
            <a:pPr lvl="1" algn="just"/>
            <a:r>
              <a:rPr lang="en-US" sz="2400" dirty="0">
                <a:latin typeface="+mj-lt"/>
                <a:ea typeface="+mj-ea"/>
                <a:cs typeface="+mj-cs"/>
              </a:rPr>
              <a:t>Sentence: </a:t>
            </a:r>
            <a:r>
              <a:rPr lang="en-US" sz="2400" b="1" dirty="0">
                <a:latin typeface="+mj-lt"/>
                <a:ea typeface="+mj-ea"/>
                <a:cs typeface="+mj-cs"/>
              </a:rPr>
              <a:t>"I deposited money at the bank."</a:t>
            </a:r>
          </a:p>
          <a:p>
            <a:pPr lvl="1" algn="just"/>
            <a:r>
              <a:rPr lang="en-US" sz="2400" dirty="0">
                <a:latin typeface="+mj-lt"/>
                <a:ea typeface="+mj-ea"/>
                <a:cs typeface="+mj-cs"/>
              </a:rPr>
              <a:t>In this context, "bank" likely refers to a financial institution, as money is being deposited. Word sense disambiguation involves identifying the correct sense of "bank" based on the context to accurately understand the sentence's intended meaning.</a:t>
            </a:r>
          </a:p>
          <a:p>
            <a:pPr algn="just">
              <a:lnSpc>
                <a:spcPct val="150000"/>
              </a:lnSpc>
            </a:pPr>
            <a:endParaRPr lang="en-US" sz="2000" dirty="0">
              <a:latin typeface="+mj-lt"/>
              <a:ea typeface="+mj-ea"/>
              <a:cs typeface="+mj-cs"/>
            </a:endParaRPr>
          </a:p>
        </p:txBody>
      </p:sp>
    </p:spTree>
    <p:extLst>
      <p:ext uri="{BB962C8B-B14F-4D97-AF65-F5344CB8AC3E}">
        <p14:creationId xmlns:p14="http://schemas.microsoft.com/office/powerpoint/2010/main" val="37114433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08408" y="381000"/>
            <a:ext cx="8610600" cy="762000"/>
          </a:xfrm>
        </p:spPr>
        <p:txBody>
          <a:bodyPr/>
          <a:lstStyle/>
          <a:p>
            <a:r>
              <a:rPr lang="en-US" sz="3200" b="1" dirty="0"/>
              <a:t>Various disambiguation process / Process of semantic analysis</a:t>
            </a:r>
            <a:endParaRPr lang="en-IN" sz="3200" b="1" dirty="0"/>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08408" y="1600200"/>
            <a:ext cx="8686800" cy="5638800"/>
          </a:xfrm>
        </p:spPr>
        <p:txBody>
          <a:bodyPr/>
          <a:lstStyle/>
          <a:p>
            <a:pPr algn="just">
              <a:lnSpc>
                <a:spcPct val="150000"/>
              </a:lnSpc>
            </a:pPr>
            <a:r>
              <a:rPr lang="en-US" sz="2800" dirty="0">
                <a:latin typeface="+mj-lt"/>
                <a:ea typeface="+mj-ea"/>
                <a:cs typeface="+mj-cs"/>
              </a:rPr>
              <a:t>Word sense </a:t>
            </a:r>
            <a:r>
              <a:rPr lang="en-IN" sz="2800" dirty="0">
                <a:latin typeface="+mj-lt"/>
                <a:ea typeface="+mj-ea"/>
                <a:cs typeface="+mj-cs"/>
              </a:rPr>
              <a:t>Disambiguation</a:t>
            </a:r>
          </a:p>
          <a:p>
            <a:pPr algn="just">
              <a:lnSpc>
                <a:spcPct val="150000"/>
              </a:lnSpc>
            </a:pPr>
            <a:r>
              <a:rPr lang="en-US" sz="2800" dirty="0">
                <a:latin typeface="+mj-lt"/>
                <a:ea typeface="+mj-ea"/>
                <a:cs typeface="+mj-cs"/>
              </a:rPr>
              <a:t>Lexical Disambiguation</a:t>
            </a:r>
          </a:p>
          <a:p>
            <a:pPr algn="just">
              <a:lnSpc>
                <a:spcPct val="150000"/>
              </a:lnSpc>
            </a:pPr>
            <a:r>
              <a:rPr lang="en-US" sz="2800" dirty="0">
                <a:latin typeface="+mj-lt"/>
                <a:ea typeface="+mj-ea"/>
                <a:cs typeface="+mj-cs"/>
              </a:rPr>
              <a:t>Structural Disambiguation</a:t>
            </a:r>
            <a:endParaRPr lang="en-IN" sz="2800" dirty="0">
              <a:latin typeface="+mj-lt"/>
              <a:ea typeface="+mj-ea"/>
              <a:cs typeface="+mj-cs"/>
            </a:endParaRPr>
          </a:p>
          <a:p>
            <a:pPr algn="just">
              <a:lnSpc>
                <a:spcPct val="150000"/>
              </a:lnSpc>
            </a:pPr>
            <a:endParaRPr lang="en-US" sz="2800" dirty="0">
              <a:latin typeface="+mj-lt"/>
              <a:ea typeface="+mj-ea"/>
              <a:cs typeface="+mj-cs"/>
            </a:endParaRPr>
          </a:p>
        </p:txBody>
      </p:sp>
    </p:spTree>
    <p:extLst>
      <p:ext uri="{BB962C8B-B14F-4D97-AF65-F5344CB8AC3E}">
        <p14:creationId xmlns:p14="http://schemas.microsoft.com/office/powerpoint/2010/main" val="29976205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08408" y="381000"/>
            <a:ext cx="8610600" cy="579437"/>
          </a:xfrm>
        </p:spPr>
        <p:txBody>
          <a:bodyPr/>
          <a:lstStyle/>
          <a:p>
            <a:r>
              <a:rPr lang="en-US" sz="3200" b="1" dirty="0"/>
              <a:t>Word sense </a:t>
            </a:r>
            <a:r>
              <a:rPr lang="en-IN" sz="3200" b="1" dirty="0"/>
              <a:t>disambiguation</a:t>
            </a:r>
            <a:br>
              <a:rPr lang="en-IN" sz="3200" dirty="0">
                <a:latin typeface="+mj-lt"/>
                <a:ea typeface="+mj-ea"/>
                <a:cs typeface="+mj-cs"/>
              </a:rPr>
            </a:br>
            <a:endParaRPr lang="en-IN" sz="3200" b="1" dirty="0"/>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638800"/>
          </a:xfrm>
        </p:spPr>
        <p:txBody>
          <a:bodyPr/>
          <a:lstStyle/>
          <a:p>
            <a:pPr algn="just"/>
            <a:r>
              <a:rPr lang="en-US" sz="2400" dirty="0">
                <a:latin typeface="+mj-lt"/>
                <a:ea typeface="+mj-ea"/>
                <a:cs typeface="+mj-cs"/>
              </a:rPr>
              <a:t>As natural language consists of words with several meanings (polysemic), the objective here is to recognize the correct meaning based on its use.</a:t>
            </a:r>
          </a:p>
          <a:p>
            <a:pPr algn="just"/>
            <a:r>
              <a:rPr lang="en-US" sz="2400" dirty="0">
                <a:latin typeface="+mj-lt"/>
                <a:ea typeface="+mj-ea"/>
                <a:cs typeface="+mj-cs"/>
              </a:rPr>
              <a:t>Word Sense Disambiguation (WSD) task of </a:t>
            </a:r>
            <a:r>
              <a:rPr lang="en-IN" sz="2400" dirty="0">
                <a:latin typeface="+mj-lt"/>
                <a:ea typeface="+mj-ea"/>
                <a:cs typeface="+mj-cs"/>
              </a:rPr>
              <a:t>automatically selecting the correct sense (meaning) for a given word.</a:t>
            </a:r>
            <a:endParaRPr lang="en-US" sz="2400" dirty="0">
              <a:latin typeface="+mj-lt"/>
              <a:ea typeface="+mj-ea"/>
              <a:cs typeface="+mj-cs"/>
            </a:endParaRPr>
          </a:p>
          <a:p>
            <a:pPr algn="just"/>
            <a:r>
              <a:rPr lang="en-US" sz="2400" dirty="0">
                <a:latin typeface="+mj-lt"/>
                <a:ea typeface="+mj-ea"/>
                <a:cs typeface="+mj-cs"/>
              </a:rPr>
              <a:t>It is an automatic task to create a system that automatically disambiguates the sense for us.</a:t>
            </a:r>
          </a:p>
          <a:p>
            <a:pPr algn="just"/>
            <a:r>
              <a:rPr lang="en-US" sz="2400" dirty="0">
                <a:latin typeface="+mj-lt"/>
                <a:ea typeface="+mj-ea"/>
                <a:cs typeface="+mj-cs"/>
              </a:rPr>
              <a:t>Used in Information retrieval, question and answering, machine translation etc.</a:t>
            </a:r>
          </a:p>
          <a:p>
            <a:pPr algn="just"/>
            <a:endParaRPr lang="en-US" sz="2400" dirty="0">
              <a:latin typeface="+mj-lt"/>
              <a:ea typeface="+mj-ea"/>
              <a:cs typeface="+mj-cs"/>
            </a:endParaRPr>
          </a:p>
        </p:txBody>
      </p:sp>
    </p:spTree>
    <p:extLst>
      <p:ext uri="{BB962C8B-B14F-4D97-AF65-F5344CB8AC3E}">
        <p14:creationId xmlns:p14="http://schemas.microsoft.com/office/powerpoint/2010/main" val="35953490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08408" y="381000"/>
            <a:ext cx="8610600" cy="579437"/>
          </a:xfrm>
        </p:spPr>
        <p:txBody>
          <a:bodyPr/>
          <a:lstStyle/>
          <a:p>
            <a:r>
              <a:rPr lang="en-US" sz="3200" b="1" dirty="0"/>
              <a:t>Word sense </a:t>
            </a:r>
            <a:r>
              <a:rPr lang="en-IN" sz="3200" b="1" dirty="0"/>
              <a:t>disambiguation</a:t>
            </a:r>
            <a:br>
              <a:rPr lang="en-IN" sz="3200" dirty="0">
                <a:latin typeface="+mj-lt"/>
                <a:ea typeface="+mj-ea"/>
                <a:cs typeface="+mj-cs"/>
              </a:rPr>
            </a:br>
            <a:endParaRPr lang="en-IN" sz="3200" b="1" dirty="0"/>
          </a:p>
        </p:txBody>
      </p:sp>
      <p:sp>
        <p:nvSpPr>
          <p:cNvPr id="4" name="Rectangle 2">
            <a:extLst>
              <a:ext uri="{FF2B5EF4-FFF2-40B4-BE49-F238E27FC236}">
                <a16:creationId xmlns:a16="http://schemas.microsoft.com/office/drawing/2014/main" id="{FC2C64D8-B611-8AAD-F466-BBE6406125E6}"/>
              </a:ext>
            </a:extLst>
          </p:cNvPr>
          <p:cNvSpPr>
            <a:spLocks noGrp="1" noChangeArrowheads="1"/>
          </p:cNvSpPr>
          <p:nvPr>
            <p:ph idx="1"/>
          </p:nvPr>
        </p:nvSpPr>
        <p:spPr bwMode="auto">
          <a:xfrm>
            <a:off x="228600" y="960437"/>
            <a:ext cx="8490408" cy="512638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507840" tIns="47610" rIns="0" bIns="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pPr marL="0" indent="0" algn="just">
              <a:spcBef>
                <a:spcPct val="0"/>
              </a:spcBef>
              <a:buNone/>
            </a:pPr>
            <a:r>
              <a:rPr lang="en-US" altLang="en-US" sz="2400" dirty="0">
                <a:latin typeface="+mj-lt"/>
                <a:ea typeface="+mj-ea"/>
                <a:cs typeface="+mj-cs"/>
              </a:rPr>
              <a:t>A famous example is to determine the sense of pen in the following passage (Bar-Hillel 1960):</a:t>
            </a:r>
          </a:p>
          <a:p>
            <a:pPr marL="0" indent="0" algn="just">
              <a:spcBef>
                <a:spcPct val="0"/>
              </a:spcBef>
              <a:buNone/>
            </a:pPr>
            <a:r>
              <a:rPr lang="en-US" altLang="en-US" sz="2400" b="1" dirty="0">
                <a:latin typeface="+mj-lt"/>
                <a:ea typeface="+mj-ea"/>
                <a:cs typeface="+mj-cs"/>
              </a:rPr>
              <a:t>Little John was looking for his toy box. Finally he found it. The box was in the pen. John was very happy.</a:t>
            </a:r>
          </a:p>
          <a:p>
            <a:pPr algn="just">
              <a:spcBef>
                <a:spcPct val="0"/>
              </a:spcBef>
            </a:pPr>
            <a:r>
              <a:rPr lang="en-US" altLang="en-US" sz="2400" b="1" dirty="0">
                <a:latin typeface="+mj-lt"/>
                <a:ea typeface="+mj-ea"/>
                <a:cs typeface="+mj-cs"/>
                <a:hlinkClick r:id="rId2">
                  <a:extLst>
                    <a:ext uri="{A12FA001-AC4F-418D-AE19-62706E023703}">
                      <ahyp:hlinkClr xmlns:ahyp="http://schemas.microsoft.com/office/drawing/2018/hyperlinkcolor" val="tx"/>
                    </a:ext>
                  </a:extLst>
                </a:hlinkClick>
              </a:rPr>
              <a:t>WordNet</a:t>
            </a:r>
            <a:r>
              <a:rPr lang="en-US" altLang="en-US" sz="2400" b="1" dirty="0">
                <a:latin typeface="+mj-lt"/>
                <a:ea typeface="+mj-ea"/>
                <a:cs typeface="+mj-cs"/>
              </a:rPr>
              <a:t> </a:t>
            </a:r>
            <a:r>
              <a:rPr lang="en-US" altLang="en-US" sz="2400" dirty="0">
                <a:latin typeface="+mj-lt"/>
                <a:ea typeface="+mj-ea"/>
                <a:cs typeface="+mj-cs"/>
              </a:rPr>
              <a:t>lists five senses for the word pen:</a:t>
            </a:r>
          </a:p>
          <a:p>
            <a:pPr algn="just">
              <a:spcBef>
                <a:spcPct val="0"/>
              </a:spcBef>
            </a:pPr>
            <a:r>
              <a:rPr lang="en-US" altLang="en-US" sz="2400" dirty="0">
                <a:latin typeface="+mj-lt"/>
                <a:ea typeface="+mj-ea"/>
                <a:cs typeface="+mj-cs"/>
              </a:rPr>
              <a:t>pen — a writing implement with a point from which ink flows.</a:t>
            </a:r>
          </a:p>
          <a:p>
            <a:pPr algn="just">
              <a:spcBef>
                <a:spcPct val="0"/>
              </a:spcBef>
            </a:pPr>
            <a:r>
              <a:rPr lang="en-US" altLang="en-US" sz="2400" dirty="0">
                <a:latin typeface="+mj-lt"/>
                <a:ea typeface="+mj-ea"/>
                <a:cs typeface="+mj-cs"/>
              </a:rPr>
              <a:t>pen — an enclosure for confining livestock.</a:t>
            </a:r>
          </a:p>
          <a:p>
            <a:pPr algn="just">
              <a:spcBef>
                <a:spcPct val="0"/>
              </a:spcBef>
            </a:pPr>
            <a:r>
              <a:rPr lang="en-US" altLang="en-US" sz="2400" dirty="0">
                <a:latin typeface="+mj-lt"/>
                <a:ea typeface="+mj-ea"/>
                <a:cs typeface="+mj-cs"/>
              </a:rPr>
              <a:t>playpen, pen — a portable enclosure in which babies may be left to play.</a:t>
            </a:r>
          </a:p>
          <a:p>
            <a:pPr algn="just">
              <a:spcBef>
                <a:spcPct val="0"/>
              </a:spcBef>
            </a:pPr>
            <a:r>
              <a:rPr lang="en-US" altLang="en-US" sz="2400" dirty="0">
                <a:latin typeface="+mj-lt"/>
                <a:ea typeface="+mj-ea"/>
                <a:cs typeface="+mj-cs"/>
              </a:rPr>
              <a:t>penitentiary, pen — a correctional institution for those convicted of major crimes.</a:t>
            </a:r>
          </a:p>
          <a:p>
            <a:pPr algn="just">
              <a:spcBef>
                <a:spcPct val="0"/>
              </a:spcBef>
            </a:pPr>
            <a:r>
              <a:rPr lang="en-US" altLang="en-US" sz="2400" dirty="0">
                <a:latin typeface="+mj-lt"/>
                <a:ea typeface="+mj-ea"/>
                <a:cs typeface="+mj-cs"/>
              </a:rPr>
              <a:t>pen — female swan.</a:t>
            </a:r>
          </a:p>
          <a:p>
            <a:pPr algn="just">
              <a:spcBef>
                <a:spcPct val="0"/>
              </a:spcBef>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047663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08408" y="381000"/>
            <a:ext cx="8610600" cy="579437"/>
          </a:xfrm>
        </p:spPr>
        <p:txBody>
          <a:bodyPr/>
          <a:lstStyle/>
          <a:p>
            <a:r>
              <a:rPr lang="en-US" sz="3200" b="1" dirty="0"/>
              <a:t>WordNet</a:t>
            </a:r>
            <a:endParaRPr lang="en-IN" sz="3200" b="1" dirty="0"/>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08408" y="1219200"/>
            <a:ext cx="8686800" cy="5638800"/>
          </a:xfrm>
        </p:spPr>
        <p:txBody>
          <a:bodyPr/>
          <a:lstStyle/>
          <a:p>
            <a:pPr algn="just">
              <a:lnSpc>
                <a:spcPct val="150000"/>
              </a:lnSpc>
              <a:spcBef>
                <a:spcPct val="0"/>
              </a:spcBef>
            </a:pPr>
            <a:r>
              <a:rPr lang="en-US" sz="2400" b="1" dirty="0">
                <a:latin typeface="+mj-lt"/>
                <a:ea typeface="+mj-ea"/>
                <a:cs typeface="+mj-cs"/>
              </a:rPr>
              <a:t>WordNet®</a:t>
            </a:r>
            <a:r>
              <a:rPr lang="en-US" sz="2400" dirty="0">
                <a:latin typeface="+mj-lt"/>
                <a:ea typeface="+mj-ea"/>
                <a:cs typeface="+mj-cs"/>
              </a:rPr>
              <a:t> is a large lexical database of English.</a:t>
            </a:r>
          </a:p>
          <a:p>
            <a:pPr algn="just">
              <a:lnSpc>
                <a:spcPct val="150000"/>
              </a:lnSpc>
              <a:spcBef>
                <a:spcPct val="0"/>
              </a:spcBef>
            </a:pPr>
            <a:r>
              <a:rPr lang="en-US" sz="2400" dirty="0">
                <a:latin typeface="+mj-lt"/>
                <a:ea typeface="+mj-ea"/>
                <a:cs typeface="+mj-cs"/>
              </a:rPr>
              <a:t>Nouns, verbs, adjectives and adverbs are grouped into sets of cognitive synonyms (</a:t>
            </a:r>
            <a:r>
              <a:rPr lang="en-US" sz="2400" dirty="0" err="1">
                <a:latin typeface="+mj-lt"/>
                <a:ea typeface="+mj-ea"/>
                <a:cs typeface="+mj-cs"/>
              </a:rPr>
              <a:t>synsets</a:t>
            </a:r>
            <a:r>
              <a:rPr lang="en-US" sz="2400" dirty="0">
                <a:latin typeface="+mj-lt"/>
                <a:ea typeface="+mj-ea"/>
                <a:cs typeface="+mj-cs"/>
              </a:rPr>
              <a:t>), each expressing a distinct concept.</a:t>
            </a:r>
          </a:p>
          <a:p>
            <a:pPr algn="just">
              <a:lnSpc>
                <a:spcPct val="150000"/>
              </a:lnSpc>
              <a:spcBef>
                <a:spcPct val="0"/>
              </a:spcBef>
            </a:pPr>
            <a:r>
              <a:rPr lang="en-US" sz="2400" dirty="0">
                <a:latin typeface="+mj-lt"/>
                <a:ea typeface="+mj-ea"/>
                <a:cs typeface="+mj-cs"/>
              </a:rPr>
              <a:t>WordNet's structure makes it a useful tool for computational linguistics and natural language processing.</a:t>
            </a:r>
          </a:p>
        </p:txBody>
      </p:sp>
    </p:spTree>
    <p:extLst>
      <p:ext uri="{BB962C8B-B14F-4D97-AF65-F5344CB8AC3E}">
        <p14:creationId xmlns:p14="http://schemas.microsoft.com/office/powerpoint/2010/main" val="290045682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08408" y="381000"/>
            <a:ext cx="8610600" cy="579437"/>
          </a:xfrm>
        </p:spPr>
        <p:txBody>
          <a:bodyPr/>
          <a:lstStyle/>
          <a:p>
            <a:r>
              <a:rPr lang="en-IN" sz="3600" b="1" dirty="0"/>
              <a:t>Approaches used in WSD</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1227841"/>
            <a:ext cx="8686800" cy="5638800"/>
          </a:xfrm>
        </p:spPr>
        <p:txBody>
          <a:bodyPr/>
          <a:lstStyle/>
          <a:p>
            <a:pPr algn="just">
              <a:lnSpc>
                <a:spcPct val="150000"/>
              </a:lnSpc>
            </a:pPr>
            <a:r>
              <a:rPr lang="en-US" dirty="0">
                <a:latin typeface="+mj-lt"/>
                <a:ea typeface="+mj-ea"/>
                <a:cs typeface="+mj-cs"/>
              </a:rPr>
              <a:t>Knowledge based approach or </a:t>
            </a:r>
            <a:r>
              <a:rPr lang="en-IN" dirty="0">
                <a:latin typeface="+mj-lt"/>
                <a:ea typeface="+mj-ea"/>
                <a:cs typeface="+mj-cs"/>
              </a:rPr>
              <a:t>dictionary approach</a:t>
            </a:r>
          </a:p>
          <a:p>
            <a:pPr algn="just">
              <a:lnSpc>
                <a:spcPct val="150000"/>
              </a:lnSpc>
            </a:pPr>
            <a:r>
              <a:rPr lang="en-IN" dirty="0">
                <a:latin typeface="+mj-lt"/>
                <a:ea typeface="+mj-ea"/>
                <a:cs typeface="+mj-cs"/>
              </a:rPr>
              <a:t>Supervised approach</a:t>
            </a:r>
          </a:p>
          <a:p>
            <a:pPr algn="just">
              <a:lnSpc>
                <a:spcPct val="150000"/>
              </a:lnSpc>
            </a:pPr>
            <a:r>
              <a:rPr lang="en-IN" dirty="0">
                <a:latin typeface="+mj-lt"/>
                <a:ea typeface="+mj-ea"/>
                <a:cs typeface="+mj-cs"/>
              </a:rPr>
              <a:t>Unsupervised approach</a:t>
            </a:r>
          </a:p>
          <a:p>
            <a:pPr algn="just">
              <a:lnSpc>
                <a:spcPct val="150000"/>
              </a:lnSpc>
            </a:pPr>
            <a:r>
              <a:rPr lang="en-IN" dirty="0">
                <a:latin typeface="+mj-lt"/>
                <a:ea typeface="+mj-ea"/>
                <a:cs typeface="+mj-cs"/>
              </a:rPr>
              <a:t>Hybrid approach</a:t>
            </a:r>
            <a:endParaRPr lang="en-US" dirty="0">
              <a:latin typeface="+mj-lt"/>
              <a:ea typeface="+mj-ea"/>
              <a:cs typeface="+mj-cs"/>
            </a:endParaRPr>
          </a:p>
        </p:txBody>
      </p:sp>
    </p:spTree>
    <p:extLst>
      <p:ext uri="{BB962C8B-B14F-4D97-AF65-F5344CB8AC3E}">
        <p14:creationId xmlns:p14="http://schemas.microsoft.com/office/powerpoint/2010/main" val="188107054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97410"/>
            <a:ext cx="8610600" cy="579437"/>
          </a:xfrm>
        </p:spPr>
        <p:txBody>
          <a:bodyPr/>
          <a:lstStyle/>
          <a:p>
            <a:pPr>
              <a:lnSpc>
                <a:spcPct val="150000"/>
              </a:lnSpc>
            </a:pPr>
            <a:r>
              <a:rPr lang="en-US" sz="2800" b="1" dirty="0">
                <a:latin typeface="+mj-lt"/>
                <a:ea typeface="+mj-ea"/>
                <a:cs typeface="+mj-cs"/>
              </a:rPr>
              <a:t>Knowledge based approach or </a:t>
            </a:r>
            <a:r>
              <a:rPr lang="en-IN" sz="2800" b="1" dirty="0">
                <a:latin typeface="+mj-lt"/>
                <a:ea typeface="+mj-ea"/>
                <a:cs typeface="+mj-cs"/>
              </a:rPr>
              <a:t>dictionary approach</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762000"/>
            <a:ext cx="8839200" cy="5638800"/>
          </a:xfrm>
        </p:spPr>
        <p:txBody>
          <a:bodyPr/>
          <a:lstStyle/>
          <a:p>
            <a:pPr algn="just"/>
            <a:r>
              <a:rPr lang="en-US" dirty="0">
                <a:latin typeface="+mj-lt"/>
                <a:ea typeface="+mj-ea"/>
                <a:cs typeface="+mj-cs"/>
              </a:rPr>
              <a:t>As the name suggests, for disambiguation, these methods primarily rely on </a:t>
            </a:r>
            <a:r>
              <a:rPr lang="en-US" b="1" dirty="0">
                <a:latin typeface="+mj-lt"/>
                <a:ea typeface="+mj-ea"/>
                <a:cs typeface="+mj-cs"/>
              </a:rPr>
              <a:t>dictionaries, treasures and lexical knowledge base</a:t>
            </a:r>
            <a:r>
              <a:rPr lang="en-US" dirty="0">
                <a:latin typeface="+mj-lt"/>
                <a:ea typeface="+mj-ea"/>
                <a:cs typeface="+mj-cs"/>
              </a:rPr>
              <a:t>. </a:t>
            </a:r>
          </a:p>
          <a:p>
            <a:pPr algn="just"/>
            <a:r>
              <a:rPr lang="en-US" dirty="0">
                <a:latin typeface="+mj-lt"/>
                <a:ea typeface="+mj-ea"/>
                <a:cs typeface="+mj-cs"/>
              </a:rPr>
              <a:t>In this approach, linguistic and semantic information is </a:t>
            </a:r>
            <a:r>
              <a:rPr lang="en-US" b="1" dirty="0">
                <a:latin typeface="+mj-lt"/>
                <a:ea typeface="+mj-ea"/>
                <a:cs typeface="+mj-cs"/>
              </a:rPr>
              <a:t>pre-defined and stored </a:t>
            </a:r>
            <a:r>
              <a:rPr lang="en-US" dirty="0">
                <a:latin typeface="+mj-lt"/>
                <a:ea typeface="+mj-ea"/>
                <a:cs typeface="+mj-cs"/>
              </a:rPr>
              <a:t>in structured databases. </a:t>
            </a:r>
          </a:p>
          <a:p>
            <a:pPr algn="just"/>
            <a:r>
              <a:rPr lang="en-US" dirty="0">
                <a:latin typeface="+mj-lt"/>
                <a:ea typeface="+mj-ea"/>
                <a:cs typeface="+mj-cs"/>
              </a:rPr>
              <a:t>When processing text, the system consults these external knowledge sources to make sense of the language used in the input. This approach </a:t>
            </a:r>
            <a:r>
              <a:rPr lang="en-US" b="1" dirty="0">
                <a:latin typeface="+mj-lt"/>
                <a:ea typeface="+mj-ea"/>
                <a:cs typeface="+mj-cs"/>
              </a:rPr>
              <a:t>contrasts</a:t>
            </a:r>
            <a:r>
              <a:rPr lang="en-US" dirty="0">
                <a:latin typeface="+mj-lt"/>
                <a:ea typeface="+mj-ea"/>
                <a:cs typeface="+mj-cs"/>
              </a:rPr>
              <a:t> with data-driven or statistical methods that learn patterns and relationships directly from large datasets.</a:t>
            </a:r>
          </a:p>
        </p:txBody>
      </p:sp>
    </p:spTree>
    <p:extLst>
      <p:ext uri="{BB962C8B-B14F-4D97-AF65-F5344CB8AC3E}">
        <p14:creationId xmlns:p14="http://schemas.microsoft.com/office/powerpoint/2010/main" val="1157573651"/>
      </p:ext>
    </p:extLst>
  </p:cSld>
  <p:clrMapOvr>
    <a:overrideClrMapping bg1="lt1" tx1="dk1" bg2="lt2" tx2="dk2" accent1="accent1" accent2="accent2" accent3="accent3" accent4="accent4" accent5="accent5" accent6="accent6" hlink="hlink" folHlink="folHlink"/>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18854"/>
            <a:ext cx="8610600" cy="579437"/>
          </a:xfrm>
        </p:spPr>
        <p:txBody>
          <a:bodyPr/>
          <a:lstStyle/>
          <a:p>
            <a:pPr>
              <a:lnSpc>
                <a:spcPct val="150000"/>
              </a:lnSpc>
            </a:pPr>
            <a:r>
              <a:rPr lang="en-IN" sz="2800" b="1" dirty="0"/>
              <a:t>Input required / Evaluation of WSD</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943600"/>
          </a:xfrm>
        </p:spPr>
        <p:txBody>
          <a:bodyPr/>
          <a:lstStyle/>
          <a:p>
            <a:pPr algn="just">
              <a:buFont typeface="+mj-lt"/>
              <a:buAutoNum type="arabicPeriod"/>
            </a:pPr>
            <a:r>
              <a:rPr lang="en-US" b="1" dirty="0">
                <a:latin typeface="+mj-lt"/>
                <a:ea typeface="+mj-ea"/>
                <a:cs typeface="+mj-cs"/>
              </a:rPr>
              <a:t>Dictionary</a:t>
            </a:r>
          </a:p>
          <a:p>
            <a:pPr lvl="1" algn="just"/>
            <a:r>
              <a:rPr lang="en-US" dirty="0">
                <a:latin typeface="+mj-lt"/>
                <a:ea typeface="+mj-ea"/>
                <a:cs typeface="+mj-cs"/>
              </a:rPr>
              <a:t>A dictionary is an essential input for evaluating Word Sense Disambiguation.</a:t>
            </a:r>
          </a:p>
          <a:p>
            <a:pPr lvl="1" algn="just"/>
            <a:r>
              <a:rPr lang="en-US" dirty="0">
                <a:latin typeface="+mj-lt"/>
                <a:ea typeface="+mj-ea"/>
                <a:cs typeface="+mj-cs"/>
              </a:rPr>
              <a:t>It provides information about the different senses (meanings) of words.</a:t>
            </a:r>
          </a:p>
          <a:p>
            <a:pPr lvl="1" algn="just"/>
            <a:r>
              <a:rPr lang="en-US" dirty="0">
                <a:latin typeface="+mj-lt"/>
                <a:ea typeface="+mj-ea"/>
                <a:cs typeface="+mj-cs"/>
              </a:rPr>
              <a:t>These senses serve as the reference points for disambiguating the target words in the text.</a:t>
            </a:r>
          </a:p>
          <a:p>
            <a:pPr lvl="1" algn="just"/>
            <a:r>
              <a:rPr lang="en-US" dirty="0">
                <a:latin typeface="+mj-lt"/>
                <a:ea typeface="+mj-ea"/>
                <a:cs typeface="+mj-cs"/>
              </a:rPr>
              <a:t>Each word in the dictionary is associated with its various senses, usually along with their definitions or explanations.</a:t>
            </a:r>
          </a:p>
          <a:p>
            <a:pPr marL="0" indent="0" algn="just">
              <a:buNone/>
            </a:pPr>
            <a:endParaRPr lang="en-US" sz="2400" dirty="0">
              <a:latin typeface="+mj-lt"/>
              <a:ea typeface="+mj-ea"/>
              <a:cs typeface="+mj-cs"/>
            </a:endParaRPr>
          </a:p>
        </p:txBody>
      </p:sp>
    </p:spTree>
    <p:extLst>
      <p:ext uri="{BB962C8B-B14F-4D97-AF65-F5344CB8AC3E}">
        <p14:creationId xmlns:p14="http://schemas.microsoft.com/office/powerpoint/2010/main" val="10531829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18854"/>
            <a:ext cx="8610600" cy="579437"/>
          </a:xfrm>
        </p:spPr>
        <p:txBody>
          <a:bodyPr/>
          <a:lstStyle/>
          <a:p>
            <a:pPr>
              <a:lnSpc>
                <a:spcPct val="150000"/>
              </a:lnSpc>
            </a:pPr>
            <a:r>
              <a:rPr lang="en-IN" sz="2800" b="1" dirty="0"/>
              <a:t>Input required / Evaluation of WSD</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943600"/>
          </a:xfrm>
        </p:spPr>
        <p:txBody>
          <a:bodyPr/>
          <a:lstStyle/>
          <a:p>
            <a:pPr marL="0" indent="0" algn="just">
              <a:buNone/>
            </a:pPr>
            <a:r>
              <a:rPr lang="en-US" b="1" dirty="0">
                <a:latin typeface="+mj-lt"/>
                <a:ea typeface="+mj-ea"/>
                <a:cs typeface="+mj-cs"/>
              </a:rPr>
              <a:t>2. Test Corpus: </a:t>
            </a:r>
          </a:p>
          <a:p>
            <a:pPr algn="just"/>
            <a:r>
              <a:rPr lang="en-US" sz="2400" dirty="0">
                <a:latin typeface="+mj-lt"/>
                <a:ea typeface="+mj-ea"/>
                <a:cs typeface="+mj-cs"/>
              </a:rPr>
              <a:t>Corpus that has the </a:t>
            </a:r>
            <a:r>
              <a:rPr lang="en-US" sz="2400" b="1" dirty="0">
                <a:latin typeface="+mj-lt"/>
                <a:ea typeface="+mj-ea"/>
                <a:cs typeface="+mj-cs"/>
              </a:rPr>
              <a:t>raw text plus annotations </a:t>
            </a:r>
            <a:r>
              <a:rPr lang="en-US" sz="2400" dirty="0">
                <a:latin typeface="+mj-lt"/>
                <a:ea typeface="+mj-ea"/>
                <a:cs typeface="+mj-cs"/>
              </a:rPr>
              <a:t>can be used for supervised training. </a:t>
            </a:r>
          </a:p>
          <a:p>
            <a:pPr algn="just"/>
            <a:r>
              <a:rPr lang="en-US" sz="2400" dirty="0">
                <a:latin typeface="+mj-lt"/>
                <a:ea typeface="+mj-ea"/>
                <a:cs typeface="+mj-cs"/>
              </a:rPr>
              <a:t>The test corpus is a collection of text passages or sentences that serve as the evaluation data for the WSD system.</a:t>
            </a:r>
          </a:p>
          <a:p>
            <a:pPr algn="just"/>
            <a:r>
              <a:rPr lang="en-US" sz="2400" dirty="0">
                <a:latin typeface="+mj-lt"/>
                <a:ea typeface="+mj-ea"/>
                <a:cs typeface="+mj-cs"/>
              </a:rPr>
              <a:t>This corpus contains instances of words that need to be disambiguated. </a:t>
            </a:r>
          </a:p>
          <a:p>
            <a:pPr algn="just"/>
            <a:r>
              <a:rPr lang="en-US" sz="2400" dirty="0">
                <a:latin typeface="+mj-lt"/>
                <a:ea typeface="+mj-ea"/>
                <a:cs typeface="+mj-cs"/>
              </a:rPr>
              <a:t>It has </a:t>
            </a:r>
            <a:r>
              <a:rPr lang="en-US" sz="2400" b="1" dirty="0">
                <a:latin typeface="+mj-lt"/>
                <a:ea typeface="+mj-ea"/>
                <a:cs typeface="+mj-cs"/>
              </a:rPr>
              <a:t>many lexical Samples.</a:t>
            </a:r>
          </a:p>
          <a:p>
            <a:pPr algn="just"/>
            <a:r>
              <a:rPr lang="en-US" sz="2400" dirty="0">
                <a:latin typeface="+mj-lt"/>
                <a:ea typeface="+mj-ea"/>
                <a:cs typeface="+mj-cs"/>
              </a:rPr>
              <a:t>The evaluation focuses on specific words chosen from the corpus, and the WSD system's performance is assessed based on its accuracy in disambiguating those words.</a:t>
            </a:r>
          </a:p>
        </p:txBody>
      </p:sp>
    </p:spTree>
    <p:extLst>
      <p:ext uri="{BB962C8B-B14F-4D97-AF65-F5344CB8AC3E}">
        <p14:creationId xmlns:p14="http://schemas.microsoft.com/office/powerpoint/2010/main" val="2807315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12881"/>
            <a:ext cx="8229600" cy="563562"/>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Functions of syntax</a:t>
            </a:r>
            <a:r>
              <a:rPr lang="en-US" b="1" dirty="0">
                <a:solidFill>
                  <a:srgbClr val="273239"/>
                </a:solidFill>
                <a:latin typeface="Times New Roman" panose="02020603050405020304" pitchFamily="18" charset="0"/>
                <a:cs typeface="Times New Roman" panose="02020603050405020304" pitchFamily="18" charset="0"/>
              </a:rPr>
              <a:t> parser</a:t>
            </a:r>
            <a:endParaRPr lang="en-IN" dirty="0"/>
          </a:p>
        </p:txBody>
      </p:sp>
      <p:sp>
        <p:nvSpPr>
          <p:cNvPr id="3" name="Content Placeholder 2">
            <a:extLst>
              <a:ext uri="{FF2B5EF4-FFF2-40B4-BE49-F238E27FC236}">
                <a16:creationId xmlns:a16="http://schemas.microsoft.com/office/drawing/2014/main" id="{9F10D217-E7B9-29FA-16C0-DCB1C15E8CC8}"/>
              </a:ext>
            </a:extLst>
          </p:cNvPr>
          <p:cNvSpPr>
            <a:spLocks noGrp="1"/>
          </p:cNvSpPr>
          <p:nvPr>
            <p:ph idx="1"/>
          </p:nvPr>
        </p:nvSpPr>
        <p:spPr>
          <a:xfrm>
            <a:off x="152400" y="588387"/>
            <a:ext cx="8763000" cy="6117213"/>
          </a:xfrm>
        </p:spPr>
        <p:txBody>
          <a:bodyPr/>
          <a:lstStyle/>
          <a:p>
            <a:pPr algn="just">
              <a:lnSpc>
                <a:spcPct val="150000"/>
              </a:lnSpc>
            </a:pPr>
            <a:r>
              <a:rPr lang="en-US" sz="1400" b="1" dirty="0">
                <a:latin typeface="Times New Roman" panose="02020603050405020304" pitchFamily="18" charset="0"/>
                <a:cs typeface="Times New Roman" panose="02020603050405020304" pitchFamily="18" charset="0"/>
              </a:rPr>
              <a:t>Grammatical Structure Identification: </a:t>
            </a:r>
            <a:r>
              <a:rPr lang="en-US" sz="1400" dirty="0">
                <a:latin typeface="Times New Roman" panose="02020603050405020304" pitchFamily="18" charset="0"/>
                <a:cs typeface="Times New Roman" panose="02020603050405020304" pitchFamily="18" charset="0"/>
              </a:rPr>
              <a:t>The primary function of a syntax parser is to </a:t>
            </a:r>
            <a:r>
              <a:rPr lang="en-US" sz="1400" b="1" dirty="0">
                <a:latin typeface="Times New Roman" panose="02020603050405020304" pitchFamily="18" charset="0"/>
                <a:cs typeface="Times New Roman" panose="02020603050405020304" pitchFamily="18" charset="0"/>
              </a:rPr>
              <a:t>identify the grammatical structure of a sentence.</a:t>
            </a:r>
            <a:r>
              <a:rPr lang="en-US" sz="1400" dirty="0">
                <a:latin typeface="Times New Roman" panose="02020603050405020304" pitchFamily="18" charset="0"/>
                <a:cs typeface="Times New Roman" panose="02020603050405020304" pitchFamily="18" charset="0"/>
              </a:rPr>
              <a:t> It determines the roles of different words and phrases, such as subjects, verbs, objects, and modifiers, and how they are organized in relation to each other.</a:t>
            </a:r>
          </a:p>
          <a:p>
            <a:pPr algn="just">
              <a:lnSpc>
                <a:spcPct val="150000"/>
              </a:lnSpc>
            </a:pPr>
            <a:r>
              <a:rPr lang="en-US" sz="1400" b="1" dirty="0">
                <a:latin typeface="Times New Roman" panose="02020603050405020304" pitchFamily="18" charset="0"/>
                <a:cs typeface="Times New Roman" panose="02020603050405020304" pitchFamily="18" charset="0"/>
              </a:rPr>
              <a:t>Dependency Relationships: </a:t>
            </a:r>
            <a:r>
              <a:rPr lang="en-US" sz="1400" dirty="0">
                <a:latin typeface="Times New Roman" panose="02020603050405020304" pitchFamily="18" charset="0"/>
                <a:cs typeface="Times New Roman" panose="02020603050405020304" pitchFamily="18" charset="0"/>
              </a:rPr>
              <a:t>A syntax parser identifies the </a:t>
            </a:r>
            <a:r>
              <a:rPr lang="en-US" sz="1400" b="1" dirty="0">
                <a:latin typeface="Times New Roman" panose="02020603050405020304" pitchFamily="18" charset="0"/>
                <a:cs typeface="Times New Roman" panose="02020603050405020304" pitchFamily="18" charset="0"/>
              </a:rPr>
              <a:t>dependency relationships </a:t>
            </a:r>
            <a:r>
              <a:rPr lang="en-US" sz="1400" dirty="0">
                <a:latin typeface="Times New Roman" panose="02020603050405020304" pitchFamily="18" charset="0"/>
                <a:cs typeface="Times New Roman" panose="02020603050405020304" pitchFamily="18" charset="0"/>
              </a:rPr>
              <a:t>between words in a sentence. It determines which words are connected and how they depend on each other to form meaningful sentence.</a:t>
            </a:r>
          </a:p>
          <a:p>
            <a:pPr algn="just">
              <a:lnSpc>
                <a:spcPct val="150000"/>
              </a:lnSpc>
            </a:pPr>
            <a:r>
              <a:rPr lang="en-US" sz="1400" b="1" dirty="0">
                <a:latin typeface="Times New Roman" panose="02020603050405020304" pitchFamily="18" charset="0"/>
                <a:cs typeface="Times New Roman" panose="02020603050405020304" pitchFamily="18" charset="0"/>
              </a:rPr>
              <a:t>Syntax Trees and Graphs: </a:t>
            </a:r>
            <a:r>
              <a:rPr lang="en-US" sz="1400" dirty="0">
                <a:latin typeface="Times New Roman" panose="02020603050405020304" pitchFamily="18" charset="0"/>
                <a:cs typeface="Times New Roman" panose="02020603050405020304" pitchFamily="18" charset="0"/>
              </a:rPr>
              <a:t>It constructs syntax trees or dependency graphs that visually represent the hierarchical structure and relationships among the words in a sentence. These visual representations aid in understanding the sentence's composition.</a:t>
            </a:r>
          </a:p>
          <a:p>
            <a:pPr algn="just">
              <a:lnSpc>
                <a:spcPct val="150000"/>
              </a:lnSpc>
            </a:pPr>
            <a:r>
              <a:rPr lang="en-US" sz="1400" b="1" dirty="0">
                <a:latin typeface="Times New Roman" panose="02020603050405020304" pitchFamily="18" charset="0"/>
                <a:cs typeface="Times New Roman" panose="02020603050405020304" pitchFamily="18" charset="0"/>
              </a:rPr>
              <a:t>Error Detection: </a:t>
            </a:r>
            <a:r>
              <a:rPr lang="en-US" sz="1400" dirty="0">
                <a:latin typeface="Times New Roman" panose="02020603050405020304" pitchFamily="18" charset="0"/>
                <a:cs typeface="Times New Roman" panose="02020603050405020304" pitchFamily="18" charset="0"/>
              </a:rPr>
              <a:t>Syntax parsers can identify grammatical errors and inconsistencies in sentences, such as subject-verb agreement, incorrect word order, and missing or extra components.</a:t>
            </a:r>
          </a:p>
          <a:p>
            <a:pPr algn="just">
              <a:lnSpc>
                <a:spcPct val="150000"/>
              </a:lnSpc>
            </a:pPr>
            <a:r>
              <a:rPr lang="en-US" sz="1400" b="1" dirty="0">
                <a:latin typeface="Times New Roman" panose="02020603050405020304" pitchFamily="18" charset="0"/>
                <a:cs typeface="Times New Roman" panose="02020603050405020304" pitchFamily="18" charset="0"/>
              </a:rPr>
              <a:t>Parsing Ambiguity Resolution: </a:t>
            </a:r>
            <a:r>
              <a:rPr lang="en-US" sz="1400" dirty="0">
                <a:latin typeface="Times New Roman" panose="02020603050405020304" pitchFamily="18" charset="0"/>
                <a:cs typeface="Times New Roman" panose="02020603050405020304" pitchFamily="18" charset="0"/>
              </a:rPr>
              <a:t>Language often has ambiguities, where a sentence can be interpreted in multiple ways. A syntax parser helps resolve such ambiguities by selecting the most likely grammatical interpretation based on the given context. </a:t>
            </a:r>
          </a:p>
          <a:p>
            <a:pPr algn="just">
              <a:lnSpc>
                <a:spcPct val="150000"/>
              </a:lnSpc>
            </a:pPr>
            <a:r>
              <a:rPr lang="en-US" sz="1400" b="1" dirty="0">
                <a:latin typeface="Times New Roman" panose="02020603050405020304" pitchFamily="18" charset="0"/>
                <a:cs typeface="Times New Roman" panose="02020603050405020304" pitchFamily="18" charset="0"/>
              </a:rPr>
              <a:t>Language Understanding</a:t>
            </a:r>
            <a:r>
              <a:rPr lang="en-US" sz="1400" dirty="0">
                <a:latin typeface="Times New Roman" panose="02020603050405020304" pitchFamily="18" charset="0"/>
                <a:cs typeface="Times New Roman" panose="02020603050405020304" pitchFamily="18" charset="0"/>
              </a:rPr>
              <a:t>: Its a fundamental step in language understanding. It provides a foundation for higher-level language tasks such as sentiment analysis, named entity recognition, and information extraction by determining how words interact in sentences.</a:t>
            </a:r>
          </a:p>
          <a:p>
            <a:pPr algn="just">
              <a:lnSpc>
                <a:spcPct val="150000"/>
              </a:lnSpc>
            </a:pPr>
            <a:r>
              <a:rPr lang="en-US" sz="1400" b="1" dirty="0">
                <a:latin typeface="Times New Roman" panose="02020603050405020304" pitchFamily="18" charset="0"/>
                <a:cs typeface="Times New Roman" panose="02020603050405020304" pitchFamily="18" charset="0"/>
              </a:rPr>
              <a:t>Machine Translation: </a:t>
            </a:r>
            <a:r>
              <a:rPr lang="en-US" sz="1400" dirty="0">
                <a:latin typeface="Times New Roman" panose="02020603050405020304" pitchFamily="18" charset="0"/>
                <a:cs typeface="Times New Roman" panose="02020603050405020304" pitchFamily="18" charset="0"/>
              </a:rPr>
              <a:t>it ensures that the translated text retains the intended meaning.</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26423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97410"/>
            <a:ext cx="8610600" cy="579437"/>
          </a:xfrm>
        </p:spPr>
        <p:txBody>
          <a:bodyPr/>
          <a:lstStyle/>
          <a:p>
            <a:pPr>
              <a:lnSpc>
                <a:spcPct val="150000"/>
              </a:lnSpc>
            </a:pPr>
            <a:r>
              <a:rPr lang="en-US" sz="2400" b="1" dirty="0">
                <a:latin typeface="+mj-lt"/>
                <a:ea typeface="+mj-ea"/>
                <a:cs typeface="+mj-cs"/>
              </a:rPr>
              <a:t>Applications of Knowledge based approach or </a:t>
            </a:r>
            <a:r>
              <a:rPr lang="en-IN" sz="2400" b="1" dirty="0">
                <a:latin typeface="+mj-lt"/>
                <a:ea typeface="+mj-ea"/>
                <a:cs typeface="+mj-cs"/>
              </a:rPr>
              <a:t>dictionary approach</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762000"/>
            <a:ext cx="8839200" cy="5638800"/>
          </a:xfrm>
        </p:spPr>
        <p:txBody>
          <a:bodyPr/>
          <a:lstStyle/>
          <a:p>
            <a:pPr algn="just"/>
            <a:r>
              <a:rPr lang="en-US" sz="2800" b="1" dirty="0">
                <a:latin typeface="+mj-lt"/>
                <a:ea typeface="+mj-ea"/>
                <a:cs typeface="+mj-cs"/>
              </a:rPr>
              <a:t>Word Sense Disambiguation</a:t>
            </a:r>
            <a:r>
              <a:rPr lang="en-US" sz="2800" dirty="0">
                <a:latin typeface="+mj-lt"/>
                <a:ea typeface="+mj-ea"/>
                <a:cs typeface="+mj-cs"/>
              </a:rPr>
              <a:t>: One prominent application of the knowledge-based approach is </a:t>
            </a:r>
            <a:r>
              <a:rPr lang="en-US" sz="2800" b="1" dirty="0">
                <a:latin typeface="+mj-lt"/>
                <a:ea typeface="+mj-ea"/>
                <a:cs typeface="+mj-cs"/>
              </a:rPr>
              <a:t>word sense disambiguation. </a:t>
            </a:r>
            <a:r>
              <a:rPr lang="en-US" sz="2800" dirty="0">
                <a:latin typeface="+mj-lt"/>
                <a:ea typeface="+mj-ea"/>
                <a:cs typeface="+mj-cs"/>
              </a:rPr>
              <a:t>Since many words have multiple meanings depending on context, dictionaries and lexical resources are consulted to determine the most appropriate sense of a word in a given context.</a:t>
            </a:r>
          </a:p>
          <a:p>
            <a:pPr algn="just"/>
            <a:r>
              <a:rPr lang="en-US" sz="2800" b="1" dirty="0">
                <a:latin typeface="+mj-lt"/>
                <a:ea typeface="+mj-ea"/>
                <a:cs typeface="+mj-cs"/>
              </a:rPr>
              <a:t>Semantic Analysis: </a:t>
            </a:r>
            <a:r>
              <a:rPr lang="en-US" sz="2800" dirty="0">
                <a:latin typeface="+mj-lt"/>
                <a:ea typeface="+mj-ea"/>
                <a:cs typeface="+mj-cs"/>
              </a:rPr>
              <a:t>The knowledge-based approach often involves mapping words and phrases to their semantic representations. This can include identifying synonyms, hypernyms (superordinate concepts), hyponyms (subordinate concepts), and other semantic relationships. </a:t>
            </a:r>
          </a:p>
        </p:txBody>
      </p:sp>
    </p:spTree>
    <p:extLst>
      <p:ext uri="{BB962C8B-B14F-4D97-AF65-F5344CB8AC3E}">
        <p14:creationId xmlns:p14="http://schemas.microsoft.com/office/powerpoint/2010/main" val="13212568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97410"/>
            <a:ext cx="8610600" cy="579437"/>
          </a:xfrm>
        </p:spPr>
        <p:txBody>
          <a:bodyPr/>
          <a:lstStyle/>
          <a:p>
            <a:pPr>
              <a:lnSpc>
                <a:spcPct val="150000"/>
              </a:lnSpc>
            </a:pPr>
            <a:r>
              <a:rPr lang="en-US" sz="2400" b="1" dirty="0">
                <a:latin typeface="+mj-lt"/>
                <a:ea typeface="+mj-ea"/>
                <a:cs typeface="+mj-cs"/>
              </a:rPr>
              <a:t>Applications of Knowledge based approach or </a:t>
            </a:r>
            <a:r>
              <a:rPr lang="en-IN" sz="2400" b="1" dirty="0">
                <a:latin typeface="+mj-lt"/>
                <a:ea typeface="+mj-ea"/>
                <a:cs typeface="+mj-cs"/>
              </a:rPr>
              <a:t>dictionary approach</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304800" y="762000"/>
            <a:ext cx="8686800" cy="5638800"/>
          </a:xfrm>
        </p:spPr>
        <p:txBody>
          <a:bodyPr/>
          <a:lstStyle/>
          <a:p>
            <a:pPr algn="just"/>
            <a:r>
              <a:rPr lang="en-US" b="1" dirty="0">
                <a:latin typeface="+mj-lt"/>
                <a:ea typeface="+mj-ea"/>
                <a:cs typeface="+mj-cs"/>
              </a:rPr>
              <a:t>Named Entity Recognition: </a:t>
            </a:r>
            <a:r>
              <a:rPr lang="en-US" dirty="0">
                <a:latin typeface="+mj-lt"/>
                <a:ea typeface="+mj-ea"/>
                <a:cs typeface="+mj-cs"/>
              </a:rPr>
              <a:t>Knowledge-based methods can aid in identifying named entities (such as names of people, places, organizations) by referencing databases that store information about such entities.</a:t>
            </a:r>
          </a:p>
          <a:p>
            <a:pPr algn="just"/>
            <a:r>
              <a:rPr lang="en-US" b="1" dirty="0">
                <a:latin typeface="+mj-lt"/>
                <a:ea typeface="+mj-ea"/>
                <a:cs typeface="+mj-cs"/>
              </a:rPr>
              <a:t>Rule-based Systems: </a:t>
            </a:r>
            <a:r>
              <a:rPr lang="en-US" dirty="0">
                <a:latin typeface="+mj-lt"/>
                <a:ea typeface="+mj-ea"/>
                <a:cs typeface="+mj-cs"/>
              </a:rPr>
              <a:t>In some cases, the knowledge-based approach involves designing </a:t>
            </a:r>
            <a:r>
              <a:rPr lang="en-US" b="1" dirty="0">
                <a:latin typeface="+mj-lt"/>
                <a:ea typeface="+mj-ea"/>
                <a:cs typeface="+mj-cs"/>
              </a:rPr>
              <a:t>rule-based systems </a:t>
            </a:r>
            <a:r>
              <a:rPr lang="en-US" dirty="0">
                <a:latin typeface="+mj-lt"/>
                <a:ea typeface="+mj-ea"/>
                <a:cs typeface="+mj-cs"/>
              </a:rPr>
              <a:t>that use predefined linguistic rules to process and interpret text. These rules are handcrafted and encoded based on linguistic insights. </a:t>
            </a:r>
          </a:p>
        </p:txBody>
      </p:sp>
    </p:spTree>
    <p:extLst>
      <p:ext uri="{BB962C8B-B14F-4D97-AF65-F5344CB8AC3E}">
        <p14:creationId xmlns:p14="http://schemas.microsoft.com/office/powerpoint/2010/main" val="192116611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97410"/>
            <a:ext cx="8610600" cy="579437"/>
          </a:xfrm>
        </p:spPr>
        <p:txBody>
          <a:bodyPr/>
          <a:lstStyle/>
          <a:p>
            <a:pPr>
              <a:lnSpc>
                <a:spcPct val="150000"/>
              </a:lnSpc>
            </a:pPr>
            <a:r>
              <a:rPr lang="en-US" sz="2400" b="1" dirty="0">
                <a:latin typeface="+mj-lt"/>
                <a:ea typeface="+mj-ea"/>
                <a:cs typeface="+mj-cs"/>
              </a:rPr>
              <a:t>Pros and cons of Knowledge based approach or </a:t>
            </a:r>
            <a:r>
              <a:rPr lang="en-IN" sz="2400" b="1" dirty="0">
                <a:latin typeface="+mj-lt"/>
                <a:ea typeface="+mj-ea"/>
                <a:cs typeface="+mj-cs"/>
              </a:rPr>
              <a:t>dictionary approach</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762000"/>
            <a:ext cx="8839200" cy="5638800"/>
          </a:xfrm>
        </p:spPr>
        <p:txBody>
          <a:bodyPr/>
          <a:lstStyle/>
          <a:p>
            <a:pPr algn="just"/>
            <a:r>
              <a:rPr lang="en-US" sz="2400" dirty="0">
                <a:latin typeface="+mj-lt"/>
                <a:ea typeface="+mj-ea"/>
                <a:cs typeface="+mj-cs"/>
              </a:rPr>
              <a:t>Disadvantages: Limitation of the knowledge-based approach is its reliance on </a:t>
            </a:r>
            <a:r>
              <a:rPr lang="en-US" sz="2400" b="1" dirty="0">
                <a:latin typeface="+mj-lt"/>
                <a:ea typeface="+mj-ea"/>
                <a:cs typeface="+mj-cs"/>
              </a:rPr>
              <a:t>predefined knowledge sources</a:t>
            </a:r>
            <a:r>
              <a:rPr lang="en-US" sz="2400" dirty="0">
                <a:latin typeface="+mj-lt"/>
                <a:ea typeface="+mj-ea"/>
                <a:cs typeface="+mj-cs"/>
              </a:rPr>
              <a:t>, which can be </a:t>
            </a:r>
            <a:r>
              <a:rPr lang="en-US" sz="2400" b="1" dirty="0">
                <a:latin typeface="+mj-lt"/>
                <a:ea typeface="+mj-ea"/>
                <a:cs typeface="+mj-cs"/>
              </a:rPr>
              <a:t>incomplete, outdated, or unable to capture the finer details </a:t>
            </a:r>
            <a:r>
              <a:rPr lang="en-US" sz="2400" dirty="0">
                <a:latin typeface="+mj-lt"/>
                <a:ea typeface="+mj-ea"/>
                <a:cs typeface="+mj-cs"/>
              </a:rPr>
              <a:t>of language. Additionally, </a:t>
            </a:r>
            <a:r>
              <a:rPr lang="en-US" sz="2400" b="1" dirty="0">
                <a:latin typeface="+mj-lt"/>
                <a:ea typeface="+mj-ea"/>
                <a:cs typeface="+mj-cs"/>
              </a:rPr>
              <a:t>manual curation and maintenance of these resources can be time-consuming and costly</a:t>
            </a:r>
            <a:r>
              <a:rPr lang="en-US" sz="2400" dirty="0">
                <a:latin typeface="+mj-lt"/>
                <a:ea typeface="+mj-ea"/>
                <a:cs typeface="+mj-cs"/>
              </a:rPr>
              <a:t>.</a:t>
            </a:r>
          </a:p>
          <a:p>
            <a:pPr algn="just"/>
            <a:r>
              <a:rPr lang="en-US" sz="2400" dirty="0">
                <a:latin typeface="+mj-lt"/>
                <a:ea typeface="+mj-ea"/>
                <a:cs typeface="+mj-cs"/>
              </a:rPr>
              <a:t>Advancements: While the knowledge-based approach was prominent in early NLP, the field has evolved to embrace more data-driven and machine learning-based methods, which can capture complex patterns and relationships in language from vast amounts of text data. </a:t>
            </a:r>
          </a:p>
          <a:p>
            <a:pPr algn="just"/>
            <a:r>
              <a:rPr lang="en-US" sz="2400" dirty="0">
                <a:latin typeface="+mj-lt"/>
                <a:ea typeface="+mj-ea"/>
                <a:cs typeface="+mj-cs"/>
              </a:rPr>
              <a:t>In modern NLP, a hybrid approach is often used, </a:t>
            </a:r>
            <a:r>
              <a:rPr lang="en-US" sz="2400" b="1" dirty="0">
                <a:latin typeface="+mj-lt"/>
                <a:ea typeface="+mj-ea"/>
                <a:cs typeface="+mj-cs"/>
              </a:rPr>
              <a:t>combining knowledge-based methods with data-driven techniques. </a:t>
            </a:r>
            <a:r>
              <a:rPr lang="en-US" sz="2400" dirty="0">
                <a:latin typeface="+mj-lt"/>
                <a:ea typeface="+mj-ea"/>
                <a:cs typeface="+mj-cs"/>
              </a:rPr>
              <a:t>For example, machine learning models can be trained to learn from large text corpora while also leveraging external lexical resources to enhance their performance in tasks such as named entity recognition, sentiment analysis, and semantic role labeling.</a:t>
            </a:r>
          </a:p>
        </p:txBody>
      </p:sp>
    </p:spTree>
    <p:extLst>
      <p:ext uri="{BB962C8B-B14F-4D97-AF65-F5344CB8AC3E}">
        <p14:creationId xmlns:p14="http://schemas.microsoft.com/office/powerpoint/2010/main" val="7196789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258763"/>
            <a:ext cx="8610600" cy="579437"/>
          </a:xfrm>
        </p:spPr>
        <p:txBody>
          <a:bodyPr/>
          <a:lstStyle/>
          <a:p>
            <a:pPr>
              <a:lnSpc>
                <a:spcPct val="150000"/>
              </a:lnSpc>
            </a:pPr>
            <a:r>
              <a:rPr lang="en-US" sz="2800" b="1" dirty="0" err="1"/>
              <a:t>Lesk</a:t>
            </a:r>
            <a:r>
              <a:rPr lang="en-US" sz="2800" b="1" dirty="0"/>
              <a:t> method of Knowledge based approach</a:t>
            </a:r>
            <a:endParaRPr lang="en-IN" sz="2800" b="1" dirty="0"/>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1102936"/>
            <a:ext cx="8763000" cy="5678864"/>
          </a:xfrm>
        </p:spPr>
        <p:txBody>
          <a:bodyPr/>
          <a:lstStyle/>
          <a:p>
            <a:pPr algn="just">
              <a:lnSpc>
                <a:spcPct val="150000"/>
              </a:lnSpc>
            </a:pPr>
            <a:r>
              <a:rPr lang="en-US" sz="2400" dirty="0">
                <a:latin typeface="+mj-lt"/>
                <a:ea typeface="+mj-ea"/>
                <a:cs typeface="+mj-cs"/>
              </a:rPr>
              <a:t>The </a:t>
            </a:r>
            <a:r>
              <a:rPr lang="en-US" sz="2400" b="1" dirty="0" err="1">
                <a:latin typeface="+mj-lt"/>
                <a:ea typeface="+mj-ea"/>
                <a:cs typeface="+mj-cs"/>
              </a:rPr>
              <a:t>Lesk</a:t>
            </a:r>
            <a:r>
              <a:rPr lang="en-US" sz="2400" b="1" dirty="0">
                <a:latin typeface="+mj-lt"/>
                <a:ea typeface="+mj-ea"/>
                <a:cs typeface="+mj-cs"/>
              </a:rPr>
              <a:t> method </a:t>
            </a:r>
            <a:r>
              <a:rPr lang="en-US" sz="2400" dirty="0">
                <a:latin typeface="+mj-lt"/>
                <a:ea typeface="+mj-ea"/>
                <a:cs typeface="+mj-cs"/>
              </a:rPr>
              <a:t>is a technique used in Natural Language Processing (NLP) as part of the knowledge-based approach to address the problem of word sense disambiguation. </a:t>
            </a:r>
          </a:p>
          <a:p>
            <a:pPr algn="just">
              <a:lnSpc>
                <a:spcPct val="150000"/>
              </a:lnSpc>
            </a:pPr>
            <a:r>
              <a:rPr lang="en-US" sz="2400" dirty="0">
                <a:latin typeface="+mj-lt"/>
                <a:ea typeface="+mj-ea"/>
                <a:cs typeface="+mj-cs"/>
              </a:rPr>
              <a:t>The </a:t>
            </a:r>
            <a:r>
              <a:rPr lang="en-US" sz="2400" dirty="0" err="1">
                <a:latin typeface="+mj-lt"/>
                <a:ea typeface="+mj-ea"/>
                <a:cs typeface="+mj-cs"/>
              </a:rPr>
              <a:t>Lesk</a:t>
            </a:r>
            <a:r>
              <a:rPr lang="en-US" sz="2400" dirty="0">
                <a:latin typeface="+mj-lt"/>
                <a:ea typeface="+mj-ea"/>
                <a:cs typeface="+mj-cs"/>
              </a:rPr>
              <a:t> method was proposed by Michael </a:t>
            </a:r>
            <a:r>
              <a:rPr lang="en-US" sz="2400" dirty="0" err="1">
                <a:latin typeface="+mj-lt"/>
                <a:ea typeface="+mj-ea"/>
                <a:cs typeface="+mj-cs"/>
              </a:rPr>
              <a:t>Lesk</a:t>
            </a:r>
            <a:r>
              <a:rPr lang="en-US" sz="2400" dirty="0">
                <a:latin typeface="+mj-lt"/>
                <a:ea typeface="+mj-ea"/>
                <a:cs typeface="+mj-cs"/>
              </a:rPr>
              <a:t> in 1986 and is based on </a:t>
            </a:r>
            <a:r>
              <a:rPr lang="en-US" sz="2400" b="1" dirty="0">
                <a:latin typeface="+mj-lt"/>
                <a:ea typeface="+mj-ea"/>
                <a:cs typeface="+mj-cs"/>
              </a:rPr>
              <a:t>the idea of using the glosses (definitions) of words from a dictionary to disambiguate their meanings in a given context</a:t>
            </a:r>
            <a:r>
              <a:rPr lang="en-US" sz="2400" dirty="0">
                <a:latin typeface="+mj-lt"/>
                <a:ea typeface="+mj-ea"/>
                <a:cs typeface="+mj-cs"/>
              </a:rPr>
              <a:t>.</a:t>
            </a:r>
          </a:p>
          <a:p>
            <a:pPr algn="just">
              <a:lnSpc>
                <a:spcPct val="150000"/>
              </a:lnSpc>
            </a:pPr>
            <a:r>
              <a:rPr lang="en-US" sz="2400" dirty="0">
                <a:latin typeface="+mj-lt"/>
                <a:ea typeface="+mj-ea"/>
                <a:cs typeface="+mj-cs"/>
              </a:rPr>
              <a:t>The method leverages the fact that words in a </a:t>
            </a:r>
            <a:r>
              <a:rPr lang="en-US" sz="2400" b="1" dirty="0">
                <a:latin typeface="+mj-lt"/>
                <a:ea typeface="+mj-ea"/>
                <a:cs typeface="+mj-cs"/>
              </a:rPr>
              <a:t>particular context tend to co-occur with other words </a:t>
            </a:r>
            <a:r>
              <a:rPr lang="en-US" sz="2400" dirty="0">
                <a:latin typeface="+mj-lt"/>
                <a:ea typeface="+mj-ea"/>
                <a:cs typeface="+mj-cs"/>
              </a:rPr>
              <a:t>that provide clues about their intended meaning.</a:t>
            </a:r>
          </a:p>
        </p:txBody>
      </p:sp>
    </p:spTree>
    <p:extLst>
      <p:ext uri="{BB962C8B-B14F-4D97-AF65-F5344CB8AC3E}">
        <p14:creationId xmlns:p14="http://schemas.microsoft.com/office/powerpoint/2010/main" val="12515018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0"/>
            <a:ext cx="8610600" cy="579437"/>
          </a:xfrm>
        </p:spPr>
        <p:txBody>
          <a:bodyPr/>
          <a:lstStyle/>
          <a:p>
            <a:pPr>
              <a:lnSpc>
                <a:spcPct val="150000"/>
              </a:lnSpc>
            </a:pPr>
            <a:r>
              <a:rPr lang="en-IN" sz="2800" b="1" dirty="0"/>
              <a:t>Supervised Methods</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715000"/>
          </a:xfrm>
        </p:spPr>
        <p:txBody>
          <a:bodyPr/>
          <a:lstStyle/>
          <a:p>
            <a:pPr algn="just"/>
            <a:r>
              <a:rPr lang="en-US" sz="2400" dirty="0">
                <a:latin typeface="+mj-lt"/>
                <a:ea typeface="+mj-ea"/>
                <a:cs typeface="+mj-cs"/>
              </a:rPr>
              <a:t>Supervised methods for WSD are approaches that involve </a:t>
            </a:r>
            <a:r>
              <a:rPr lang="en-US" sz="2400" b="1" dirty="0">
                <a:latin typeface="+mj-lt"/>
                <a:ea typeface="+mj-ea"/>
                <a:cs typeface="+mj-cs"/>
              </a:rPr>
              <a:t>training machine learning models using labeled data </a:t>
            </a:r>
            <a:r>
              <a:rPr lang="en-US" sz="2400" dirty="0">
                <a:latin typeface="+mj-lt"/>
                <a:ea typeface="+mj-ea"/>
                <a:cs typeface="+mj-cs"/>
              </a:rPr>
              <a:t>to </a:t>
            </a:r>
            <a:r>
              <a:rPr lang="en-US" sz="2400" b="1" dirty="0">
                <a:latin typeface="+mj-lt"/>
                <a:ea typeface="+mj-ea"/>
                <a:cs typeface="+mj-cs"/>
              </a:rPr>
              <a:t>predict the correct sense</a:t>
            </a:r>
            <a:r>
              <a:rPr lang="en-US" sz="2400" dirty="0">
                <a:latin typeface="+mj-lt"/>
                <a:ea typeface="+mj-ea"/>
                <a:cs typeface="+mj-cs"/>
              </a:rPr>
              <a:t> of ambiguous words in context.</a:t>
            </a:r>
          </a:p>
          <a:p>
            <a:pPr algn="just"/>
            <a:r>
              <a:rPr lang="en-US" sz="2400" dirty="0">
                <a:latin typeface="+mj-lt"/>
                <a:ea typeface="+mj-ea"/>
                <a:cs typeface="+mj-cs"/>
              </a:rPr>
              <a:t>These methods rely on </a:t>
            </a:r>
            <a:r>
              <a:rPr lang="en-US" sz="2400" b="1" dirty="0">
                <a:latin typeface="+mj-lt"/>
                <a:ea typeface="+mj-ea"/>
                <a:cs typeface="+mj-cs"/>
              </a:rPr>
              <a:t>annotated training data </a:t>
            </a:r>
            <a:r>
              <a:rPr lang="en-US" sz="2400" dirty="0">
                <a:latin typeface="+mj-lt"/>
                <a:ea typeface="+mj-ea"/>
                <a:cs typeface="+mj-cs"/>
              </a:rPr>
              <a:t>where each instance contains an </a:t>
            </a:r>
            <a:r>
              <a:rPr lang="en-US" sz="2400" b="1" dirty="0">
                <a:latin typeface="+mj-lt"/>
                <a:ea typeface="+mj-ea"/>
                <a:cs typeface="+mj-cs"/>
              </a:rPr>
              <a:t>ambiguous word and its corresponding sense.</a:t>
            </a:r>
          </a:p>
          <a:p>
            <a:pPr marL="0" indent="0" algn="just">
              <a:buNone/>
            </a:pPr>
            <a:r>
              <a:rPr lang="en-US" sz="2400" b="1" dirty="0">
                <a:latin typeface="+mj-lt"/>
                <a:ea typeface="+mj-ea"/>
                <a:cs typeface="+mj-cs"/>
              </a:rPr>
              <a:t>Overview of how supervised WSD methods work:</a:t>
            </a:r>
          </a:p>
          <a:p>
            <a:pPr algn="just">
              <a:buFont typeface="+mj-lt"/>
              <a:buAutoNum type="arabicPeriod"/>
            </a:pPr>
            <a:r>
              <a:rPr lang="en-US" sz="2400" b="1" dirty="0">
                <a:latin typeface="+mj-lt"/>
                <a:ea typeface="+mj-ea"/>
                <a:cs typeface="+mj-cs"/>
              </a:rPr>
              <a:t>Data Collection: </a:t>
            </a:r>
            <a:r>
              <a:rPr lang="en-US" sz="2400" dirty="0">
                <a:latin typeface="+mj-lt"/>
                <a:ea typeface="+mj-ea"/>
                <a:cs typeface="+mj-cs"/>
              </a:rPr>
              <a:t>Gather a labeled dataset where each instance includes a target word that needs disambiguation, its context (surrounding words or sentence), and the correct sense label.</a:t>
            </a:r>
          </a:p>
          <a:p>
            <a:pPr algn="just">
              <a:buFont typeface="+mj-lt"/>
              <a:buAutoNum type="arabicPeriod"/>
            </a:pPr>
            <a:r>
              <a:rPr lang="en-US" sz="2400" b="1" dirty="0">
                <a:latin typeface="+mj-lt"/>
                <a:ea typeface="+mj-ea"/>
                <a:cs typeface="+mj-cs"/>
              </a:rPr>
              <a:t>Feature Extraction: </a:t>
            </a:r>
            <a:r>
              <a:rPr lang="en-US" sz="2400" dirty="0">
                <a:latin typeface="+mj-lt"/>
                <a:ea typeface="+mj-ea"/>
                <a:cs typeface="+mj-cs"/>
              </a:rPr>
              <a:t>Convert the context of the target word into a numerical representation that can be used as input for a machine learning model. This might involve techniques like </a:t>
            </a:r>
            <a:r>
              <a:rPr lang="en-US" sz="2400" b="1" dirty="0">
                <a:latin typeface="+mj-lt"/>
                <a:ea typeface="+mj-ea"/>
                <a:cs typeface="+mj-cs"/>
              </a:rPr>
              <a:t>vectorization, embedding, or other transformations.</a:t>
            </a:r>
          </a:p>
        </p:txBody>
      </p:sp>
    </p:spTree>
    <p:extLst>
      <p:ext uri="{BB962C8B-B14F-4D97-AF65-F5344CB8AC3E}">
        <p14:creationId xmlns:p14="http://schemas.microsoft.com/office/powerpoint/2010/main" val="38337746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0"/>
            <a:ext cx="8610600" cy="579437"/>
          </a:xfrm>
        </p:spPr>
        <p:txBody>
          <a:bodyPr/>
          <a:lstStyle/>
          <a:p>
            <a:pPr>
              <a:lnSpc>
                <a:spcPct val="150000"/>
              </a:lnSpc>
            </a:pPr>
            <a:r>
              <a:rPr lang="en-IN" sz="2800" b="1" dirty="0"/>
              <a:t>Supervised Methods</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791200"/>
          </a:xfrm>
        </p:spPr>
        <p:txBody>
          <a:bodyPr/>
          <a:lstStyle/>
          <a:p>
            <a:pPr marL="457200" indent="-457200" algn="just">
              <a:buFont typeface="+mj-lt"/>
              <a:buAutoNum type="arabicPeriod" startAt="3"/>
            </a:pPr>
            <a:r>
              <a:rPr lang="en-US" sz="2000" b="1" dirty="0">
                <a:latin typeface="+mj-lt"/>
                <a:ea typeface="+mj-ea"/>
                <a:cs typeface="+mj-cs"/>
              </a:rPr>
              <a:t>Feature Selection: </a:t>
            </a:r>
            <a:r>
              <a:rPr lang="en-US" sz="2000" dirty="0">
                <a:latin typeface="+mj-lt"/>
                <a:ea typeface="+mj-ea"/>
                <a:cs typeface="+mj-cs"/>
              </a:rPr>
              <a:t>Choose relevant features or representations from the context that are likely to help the model distinguish between different senses of the target word.</a:t>
            </a:r>
          </a:p>
          <a:p>
            <a:pPr algn="just">
              <a:buFont typeface="+mj-lt"/>
              <a:buAutoNum type="arabicPeriod" startAt="3"/>
            </a:pPr>
            <a:r>
              <a:rPr lang="en-US" sz="2000" b="1" dirty="0">
                <a:latin typeface="+mj-lt"/>
                <a:ea typeface="+mj-ea"/>
                <a:cs typeface="+mj-cs"/>
              </a:rPr>
              <a:t>Model Selection: </a:t>
            </a:r>
            <a:r>
              <a:rPr lang="en-US" sz="2000" dirty="0">
                <a:latin typeface="+mj-lt"/>
                <a:ea typeface="+mj-ea"/>
                <a:cs typeface="+mj-cs"/>
              </a:rPr>
              <a:t>Choose a machine learning algorithm or model to train on the labeled data. Common choices include </a:t>
            </a:r>
            <a:r>
              <a:rPr lang="en-US" sz="2000" b="1" dirty="0">
                <a:latin typeface="+mj-lt"/>
                <a:ea typeface="+mj-ea"/>
                <a:cs typeface="+mj-cs"/>
              </a:rPr>
              <a:t>decision trees, support vector machines, naive Bayes, random forests, and neural networks (</a:t>
            </a:r>
            <a:r>
              <a:rPr lang="en-IN" sz="2000" b="1" dirty="0">
                <a:latin typeface="+mj-lt"/>
                <a:ea typeface="+mj-ea"/>
                <a:cs typeface="+mj-cs"/>
              </a:rPr>
              <a:t>Word2Vec, </a:t>
            </a:r>
            <a:r>
              <a:rPr lang="en-IN" sz="2000" b="1" dirty="0" err="1">
                <a:latin typeface="+mj-lt"/>
                <a:ea typeface="+mj-ea"/>
                <a:cs typeface="+mj-cs"/>
              </a:rPr>
              <a:t>GloVe</a:t>
            </a:r>
            <a:r>
              <a:rPr lang="en-IN" sz="2000" b="1" dirty="0">
                <a:latin typeface="+mj-lt"/>
                <a:ea typeface="+mj-ea"/>
                <a:cs typeface="+mj-cs"/>
              </a:rPr>
              <a:t>, and BERT, LSTM, RNN, GRU)</a:t>
            </a:r>
            <a:r>
              <a:rPr lang="en-US" sz="2000" b="1" dirty="0">
                <a:latin typeface="+mj-lt"/>
                <a:ea typeface="+mj-ea"/>
                <a:cs typeface="+mj-cs"/>
              </a:rPr>
              <a:t>.</a:t>
            </a:r>
          </a:p>
          <a:p>
            <a:pPr algn="just">
              <a:buFont typeface="+mj-lt"/>
              <a:buAutoNum type="arabicPeriod" startAt="3"/>
            </a:pPr>
            <a:r>
              <a:rPr lang="en-US" sz="2000" b="1" dirty="0">
                <a:latin typeface="+mj-lt"/>
                <a:ea typeface="+mj-ea"/>
                <a:cs typeface="+mj-cs"/>
              </a:rPr>
              <a:t>Training: </a:t>
            </a:r>
            <a:r>
              <a:rPr lang="en-US" sz="2000" dirty="0">
                <a:latin typeface="+mj-lt"/>
                <a:ea typeface="+mj-ea"/>
                <a:cs typeface="+mj-cs"/>
              </a:rPr>
              <a:t>Train the selected model on the labeled dataset, using the context representations as input and the correct sense labels as output. The model learns to recognize </a:t>
            </a:r>
            <a:r>
              <a:rPr lang="en-US" sz="2000" b="1" dirty="0">
                <a:latin typeface="+mj-lt"/>
                <a:ea typeface="+mj-ea"/>
                <a:cs typeface="+mj-cs"/>
              </a:rPr>
              <a:t>patterns</a:t>
            </a:r>
            <a:r>
              <a:rPr lang="en-US" sz="2000" dirty="0">
                <a:latin typeface="+mj-lt"/>
                <a:ea typeface="+mj-ea"/>
                <a:cs typeface="+mj-cs"/>
              </a:rPr>
              <a:t> in the data that correlate with different senses.</a:t>
            </a:r>
          </a:p>
          <a:p>
            <a:pPr algn="just">
              <a:buFont typeface="+mj-lt"/>
              <a:buAutoNum type="arabicPeriod" startAt="3"/>
            </a:pPr>
            <a:r>
              <a:rPr lang="en-US" sz="2000" b="1" dirty="0">
                <a:latin typeface="+mj-lt"/>
                <a:ea typeface="+mj-ea"/>
                <a:cs typeface="+mj-cs"/>
              </a:rPr>
              <a:t>Prediction: </a:t>
            </a:r>
            <a:r>
              <a:rPr lang="en-US" sz="2000" dirty="0">
                <a:latin typeface="+mj-lt"/>
                <a:ea typeface="+mj-ea"/>
                <a:cs typeface="+mj-cs"/>
              </a:rPr>
              <a:t>After training, the model can predict the sense of an ambiguous word in a new context by using the learned patterns to make an informed decision.</a:t>
            </a:r>
          </a:p>
          <a:p>
            <a:pPr algn="just">
              <a:buFont typeface="+mj-lt"/>
              <a:buAutoNum type="arabicPeriod" startAt="3"/>
            </a:pPr>
            <a:r>
              <a:rPr lang="en-US" sz="2000" b="1" dirty="0">
                <a:latin typeface="+mj-lt"/>
                <a:ea typeface="+mj-ea"/>
                <a:cs typeface="+mj-cs"/>
              </a:rPr>
              <a:t>Evaluation: </a:t>
            </a:r>
            <a:r>
              <a:rPr lang="en-US" sz="2000" dirty="0">
                <a:latin typeface="+mj-lt"/>
                <a:ea typeface="+mj-ea"/>
                <a:cs typeface="+mj-cs"/>
              </a:rPr>
              <a:t>Assess the model's performance using a separate evaluation dataset. Common metrics for WSD evaluation include accuracy, precision, recall, F1-score, and more.</a:t>
            </a:r>
          </a:p>
          <a:p>
            <a:pPr marL="0" indent="0" algn="just">
              <a:buNone/>
            </a:pPr>
            <a:endParaRPr lang="en-US" sz="2000" dirty="0">
              <a:latin typeface="+mj-lt"/>
              <a:ea typeface="+mj-ea"/>
              <a:cs typeface="+mj-cs"/>
            </a:endParaRPr>
          </a:p>
        </p:txBody>
      </p:sp>
    </p:spTree>
    <p:extLst>
      <p:ext uri="{BB962C8B-B14F-4D97-AF65-F5344CB8AC3E}">
        <p14:creationId xmlns:p14="http://schemas.microsoft.com/office/powerpoint/2010/main" val="14543178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0"/>
            <a:ext cx="8610600" cy="579437"/>
          </a:xfrm>
        </p:spPr>
        <p:txBody>
          <a:bodyPr/>
          <a:lstStyle/>
          <a:p>
            <a:pPr>
              <a:lnSpc>
                <a:spcPct val="150000"/>
              </a:lnSpc>
            </a:pPr>
            <a:r>
              <a:rPr lang="en-IN" sz="2800" b="1" dirty="0"/>
              <a:t>Supervised Methods</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715000"/>
          </a:xfrm>
        </p:spPr>
        <p:txBody>
          <a:bodyPr/>
          <a:lstStyle/>
          <a:p>
            <a:pPr algn="just"/>
            <a:r>
              <a:rPr lang="en-US" sz="1800" dirty="0">
                <a:latin typeface="+mj-lt"/>
                <a:ea typeface="+mj-ea"/>
                <a:cs typeface="+mj-cs"/>
              </a:rPr>
              <a:t>NN have surpassed traditional methods like the </a:t>
            </a:r>
            <a:r>
              <a:rPr lang="en-US" sz="1800" dirty="0" err="1">
                <a:latin typeface="+mj-lt"/>
                <a:ea typeface="+mj-ea"/>
                <a:cs typeface="+mj-cs"/>
              </a:rPr>
              <a:t>Lesk</a:t>
            </a:r>
            <a:r>
              <a:rPr lang="en-US" sz="1800" dirty="0">
                <a:latin typeface="+mj-lt"/>
                <a:ea typeface="+mj-ea"/>
                <a:cs typeface="+mj-cs"/>
              </a:rPr>
              <a:t> method for several reasons:</a:t>
            </a:r>
          </a:p>
          <a:p>
            <a:pPr algn="just"/>
            <a:r>
              <a:rPr lang="en-US" sz="1800" b="1" dirty="0">
                <a:latin typeface="+mj-lt"/>
                <a:ea typeface="+mj-ea"/>
                <a:cs typeface="+mj-cs"/>
              </a:rPr>
              <a:t>Contextual Understanding: </a:t>
            </a:r>
            <a:r>
              <a:rPr lang="en-US" sz="1800" dirty="0">
                <a:latin typeface="+mj-lt"/>
                <a:ea typeface="+mj-ea"/>
                <a:cs typeface="+mj-cs"/>
              </a:rPr>
              <a:t>Neural networks, especially deep learning models, can </a:t>
            </a:r>
            <a:r>
              <a:rPr lang="en-US" sz="1800" b="1" dirty="0">
                <a:latin typeface="+mj-lt"/>
                <a:ea typeface="+mj-ea"/>
                <a:cs typeface="+mj-cs"/>
              </a:rPr>
              <a:t>capture complex contextual relationships between words</a:t>
            </a:r>
            <a:r>
              <a:rPr lang="en-US" sz="1800" dirty="0">
                <a:latin typeface="+mj-lt"/>
                <a:ea typeface="+mj-ea"/>
                <a:cs typeface="+mj-cs"/>
              </a:rPr>
              <a:t>. They learn representations that consider not only individual word meanings but also </a:t>
            </a:r>
            <a:r>
              <a:rPr lang="en-US" sz="1800" b="1" dirty="0">
                <a:latin typeface="+mj-lt"/>
                <a:ea typeface="+mj-ea"/>
                <a:cs typeface="+mj-cs"/>
              </a:rPr>
              <a:t>how words interact in different contexts.</a:t>
            </a:r>
          </a:p>
          <a:p>
            <a:pPr algn="just"/>
            <a:r>
              <a:rPr lang="en-US" sz="1800" b="1" dirty="0">
                <a:latin typeface="+mj-lt"/>
                <a:ea typeface="+mj-ea"/>
                <a:cs typeface="+mj-cs"/>
              </a:rPr>
              <a:t>Representation Learning: </a:t>
            </a:r>
            <a:r>
              <a:rPr lang="en-US" sz="1800" dirty="0">
                <a:latin typeface="+mj-lt"/>
                <a:ea typeface="+mj-ea"/>
                <a:cs typeface="+mj-cs"/>
              </a:rPr>
              <a:t>Contextual embeddings like Word2Vec, </a:t>
            </a:r>
            <a:r>
              <a:rPr lang="en-US" sz="1800" dirty="0" err="1">
                <a:latin typeface="+mj-lt"/>
                <a:ea typeface="+mj-ea"/>
                <a:cs typeface="+mj-cs"/>
              </a:rPr>
              <a:t>GloVe</a:t>
            </a:r>
            <a:r>
              <a:rPr lang="en-US" sz="1800" dirty="0">
                <a:latin typeface="+mj-lt"/>
                <a:ea typeface="+mj-ea"/>
                <a:cs typeface="+mj-cs"/>
              </a:rPr>
              <a:t>, and BERT learn word representations from large text corpora. These representations encode semantic relationships and are pre-trained on massive datasets, enabling them to generalize well to various tasks and contexts.</a:t>
            </a:r>
          </a:p>
          <a:p>
            <a:pPr algn="just"/>
            <a:r>
              <a:rPr lang="en-US" sz="1800" b="1" dirty="0">
                <a:latin typeface="+mj-lt"/>
                <a:ea typeface="+mj-ea"/>
                <a:cs typeface="+mj-cs"/>
              </a:rPr>
              <a:t>Large-Scale Learning: </a:t>
            </a:r>
            <a:r>
              <a:rPr lang="en-US" sz="1800" dirty="0">
                <a:latin typeface="+mj-lt"/>
                <a:ea typeface="+mj-ea"/>
                <a:cs typeface="+mj-cs"/>
              </a:rPr>
              <a:t>Neural networks and contextual embeddings leverage the power of </a:t>
            </a:r>
            <a:r>
              <a:rPr lang="en-US" sz="1800" b="1" dirty="0">
                <a:latin typeface="+mj-lt"/>
                <a:ea typeface="+mj-ea"/>
                <a:cs typeface="+mj-cs"/>
              </a:rPr>
              <a:t>large-scale data and parallel computing </a:t>
            </a:r>
            <a:r>
              <a:rPr lang="en-US" sz="1800" dirty="0">
                <a:latin typeface="+mj-lt"/>
                <a:ea typeface="+mj-ea"/>
                <a:cs typeface="+mj-cs"/>
              </a:rPr>
              <a:t>to learn sophisticated language patterns. This enables them to capture nuances and subtle differences in word meanings.</a:t>
            </a:r>
          </a:p>
          <a:p>
            <a:pPr algn="just"/>
            <a:r>
              <a:rPr lang="en-US" sz="1800" b="1" dirty="0">
                <a:latin typeface="+mj-lt"/>
                <a:ea typeface="+mj-ea"/>
                <a:cs typeface="+mj-cs"/>
              </a:rPr>
              <a:t>Transfer Learning: </a:t>
            </a:r>
            <a:r>
              <a:rPr lang="en-US" sz="1800" dirty="0">
                <a:latin typeface="+mj-lt"/>
                <a:ea typeface="+mj-ea"/>
                <a:cs typeface="+mj-cs"/>
              </a:rPr>
              <a:t>Models like BERT are </a:t>
            </a:r>
            <a:r>
              <a:rPr lang="en-US" sz="1800" b="1" dirty="0">
                <a:latin typeface="+mj-lt"/>
                <a:ea typeface="+mj-ea"/>
                <a:cs typeface="+mj-cs"/>
              </a:rPr>
              <a:t>pre-trained on massive amounts of text data </a:t>
            </a:r>
            <a:r>
              <a:rPr lang="en-US" sz="1800" dirty="0">
                <a:latin typeface="+mj-lt"/>
                <a:ea typeface="+mj-ea"/>
                <a:cs typeface="+mj-cs"/>
              </a:rPr>
              <a:t>and then </a:t>
            </a:r>
            <a:r>
              <a:rPr lang="en-US" sz="1800" b="1" dirty="0">
                <a:latin typeface="+mj-lt"/>
                <a:ea typeface="+mj-ea"/>
                <a:cs typeface="+mj-cs"/>
              </a:rPr>
              <a:t>fine-tuned for specific tasks </a:t>
            </a:r>
            <a:r>
              <a:rPr lang="en-US" sz="1800" dirty="0">
                <a:latin typeface="+mj-lt"/>
                <a:ea typeface="+mj-ea"/>
                <a:cs typeface="+mj-cs"/>
              </a:rPr>
              <a:t>like WSD. This transfer learning approach helps in learning task-specific patterns even with limited labeled data.</a:t>
            </a:r>
          </a:p>
          <a:p>
            <a:pPr algn="just"/>
            <a:r>
              <a:rPr lang="en-US" sz="1800" b="1" dirty="0">
                <a:latin typeface="+mj-lt"/>
                <a:ea typeface="+mj-ea"/>
                <a:cs typeface="+mj-cs"/>
              </a:rPr>
              <a:t>Polysemy and Homonymy Handling</a:t>
            </a:r>
            <a:r>
              <a:rPr lang="en-US" sz="1800" dirty="0">
                <a:latin typeface="+mj-lt"/>
                <a:ea typeface="+mj-ea"/>
                <a:cs typeface="+mj-cs"/>
              </a:rPr>
              <a:t>: Traditional methods like the </a:t>
            </a:r>
            <a:r>
              <a:rPr lang="en-US" sz="1800" dirty="0" err="1">
                <a:latin typeface="+mj-lt"/>
                <a:ea typeface="+mj-ea"/>
                <a:cs typeface="+mj-cs"/>
              </a:rPr>
              <a:t>Lesk</a:t>
            </a:r>
            <a:r>
              <a:rPr lang="en-US" sz="1800" dirty="0">
                <a:latin typeface="+mj-lt"/>
                <a:ea typeface="+mj-ea"/>
                <a:cs typeface="+mj-cs"/>
              </a:rPr>
              <a:t> algorithm rely on predefined sense inventories from dictionaries, which might not cover all polysemous or homonymous instances. Neural networks can capture a broader range of sense distinctions.</a:t>
            </a:r>
          </a:p>
          <a:p>
            <a:pPr marL="0" indent="0" algn="just">
              <a:buNone/>
            </a:pPr>
            <a:endParaRPr lang="en-US" sz="2000" dirty="0">
              <a:latin typeface="+mj-lt"/>
              <a:ea typeface="+mj-ea"/>
              <a:cs typeface="+mj-cs"/>
            </a:endParaRPr>
          </a:p>
        </p:txBody>
      </p:sp>
    </p:spTree>
    <p:extLst>
      <p:ext uri="{BB962C8B-B14F-4D97-AF65-F5344CB8AC3E}">
        <p14:creationId xmlns:p14="http://schemas.microsoft.com/office/powerpoint/2010/main" val="157548472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0"/>
            <a:ext cx="8610600" cy="579437"/>
          </a:xfrm>
        </p:spPr>
        <p:txBody>
          <a:bodyPr/>
          <a:lstStyle/>
          <a:p>
            <a:pPr>
              <a:lnSpc>
                <a:spcPct val="150000"/>
              </a:lnSpc>
            </a:pPr>
            <a:r>
              <a:rPr lang="en-IN" sz="2800" b="1" dirty="0"/>
              <a:t>Supervised Methods</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52400" y="685800"/>
            <a:ext cx="8763000" cy="5638800"/>
          </a:xfrm>
        </p:spPr>
        <p:txBody>
          <a:bodyPr/>
          <a:lstStyle/>
          <a:p>
            <a:pPr algn="just">
              <a:lnSpc>
                <a:spcPct val="150000"/>
              </a:lnSpc>
            </a:pPr>
            <a:r>
              <a:rPr lang="en-US" sz="2400" b="1" u="sng" dirty="0">
                <a:latin typeface="+mj-lt"/>
                <a:ea typeface="+mj-ea"/>
                <a:cs typeface="+mj-cs"/>
              </a:rPr>
              <a:t>Advantages of Supervised WSD Methods:</a:t>
            </a:r>
          </a:p>
          <a:p>
            <a:pPr algn="just">
              <a:lnSpc>
                <a:spcPct val="150000"/>
              </a:lnSpc>
              <a:buFont typeface="Arial" panose="020B0604020202020204" pitchFamily="34" charset="0"/>
              <a:buChar char="•"/>
            </a:pPr>
            <a:r>
              <a:rPr lang="en-US" sz="2000" dirty="0">
                <a:latin typeface="+mj-lt"/>
                <a:ea typeface="+mj-ea"/>
                <a:cs typeface="+mj-cs"/>
              </a:rPr>
              <a:t>Can </a:t>
            </a:r>
            <a:r>
              <a:rPr lang="en-US" sz="2000" b="1" dirty="0">
                <a:latin typeface="+mj-lt"/>
                <a:ea typeface="+mj-ea"/>
                <a:cs typeface="+mj-cs"/>
              </a:rPr>
              <a:t>capture complex patterns </a:t>
            </a:r>
            <a:r>
              <a:rPr lang="en-US" sz="2000" dirty="0">
                <a:latin typeface="+mj-lt"/>
                <a:ea typeface="+mj-ea"/>
                <a:cs typeface="+mj-cs"/>
              </a:rPr>
              <a:t>in language and context.</a:t>
            </a:r>
          </a:p>
          <a:p>
            <a:pPr algn="just">
              <a:lnSpc>
                <a:spcPct val="150000"/>
              </a:lnSpc>
              <a:buFont typeface="Arial" panose="020B0604020202020204" pitchFamily="34" charset="0"/>
              <a:buChar char="•"/>
            </a:pPr>
            <a:r>
              <a:rPr lang="en-US" sz="2000" dirty="0">
                <a:latin typeface="+mj-lt"/>
                <a:ea typeface="+mj-ea"/>
                <a:cs typeface="+mj-cs"/>
              </a:rPr>
              <a:t>Can </a:t>
            </a:r>
            <a:r>
              <a:rPr lang="en-US" sz="2000" b="1" dirty="0">
                <a:latin typeface="+mj-lt"/>
                <a:ea typeface="+mj-ea"/>
                <a:cs typeface="+mj-cs"/>
              </a:rPr>
              <a:t>generalize well to new contexts </a:t>
            </a:r>
            <a:r>
              <a:rPr lang="en-US" sz="2000" dirty="0">
                <a:latin typeface="+mj-lt"/>
                <a:ea typeface="+mj-ea"/>
                <a:cs typeface="+mj-cs"/>
              </a:rPr>
              <a:t>if trained on diverse and representative data.</a:t>
            </a:r>
          </a:p>
          <a:p>
            <a:pPr algn="just">
              <a:lnSpc>
                <a:spcPct val="150000"/>
              </a:lnSpc>
              <a:buFont typeface="Arial" panose="020B0604020202020204" pitchFamily="34" charset="0"/>
              <a:buChar char="•"/>
            </a:pPr>
            <a:r>
              <a:rPr lang="en-US" sz="2000" dirty="0">
                <a:latin typeface="+mj-lt"/>
                <a:ea typeface="+mj-ea"/>
                <a:cs typeface="+mj-cs"/>
              </a:rPr>
              <a:t>Can incorporate various linguistic features and contextual information.</a:t>
            </a:r>
          </a:p>
          <a:p>
            <a:pPr algn="just">
              <a:lnSpc>
                <a:spcPct val="150000"/>
              </a:lnSpc>
            </a:pPr>
            <a:r>
              <a:rPr lang="en-US" sz="2400" b="1" u="sng" dirty="0">
                <a:latin typeface="+mj-lt"/>
                <a:ea typeface="+mj-ea"/>
                <a:cs typeface="+mj-cs"/>
              </a:rPr>
              <a:t>Challenges of Supervised WSD Methods:</a:t>
            </a:r>
          </a:p>
          <a:p>
            <a:pPr algn="just">
              <a:lnSpc>
                <a:spcPct val="150000"/>
              </a:lnSpc>
              <a:buFont typeface="Arial" panose="020B0604020202020204" pitchFamily="34" charset="0"/>
              <a:buChar char="•"/>
            </a:pPr>
            <a:r>
              <a:rPr lang="en-US" sz="2000" dirty="0">
                <a:latin typeface="+mj-lt"/>
                <a:ea typeface="+mj-ea"/>
                <a:cs typeface="+mj-cs"/>
              </a:rPr>
              <a:t>Depend on the availability of </a:t>
            </a:r>
            <a:r>
              <a:rPr lang="en-US" sz="2000" b="1" dirty="0">
                <a:latin typeface="+mj-lt"/>
                <a:ea typeface="+mj-ea"/>
                <a:cs typeface="+mj-cs"/>
              </a:rPr>
              <a:t>high-quality labeled training data</a:t>
            </a:r>
            <a:r>
              <a:rPr lang="en-US" sz="2000" dirty="0">
                <a:latin typeface="+mj-lt"/>
                <a:ea typeface="+mj-ea"/>
                <a:cs typeface="+mj-cs"/>
              </a:rPr>
              <a:t>, which can be </a:t>
            </a:r>
            <a:r>
              <a:rPr lang="en-US" sz="2000" b="1" dirty="0">
                <a:latin typeface="+mj-lt"/>
                <a:ea typeface="+mj-ea"/>
                <a:cs typeface="+mj-cs"/>
              </a:rPr>
              <a:t>time-consuming and costly to create.</a:t>
            </a:r>
          </a:p>
          <a:p>
            <a:pPr algn="just">
              <a:lnSpc>
                <a:spcPct val="150000"/>
              </a:lnSpc>
              <a:buFont typeface="Arial" panose="020B0604020202020204" pitchFamily="34" charset="0"/>
              <a:buChar char="•"/>
            </a:pPr>
            <a:r>
              <a:rPr lang="en-US" sz="2000" dirty="0">
                <a:latin typeface="+mj-lt"/>
                <a:ea typeface="+mj-ea"/>
                <a:cs typeface="+mj-cs"/>
              </a:rPr>
              <a:t>Might struggle with </a:t>
            </a:r>
            <a:r>
              <a:rPr lang="en-US" sz="2000" b="1" dirty="0">
                <a:latin typeface="+mj-lt"/>
                <a:ea typeface="+mj-ea"/>
                <a:cs typeface="+mj-cs"/>
              </a:rPr>
              <a:t>rare or unseen senses</a:t>
            </a:r>
            <a:r>
              <a:rPr lang="en-US" sz="2000" dirty="0">
                <a:latin typeface="+mj-lt"/>
                <a:ea typeface="+mj-ea"/>
                <a:cs typeface="+mj-cs"/>
              </a:rPr>
              <a:t>, as these may not be adequately represented in the training data.</a:t>
            </a:r>
          </a:p>
          <a:p>
            <a:pPr algn="just">
              <a:lnSpc>
                <a:spcPct val="150000"/>
              </a:lnSpc>
              <a:buFont typeface="Arial" panose="020B0604020202020204" pitchFamily="34" charset="0"/>
              <a:buChar char="•"/>
            </a:pPr>
            <a:r>
              <a:rPr lang="en-US" sz="2000" b="1" dirty="0">
                <a:latin typeface="+mj-lt"/>
                <a:ea typeface="+mj-ea"/>
                <a:cs typeface="+mj-cs"/>
              </a:rPr>
              <a:t>Can overfit the training data if not properly regularized</a:t>
            </a:r>
            <a:r>
              <a:rPr lang="en-US" sz="2000" dirty="0">
                <a:latin typeface="+mj-lt"/>
                <a:ea typeface="+mj-ea"/>
                <a:cs typeface="+mj-cs"/>
              </a:rPr>
              <a:t>, leading to poor generalization to new data.</a:t>
            </a:r>
          </a:p>
          <a:p>
            <a:pPr algn="just">
              <a:lnSpc>
                <a:spcPct val="150000"/>
              </a:lnSpc>
            </a:pPr>
            <a:endParaRPr lang="en-US" sz="2000" dirty="0">
              <a:latin typeface="+mj-lt"/>
              <a:ea typeface="+mj-ea"/>
              <a:cs typeface="+mj-cs"/>
            </a:endParaRPr>
          </a:p>
        </p:txBody>
      </p:sp>
    </p:spTree>
    <p:extLst>
      <p:ext uri="{BB962C8B-B14F-4D97-AF65-F5344CB8AC3E}">
        <p14:creationId xmlns:p14="http://schemas.microsoft.com/office/powerpoint/2010/main" val="10045629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37707"/>
            <a:ext cx="8610600" cy="579437"/>
          </a:xfrm>
        </p:spPr>
        <p:txBody>
          <a:bodyPr/>
          <a:lstStyle/>
          <a:p>
            <a:pPr>
              <a:lnSpc>
                <a:spcPct val="150000"/>
              </a:lnSpc>
            </a:pPr>
            <a:r>
              <a:rPr lang="en-IN" sz="2800" b="1" dirty="0"/>
              <a:t>Unsupervised Methods</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638800"/>
          </a:xfrm>
        </p:spPr>
        <p:txBody>
          <a:bodyPr/>
          <a:lstStyle/>
          <a:p>
            <a:pPr algn="just"/>
            <a:r>
              <a:rPr lang="en-US" sz="2400" dirty="0">
                <a:latin typeface="+mj-lt"/>
                <a:ea typeface="+mj-ea"/>
                <a:cs typeface="+mj-cs"/>
              </a:rPr>
              <a:t>Unsupervised techniques for Word Sense Disambiguation (WSD) aim to disambiguate word senses without relying on labeled training data.</a:t>
            </a:r>
          </a:p>
          <a:p>
            <a:pPr algn="just"/>
            <a:r>
              <a:rPr lang="en-US" sz="2400" dirty="0">
                <a:latin typeface="+mj-lt"/>
                <a:ea typeface="+mj-ea"/>
                <a:cs typeface="+mj-cs"/>
              </a:rPr>
              <a:t>Instead, they leverage patterns and structures in language to make sense distinctions. </a:t>
            </a:r>
            <a:r>
              <a:rPr lang="en-US" sz="2400" b="1" dirty="0">
                <a:latin typeface="+mj-lt"/>
                <a:ea typeface="+mj-ea"/>
                <a:cs typeface="+mj-cs"/>
              </a:rPr>
              <a:t>Unsupervised methods are particularly useful when labeled data is unavailable</a:t>
            </a:r>
            <a:r>
              <a:rPr lang="en-US" sz="2400" dirty="0">
                <a:latin typeface="+mj-lt"/>
                <a:ea typeface="+mj-ea"/>
                <a:cs typeface="+mj-cs"/>
              </a:rPr>
              <a:t>. Here are a few common unsupervised techniques for WSD:</a:t>
            </a:r>
          </a:p>
          <a:p>
            <a:pPr algn="just"/>
            <a:r>
              <a:rPr lang="en-IN" sz="2000" b="1" i="0" dirty="0">
                <a:effectLst/>
                <a:latin typeface="Söhne"/>
              </a:rPr>
              <a:t>Clustering Methods</a:t>
            </a:r>
            <a:r>
              <a:rPr lang="en-IN" sz="1800" i="0" dirty="0">
                <a:solidFill>
                  <a:srgbClr val="D1D5DB"/>
                </a:solidFill>
                <a:effectLst/>
                <a:latin typeface="Söhne"/>
              </a:rPr>
              <a:t>:</a:t>
            </a:r>
            <a:r>
              <a:rPr lang="en-US" i="0" dirty="0">
                <a:solidFill>
                  <a:srgbClr val="D1D5DB"/>
                </a:solidFill>
                <a:effectLst/>
                <a:latin typeface="+mj-lt"/>
                <a:ea typeface="+mj-ea"/>
                <a:cs typeface="+mj-cs"/>
              </a:rPr>
              <a:t>: </a:t>
            </a:r>
          </a:p>
          <a:p>
            <a:pPr lvl="1" algn="just">
              <a:buFont typeface="Arial" panose="020B0604020202020204" pitchFamily="34" charset="0"/>
              <a:buChar char="•"/>
            </a:pPr>
            <a:r>
              <a:rPr lang="en-US" sz="2000" b="1" dirty="0">
                <a:latin typeface="+mj-lt"/>
                <a:ea typeface="+mj-ea"/>
                <a:cs typeface="+mj-cs"/>
              </a:rPr>
              <a:t>K-Means Clustering: </a:t>
            </a:r>
            <a:r>
              <a:rPr lang="en-US" sz="2000" dirty="0">
                <a:latin typeface="+mj-lt"/>
                <a:ea typeface="+mj-ea"/>
                <a:cs typeface="+mj-cs"/>
              </a:rPr>
              <a:t>Group similar contexts together based on their features. Words with the same sense might cluster together, helping identify different senses.</a:t>
            </a:r>
          </a:p>
          <a:p>
            <a:pPr lvl="1" algn="just">
              <a:buFont typeface="Arial" panose="020B0604020202020204" pitchFamily="34" charset="0"/>
              <a:buChar char="•"/>
            </a:pPr>
            <a:r>
              <a:rPr lang="en-US" sz="2000" b="1" dirty="0">
                <a:latin typeface="+mj-lt"/>
                <a:ea typeface="+mj-ea"/>
                <a:cs typeface="+mj-cs"/>
              </a:rPr>
              <a:t>Hierarchical Clustering: </a:t>
            </a:r>
            <a:r>
              <a:rPr lang="en-US" sz="2000" dirty="0">
                <a:latin typeface="+mj-lt"/>
                <a:ea typeface="+mj-ea"/>
                <a:cs typeface="+mj-cs"/>
              </a:rPr>
              <a:t>Hierarchically organize contexts based on their similarity, potentially revealing sense groupings.</a:t>
            </a:r>
          </a:p>
          <a:p>
            <a:pPr algn="just"/>
            <a:endParaRPr lang="en-US" sz="2400" dirty="0">
              <a:latin typeface="+mj-lt"/>
              <a:ea typeface="+mj-ea"/>
              <a:cs typeface="+mj-cs"/>
            </a:endParaRPr>
          </a:p>
        </p:txBody>
      </p:sp>
    </p:spTree>
    <p:extLst>
      <p:ext uri="{BB962C8B-B14F-4D97-AF65-F5344CB8AC3E}">
        <p14:creationId xmlns:p14="http://schemas.microsoft.com/office/powerpoint/2010/main" val="104338965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37707"/>
            <a:ext cx="8610600" cy="579437"/>
          </a:xfrm>
        </p:spPr>
        <p:txBody>
          <a:bodyPr/>
          <a:lstStyle/>
          <a:p>
            <a:pPr>
              <a:lnSpc>
                <a:spcPct val="150000"/>
              </a:lnSpc>
            </a:pPr>
            <a:r>
              <a:rPr lang="en-IN" sz="2800" b="1" dirty="0"/>
              <a:t>Unsupervised Methods</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638800"/>
          </a:xfrm>
        </p:spPr>
        <p:txBody>
          <a:bodyPr/>
          <a:lstStyle/>
          <a:p>
            <a:pPr algn="just"/>
            <a:r>
              <a:rPr lang="en-US" sz="2000" b="1" dirty="0">
                <a:latin typeface="+mj-lt"/>
                <a:ea typeface="+mj-ea"/>
                <a:cs typeface="+mj-cs"/>
              </a:rPr>
              <a:t>Co-occurrence Graph Methods:</a:t>
            </a:r>
          </a:p>
          <a:p>
            <a:pPr algn="just"/>
            <a:r>
              <a:rPr lang="en-US" sz="2000" b="1" dirty="0">
                <a:latin typeface="+mj-lt"/>
                <a:ea typeface="+mj-ea"/>
                <a:cs typeface="+mj-cs"/>
              </a:rPr>
              <a:t>Graph-based Approaches: </a:t>
            </a:r>
            <a:r>
              <a:rPr lang="en-US" sz="2000" dirty="0">
                <a:latin typeface="+mj-lt"/>
                <a:ea typeface="+mj-ea"/>
                <a:cs typeface="+mj-cs"/>
              </a:rPr>
              <a:t>Create a graph where nodes are words, and edges represent co-occurrence relationships. Identifying clusters or communities of words can lead to sense groupings.</a:t>
            </a:r>
          </a:p>
          <a:p>
            <a:pPr algn="just"/>
            <a:r>
              <a:rPr lang="en-US" sz="2000" b="1" dirty="0">
                <a:latin typeface="+mj-lt"/>
                <a:ea typeface="+mj-ea"/>
                <a:cs typeface="+mj-cs"/>
              </a:rPr>
              <a:t>Graph Partitioning: </a:t>
            </a:r>
            <a:r>
              <a:rPr lang="en-US" sz="2000" dirty="0">
                <a:latin typeface="+mj-lt"/>
                <a:ea typeface="+mj-ea"/>
                <a:cs typeface="+mj-cs"/>
              </a:rPr>
              <a:t>Divide the graph into partitions that represent different senses. Spectral clustering and other techniques can be employed.</a:t>
            </a:r>
          </a:p>
          <a:p>
            <a:pPr algn="just"/>
            <a:r>
              <a:rPr lang="en-US" sz="2000" b="1" dirty="0">
                <a:latin typeface="+mj-lt"/>
                <a:ea typeface="+mj-ea"/>
                <a:cs typeface="+mj-cs"/>
              </a:rPr>
              <a:t>Contextual Similarity Measures:</a:t>
            </a:r>
          </a:p>
          <a:p>
            <a:pPr marL="342900" lvl="1" indent="-342900" algn="just">
              <a:buFont typeface="Arial" panose="020B0604020202020204" pitchFamily="34" charset="0"/>
              <a:buChar char="•"/>
            </a:pPr>
            <a:r>
              <a:rPr lang="en-US" sz="2000" dirty="0">
                <a:latin typeface="+mj-lt"/>
                <a:ea typeface="+mj-ea"/>
                <a:cs typeface="+mj-cs"/>
              </a:rPr>
              <a:t>Cosine Similarity: Measure the </a:t>
            </a:r>
            <a:r>
              <a:rPr lang="en-US" sz="2000" b="1" dirty="0">
                <a:latin typeface="+mj-lt"/>
                <a:ea typeface="+mj-ea"/>
                <a:cs typeface="+mj-cs"/>
              </a:rPr>
              <a:t>cosine similarity between word vectors </a:t>
            </a:r>
            <a:r>
              <a:rPr lang="en-US" sz="2000" dirty="0">
                <a:latin typeface="+mj-lt"/>
                <a:ea typeface="+mj-ea"/>
                <a:cs typeface="+mj-cs"/>
              </a:rPr>
              <a:t>representing the target word in context and sense definitions. Choose the sense with the highest similarity score.</a:t>
            </a:r>
          </a:p>
          <a:p>
            <a:pPr algn="just"/>
            <a:r>
              <a:rPr lang="en-US" sz="2000" b="1" dirty="0">
                <a:latin typeface="+mj-lt"/>
                <a:ea typeface="+mj-ea"/>
                <a:cs typeface="+mj-cs"/>
              </a:rPr>
              <a:t>Spectral Clustering:</a:t>
            </a:r>
          </a:p>
          <a:p>
            <a:pPr marL="342900" lvl="1" indent="-342900" algn="just">
              <a:buFont typeface="Arial" panose="020B0604020202020204" pitchFamily="34" charset="0"/>
              <a:buChar char="•"/>
            </a:pPr>
            <a:r>
              <a:rPr lang="en-US" sz="2000" dirty="0">
                <a:latin typeface="+mj-lt"/>
                <a:ea typeface="+mj-ea"/>
                <a:cs typeface="+mj-cs"/>
              </a:rPr>
              <a:t>Spectral Clustering: Utilize the </a:t>
            </a:r>
            <a:r>
              <a:rPr lang="en-US" sz="2000" b="1" dirty="0">
                <a:latin typeface="+mj-lt"/>
                <a:ea typeface="+mj-ea"/>
                <a:cs typeface="+mj-cs"/>
              </a:rPr>
              <a:t>eigenvalues and eigenvectors </a:t>
            </a:r>
            <a:r>
              <a:rPr lang="en-US" sz="2000" dirty="0">
                <a:latin typeface="+mj-lt"/>
                <a:ea typeface="+mj-ea"/>
                <a:cs typeface="+mj-cs"/>
              </a:rPr>
              <a:t>of an affinity matrix constructed from context similarity to cluster contexts and potentially reveal senses.</a:t>
            </a:r>
          </a:p>
        </p:txBody>
      </p:sp>
    </p:spTree>
    <p:extLst>
      <p:ext uri="{BB962C8B-B14F-4D97-AF65-F5344CB8AC3E}">
        <p14:creationId xmlns:p14="http://schemas.microsoft.com/office/powerpoint/2010/main" val="144470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168275"/>
            <a:ext cx="8229600" cy="563562"/>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Ex of </a:t>
            </a:r>
            <a:r>
              <a:rPr lang="en-US" b="1" dirty="0">
                <a:solidFill>
                  <a:srgbClr val="273239"/>
                </a:solidFill>
                <a:latin typeface="Times New Roman" panose="02020603050405020304" pitchFamily="18" charset="0"/>
                <a:cs typeface="Times New Roman" panose="02020603050405020304" pitchFamily="18" charset="0"/>
              </a:rPr>
              <a:t>s</a:t>
            </a:r>
            <a:r>
              <a:rPr lang="en-US" b="1" i="0" dirty="0">
                <a:solidFill>
                  <a:srgbClr val="273239"/>
                </a:solidFill>
                <a:effectLst/>
                <a:latin typeface="Times New Roman" panose="02020603050405020304" pitchFamily="18" charset="0"/>
                <a:cs typeface="Times New Roman" panose="02020603050405020304" pitchFamily="18" charset="0"/>
              </a:rPr>
              <a:t>yntax</a:t>
            </a:r>
            <a:r>
              <a:rPr lang="en-US" b="1" dirty="0">
                <a:solidFill>
                  <a:srgbClr val="273239"/>
                </a:solidFill>
                <a:latin typeface="Times New Roman" panose="02020603050405020304" pitchFamily="18" charset="0"/>
                <a:cs typeface="Times New Roman" panose="02020603050405020304" pitchFamily="18" charset="0"/>
              </a:rPr>
              <a:t> parsing</a:t>
            </a:r>
            <a:endParaRPr lang="en-IN" dirty="0"/>
          </a:p>
        </p:txBody>
      </p:sp>
      <p:sp>
        <p:nvSpPr>
          <p:cNvPr id="3" name="Content Placeholder 2">
            <a:extLst>
              <a:ext uri="{FF2B5EF4-FFF2-40B4-BE49-F238E27FC236}">
                <a16:creationId xmlns:a16="http://schemas.microsoft.com/office/drawing/2014/main" id="{9F10D217-E7B9-29FA-16C0-DCB1C15E8CC8}"/>
              </a:ext>
            </a:extLst>
          </p:cNvPr>
          <p:cNvSpPr>
            <a:spLocks noGrp="1"/>
          </p:cNvSpPr>
          <p:nvPr>
            <p:ph idx="1"/>
          </p:nvPr>
        </p:nvSpPr>
        <p:spPr>
          <a:xfrm>
            <a:off x="304800" y="914400"/>
            <a:ext cx="8534400" cy="5211763"/>
          </a:xfrm>
        </p:spPr>
        <p:txBody>
          <a:bodyPr/>
          <a:lstStyle/>
          <a:p>
            <a:pPr algn="just"/>
            <a:r>
              <a:rPr lang="en-US" sz="2400" dirty="0">
                <a:latin typeface="Times New Roman" panose="02020603050405020304" pitchFamily="18" charset="0"/>
                <a:cs typeface="Times New Roman" panose="02020603050405020304" pitchFamily="18" charset="0"/>
              </a:rPr>
              <a:t>Let’s try to understand parsing by an example sentence. </a:t>
            </a:r>
          </a:p>
          <a:p>
            <a:pPr algn="just"/>
            <a:r>
              <a:rPr lang="en-US" sz="2400" dirty="0">
                <a:latin typeface="Times New Roman" panose="02020603050405020304" pitchFamily="18" charset="0"/>
                <a:cs typeface="Times New Roman" panose="02020603050405020304" pitchFamily="18" charset="0"/>
              </a:rPr>
              <a:t>The sentence “Stephen is playing guitar”. Once we parse this sentence, it will be stated into individual constituents as “Stephen”, “is”, “playing”, and “guitar”.</a:t>
            </a:r>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7DA6C0D-5994-0162-CC34-08A66D0092CF}"/>
              </a:ext>
            </a:extLst>
          </p:cNvPr>
          <p:cNvPicPr>
            <a:picLocks noChangeAspect="1"/>
          </p:cNvPicPr>
          <p:nvPr/>
        </p:nvPicPr>
        <p:blipFill>
          <a:blip r:embed="rId2"/>
          <a:stretch>
            <a:fillRect/>
          </a:stretch>
        </p:blipFill>
        <p:spPr>
          <a:xfrm>
            <a:off x="1676400" y="2628034"/>
            <a:ext cx="5425910" cy="3680692"/>
          </a:xfrm>
          <a:prstGeom prst="rect">
            <a:avLst/>
          </a:prstGeom>
        </p:spPr>
      </p:pic>
    </p:spTree>
    <p:extLst>
      <p:ext uri="{BB962C8B-B14F-4D97-AF65-F5344CB8AC3E}">
        <p14:creationId xmlns:p14="http://schemas.microsoft.com/office/powerpoint/2010/main" val="34488225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258763"/>
            <a:ext cx="8610600" cy="579437"/>
          </a:xfrm>
        </p:spPr>
        <p:txBody>
          <a:bodyPr/>
          <a:lstStyle/>
          <a:p>
            <a:pPr>
              <a:lnSpc>
                <a:spcPct val="150000"/>
              </a:lnSpc>
            </a:pPr>
            <a:r>
              <a:rPr lang="en-IN" sz="2800" b="1" dirty="0"/>
              <a:t>Hybrid approach of WSD</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1143000"/>
            <a:ext cx="8686800" cy="5638800"/>
          </a:xfrm>
        </p:spPr>
        <p:txBody>
          <a:bodyPr/>
          <a:lstStyle/>
          <a:p>
            <a:pPr algn="just">
              <a:lnSpc>
                <a:spcPct val="150000"/>
              </a:lnSpc>
            </a:pPr>
            <a:r>
              <a:rPr lang="en-US" sz="2400" dirty="0">
                <a:latin typeface="+mj-lt"/>
                <a:ea typeface="+mj-ea"/>
                <a:cs typeface="+mj-cs"/>
              </a:rPr>
              <a:t>A hybrid approach to Word Sense Disambiguation (WSD) involves combining multiple methods or resources, often from different categories (</a:t>
            </a:r>
            <a:r>
              <a:rPr lang="en-US" sz="2400" b="1" dirty="0">
                <a:latin typeface="+mj-lt"/>
                <a:ea typeface="+mj-ea"/>
                <a:cs typeface="+mj-cs"/>
              </a:rPr>
              <a:t>such as supervised, knowledge-based, or unsupervised</a:t>
            </a:r>
            <a:r>
              <a:rPr lang="en-US" sz="2400" dirty="0">
                <a:latin typeface="+mj-lt"/>
                <a:ea typeface="+mj-ea"/>
                <a:cs typeface="+mj-cs"/>
              </a:rPr>
              <a:t>), to </a:t>
            </a:r>
            <a:r>
              <a:rPr lang="en-US" sz="2400" b="1" dirty="0">
                <a:latin typeface="+mj-lt"/>
                <a:ea typeface="+mj-ea"/>
                <a:cs typeface="+mj-cs"/>
              </a:rPr>
              <a:t>improve the accuracy and robustness of WSD</a:t>
            </a:r>
            <a:r>
              <a:rPr lang="en-US" sz="2400" dirty="0">
                <a:latin typeface="+mj-lt"/>
                <a:ea typeface="+mj-ea"/>
                <a:cs typeface="+mj-cs"/>
              </a:rPr>
              <a:t>.</a:t>
            </a:r>
          </a:p>
          <a:p>
            <a:pPr algn="just">
              <a:lnSpc>
                <a:spcPct val="150000"/>
              </a:lnSpc>
            </a:pPr>
            <a:r>
              <a:rPr lang="en-US" sz="2400" dirty="0">
                <a:latin typeface="+mj-lt"/>
                <a:ea typeface="+mj-ea"/>
                <a:cs typeface="+mj-cs"/>
              </a:rPr>
              <a:t>The idea is to leverage the strengths of each individual method while mitigating their weaknesses. Hybrid approaches aim to achieve better results than using any single method in isolation.</a:t>
            </a:r>
          </a:p>
        </p:txBody>
      </p:sp>
    </p:spTree>
    <p:extLst>
      <p:ext uri="{BB962C8B-B14F-4D97-AF65-F5344CB8AC3E}">
        <p14:creationId xmlns:p14="http://schemas.microsoft.com/office/powerpoint/2010/main" val="2831617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26709" y="-19639"/>
            <a:ext cx="8610600" cy="579437"/>
          </a:xfrm>
        </p:spPr>
        <p:txBody>
          <a:bodyPr/>
          <a:lstStyle/>
          <a:p>
            <a:pPr>
              <a:lnSpc>
                <a:spcPct val="150000"/>
              </a:lnSpc>
            </a:pPr>
            <a:r>
              <a:rPr lang="en-IN" sz="2800" b="1" dirty="0"/>
              <a:t>Hybrid approach of WSD</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685800"/>
            <a:ext cx="8686800" cy="5638800"/>
          </a:xfrm>
        </p:spPr>
        <p:txBody>
          <a:bodyPr/>
          <a:lstStyle/>
          <a:p>
            <a:pPr algn="just">
              <a:lnSpc>
                <a:spcPct val="150000"/>
              </a:lnSpc>
            </a:pPr>
            <a:r>
              <a:rPr lang="en-US" sz="1800" dirty="0">
                <a:latin typeface="+mj-lt"/>
                <a:ea typeface="+mj-ea"/>
                <a:cs typeface="+mj-cs"/>
              </a:rPr>
              <a:t>Integration of Methods:</a:t>
            </a:r>
          </a:p>
          <a:p>
            <a:pPr marL="342900" lvl="1" indent="-342900" algn="just">
              <a:lnSpc>
                <a:spcPct val="150000"/>
              </a:lnSpc>
              <a:buFont typeface="Arial" panose="020B0604020202020204" pitchFamily="34" charset="0"/>
              <a:buChar char="•"/>
            </a:pPr>
            <a:r>
              <a:rPr lang="en-US" sz="1800" dirty="0">
                <a:latin typeface="+mj-lt"/>
                <a:ea typeface="+mj-ea"/>
                <a:cs typeface="+mj-cs"/>
              </a:rPr>
              <a:t>Combine supervised methods with knowledge-based methods: Use a supervised model trained on labeled data alongside a dictionary or ontology to provide additional sense information.</a:t>
            </a:r>
          </a:p>
          <a:p>
            <a:pPr marL="342900" lvl="1" indent="-342900" algn="just">
              <a:lnSpc>
                <a:spcPct val="150000"/>
              </a:lnSpc>
              <a:buFont typeface="Arial" panose="020B0604020202020204" pitchFamily="34" charset="0"/>
              <a:buChar char="•"/>
            </a:pPr>
            <a:r>
              <a:rPr lang="en-US" sz="1800" dirty="0">
                <a:latin typeface="+mj-lt"/>
                <a:ea typeface="+mj-ea"/>
                <a:cs typeface="+mj-cs"/>
              </a:rPr>
              <a:t>Combine unsupervised methods with supervised methods: Employ unsupervised techniques to pre-cluster contexts and then use a supervised classifier for sense disambiguation within each cluster.</a:t>
            </a:r>
          </a:p>
          <a:p>
            <a:pPr algn="just">
              <a:lnSpc>
                <a:spcPct val="150000"/>
              </a:lnSpc>
            </a:pPr>
            <a:r>
              <a:rPr lang="en-US" sz="1800" b="1" dirty="0">
                <a:latin typeface="+mj-lt"/>
                <a:ea typeface="+mj-ea"/>
                <a:cs typeface="+mj-cs"/>
              </a:rPr>
              <a:t>Voting or Weighting:</a:t>
            </a:r>
          </a:p>
          <a:p>
            <a:pPr marL="342900" lvl="1" indent="-342900" algn="just">
              <a:lnSpc>
                <a:spcPct val="150000"/>
              </a:lnSpc>
              <a:buFont typeface="Arial" panose="020B0604020202020204" pitchFamily="34" charset="0"/>
              <a:buChar char="•"/>
            </a:pPr>
            <a:r>
              <a:rPr lang="en-US" sz="1800" dirty="0">
                <a:latin typeface="+mj-lt"/>
                <a:ea typeface="+mj-ea"/>
                <a:cs typeface="+mj-cs"/>
              </a:rPr>
              <a:t>Aggregate results from different methods using voting schemes or weighted averages. For instance, if multiple methods agree on a sense, it's more likely to be correct.</a:t>
            </a:r>
          </a:p>
          <a:p>
            <a:pPr marL="342900" lvl="1" indent="-342900" algn="just">
              <a:lnSpc>
                <a:spcPct val="150000"/>
              </a:lnSpc>
              <a:buFont typeface="Arial" panose="020B0604020202020204" pitchFamily="34" charset="0"/>
              <a:buChar char="•"/>
            </a:pPr>
            <a:r>
              <a:rPr lang="en-US" sz="1800" dirty="0">
                <a:latin typeface="+mj-lt"/>
                <a:ea typeface="+mj-ea"/>
                <a:cs typeface="+mj-cs"/>
              </a:rPr>
              <a:t>Assign different weights to the outputs of various methods based on their reliability or performance on a validation set</a:t>
            </a:r>
            <a:r>
              <a:rPr lang="en-US" sz="2000" b="0" i="0" dirty="0">
                <a:solidFill>
                  <a:srgbClr val="D1D5DB"/>
                </a:solidFill>
                <a:effectLst/>
                <a:latin typeface="Söhne"/>
              </a:rPr>
              <a:t>.</a:t>
            </a:r>
          </a:p>
          <a:p>
            <a:pPr algn="just">
              <a:lnSpc>
                <a:spcPct val="150000"/>
              </a:lnSpc>
            </a:pPr>
            <a:endParaRPr lang="en-US" sz="1800" dirty="0">
              <a:latin typeface="+mj-lt"/>
              <a:ea typeface="+mj-ea"/>
              <a:cs typeface="+mj-cs"/>
            </a:endParaRPr>
          </a:p>
        </p:txBody>
      </p:sp>
    </p:spTree>
    <p:extLst>
      <p:ext uri="{BB962C8B-B14F-4D97-AF65-F5344CB8AC3E}">
        <p14:creationId xmlns:p14="http://schemas.microsoft.com/office/powerpoint/2010/main" val="4299487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258763"/>
            <a:ext cx="8610600" cy="579437"/>
          </a:xfrm>
        </p:spPr>
        <p:txBody>
          <a:bodyPr/>
          <a:lstStyle/>
          <a:p>
            <a:r>
              <a:rPr lang="en-US" sz="2800" b="1" dirty="0"/>
              <a:t>Applications of Word Sense Disambiguation (WSD)</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960437"/>
            <a:ext cx="8686800" cy="5638800"/>
          </a:xfrm>
        </p:spPr>
        <p:txBody>
          <a:bodyPr/>
          <a:lstStyle/>
          <a:p>
            <a:pPr algn="just"/>
            <a:r>
              <a:rPr lang="en-US" sz="2400" b="1" dirty="0">
                <a:solidFill>
                  <a:srgbClr val="000000"/>
                </a:solidFill>
                <a:latin typeface="Nunito" pitchFamily="2" charset="0"/>
              </a:rPr>
              <a:t>Machine Translation</a:t>
            </a:r>
          </a:p>
          <a:p>
            <a:pPr lvl="1" algn="just"/>
            <a:r>
              <a:rPr lang="en-US" sz="2000" dirty="0">
                <a:solidFill>
                  <a:srgbClr val="000000"/>
                </a:solidFill>
                <a:latin typeface="Nunito" pitchFamily="2" charset="0"/>
              </a:rPr>
              <a:t>Machine translation or MT is the most obvious application of WSD. In MT, Lexical choice for the words that have distinct translations for different senses, is done by WSD. The senses in MT are represented as words in the target language. Most of the machine translation systems do not use explicit WSD module.</a:t>
            </a:r>
          </a:p>
          <a:p>
            <a:pPr algn="just"/>
            <a:r>
              <a:rPr lang="en-US" sz="2400" b="1" dirty="0">
                <a:solidFill>
                  <a:srgbClr val="000000"/>
                </a:solidFill>
                <a:latin typeface="Nunito" pitchFamily="2" charset="0"/>
              </a:rPr>
              <a:t>Information Retrieval (IR)</a:t>
            </a:r>
          </a:p>
          <a:p>
            <a:pPr lvl="1" algn="just"/>
            <a:r>
              <a:rPr lang="en-US" sz="2000" dirty="0">
                <a:solidFill>
                  <a:srgbClr val="000000"/>
                </a:solidFill>
                <a:latin typeface="Nunito" pitchFamily="2" charset="0"/>
              </a:rPr>
              <a:t>Information retrieval (IR) may be defined as a software program that deals with the organization, storage, retrieval and evaluation of information from document repositories particularly textual information. The system basically assists users in finding the information they required but it does not explicitly return the answers of the questions. WSD is used to resolve the ambiguities of the queries provided to IR system. As like MT, current IR systems do not explicitly use WSD module and they rely on the concept that user would type enough context in the query to only retrieve relevant documents.</a:t>
            </a:r>
          </a:p>
          <a:p>
            <a:pPr algn="just"/>
            <a:endParaRPr lang="en-US" sz="2400" dirty="0">
              <a:solidFill>
                <a:srgbClr val="000000"/>
              </a:solidFill>
              <a:latin typeface="Nunito" pitchFamily="2" charset="0"/>
            </a:endParaRPr>
          </a:p>
        </p:txBody>
      </p:sp>
    </p:spTree>
    <p:extLst>
      <p:ext uri="{BB962C8B-B14F-4D97-AF65-F5344CB8AC3E}">
        <p14:creationId xmlns:p14="http://schemas.microsoft.com/office/powerpoint/2010/main" val="7423379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258763"/>
            <a:ext cx="8610600" cy="579437"/>
          </a:xfrm>
        </p:spPr>
        <p:txBody>
          <a:bodyPr/>
          <a:lstStyle/>
          <a:p>
            <a:r>
              <a:rPr lang="en-US" sz="2800" b="1" dirty="0"/>
              <a:t>Applications of Word Sense Disambiguation (WSD)</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1143000"/>
            <a:ext cx="8686800" cy="5638800"/>
          </a:xfrm>
        </p:spPr>
        <p:txBody>
          <a:bodyPr/>
          <a:lstStyle/>
          <a:p>
            <a:pPr algn="just"/>
            <a:r>
              <a:rPr lang="en-US" sz="2400" b="1" dirty="0">
                <a:solidFill>
                  <a:srgbClr val="000000"/>
                </a:solidFill>
                <a:latin typeface="Nunito" pitchFamily="2" charset="0"/>
              </a:rPr>
              <a:t>Text Mining and Information Extraction (IE)</a:t>
            </a:r>
          </a:p>
          <a:p>
            <a:pPr lvl="1" algn="just"/>
            <a:r>
              <a:rPr lang="en-US" sz="2000" dirty="0">
                <a:solidFill>
                  <a:srgbClr val="000000"/>
                </a:solidFill>
                <a:latin typeface="Nunito" pitchFamily="2" charset="0"/>
              </a:rPr>
              <a:t>In most of the applications, WSD is necessary to do accurate analysis of text. For example, WSD helps intelligent gathering system to do flagging of the correct words. For example, medical intelligent system might need flagging of “illegal drugs” rather than “medical drugs”</a:t>
            </a:r>
          </a:p>
          <a:p>
            <a:pPr algn="just"/>
            <a:r>
              <a:rPr lang="en-US" sz="2400" b="1" dirty="0">
                <a:solidFill>
                  <a:srgbClr val="000000"/>
                </a:solidFill>
                <a:latin typeface="Nunito" pitchFamily="2" charset="0"/>
              </a:rPr>
              <a:t>Lexicography</a:t>
            </a:r>
          </a:p>
          <a:p>
            <a:pPr lvl="1" algn="just"/>
            <a:r>
              <a:rPr lang="en-US" sz="2000" dirty="0">
                <a:solidFill>
                  <a:srgbClr val="000000"/>
                </a:solidFill>
                <a:latin typeface="Nunito" pitchFamily="2" charset="0"/>
              </a:rPr>
              <a:t>WSD and lexicography can work together in loop because modern lexicography is corpus based. With lexicography, WSD provides rough empirical sense groupings as well as statistically significant contextual indicators of sense.</a:t>
            </a:r>
          </a:p>
          <a:p>
            <a:pPr algn="just"/>
            <a:endParaRPr lang="en-US" sz="2400" dirty="0">
              <a:solidFill>
                <a:srgbClr val="000000"/>
              </a:solidFill>
              <a:latin typeface="Nunito" pitchFamily="2" charset="0"/>
            </a:endParaRPr>
          </a:p>
        </p:txBody>
      </p:sp>
    </p:spTree>
    <p:extLst>
      <p:ext uri="{BB962C8B-B14F-4D97-AF65-F5344CB8AC3E}">
        <p14:creationId xmlns:p14="http://schemas.microsoft.com/office/powerpoint/2010/main" val="17921701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258763"/>
            <a:ext cx="8610600" cy="579437"/>
          </a:xfrm>
        </p:spPr>
        <p:txBody>
          <a:bodyPr/>
          <a:lstStyle/>
          <a:p>
            <a:r>
              <a:rPr lang="en-US" sz="2800" b="1" dirty="0"/>
              <a:t>Difficulties in Word Sense Disambiguation (WSD)</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1143000"/>
            <a:ext cx="8686800" cy="5638800"/>
          </a:xfrm>
        </p:spPr>
        <p:txBody>
          <a:bodyPr/>
          <a:lstStyle/>
          <a:p>
            <a:pPr algn="just"/>
            <a:r>
              <a:rPr lang="en-US" sz="2400" dirty="0">
                <a:solidFill>
                  <a:srgbClr val="000000"/>
                </a:solidFill>
                <a:latin typeface="Nunito" pitchFamily="2" charset="0"/>
              </a:rPr>
              <a:t>Differences between dictionaries</a:t>
            </a:r>
          </a:p>
          <a:p>
            <a:pPr lvl="1" algn="just"/>
            <a:r>
              <a:rPr lang="en-US" sz="1800" dirty="0">
                <a:solidFill>
                  <a:srgbClr val="000000"/>
                </a:solidFill>
                <a:latin typeface="Nunito" pitchFamily="2" charset="0"/>
              </a:rPr>
              <a:t>The major problem of WSD is to decide the sense of the word because different senses can be very closely related. Even different dictionaries and thesauruses can provide different divisions of words into senses.</a:t>
            </a:r>
          </a:p>
          <a:p>
            <a:pPr algn="just"/>
            <a:r>
              <a:rPr lang="en-US" sz="2400" dirty="0">
                <a:solidFill>
                  <a:srgbClr val="000000"/>
                </a:solidFill>
                <a:latin typeface="Nunito" pitchFamily="2" charset="0"/>
              </a:rPr>
              <a:t>Different algorithms for different applications</a:t>
            </a:r>
          </a:p>
          <a:p>
            <a:pPr lvl="1" algn="just"/>
            <a:r>
              <a:rPr lang="en-US" sz="1800" dirty="0">
                <a:solidFill>
                  <a:srgbClr val="000000"/>
                </a:solidFill>
                <a:latin typeface="Nunito" pitchFamily="2" charset="0"/>
              </a:rPr>
              <a:t>Another problem of WSD is that completely different algorithm might be needed for different applications. For example, in machine translation, it takes the form of target word selection; and in information retrieval, a sense inventory is not required.</a:t>
            </a:r>
          </a:p>
          <a:p>
            <a:pPr algn="just"/>
            <a:r>
              <a:rPr lang="en-US" sz="2400" dirty="0">
                <a:solidFill>
                  <a:srgbClr val="000000"/>
                </a:solidFill>
                <a:latin typeface="Nunito" pitchFamily="2" charset="0"/>
              </a:rPr>
              <a:t>Inter-judge variance</a:t>
            </a:r>
          </a:p>
          <a:p>
            <a:pPr lvl="1" algn="just"/>
            <a:r>
              <a:rPr lang="en-US" sz="1800" dirty="0">
                <a:solidFill>
                  <a:srgbClr val="000000"/>
                </a:solidFill>
                <a:latin typeface="Nunito" pitchFamily="2" charset="0"/>
              </a:rPr>
              <a:t>Another problem of WSD is that WSD systems are generally tested by having their results on a task compared against the task of human beings. This is called the problem of </a:t>
            </a:r>
            <a:r>
              <a:rPr lang="en-US" sz="1800" dirty="0" err="1">
                <a:solidFill>
                  <a:srgbClr val="000000"/>
                </a:solidFill>
                <a:latin typeface="Nunito" pitchFamily="2" charset="0"/>
              </a:rPr>
              <a:t>interjudge</a:t>
            </a:r>
            <a:r>
              <a:rPr lang="en-US" sz="1800" dirty="0">
                <a:solidFill>
                  <a:srgbClr val="000000"/>
                </a:solidFill>
                <a:latin typeface="Nunito" pitchFamily="2" charset="0"/>
              </a:rPr>
              <a:t> variance.</a:t>
            </a:r>
          </a:p>
          <a:p>
            <a:pPr algn="just"/>
            <a:r>
              <a:rPr lang="en-US" sz="2400" dirty="0">
                <a:solidFill>
                  <a:srgbClr val="000000"/>
                </a:solidFill>
                <a:latin typeface="Nunito" pitchFamily="2" charset="0"/>
              </a:rPr>
              <a:t>Word-sense discreteness</a:t>
            </a:r>
          </a:p>
          <a:p>
            <a:pPr lvl="1" algn="just"/>
            <a:r>
              <a:rPr lang="en-US" sz="1800" dirty="0">
                <a:solidFill>
                  <a:srgbClr val="000000"/>
                </a:solidFill>
                <a:latin typeface="Nunito" pitchFamily="2" charset="0"/>
              </a:rPr>
              <a:t>Another difficulty in WSD is that words cannot be easily divided into discrete </a:t>
            </a:r>
            <a:r>
              <a:rPr lang="en-US" sz="1800" dirty="0" err="1">
                <a:solidFill>
                  <a:srgbClr val="000000"/>
                </a:solidFill>
                <a:latin typeface="Nunito" pitchFamily="2" charset="0"/>
              </a:rPr>
              <a:t>submeanings</a:t>
            </a:r>
            <a:r>
              <a:rPr lang="en-US" sz="1800" dirty="0">
                <a:solidFill>
                  <a:srgbClr val="000000"/>
                </a:solidFill>
                <a:latin typeface="Nunito" pitchFamily="2" charset="0"/>
              </a:rPr>
              <a:t>.</a:t>
            </a:r>
          </a:p>
          <a:p>
            <a:pPr marL="457200" lvl="1" indent="0" algn="just">
              <a:buNone/>
            </a:pPr>
            <a:endParaRPr lang="en-US" sz="2400" dirty="0">
              <a:solidFill>
                <a:srgbClr val="000000"/>
              </a:solidFill>
              <a:latin typeface="Nunito" pitchFamily="2" charset="0"/>
            </a:endParaRPr>
          </a:p>
        </p:txBody>
      </p:sp>
    </p:spTree>
    <p:extLst>
      <p:ext uri="{BB962C8B-B14F-4D97-AF65-F5344CB8AC3E}">
        <p14:creationId xmlns:p14="http://schemas.microsoft.com/office/powerpoint/2010/main" val="13524478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258763"/>
            <a:ext cx="8610600" cy="579437"/>
          </a:xfrm>
        </p:spPr>
        <p:txBody>
          <a:bodyPr/>
          <a:lstStyle/>
          <a:p>
            <a:pPr>
              <a:lnSpc>
                <a:spcPct val="150000"/>
              </a:lnSpc>
            </a:pPr>
            <a:r>
              <a:rPr lang="en-US" sz="2800" b="1" dirty="0"/>
              <a:t>Lexical Disambiguation</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638800"/>
          </a:xfrm>
        </p:spPr>
        <p:txBody>
          <a:bodyPr/>
          <a:lstStyle/>
          <a:p>
            <a:pPr algn="just"/>
            <a:r>
              <a:rPr lang="en-US" sz="2400" b="1" dirty="0">
                <a:solidFill>
                  <a:srgbClr val="000000"/>
                </a:solidFill>
                <a:latin typeface="Nunito" pitchFamily="2" charset="0"/>
              </a:rPr>
              <a:t>Lexical ambiguity refers to a situation in which a single word has multiple meanings or senses. </a:t>
            </a:r>
            <a:r>
              <a:rPr lang="en-US" sz="2400" dirty="0">
                <a:solidFill>
                  <a:srgbClr val="000000"/>
                </a:solidFill>
                <a:latin typeface="Nunito" pitchFamily="2" charset="0"/>
              </a:rPr>
              <a:t>This can lead to confusion or uncertainty in understanding the intended meaning of the word in a particular context.</a:t>
            </a:r>
          </a:p>
          <a:p>
            <a:pPr algn="just"/>
            <a:r>
              <a:rPr lang="en-US" sz="2400" dirty="0">
                <a:solidFill>
                  <a:srgbClr val="000000"/>
                </a:solidFill>
                <a:latin typeface="Nunito" pitchFamily="2" charset="0"/>
              </a:rPr>
              <a:t>Here's an example to illustrate lexical ambiguity:</a:t>
            </a:r>
          </a:p>
          <a:p>
            <a:pPr algn="just"/>
            <a:r>
              <a:rPr lang="en-US" sz="2400" dirty="0">
                <a:solidFill>
                  <a:srgbClr val="000000"/>
                </a:solidFill>
                <a:latin typeface="Nunito" pitchFamily="2" charset="0"/>
              </a:rPr>
              <a:t>Example Sentence: "</a:t>
            </a:r>
            <a:r>
              <a:rPr lang="en-US" sz="2400" b="1" dirty="0">
                <a:solidFill>
                  <a:srgbClr val="000000"/>
                </a:solidFill>
                <a:latin typeface="Nunito" pitchFamily="2" charset="0"/>
              </a:rPr>
              <a:t>Bank customers enjoy the river view."</a:t>
            </a:r>
          </a:p>
          <a:p>
            <a:pPr algn="just"/>
            <a:r>
              <a:rPr lang="en-US" sz="2400" dirty="0">
                <a:solidFill>
                  <a:srgbClr val="000000"/>
                </a:solidFill>
                <a:latin typeface="Nunito" pitchFamily="2" charset="0"/>
              </a:rPr>
              <a:t>In this sentence, the word "bank" is ambiguous because it can refer to two different concepts:</a:t>
            </a:r>
          </a:p>
          <a:p>
            <a:pPr algn="just"/>
            <a:r>
              <a:rPr lang="en-US" sz="2400" dirty="0">
                <a:solidFill>
                  <a:srgbClr val="000000"/>
                </a:solidFill>
                <a:latin typeface="Nunito" pitchFamily="2" charset="0"/>
              </a:rPr>
              <a:t>Lexical ambiguity can occur in various contexts, including literature, communication, legal documents, and, as in the example above, natural language processing tasks like question answering and machine translation</a:t>
            </a:r>
          </a:p>
        </p:txBody>
      </p:sp>
    </p:spTree>
    <p:extLst>
      <p:ext uri="{BB962C8B-B14F-4D97-AF65-F5344CB8AC3E}">
        <p14:creationId xmlns:p14="http://schemas.microsoft.com/office/powerpoint/2010/main" val="13645674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C6EA-A058-42F0-1F24-50913BEE323D}"/>
              </a:ext>
            </a:extLst>
          </p:cNvPr>
          <p:cNvSpPr>
            <a:spLocks noGrp="1"/>
          </p:cNvSpPr>
          <p:nvPr>
            <p:ph type="title"/>
          </p:nvPr>
        </p:nvSpPr>
        <p:spPr>
          <a:xfrm>
            <a:off x="457200" y="34565"/>
            <a:ext cx="8229600" cy="1143000"/>
          </a:xfrm>
        </p:spPr>
        <p:txBody>
          <a:bodyPr/>
          <a:lstStyle/>
          <a:p>
            <a:r>
              <a:rPr lang="en-US" sz="3200" b="1" dirty="0">
                <a:latin typeface="+mj-lt"/>
                <a:ea typeface="+mj-ea"/>
                <a:cs typeface="+mj-cs"/>
              </a:rPr>
              <a:t>Lexical Disambiguation Framework</a:t>
            </a:r>
            <a:endParaRPr lang="en-IN" sz="3200" b="1" dirty="0"/>
          </a:p>
        </p:txBody>
      </p:sp>
      <p:pic>
        <p:nvPicPr>
          <p:cNvPr id="6" name="Content Placeholder 5">
            <a:extLst>
              <a:ext uri="{FF2B5EF4-FFF2-40B4-BE49-F238E27FC236}">
                <a16:creationId xmlns:a16="http://schemas.microsoft.com/office/drawing/2014/main" id="{F8588F4A-FC8F-575A-B16B-038A79B799EB}"/>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0" y="1177565"/>
            <a:ext cx="7696200" cy="5299435"/>
          </a:xfrm>
          <a:prstGeom prst="rect">
            <a:avLst/>
          </a:prstGeom>
          <a:noFill/>
          <a:ln>
            <a:noFill/>
          </a:ln>
        </p:spPr>
      </p:pic>
    </p:spTree>
    <p:extLst>
      <p:ext uri="{BB962C8B-B14F-4D97-AF65-F5344CB8AC3E}">
        <p14:creationId xmlns:p14="http://schemas.microsoft.com/office/powerpoint/2010/main" val="78246800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52400" y="-19639"/>
            <a:ext cx="8610600" cy="579437"/>
          </a:xfrm>
        </p:spPr>
        <p:txBody>
          <a:bodyPr/>
          <a:lstStyle/>
          <a:p>
            <a:pPr>
              <a:lnSpc>
                <a:spcPct val="150000"/>
              </a:lnSpc>
            </a:pPr>
            <a:r>
              <a:rPr lang="en-US" sz="2800" b="1" dirty="0"/>
              <a:t>Lexical Disambiguation</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838200"/>
            <a:ext cx="8686800" cy="5638800"/>
          </a:xfrm>
        </p:spPr>
        <p:txBody>
          <a:bodyPr/>
          <a:lstStyle/>
          <a:p>
            <a:pPr algn="just"/>
            <a:r>
              <a:rPr lang="en-US" sz="2400" dirty="0">
                <a:latin typeface="Times New Roman" panose="02020603050405020304" pitchFamily="18" charset="0"/>
                <a:cs typeface="Times New Roman" panose="02020603050405020304" pitchFamily="18" charset="0"/>
              </a:rPr>
              <a:t>The proposed approach solves lexical ambiguity in QA by considering two types of knowledge: </a:t>
            </a:r>
            <a:r>
              <a:rPr lang="en-US" sz="2400" b="1" dirty="0">
                <a:latin typeface="Times New Roman" panose="02020603050405020304" pitchFamily="18" charset="0"/>
                <a:cs typeface="Times New Roman" panose="02020603050405020304" pitchFamily="18" charset="0"/>
              </a:rPr>
              <a:t>context knowledge, and concepts knowledge. </a:t>
            </a:r>
          </a:p>
          <a:p>
            <a:pPr algn="just"/>
            <a:r>
              <a:rPr lang="en-US" sz="2400" dirty="0">
                <a:latin typeface="Times New Roman" panose="02020603050405020304" pitchFamily="18" charset="0"/>
                <a:cs typeface="Times New Roman" panose="02020603050405020304" pitchFamily="18" charset="0"/>
              </a:rPr>
              <a:t>The combination of these knowledge is used to decide the most possible meaning of the word.</a:t>
            </a:r>
          </a:p>
          <a:p>
            <a:pPr algn="just"/>
            <a:r>
              <a:rPr lang="en-US" sz="2400" b="1" dirty="0">
                <a:latin typeface="Times New Roman" panose="02020603050405020304" pitchFamily="18" charset="0"/>
                <a:cs typeface="Times New Roman" panose="02020603050405020304" pitchFamily="18" charset="0"/>
              </a:rPr>
              <a:t>Context Knowledge:</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refers to </a:t>
            </a:r>
            <a:r>
              <a:rPr lang="en-US" sz="2000" b="1" dirty="0">
                <a:latin typeface="Times New Roman" panose="02020603050405020304" pitchFamily="18" charset="0"/>
                <a:cs typeface="Times New Roman" panose="02020603050405020304" pitchFamily="18" charset="0"/>
              </a:rPr>
              <a:t>information derived from the immediate surrounding words and phrases in the text, also known as the context. </a:t>
            </a:r>
            <a:r>
              <a:rPr lang="en-US" sz="2000" dirty="0">
                <a:latin typeface="Times New Roman" panose="02020603050405020304" pitchFamily="18" charset="0"/>
                <a:cs typeface="Times New Roman" panose="02020603050405020304" pitchFamily="18" charset="0"/>
              </a:rPr>
              <a:t>The context provides </a:t>
            </a:r>
            <a:r>
              <a:rPr lang="en-US" sz="2000" b="1" dirty="0">
                <a:latin typeface="Times New Roman" panose="02020603050405020304" pitchFamily="18" charset="0"/>
                <a:cs typeface="Times New Roman" panose="02020603050405020304" pitchFamily="18" charset="0"/>
              </a:rPr>
              <a:t>clues about how a word is being used </a:t>
            </a:r>
            <a:r>
              <a:rPr lang="en-US" sz="2000" dirty="0">
                <a:latin typeface="Times New Roman" panose="02020603050405020304" pitchFamily="18" charset="0"/>
                <a:cs typeface="Times New Roman" panose="02020603050405020304" pitchFamily="18" charset="0"/>
              </a:rPr>
              <a:t>and its </a:t>
            </a:r>
            <a:r>
              <a:rPr lang="en-US" sz="2000" b="1" dirty="0">
                <a:latin typeface="Times New Roman" panose="02020603050405020304" pitchFamily="18" charset="0"/>
                <a:cs typeface="Times New Roman" panose="02020603050405020304" pitchFamily="18" charset="0"/>
              </a:rPr>
              <a:t>intended sense </a:t>
            </a:r>
            <a:r>
              <a:rPr lang="en-US" sz="2000" dirty="0">
                <a:latin typeface="Times New Roman" panose="02020603050405020304" pitchFamily="18" charset="0"/>
                <a:cs typeface="Times New Roman" panose="02020603050405020304" pitchFamily="18" charset="0"/>
              </a:rPr>
              <a:t>in that specific instance.</a:t>
            </a:r>
          </a:p>
          <a:p>
            <a:pPr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By analyzing the words and phrases around the ambiguous word, the approach aims to understand the context and how the word fits into the overall meaning of the sentence or passage.</a:t>
            </a: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a:p>
            <a:pPr algn="just"/>
            <a:endParaRPr lang="en-US" sz="2400" dirty="0">
              <a:latin typeface="+mj-lt"/>
              <a:ea typeface="+mj-ea"/>
              <a:cs typeface="+mj-cs"/>
            </a:endParaRPr>
          </a:p>
        </p:txBody>
      </p:sp>
    </p:spTree>
    <p:extLst>
      <p:ext uri="{BB962C8B-B14F-4D97-AF65-F5344CB8AC3E}">
        <p14:creationId xmlns:p14="http://schemas.microsoft.com/office/powerpoint/2010/main" val="199998049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94821" y="91281"/>
            <a:ext cx="8610600" cy="579437"/>
          </a:xfrm>
        </p:spPr>
        <p:txBody>
          <a:bodyPr/>
          <a:lstStyle/>
          <a:p>
            <a:pPr>
              <a:lnSpc>
                <a:spcPct val="150000"/>
              </a:lnSpc>
            </a:pPr>
            <a:r>
              <a:rPr lang="en-US" sz="2800" b="1" dirty="0"/>
              <a:t>Lexical Disambiguation</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194821" y="670718"/>
            <a:ext cx="8720579" cy="5638800"/>
          </a:xfrm>
        </p:spPr>
        <p:txBody>
          <a:bodyPr/>
          <a:lstStyle/>
          <a:p>
            <a:pPr marL="457200" indent="-457200" algn="just">
              <a:buFont typeface="+mj-lt"/>
              <a:buAutoNum type="arabicPeriod" startAt="2"/>
            </a:pPr>
            <a:r>
              <a:rPr lang="en-US" sz="2000" b="1" dirty="0">
                <a:latin typeface="Times New Roman" panose="02020603050405020304" pitchFamily="18" charset="0"/>
                <a:cs typeface="Times New Roman" panose="02020603050405020304" pitchFamily="18" charset="0"/>
              </a:rPr>
              <a:t>Concepts Knowledge:</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Concepts knowledge likely refers to information about the </a:t>
            </a:r>
            <a:r>
              <a:rPr lang="en-US" sz="2000" b="1" dirty="0">
                <a:latin typeface="Times New Roman" panose="02020603050405020304" pitchFamily="18" charset="0"/>
                <a:cs typeface="Times New Roman" panose="02020603050405020304" pitchFamily="18" charset="0"/>
              </a:rPr>
              <a:t>various senses or meanings associated with the ambiguous word</a:t>
            </a:r>
            <a:r>
              <a:rPr lang="en-US" sz="2000" dirty="0">
                <a:latin typeface="Times New Roman" panose="02020603050405020304" pitchFamily="18" charset="0"/>
                <a:cs typeface="Times New Roman" panose="02020603050405020304" pitchFamily="18" charset="0"/>
              </a:rPr>
              <a:t>.</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This knowledge might be extracted from </a:t>
            </a:r>
            <a:r>
              <a:rPr lang="en-US" sz="2000" b="1" dirty="0">
                <a:latin typeface="Times New Roman" panose="02020603050405020304" pitchFamily="18" charset="0"/>
                <a:cs typeface="Times New Roman" panose="02020603050405020304" pitchFamily="18" charset="0"/>
              </a:rPr>
              <a:t>dictionaries, thesauri, ontologies, or other lexical resources.</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The approach uses this concepts knowledge to create a list of possible meanings or senses that the ambiguous word could have in the given context.</a:t>
            </a:r>
          </a:p>
          <a:p>
            <a:pPr algn="just">
              <a:buFont typeface="+mj-lt"/>
              <a:buAutoNum type="arabicPeriod" startAt="2"/>
            </a:pPr>
            <a:r>
              <a:rPr lang="en-US" sz="2000" b="1" dirty="0">
                <a:latin typeface="Times New Roman" panose="02020603050405020304" pitchFamily="18" charset="0"/>
                <a:cs typeface="Times New Roman" panose="02020603050405020304" pitchFamily="18" charset="0"/>
              </a:rPr>
              <a:t>Combining Knowledge:</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The key idea of your approach is to </a:t>
            </a:r>
            <a:r>
              <a:rPr lang="en-US" sz="2000" b="1" dirty="0">
                <a:latin typeface="Times New Roman" panose="02020603050405020304" pitchFamily="18" charset="0"/>
                <a:cs typeface="Times New Roman" panose="02020603050405020304" pitchFamily="18" charset="0"/>
              </a:rPr>
              <a:t>combine the context knowledge and concepts knowledge </a:t>
            </a:r>
            <a:r>
              <a:rPr lang="en-US" sz="2000" dirty="0">
                <a:latin typeface="Times New Roman" panose="02020603050405020304" pitchFamily="18" charset="0"/>
                <a:cs typeface="Times New Roman" panose="02020603050405020304" pitchFamily="18" charset="0"/>
              </a:rPr>
              <a:t>to determine the most plausible meaning of the ambiguous word.</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By analyzing both the context and the available senses or meanings, the approach aims to make an informed decision about which sense is most likely intended in the specific instance.</a:t>
            </a:r>
          </a:p>
        </p:txBody>
      </p:sp>
    </p:spTree>
    <p:extLst>
      <p:ext uri="{BB962C8B-B14F-4D97-AF65-F5344CB8AC3E}">
        <p14:creationId xmlns:p14="http://schemas.microsoft.com/office/powerpoint/2010/main" val="31481108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387F2-E597-788D-E2A9-C88F7080A87A}"/>
              </a:ext>
            </a:extLst>
          </p:cNvPr>
          <p:cNvSpPr>
            <a:spLocks noGrp="1"/>
          </p:cNvSpPr>
          <p:nvPr>
            <p:ph type="title"/>
          </p:nvPr>
        </p:nvSpPr>
        <p:spPr>
          <a:xfrm>
            <a:off x="194821" y="91281"/>
            <a:ext cx="8610600" cy="579437"/>
          </a:xfrm>
        </p:spPr>
        <p:txBody>
          <a:bodyPr/>
          <a:lstStyle/>
          <a:p>
            <a:pPr>
              <a:lnSpc>
                <a:spcPct val="150000"/>
              </a:lnSpc>
            </a:pPr>
            <a:r>
              <a:rPr lang="en-US" sz="2800" b="1" dirty="0"/>
              <a:t>Lexical Disambiguation</a:t>
            </a:r>
          </a:p>
        </p:txBody>
      </p:sp>
      <p:sp>
        <p:nvSpPr>
          <p:cNvPr id="3" name="Content Placeholder 2">
            <a:extLst>
              <a:ext uri="{FF2B5EF4-FFF2-40B4-BE49-F238E27FC236}">
                <a16:creationId xmlns:a16="http://schemas.microsoft.com/office/drawing/2014/main" id="{EBE183B5-AD37-459D-0954-78A15904ED2B}"/>
              </a:ext>
            </a:extLst>
          </p:cNvPr>
          <p:cNvSpPr>
            <a:spLocks noGrp="1"/>
          </p:cNvSpPr>
          <p:nvPr>
            <p:ph idx="1"/>
          </p:nvPr>
        </p:nvSpPr>
        <p:spPr>
          <a:xfrm>
            <a:off x="228600" y="670718"/>
            <a:ext cx="8686800" cy="5638800"/>
          </a:xfrm>
        </p:spPr>
        <p:txBody>
          <a:bodyPr/>
          <a:lstStyle/>
          <a:p>
            <a:pPr marL="457200" indent="-457200" algn="just">
              <a:buFont typeface="+mj-lt"/>
              <a:buAutoNum type="arabicPeriod" startAt="4"/>
            </a:pPr>
            <a:r>
              <a:rPr lang="en-US" sz="2000" b="1" dirty="0">
                <a:latin typeface="Times New Roman" panose="02020603050405020304" pitchFamily="18" charset="0"/>
                <a:cs typeface="Times New Roman" panose="02020603050405020304" pitchFamily="18" charset="0"/>
              </a:rPr>
              <a:t>Decision-Making:</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Once the context and concepts knowledge are combined, the approach likely employs some decision-making process to select the </a:t>
            </a:r>
            <a:r>
              <a:rPr lang="en-US" sz="2000" b="1" dirty="0">
                <a:latin typeface="Times New Roman" panose="02020603050405020304" pitchFamily="18" charset="0"/>
                <a:cs typeface="Times New Roman" panose="02020603050405020304" pitchFamily="18" charset="0"/>
              </a:rPr>
              <a:t>best-fitting sense </a:t>
            </a:r>
            <a:r>
              <a:rPr lang="en-US" sz="2000" dirty="0">
                <a:latin typeface="Times New Roman" panose="02020603050405020304" pitchFamily="18" charset="0"/>
                <a:cs typeface="Times New Roman" panose="02020603050405020304" pitchFamily="18" charset="0"/>
              </a:rPr>
              <a:t>for the ambiguous word in the given context.</a:t>
            </a:r>
          </a:p>
          <a:p>
            <a:pPr marL="742950" lvl="1" indent="-285750" algn="just">
              <a:buFont typeface="+mj-lt"/>
              <a:buAutoNum type="arabicPeriod"/>
            </a:pPr>
            <a:r>
              <a:rPr lang="en-US" sz="2000" dirty="0">
                <a:latin typeface="Times New Roman" panose="02020603050405020304" pitchFamily="18" charset="0"/>
                <a:cs typeface="Times New Roman" panose="02020603050405020304" pitchFamily="18" charset="0"/>
              </a:rPr>
              <a:t>This decision might involve comparing the context with the definitions or descriptions of different senses, calculating overlaps, or using a similarity metric to rank the senses.</a:t>
            </a:r>
          </a:p>
          <a:p>
            <a:pPr marL="57150" indent="0" algn="just">
              <a:buNone/>
            </a:pPr>
            <a:endParaRPr lang="en-US" sz="2000" dirty="0">
              <a:latin typeface="Times New Roman" panose="02020603050405020304" pitchFamily="18" charset="0"/>
              <a:cs typeface="Times New Roman" panose="02020603050405020304" pitchFamily="18" charset="0"/>
            </a:endParaRPr>
          </a:p>
          <a:p>
            <a:pPr marL="57150" indent="0" algn="just">
              <a:buNone/>
            </a:pPr>
            <a:r>
              <a:rPr lang="en-US" sz="2000" dirty="0">
                <a:latin typeface="Times New Roman" panose="02020603050405020304" pitchFamily="18" charset="0"/>
                <a:cs typeface="Times New Roman" panose="02020603050405020304" pitchFamily="18" charset="0"/>
              </a:rPr>
              <a:t>To resolve lexical ambiguity in QA tasks by leveraging both context knowledge (information from the surrounding text) and concepts knowledge (knowledge about possible senses or meanings of the ambiguous word). </a:t>
            </a:r>
          </a:p>
          <a:p>
            <a:pPr marL="57150" indent="0" algn="just">
              <a:buNone/>
            </a:pPr>
            <a:r>
              <a:rPr lang="en-US" sz="2000" dirty="0">
                <a:latin typeface="Times New Roman" panose="02020603050405020304" pitchFamily="18" charset="0"/>
                <a:cs typeface="Times New Roman" panose="02020603050405020304" pitchFamily="18" charset="0"/>
              </a:rPr>
              <a:t>By combining these sources of information, the approach aims to determine the most appropriate sense of the word within the context, enhancing the accuracy of the QA system's responses. This method aligns with knowledge-based approaches that use external resources to aid in understanding language and resolving ambiguity.</a:t>
            </a:r>
          </a:p>
          <a:p>
            <a:pPr algn="just"/>
            <a:endParaRPr lang="en-US" sz="1400" dirty="0">
              <a:latin typeface="+mj-lt"/>
              <a:ea typeface="+mj-ea"/>
              <a:cs typeface="+mj-cs"/>
            </a:endParaRPr>
          </a:p>
        </p:txBody>
      </p:sp>
    </p:spTree>
    <p:extLst>
      <p:ext uri="{BB962C8B-B14F-4D97-AF65-F5344CB8AC3E}">
        <p14:creationId xmlns:p14="http://schemas.microsoft.com/office/powerpoint/2010/main" val="122984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274638"/>
            <a:ext cx="8229600" cy="639762"/>
          </a:xfrm>
        </p:spPr>
        <p:txBody>
          <a:bodyPr/>
          <a:lstStyle/>
          <a:p>
            <a:r>
              <a:rPr lang="en-US" b="1" i="0" dirty="0">
                <a:solidFill>
                  <a:srgbClr val="273239"/>
                </a:solidFill>
                <a:effectLst/>
                <a:latin typeface="Times New Roman" panose="02020603050405020304" pitchFamily="18" charset="0"/>
                <a:cs typeface="Times New Roman" panose="02020603050405020304" pitchFamily="18" charset="0"/>
              </a:rPr>
              <a:t>Ex of </a:t>
            </a:r>
            <a:r>
              <a:rPr lang="en-US" b="1" dirty="0">
                <a:solidFill>
                  <a:srgbClr val="273239"/>
                </a:solidFill>
                <a:latin typeface="Times New Roman" panose="02020603050405020304" pitchFamily="18" charset="0"/>
                <a:cs typeface="Times New Roman" panose="02020603050405020304" pitchFamily="18" charset="0"/>
              </a:rPr>
              <a:t>s</a:t>
            </a:r>
            <a:r>
              <a:rPr lang="en-US" b="1" i="0" dirty="0">
                <a:solidFill>
                  <a:srgbClr val="273239"/>
                </a:solidFill>
                <a:effectLst/>
                <a:latin typeface="Times New Roman" panose="02020603050405020304" pitchFamily="18" charset="0"/>
                <a:cs typeface="Times New Roman" panose="02020603050405020304" pitchFamily="18" charset="0"/>
              </a:rPr>
              <a:t>yntax</a:t>
            </a:r>
            <a:r>
              <a:rPr lang="en-US" b="1" dirty="0">
                <a:solidFill>
                  <a:srgbClr val="273239"/>
                </a:solidFill>
                <a:latin typeface="Times New Roman" panose="02020603050405020304" pitchFamily="18" charset="0"/>
                <a:cs typeface="Times New Roman" panose="02020603050405020304" pitchFamily="18" charset="0"/>
              </a:rPr>
              <a:t> parsing</a:t>
            </a:r>
            <a:endParaRPr lang="en-IN" dirty="0"/>
          </a:p>
        </p:txBody>
      </p:sp>
      <p:sp>
        <p:nvSpPr>
          <p:cNvPr id="7" name="Rectangle 3">
            <a:extLst>
              <a:ext uri="{FF2B5EF4-FFF2-40B4-BE49-F238E27FC236}">
                <a16:creationId xmlns:a16="http://schemas.microsoft.com/office/drawing/2014/main" id="{89DBF8D8-ABA6-D06D-419E-6D5EEFDDB84D}"/>
              </a:ext>
            </a:extLst>
          </p:cNvPr>
          <p:cNvSpPr>
            <a:spLocks noGrp="1" noChangeArrowheads="1"/>
          </p:cNvSpPr>
          <p:nvPr>
            <p:ph idx="1"/>
          </p:nvPr>
        </p:nvSpPr>
        <p:spPr bwMode="auto">
          <a:xfrm>
            <a:off x="457200" y="1351507"/>
            <a:ext cx="8229600" cy="415498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hangingPunct="0">
              <a:defRPr>
                <a:solidFill>
                  <a:schemeClr val="tx1"/>
                </a:solidFill>
                <a:latin typeface="Arial" panose="020B0604020202020204" pitchFamily="34" charset="0"/>
              </a:defRPr>
            </a:lvl6pPr>
            <a:lvl7pPr eaLnBrk="0" hangingPunct="0">
              <a:defRPr>
                <a:solidFill>
                  <a:schemeClr val="tx1"/>
                </a:solidFill>
                <a:latin typeface="Arial" panose="020B0604020202020204" pitchFamily="34" charset="0"/>
              </a:defRPr>
            </a:lvl7pPr>
            <a:lvl8pPr eaLnBrk="0" hangingPunct="0">
              <a:defRPr>
                <a:solidFill>
                  <a:schemeClr val="tx1"/>
                </a:solidFill>
                <a:latin typeface="Arial" panose="020B0604020202020204" pitchFamily="34" charset="0"/>
              </a:defRPr>
            </a:lvl8pPr>
            <a:lvl9pPr eaLnBrk="0" hangingPunct="0">
              <a:defRPr>
                <a:solidFill>
                  <a:schemeClr val="tx1"/>
                </a:solidFill>
                <a:latin typeface="Arial" panose="020B0604020202020204" pitchFamily="34" charset="0"/>
              </a:defRPr>
            </a:lvl9pPr>
          </a:lstStyle>
          <a:p>
            <a:pPr algn="just">
              <a:spcBef>
                <a:spcPct val="0"/>
              </a:spcBef>
            </a:pPr>
            <a:r>
              <a:rPr lang="en-US" altLang="en-US" sz="2400" dirty="0">
                <a:latin typeface="Times New Roman" panose="02020603050405020304" pitchFamily="18" charset="0"/>
                <a:cs typeface="Times New Roman" panose="02020603050405020304" pitchFamily="18" charset="0"/>
              </a:rPr>
              <a:t>In the above sentence, parsing works by first breaking it down to individual tokens i.e., “Stephen”, “is”, “playing”, and “guitar” which are nothing but individual words making up the sentence.</a:t>
            </a:r>
          </a:p>
          <a:p>
            <a:pPr algn="just">
              <a:spcBef>
                <a:spcPct val="0"/>
              </a:spcBef>
            </a:pPr>
            <a:r>
              <a:rPr lang="en-US" altLang="en-US" sz="2400" dirty="0">
                <a:latin typeface="Times New Roman" panose="02020603050405020304" pitchFamily="18" charset="0"/>
                <a:cs typeface="Times New Roman" panose="02020603050405020304" pitchFamily="18" charset="0"/>
              </a:rPr>
              <a:t>In the next steps, part of speech is tagged like a Noun tagged to “Stephen” and “guitar” whereas Verb is tagged to “is” and “playing”.</a:t>
            </a:r>
          </a:p>
          <a:p>
            <a:pPr algn="just">
              <a:spcBef>
                <a:spcPct val="0"/>
              </a:spcBef>
            </a:pPr>
            <a:r>
              <a:rPr lang="en-US" altLang="en-US" sz="2400" dirty="0">
                <a:latin typeface="Times New Roman" panose="02020603050405020304" pitchFamily="18" charset="0"/>
                <a:cs typeface="Times New Roman" panose="02020603050405020304" pitchFamily="18" charset="0"/>
              </a:rPr>
              <a:t>As per the above example, it is evident that parsing a natural language sentence involves analyzing the input sentence by breaking it down into its grammatical constituents, identifying the parts of speech, and syntactic relations.</a:t>
            </a:r>
          </a:p>
        </p:txBody>
      </p:sp>
    </p:spTree>
    <p:extLst>
      <p:ext uri="{BB962C8B-B14F-4D97-AF65-F5344CB8AC3E}">
        <p14:creationId xmlns:p14="http://schemas.microsoft.com/office/powerpoint/2010/main" val="197500292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F61CB-4230-D9B8-B562-909943FC8D92}"/>
              </a:ext>
            </a:extLst>
          </p:cNvPr>
          <p:cNvSpPr>
            <a:spLocks noGrp="1"/>
          </p:cNvSpPr>
          <p:nvPr>
            <p:ph type="title"/>
          </p:nvPr>
        </p:nvSpPr>
        <p:spPr>
          <a:xfrm>
            <a:off x="457200" y="114071"/>
            <a:ext cx="8229600" cy="639762"/>
          </a:xfrm>
        </p:spPr>
        <p:txBody>
          <a:bodyPr/>
          <a:lstStyle/>
          <a:p>
            <a:r>
              <a:rPr lang="en-IN" b="1" dirty="0"/>
              <a:t>Context Knowledge</a:t>
            </a:r>
          </a:p>
        </p:txBody>
      </p:sp>
      <p:sp>
        <p:nvSpPr>
          <p:cNvPr id="3" name="Content Placeholder 2">
            <a:extLst>
              <a:ext uri="{FF2B5EF4-FFF2-40B4-BE49-F238E27FC236}">
                <a16:creationId xmlns:a16="http://schemas.microsoft.com/office/drawing/2014/main" id="{F8037F16-4F3E-CAA4-F724-69A838D1C329}"/>
              </a:ext>
            </a:extLst>
          </p:cNvPr>
          <p:cNvSpPr>
            <a:spLocks noGrp="1"/>
          </p:cNvSpPr>
          <p:nvPr>
            <p:ph idx="1"/>
          </p:nvPr>
        </p:nvSpPr>
        <p:spPr>
          <a:xfrm>
            <a:off x="228600" y="1166018"/>
            <a:ext cx="8686800" cy="4525963"/>
          </a:xfrm>
        </p:spPr>
        <p:txBody>
          <a:bodyPr/>
          <a:lstStyle/>
          <a:p>
            <a:pPr algn="just"/>
            <a:r>
              <a:rPr lang="en-US" sz="2800" dirty="0">
                <a:latin typeface="Times New Roman" panose="02020603050405020304" pitchFamily="18" charset="0"/>
                <a:cs typeface="Times New Roman" panose="02020603050405020304" pitchFamily="18" charset="0"/>
              </a:rPr>
              <a:t>Context knowledge contains a set of </a:t>
            </a:r>
            <a:r>
              <a:rPr lang="en-US" sz="2800" b="1" dirty="0">
                <a:latin typeface="Times New Roman" panose="02020603050405020304" pitchFamily="18" charset="0"/>
                <a:cs typeface="Times New Roman" panose="02020603050405020304" pitchFamily="18" charset="0"/>
              </a:rPr>
              <a:t>lexical with their semantic relations.</a:t>
            </a:r>
          </a:p>
          <a:p>
            <a:pPr algn="just"/>
            <a:r>
              <a:rPr lang="en-US" sz="2800" dirty="0">
                <a:latin typeface="Times New Roman" panose="02020603050405020304" pitchFamily="18" charset="0"/>
                <a:cs typeface="Times New Roman" panose="02020603050405020304" pitchFamily="18" charset="0"/>
              </a:rPr>
              <a:t> The set of lexical with its </a:t>
            </a:r>
            <a:r>
              <a:rPr lang="en-US" sz="2800" b="1" dirty="0">
                <a:latin typeface="Times New Roman" panose="02020603050405020304" pitchFamily="18" charset="0"/>
                <a:cs typeface="Times New Roman" panose="02020603050405020304" pitchFamily="18" charset="0"/>
              </a:rPr>
              <a:t>semantics</a:t>
            </a:r>
            <a:r>
              <a:rPr lang="en-US" sz="2800" dirty="0">
                <a:latin typeface="Times New Roman" panose="02020603050405020304" pitchFamily="18" charset="0"/>
                <a:cs typeface="Times New Roman" panose="02020603050405020304" pitchFamily="18" charset="0"/>
              </a:rPr>
              <a:t> are extracted from the </a:t>
            </a:r>
            <a:r>
              <a:rPr lang="en-US" sz="2800" b="1" dirty="0">
                <a:latin typeface="Times New Roman" panose="02020603050405020304" pitchFamily="18" charset="0"/>
                <a:cs typeface="Times New Roman" panose="02020603050405020304" pitchFamily="18" charset="0"/>
              </a:rPr>
              <a:t>WordNet database </a:t>
            </a:r>
            <a:r>
              <a:rPr lang="en-US" sz="2800" dirty="0">
                <a:latin typeface="Times New Roman" panose="02020603050405020304" pitchFamily="18" charset="0"/>
                <a:cs typeface="Times New Roman" panose="02020603050405020304" pitchFamily="18" charset="0"/>
              </a:rPr>
              <a:t>manually. </a:t>
            </a:r>
          </a:p>
          <a:p>
            <a:pPr algn="just"/>
            <a:r>
              <a:rPr lang="en-US" sz="2800" dirty="0">
                <a:latin typeface="Times New Roman" panose="02020603050405020304" pitchFamily="18" charset="0"/>
                <a:cs typeface="Times New Roman" panose="02020603050405020304" pitchFamily="18" charset="0"/>
              </a:rPr>
              <a:t>All semantics in this work are extracted from the WordNet and combined with a context label. </a:t>
            </a:r>
          </a:p>
          <a:p>
            <a:pPr algn="just"/>
            <a:r>
              <a:rPr lang="en-US" sz="2800" dirty="0">
                <a:latin typeface="Times New Roman" panose="02020603050405020304" pitchFamily="18" charset="0"/>
                <a:cs typeface="Times New Roman" panose="02020603050405020304" pitchFamily="18" charset="0"/>
              </a:rPr>
              <a:t>For instance, the word bank may have 5 possible meanings as shown in Table.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760350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050B14B-43AE-D3D0-AA6E-F695D4A75CF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9600" y="762000"/>
            <a:ext cx="7633125" cy="4267200"/>
          </a:xfrm>
          <a:prstGeom prst="rect">
            <a:avLst/>
          </a:prstGeom>
          <a:noFill/>
          <a:ln>
            <a:noFill/>
          </a:ln>
        </p:spPr>
      </p:pic>
    </p:spTree>
    <p:extLst>
      <p:ext uri="{BB962C8B-B14F-4D97-AF65-F5344CB8AC3E}">
        <p14:creationId xmlns:p14="http://schemas.microsoft.com/office/powerpoint/2010/main" val="12073050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CB44F-0686-91A3-8D6E-79F2B680C5A6}"/>
              </a:ext>
            </a:extLst>
          </p:cNvPr>
          <p:cNvSpPr>
            <a:spLocks noGrp="1"/>
          </p:cNvSpPr>
          <p:nvPr>
            <p:ph type="title"/>
          </p:nvPr>
        </p:nvSpPr>
        <p:spPr>
          <a:xfrm>
            <a:off x="457200" y="246588"/>
            <a:ext cx="8229600" cy="1143000"/>
          </a:xfrm>
        </p:spPr>
        <p:txBody>
          <a:bodyPr/>
          <a:lstStyle/>
          <a:p>
            <a:r>
              <a:rPr lang="en-IN" b="1" dirty="0"/>
              <a:t>Concepts Knowledge</a:t>
            </a:r>
          </a:p>
        </p:txBody>
      </p:sp>
      <p:sp>
        <p:nvSpPr>
          <p:cNvPr id="3" name="Content Placeholder 2">
            <a:extLst>
              <a:ext uri="{FF2B5EF4-FFF2-40B4-BE49-F238E27FC236}">
                <a16:creationId xmlns:a16="http://schemas.microsoft.com/office/drawing/2014/main" id="{9EF8E625-3D95-1E4E-A27A-C475062B11A4}"/>
              </a:ext>
            </a:extLst>
          </p:cNvPr>
          <p:cNvSpPr>
            <a:spLocks noGrp="1"/>
          </p:cNvSpPr>
          <p:nvPr>
            <p:ph idx="1"/>
          </p:nvPr>
        </p:nvSpPr>
        <p:spPr>
          <a:xfrm>
            <a:off x="66675" y="1424940"/>
            <a:ext cx="4048125" cy="4571999"/>
          </a:xfrm>
        </p:spPr>
        <p:txBody>
          <a:bodyPr/>
          <a:lstStyle/>
          <a:p>
            <a:pPr algn="just"/>
            <a:r>
              <a:rPr lang="en-US" sz="2800" dirty="0"/>
              <a:t>Concepts knowledge is </a:t>
            </a:r>
            <a:r>
              <a:rPr lang="en-US" sz="2800" b="1" dirty="0"/>
              <a:t>ontology</a:t>
            </a:r>
            <a:r>
              <a:rPr lang="en-US" sz="2800" dirty="0"/>
              <a:t> consists of a set of concepts which are within the domain, and the relationships between the concepts.</a:t>
            </a:r>
          </a:p>
          <a:p>
            <a:pPr algn="just"/>
            <a:r>
              <a:rPr lang="en-US" sz="2800" dirty="0"/>
              <a:t>The ontology also specifies </a:t>
            </a:r>
            <a:r>
              <a:rPr lang="en-US" sz="2800" b="1" dirty="0"/>
              <a:t>how knowledge is related to linguistic structures </a:t>
            </a:r>
            <a:r>
              <a:rPr lang="en-US" sz="2800" dirty="0"/>
              <a:t>such as grammars and lexicons.</a:t>
            </a:r>
            <a:endParaRPr lang="en-IN" sz="2800" dirty="0"/>
          </a:p>
        </p:txBody>
      </p:sp>
      <p:pic>
        <p:nvPicPr>
          <p:cNvPr id="5" name="Picture 4">
            <a:extLst>
              <a:ext uri="{FF2B5EF4-FFF2-40B4-BE49-F238E27FC236}">
                <a16:creationId xmlns:a16="http://schemas.microsoft.com/office/drawing/2014/main" id="{36601D15-99A3-FF39-5554-B45893ECC2CA}"/>
              </a:ext>
            </a:extLst>
          </p:cNvPr>
          <p:cNvPicPr>
            <a:picLocks noChangeAspect="1"/>
          </p:cNvPicPr>
          <p:nvPr/>
        </p:nvPicPr>
        <p:blipFill>
          <a:blip r:embed="rId2"/>
          <a:stretch>
            <a:fillRect/>
          </a:stretch>
        </p:blipFill>
        <p:spPr>
          <a:xfrm>
            <a:off x="4572000" y="1600201"/>
            <a:ext cx="4505325" cy="3657599"/>
          </a:xfrm>
          <a:prstGeom prst="rect">
            <a:avLst/>
          </a:prstGeom>
        </p:spPr>
      </p:pic>
    </p:spTree>
    <p:extLst>
      <p:ext uri="{BB962C8B-B14F-4D97-AF65-F5344CB8AC3E}">
        <p14:creationId xmlns:p14="http://schemas.microsoft.com/office/powerpoint/2010/main" val="371815742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EBBDF1-CBE3-B866-B8A2-8AFFE2F96EE0}"/>
              </a:ext>
            </a:extLst>
          </p:cNvPr>
          <p:cNvSpPr>
            <a:spLocks noGrp="1"/>
          </p:cNvSpPr>
          <p:nvPr>
            <p:ph type="sldNum" sz="quarter" idx="10"/>
          </p:nvPr>
        </p:nvSpPr>
        <p:spPr/>
        <p:txBody>
          <a:bodyPr/>
          <a:lstStyle/>
          <a:p>
            <a:fld id="{F61B84BD-01A4-48B6-A060-EA4D18B262F7}" type="slidenum">
              <a:rPr lang="en-US" altLang="ko-KR"/>
              <a:pPr/>
              <a:t>83</a:t>
            </a:fld>
            <a:endParaRPr lang="en-US" altLang="ko-KR"/>
          </a:p>
        </p:txBody>
      </p:sp>
      <p:sp>
        <p:nvSpPr>
          <p:cNvPr id="782338" name="Rectangle 2">
            <a:extLst>
              <a:ext uri="{FF2B5EF4-FFF2-40B4-BE49-F238E27FC236}">
                <a16:creationId xmlns:a16="http://schemas.microsoft.com/office/drawing/2014/main" id="{1646EC1C-5682-D2D8-8B25-B3041C82A2DE}"/>
              </a:ext>
            </a:extLst>
          </p:cNvPr>
          <p:cNvSpPr>
            <a:spLocks noChangeArrowheads="1"/>
          </p:cNvSpPr>
          <p:nvPr/>
        </p:nvSpPr>
        <p:spPr bwMode="auto">
          <a:xfrm>
            <a:off x="2376488" y="22955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en-IN"/>
          </a:p>
        </p:txBody>
      </p:sp>
      <p:graphicFrame>
        <p:nvGraphicFramePr>
          <p:cNvPr id="782339" name="Object 3">
            <a:extLst>
              <a:ext uri="{FF2B5EF4-FFF2-40B4-BE49-F238E27FC236}">
                <a16:creationId xmlns:a16="http://schemas.microsoft.com/office/drawing/2014/main" id="{BDB0C3E4-8EC9-0179-ECE4-A2FFAD84D461}"/>
              </a:ext>
            </a:extLst>
          </p:cNvPr>
          <p:cNvGraphicFramePr>
            <a:graphicFrameLocks noChangeAspect="1"/>
          </p:cNvGraphicFramePr>
          <p:nvPr>
            <p:extLst>
              <p:ext uri="{D42A27DB-BD31-4B8C-83A1-F6EECF244321}">
                <p14:modId xmlns:p14="http://schemas.microsoft.com/office/powerpoint/2010/main" val="2389177321"/>
              </p:ext>
            </p:extLst>
          </p:nvPr>
        </p:nvGraphicFramePr>
        <p:xfrm>
          <a:off x="381000" y="1600202"/>
          <a:ext cx="8534400" cy="4786312"/>
        </p:xfrm>
        <a:graphic>
          <a:graphicData uri="http://schemas.openxmlformats.org/presentationml/2006/ole">
            <mc:AlternateContent xmlns:mc="http://schemas.openxmlformats.org/markup-compatibility/2006">
              <mc:Choice xmlns:v="urn:schemas-microsoft-com:vml" Requires="v">
                <p:oleObj r:id="rId2" imgW="5900928" imgH="3040380" progId="Word.Picture.8">
                  <p:embed/>
                </p:oleObj>
              </mc:Choice>
              <mc:Fallback>
                <p:oleObj r:id="rId2" imgW="5900928" imgH="3040380" progId="Word.Picture.8">
                  <p:embed/>
                  <p:pic>
                    <p:nvPicPr>
                      <p:cNvPr id="782339" name="Object 3">
                        <a:extLst>
                          <a:ext uri="{FF2B5EF4-FFF2-40B4-BE49-F238E27FC236}">
                            <a16:creationId xmlns:a16="http://schemas.microsoft.com/office/drawing/2014/main" id="{BDB0C3E4-8EC9-0179-ECE4-A2FFAD84D4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00202"/>
                        <a:ext cx="8534400" cy="4786312"/>
                      </a:xfrm>
                      <a:prstGeom prst="rect">
                        <a:avLst/>
                      </a:prstGeom>
                      <a:noFill/>
                    </p:spPr>
                  </p:pic>
                </p:oleObj>
              </mc:Fallback>
            </mc:AlternateContent>
          </a:graphicData>
        </a:graphic>
      </p:graphicFrame>
      <p:sp>
        <p:nvSpPr>
          <p:cNvPr id="782340" name="Rectangle 4">
            <a:extLst>
              <a:ext uri="{FF2B5EF4-FFF2-40B4-BE49-F238E27FC236}">
                <a16:creationId xmlns:a16="http://schemas.microsoft.com/office/drawing/2014/main" id="{FBA4FD06-1AEA-C2A3-55DF-0794305545BE}"/>
              </a:ext>
            </a:extLst>
          </p:cNvPr>
          <p:cNvSpPr>
            <a:spLocks noChangeArrowheads="1"/>
          </p:cNvSpPr>
          <p:nvPr/>
        </p:nvSpPr>
        <p:spPr bwMode="auto">
          <a:xfrm>
            <a:off x="914400" y="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l">
              <a:defRPr kumimoji="1" sz="2400">
                <a:solidFill>
                  <a:schemeClr val="tx1"/>
                </a:solidFill>
                <a:latin typeface="굴림" panose="020B0600000101010101" pitchFamily="34" charset="-127"/>
                <a:ea typeface="굴림" panose="020B0600000101010101" pitchFamily="34" charset="-127"/>
              </a:defRPr>
            </a:lvl1pPr>
            <a:lvl2pPr algn="l">
              <a:defRPr kumimoji="1" sz="2400">
                <a:solidFill>
                  <a:schemeClr val="tx1"/>
                </a:solidFill>
                <a:latin typeface="굴림" panose="020B0600000101010101" pitchFamily="34" charset="-127"/>
                <a:ea typeface="굴림" panose="020B0600000101010101" pitchFamily="34" charset="-127"/>
              </a:defRPr>
            </a:lvl2pPr>
            <a:lvl3pPr algn="l">
              <a:defRPr kumimoji="1" sz="2400">
                <a:solidFill>
                  <a:schemeClr val="tx1"/>
                </a:solidFill>
                <a:latin typeface="굴림" panose="020B0600000101010101" pitchFamily="34" charset="-127"/>
                <a:ea typeface="굴림" panose="020B0600000101010101" pitchFamily="34" charset="-127"/>
              </a:defRPr>
            </a:lvl3pPr>
            <a:lvl4pPr algn="l">
              <a:defRPr kumimoji="1" sz="2400">
                <a:solidFill>
                  <a:schemeClr val="tx1"/>
                </a:solidFill>
                <a:latin typeface="굴림" panose="020B0600000101010101" pitchFamily="34" charset="-127"/>
                <a:ea typeface="굴림" panose="020B0600000101010101" pitchFamily="34" charset="-127"/>
              </a:defRPr>
            </a:lvl4pPr>
            <a:lvl5pPr algn="l">
              <a:defRPr kumimoji="1" sz="2400">
                <a:solidFill>
                  <a:schemeClr val="tx1"/>
                </a:solidFill>
                <a:latin typeface="굴림" panose="020B0600000101010101" pitchFamily="34" charset="-127"/>
                <a:ea typeface="굴림" panose="020B0600000101010101" pitchFamily="34" charset="-127"/>
              </a:defRPr>
            </a:lvl5pPr>
            <a:lvl6pPr marL="457200" fontAlgn="base" latinLnBrk="1">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6pPr>
            <a:lvl7pPr marL="914400" fontAlgn="base" latinLnBrk="1">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7pPr>
            <a:lvl8pPr marL="1371600" fontAlgn="base" latinLnBrk="1">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8pPr>
            <a:lvl9pPr marL="1828800" fontAlgn="base" latinLnBrk="1">
              <a:spcBef>
                <a:spcPct val="0"/>
              </a:spcBef>
              <a:spcAft>
                <a:spcPct val="0"/>
              </a:spcAft>
              <a:defRPr kumimoji="1" sz="2400">
                <a:solidFill>
                  <a:schemeClr val="tx1"/>
                </a:solidFill>
                <a:latin typeface="굴림" panose="020B0600000101010101" pitchFamily="34" charset="-127"/>
                <a:ea typeface="굴림" panose="020B0600000101010101" pitchFamily="34" charset="-127"/>
              </a:defRPr>
            </a:lvl9pPr>
          </a:lstStyle>
          <a:p>
            <a:pPr algn="ctr"/>
            <a:r>
              <a:rPr lang="en-US" sz="4000" b="1" dirty="0">
                <a:latin typeface="+mj-lt"/>
                <a:ea typeface="+mj-ea"/>
                <a:cs typeface="+mj-cs"/>
              </a:rPr>
              <a:t>Structural Disambiguation</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005F1ABC-96BE-2419-4DC7-DD5999F0D222}"/>
              </a:ext>
            </a:extLst>
          </p:cNvPr>
          <p:cNvSpPr>
            <a:spLocks noGrp="1"/>
          </p:cNvSpPr>
          <p:nvPr>
            <p:ph type="sldNum" sz="quarter" idx="10"/>
          </p:nvPr>
        </p:nvSpPr>
        <p:spPr/>
        <p:txBody>
          <a:bodyPr/>
          <a:lstStyle/>
          <a:p>
            <a:fld id="{2DC4EE47-4BE4-47BF-A0FF-63DE8478707B}" type="slidenum">
              <a:rPr lang="en-US" altLang="ko-KR"/>
              <a:pPr/>
              <a:t>84</a:t>
            </a:fld>
            <a:endParaRPr lang="en-US" altLang="ko-KR"/>
          </a:p>
        </p:txBody>
      </p:sp>
      <p:sp>
        <p:nvSpPr>
          <p:cNvPr id="783362" name="Rectangle 2">
            <a:extLst>
              <a:ext uri="{FF2B5EF4-FFF2-40B4-BE49-F238E27FC236}">
                <a16:creationId xmlns:a16="http://schemas.microsoft.com/office/drawing/2014/main" id="{1AE1398C-6D16-796C-BB4F-812898507B41}"/>
              </a:ext>
            </a:extLst>
          </p:cNvPr>
          <p:cNvSpPr>
            <a:spLocks noGrp="1" noChangeArrowheads="1"/>
          </p:cNvSpPr>
          <p:nvPr>
            <p:ph type="title"/>
          </p:nvPr>
        </p:nvSpPr>
        <p:spPr>
          <a:xfrm>
            <a:off x="0" y="0"/>
            <a:ext cx="9144000" cy="1524000"/>
          </a:xfrm>
          <a:noFill/>
          <a:ln/>
        </p:spPr>
        <p:txBody>
          <a:bodyPr lIns="92075" tIns="46038" rIns="92075" bIns="46038"/>
          <a:lstStyle/>
          <a:p>
            <a:r>
              <a:rPr lang="es-MX" altLang="en-US" sz="3800" b="0">
                <a:latin typeface="Century Schoolbook" panose="02040604050505020304" pitchFamily="18" charset="0"/>
              </a:rPr>
              <a:t>Example of text</a:t>
            </a:r>
            <a:endParaRPr lang="es-ES" altLang="en-US" sz="3800" b="0">
              <a:latin typeface="Century Schoolbook" panose="02040604050505020304" pitchFamily="18" charset="0"/>
            </a:endParaRPr>
          </a:p>
        </p:txBody>
      </p:sp>
      <p:sp>
        <p:nvSpPr>
          <p:cNvPr id="783363" name="Rectangle 3">
            <a:extLst>
              <a:ext uri="{FF2B5EF4-FFF2-40B4-BE49-F238E27FC236}">
                <a16:creationId xmlns:a16="http://schemas.microsoft.com/office/drawing/2014/main" id="{80932976-DDE6-34C8-C71A-FAED850ABDC7}"/>
              </a:ext>
            </a:extLst>
          </p:cNvPr>
          <p:cNvSpPr>
            <a:spLocks noGrp="1" noChangeArrowheads="1"/>
          </p:cNvSpPr>
          <p:nvPr>
            <p:ph type="body" idx="1"/>
          </p:nvPr>
        </p:nvSpPr>
        <p:spPr>
          <a:xfrm>
            <a:off x="457200" y="1981200"/>
            <a:ext cx="8380413" cy="2895600"/>
          </a:xfrm>
          <a:noFill/>
          <a:ln/>
        </p:spPr>
        <p:txBody>
          <a:bodyPr lIns="92075" tIns="46038" rIns="92075" bIns="46038"/>
          <a:lstStyle/>
          <a:p>
            <a:pPr marL="0" indent="0" algn="just">
              <a:lnSpc>
                <a:spcPct val="90000"/>
              </a:lnSpc>
              <a:buFont typeface="Wingdings" panose="05000000000000000000" pitchFamily="2" charset="2"/>
              <a:buNone/>
            </a:pPr>
            <a:r>
              <a:rPr lang="es-ES" altLang="en-US" sz="4000" b="1" i="1" dirty="0">
                <a:effectLst>
                  <a:outerShdw blurRad="38100" dist="38100" dir="2700000" algn="tl">
                    <a:srgbClr val="FFFFFF"/>
                  </a:outerShdw>
                </a:effectLst>
              </a:rPr>
              <a:t>“</a:t>
            </a:r>
            <a:r>
              <a:rPr lang="es-ES" altLang="en-US" sz="4000" b="1" i="1" dirty="0" err="1">
                <a:effectLst>
                  <a:outerShdw blurRad="38100" dist="38100" dir="2700000" algn="tl">
                    <a:srgbClr val="FFFFFF"/>
                  </a:outerShdw>
                </a:effectLst>
                <a:latin typeface="Century Schoolbook" panose="02040604050505020304" pitchFamily="18" charset="0"/>
              </a:rPr>
              <a:t>Science</a:t>
            </a:r>
            <a:r>
              <a:rPr lang="es-ES" altLang="en-US" sz="4000" b="1" i="1" dirty="0">
                <a:effectLst>
                  <a:outerShdw blurRad="38100" dist="38100" dir="2700000" algn="tl">
                    <a:srgbClr val="FFFFFF"/>
                  </a:outerShdw>
                </a:effectLst>
                <a:latin typeface="Century Schoolbook" panose="02040604050505020304" pitchFamily="18" charset="0"/>
              </a:rPr>
              <a:t> </a:t>
            </a:r>
            <a:r>
              <a:rPr lang="es-ES" altLang="en-US" sz="4000" b="1" i="1" dirty="0" err="1">
                <a:effectLst>
                  <a:outerShdw blurRad="38100" dist="38100" dir="2700000" algn="tl">
                    <a:srgbClr val="FFFFFF"/>
                  </a:outerShdw>
                </a:effectLst>
                <a:latin typeface="Century Schoolbook" panose="02040604050505020304" pitchFamily="18" charset="0"/>
              </a:rPr>
              <a:t>is</a:t>
            </a:r>
            <a:r>
              <a:rPr lang="es-ES" altLang="en-US" sz="4000" b="1" i="1" dirty="0">
                <a:effectLst>
                  <a:outerShdw blurRad="38100" dist="38100" dir="2700000" algn="tl">
                    <a:srgbClr val="FFFFFF"/>
                  </a:outerShdw>
                </a:effectLst>
                <a:latin typeface="Century Schoolbook" panose="02040604050505020304" pitchFamily="18" charset="0"/>
              </a:rPr>
              <a:t> </a:t>
            </a:r>
            <a:r>
              <a:rPr lang="es-ES" altLang="en-US" sz="4000" b="1" i="1" dirty="0" err="1">
                <a:effectLst>
                  <a:outerShdw blurRad="38100" dist="38100" dir="2700000" algn="tl">
                    <a:srgbClr val="FFFFFF"/>
                  </a:outerShdw>
                </a:effectLst>
                <a:latin typeface="Century Schoolbook" panose="02040604050505020304" pitchFamily="18" charset="0"/>
              </a:rPr>
              <a:t>important</a:t>
            </a:r>
            <a:r>
              <a:rPr lang="es-ES" altLang="en-US" sz="4000" b="1" i="1" dirty="0">
                <a:effectLst>
                  <a:outerShdw blurRad="38100" dist="38100" dir="2700000" algn="tl">
                    <a:srgbClr val="FFFFFF"/>
                  </a:outerShdw>
                </a:effectLst>
                <a:latin typeface="Century Schoolbook" panose="02040604050505020304" pitchFamily="18" charset="0"/>
              </a:rPr>
              <a:t> </a:t>
            </a:r>
            <a:r>
              <a:rPr lang="es-ES" altLang="en-US" sz="4000" b="1" i="1" dirty="0" err="1">
                <a:effectLst>
                  <a:outerShdw blurRad="38100" dist="38100" dir="2700000" algn="tl">
                    <a:srgbClr val="FFFFFF"/>
                  </a:outerShdw>
                </a:effectLst>
                <a:latin typeface="Century Schoolbook" panose="02040604050505020304" pitchFamily="18" charset="0"/>
              </a:rPr>
              <a:t>for</a:t>
            </a:r>
            <a:r>
              <a:rPr lang="es-ES" altLang="en-US" sz="4000" b="1" i="1" dirty="0">
                <a:effectLst>
                  <a:outerShdw blurRad="38100" dist="38100" dir="2700000" algn="tl">
                    <a:srgbClr val="FFFFFF"/>
                  </a:outerShdw>
                </a:effectLst>
                <a:latin typeface="Century Schoolbook" panose="02040604050505020304" pitchFamily="18" charset="0"/>
              </a:rPr>
              <a:t> </a:t>
            </a:r>
            <a:r>
              <a:rPr lang="es-ES" altLang="en-US" sz="4000" b="1" i="1" dirty="0" err="1">
                <a:effectLst>
                  <a:outerShdw blurRad="38100" dist="38100" dir="2700000" algn="tl">
                    <a:srgbClr val="FFFFFF"/>
                  </a:outerShdw>
                </a:effectLst>
                <a:latin typeface="Century Schoolbook" panose="02040604050505020304" pitchFamily="18" charset="0"/>
              </a:rPr>
              <a:t>our</a:t>
            </a:r>
            <a:r>
              <a:rPr lang="es-ES" altLang="en-US" sz="4000" b="1" i="1" dirty="0">
                <a:effectLst>
                  <a:outerShdw blurRad="38100" dist="38100" dir="2700000" algn="tl">
                    <a:srgbClr val="FFFFFF"/>
                  </a:outerShdw>
                </a:effectLst>
                <a:latin typeface="Century Schoolbook" panose="02040604050505020304" pitchFamily="18" charset="0"/>
              </a:rPr>
              <a:t> country.</a:t>
            </a:r>
          </a:p>
          <a:p>
            <a:pPr marL="0" indent="0" algn="just">
              <a:lnSpc>
                <a:spcPct val="90000"/>
              </a:lnSpc>
              <a:spcBef>
                <a:spcPct val="50000"/>
              </a:spcBef>
              <a:buFont typeface="Wingdings" panose="05000000000000000000" pitchFamily="2" charset="2"/>
              <a:buNone/>
            </a:pPr>
            <a:r>
              <a:rPr lang="es-ES" altLang="en-US" sz="4000" b="1" i="1" dirty="0" err="1">
                <a:effectLst>
                  <a:outerShdw blurRad="38100" dist="38100" dir="2700000" algn="tl">
                    <a:srgbClr val="FFFFFF"/>
                  </a:outerShdw>
                </a:effectLst>
                <a:latin typeface="Century Schoolbook" panose="02040604050505020304" pitchFamily="18" charset="0"/>
              </a:rPr>
              <a:t>The</a:t>
            </a:r>
            <a:r>
              <a:rPr lang="es-ES" altLang="en-US" sz="4000" b="1" i="1" dirty="0">
                <a:effectLst>
                  <a:outerShdw blurRad="38100" dist="38100" dir="2700000" algn="tl">
                    <a:srgbClr val="FFFFFF"/>
                  </a:outerShdw>
                </a:effectLst>
                <a:latin typeface="Century Schoolbook" panose="02040604050505020304" pitchFamily="18" charset="0"/>
              </a:rPr>
              <a:t> </a:t>
            </a:r>
            <a:r>
              <a:rPr lang="es-ES" altLang="en-US" sz="4000" b="1" i="1" dirty="0" err="1">
                <a:effectLst>
                  <a:outerShdw blurRad="38100" dist="38100" dir="2700000" algn="tl">
                    <a:srgbClr val="FFFFFF"/>
                  </a:outerShdw>
                </a:effectLst>
                <a:latin typeface="Century Schoolbook" panose="02040604050505020304" pitchFamily="18" charset="0"/>
              </a:rPr>
              <a:t>Government</a:t>
            </a:r>
            <a:r>
              <a:rPr lang="es-ES" altLang="en-US" sz="4000" b="1" i="1" dirty="0">
                <a:effectLst>
                  <a:outerShdw blurRad="38100" dist="38100" dir="2700000" algn="tl">
                    <a:srgbClr val="FFFFFF"/>
                  </a:outerShdw>
                </a:effectLst>
                <a:latin typeface="Century Schoolbook" panose="02040604050505020304" pitchFamily="18" charset="0"/>
              </a:rPr>
              <a:t> </a:t>
            </a:r>
            <a:r>
              <a:rPr lang="es-ES" altLang="en-US" sz="4000" b="1" i="1" dirty="0" err="1">
                <a:effectLst>
                  <a:outerShdw blurRad="38100" dist="38100" dir="2700000" algn="tl">
                    <a:srgbClr val="FFFFFF"/>
                  </a:outerShdw>
                </a:effectLst>
                <a:latin typeface="Century Schoolbook" panose="02040604050505020304" pitchFamily="18" charset="0"/>
              </a:rPr>
              <a:t>pays</a:t>
            </a:r>
            <a:r>
              <a:rPr lang="es-ES" altLang="en-US" sz="4000" b="1" i="1" dirty="0">
                <a:effectLst>
                  <a:outerShdw blurRad="38100" dist="38100" dir="2700000" algn="tl">
                    <a:srgbClr val="FFFFFF"/>
                  </a:outerShdw>
                </a:effectLst>
                <a:latin typeface="Century Schoolbook" panose="02040604050505020304" pitchFamily="18" charset="0"/>
              </a:rPr>
              <a:t> </a:t>
            </a:r>
            <a:r>
              <a:rPr lang="es-ES" altLang="en-US" sz="4000" b="1" i="1" dirty="0" err="1">
                <a:effectLst>
                  <a:outerShdw blurRad="38100" dist="38100" dir="2700000" algn="tl">
                    <a:srgbClr val="FFFFFF"/>
                  </a:outerShdw>
                </a:effectLst>
                <a:latin typeface="Century Schoolbook" panose="02040604050505020304" pitchFamily="18" charset="0"/>
              </a:rPr>
              <a:t>it</a:t>
            </a:r>
            <a:r>
              <a:rPr lang="es-ES" altLang="en-US" sz="4000" b="1" i="1" dirty="0">
                <a:effectLst>
                  <a:outerShdw blurRad="38100" dist="38100" dir="2700000" algn="tl">
                    <a:srgbClr val="FFFFFF"/>
                  </a:outerShdw>
                </a:effectLst>
                <a:latin typeface="Century Schoolbook" panose="02040604050505020304" pitchFamily="18" charset="0"/>
              </a:rPr>
              <a:t> </a:t>
            </a:r>
            <a:br>
              <a:rPr lang="es-ES" altLang="en-US" sz="4000" b="1" i="1" dirty="0">
                <a:effectLst>
                  <a:outerShdw blurRad="38100" dist="38100" dir="2700000" algn="tl">
                    <a:srgbClr val="FFFFFF"/>
                  </a:outerShdw>
                </a:effectLst>
                <a:latin typeface="Century Schoolbook" panose="02040604050505020304" pitchFamily="18" charset="0"/>
              </a:rPr>
            </a:br>
            <a:r>
              <a:rPr lang="es-ES" altLang="en-US" sz="4000" b="1" i="1" dirty="0" err="1">
                <a:effectLst>
                  <a:outerShdw blurRad="38100" dist="38100" dir="2700000" algn="tl">
                    <a:srgbClr val="FFFFFF"/>
                  </a:outerShdw>
                </a:effectLst>
                <a:latin typeface="Century Schoolbook" panose="02040604050505020304" pitchFamily="18" charset="0"/>
              </a:rPr>
              <a:t>much</a:t>
            </a:r>
            <a:r>
              <a:rPr lang="es-ES" altLang="en-US" sz="4000" b="1" i="1" dirty="0">
                <a:effectLst>
                  <a:outerShdw blurRad="38100" dist="38100" dir="2700000" algn="tl">
                    <a:srgbClr val="FFFFFF"/>
                  </a:outerShdw>
                </a:effectLst>
                <a:latin typeface="Century Schoolbook" panose="02040604050505020304" pitchFamily="18" charset="0"/>
              </a:rPr>
              <a:t> </a:t>
            </a:r>
            <a:r>
              <a:rPr lang="es-ES" altLang="en-US" sz="4000" b="1" i="1" dirty="0" err="1">
                <a:effectLst>
                  <a:outerShdw blurRad="38100" dist="38100" dir="2700000" algn="tl">
                    <a:srgbClr val="FFFFFF"/>
                  </a:outerShdw>
                </a:effectLst>
                <a:latin typeface="Century Schoolbook" panose="02040604050505020304" pitchFamily="18" charset="0"/>
              </a:rPr>
              <a:t>attention</a:t>
            </a:r>
            <a:r>
              <a:rPr lang="es-ES" altLang="en-US" sz="4000" b="1" i="1" dirty="0">
                <a:effectLst>
                  <a:outerShdw blurRad="38100" dist="38100" dir="2700000" algn="tl">
                    <a:srgbClr val="FFFFFF"/>
                  </a:outerShdw>
                </a:effectLst>
                <a:latin typeface="Century Schoolbook" panose="02040604050505020304" pitchFamily="18" charset="0"/>
              </a:rPr>
              <a:t>.</a:t>
            </a:r>
            <a:r>
              <a:rPr lang="es-ES" altLang="en-US" sz="4000" b="1" i="1" dirty="0">
                <a:effectLst>
                  <a:outerShdw blurRad="38100" dist="38100" dir="2700000" algn="tl">
                    <a:srgbClr val="FFFFFF"/>
                  </a:outerShdw>
                </a:effectLst>
              </a:rPr>
              <a:t>”</a:t>
            </a:r>
            <a:endParaRPr lang="es-ES" altLang="en-US" sz="4000" b="1" i="1" dirty="0">
              <a:effectLst>
                <a:outerShdw blurRad="38100" dist="38100" dir="2700000" algn="tl">
                  <a:srgbClr val="FFFFFF"/>
                </a:outerShdw>
              </a:effectLst>
              <a:latin typeface="Century Schoolbook" panose="020406040505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83363"/>
                                        </p:tgtEl>
                                        <p:attrNameLst>
                                          <p:attrName>style.visibility</p:attrName>
                                        </p:attrNameLst>
                                      </p:cBhvr>
                                      <p:to>
                                        <p:strVal val="visible"/>
                                      </p:to>
                                    </p:set>
                                    <p:animEffect transition="in" filter="dissolve">
                                      <p:cBhvr>
                                        <p:cTn id="7" dur="500"/>
                                        <p:tgtEl>
                                          <p:spTgt spid="783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3363"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4">
            <a:extLst>
              <a:ext uri="{FF2B5EF4-FFF2-40B4-BE49-F238E27FC236}">
                <a16:creationId xmlns:a16="http://schemas.microsoft.com/office/drawing/2014/main" id="{7B65DEB3-900C-9FE2-6A6E-F35C81201631}"/>
              </a:ext>
            </a:extLst>
          </p:cNvPr>
          <p:cNvSpPr>
            <a:spLocks noGrp="1"/>
          </p:cNvSpPr>
          <p:nvPr>
            <p:ph type="sldNum" sz="quarter" idx="10"/>
          </p:nvPr>
        </p:nvSpPr>
        <p:spPr/>
        <p:txBody>
          <a:bodyPr/>
          <a:lstStyle/>
          <a:p>
            <a:fld id="{25286C69-4C2E-44C8-A668-320B7BBAC558}" type="slidenum">
              <a:rPr lang="en-US" altLang="ko-KR"/>
              <a:pPr/>
              <a:t>85</a:t>
            </a:fld>
            <a:endParaRPr lang="en-US" altLang="ko-KR"/>
          </a:p>
        </p:txBody>
      </p:sp>
      <p:sp>
        <p:nvSpPr>
          <p:cNvPr id="784386" name="Rectangle 2">
            <a:extLst>
              <a:ext uri="{FF2B5EF4-FFF2-40B4-BE49-F238E27FC236}">
                <a16:creationId xmlns:a16="http://schemas.microsoft.com/office/drawing/2014/main" id="{981D10E6-F549-26F6-3975-99F1BB79BF30}"/>
              </a:ext>
            </a:extLst>
          </p:cNvPr>
          <p:cNvSpPr>
            <a:spLocks noGrp="1" noChangeArrowheads="1"/>
          </p:cNvSpPr>
          <p:nvPr>
            <p:ph type="title"/>
          </p:nvPr>
        </p:nvSpPr>
        <p:spPr>
          <a:xfrm>
            <a:off x="685800" y="0"/>
            <a:ext cx="7772400" cy="1143000"/>
          </a:xfrm>
          <a:noFill/>
          <a:ln/>
        </p:spPr>
        <p:txBody>
          <a:bodyPr lIns="92075" tIns="46038" rIns="92075" bIns="46038"/>
          <a:lstStyle/>
          <a:p>
            <a:r>
              <a:rPr lang="es-ES" altLang="en-US">
                <a:latin typeface="Century Schoolbook" panose="02040604050505020304" pitchFamily="18" charset="0"/>
              </a:rPr>
              <a:t>Textual representation</a:t>
            </a:r>
          </a:p>
        </p:txBody>
      </p:sp>
      <p:sp>
        <p:nvSpPr>
          <p:cNvPr id="784387" name="Rectangle 3">
            <a:extLst>
              <a:ext uri="{FF2B5EF4-FFF2-40B4-BE49-F238E27FC236}">
                <a16:creationId xmlns:a16="http://schemas.microsoft.com/office/drawing/2014/main" id="{750878CB-8162-8479-CA75-2326465EB552}"/>
              </a:ext>
            </a:extLst>
          </p:cNvPr>
          <p:cNvSpPr>
            <a:spLocks noChangeArrowheads="1"/>
          </p:cNvSpPr>
          <p:nvPr/>
        </p:nvSpPr>
        <p:spPr bwMode="auto">
          <a:xfrm>
            <a:off x="838200" y="1219200"/>
            <a:ext cx="77724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latinLnBrk="0" hangingPunct="0">
              <a:spcBef>
                <a:spcPct val="50000"/>
              </a:spcBef>
            </a:pPr>
            <a:r>
              <a:rPr kumimoji="0" lang="es-ES" altLang="en-US" sz="3600" b="0">
                <a:solidFill>
                  <a:schemeClr val="tx2"/>
                </a:solidFill>
                <a:effectLst/>
                <a:latin typeface="Century Schoolbook" panose="02040604050505020304" pitchFamily="18" charset="0"/>
                <a:ea typeface="굴림" panose="020B0600000101010101" pitchFamily="34" charset="-127"/>
              </a:rPr>
              <a:t>Text is a sequence of letter.</a:t>
            </a:r>
          </a:p>
        </p:txBody>
      </p:sp>
      <p:sp>
        <p:nvSpPr>
          <p:cNvPr id="784388" name="AutoShape 4">
            <a:extLst>
              <a:ext uri="{FF2B5EF4-FFF2-40B4-BE49-F238E27FC236}">
                <a16:creationId xmlns:a16="http://schemas.microsoft.com/office/drawing/2014/main" id="{60376299-B0FF-B1D3-23D4-E0FD47BEEAE3}"/>
              </a:ext>
            </a:extLst>
          </p:cNvPr>
          <p:cNvSpPr>
            <a:spLocks noChangeArrowheads="1"/>
          </p:cNvSpPr>
          <p:nvPr/>
        </p:nvSpPr>
        <p:spPr bwMode="auto">
          <a:xfrm>
            <a:off x="611188" y="2206625"/>
            <a:ext cx="3340100" cy="292100"/>
          </a:xfrm>
          <a:prstGeom prst="rightArrow">
            <a:avLst>
              <a:gd name="adj1" fmla="val 50000"/>
              <a:gd name="adj2" fmla="val 162469"/>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784389" name="Rectangle 5">
            <a:extLst>
              <a:ext uri="{FF2B5EF4-FFF2-40B4-BE49-F238E27FC236}">
                <a16:creationId xmlns:a16="http://schemas.microsoft.com/office/drawing/2014/main" id="{2C365246-B99D-1A25-9FAD-A7D27FAC052B}"/>
              </a:ext>
            </a:extLst>
          </p:cNvPr>
          <p:cNvSpPr>
            <a:spLocks noChangeArrowheads="1"/>
          </p:cNvSpPr>
          <p:nvPr/>
        </p:nvSpPr>
        <p:spPr bwMode="auto">
          <a:xfrm>
            <a:off x="528638" y="2581275"/>
            <a:ext cx="4419600" cy="362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a:r>
              <a:rPr lang="en-US" altLang="en-US" sz="2900">
                <a:solidFill>
                  <a:schemeClr val="tx1"/>
                </a:solidFill>
                <a:effectLst>
                  <a:outerShdw blurRad="38100" dist="38100" dir="2700000" algn="tl">
                    <a:srgbClr val="FFFFFF"/>
                  </a:outerShdw>
                </a:effectLst>
                <a:latin typeface="Courier New" panose="02070309020205020404" pitchFamily="49" charset="0"/>
              </a:rPr>
              <a:t>S c i e n c e   i s   i m p o r t a n t   f o r   o u r   c o u n t r y . T h e   G o v e r n m e n t   p a y s   i t   m u c h   a t t e n t i o n </a:t>
            </a:r>
            <a:r>
              <a:rPr kumimoji="0" lang="en-US" altLang="en-US" sz="2900">
                <a:solidFill>
                  <a:schemeClr val="tx2"/>
                </a:solidFill>
                <a:effectLst>
                  <a:outerShdw blurRad="38100" dist="38100" dir="2700000" algn="tl">
                    <a:srgbClr val="FFFFFF"/>
                  </a:outerShdw>
                </a:effectLst>
                <a:latin typeface="Courier New" panose="02070309020205020404" pitchFamily="49" charset="0"/>
              </a:rPr>
              <a:t>.</a:t>
            </a:r>
            <a:endParaRPr kumimoji="0" lang="en-US" altLang="en-US" sz="2900" b="0">
              <a:solidFill>
                <a:schemeClr val="tx2"/>
              </a:solidFill>
              <a:effectLst/>
              <a:latin typeface="Courier New" panose="02070309020205020404" pitchFamily="49" charset="0"/>
            </a:endParaRPr>
          </a:p>
        </p:txBody>
      </p:sp>
      <p:graphicFrame>
        <p:nvGraphicFramePr>
          <p:cNvPr id="784390" name="Object 6">
            <a:extLst>
              <a:ext uri="{FF2B5EF4-FFF2-40B4-BE49-F238E27FC236}">
                <a16:creationId xmlns:a16="http://schemas.microsoft.com/office/drawing/2014/main" id="{BB6BD75E-8BEC-C0EB-1626-5278481FCDFD}"/>
              </a:ext>
            </a:extLst>
          </p:cNvPr>
          <p:cNvGraphicFramePr>
            <a:graphicFrameLocks/>
          </p:cNvGraphicFramePr>
          <p:nvPr/>
        </p:nvGraphicFramePr>
        <p:xfrm>
          <a:off x="4876800" y="2438400"/>
          <a:ext cx="3651250" cy="3008313"/>
        </p:xfrm>
        <a:graphic>
          <a:graphicData uri="http://schemas.openxmlformats.org/presentationml/2006/ole">
            <mc:AlternateContent xmlns:mc="http://schemas.openxmlformats.org/markup-compatibility/2006">
              <mc:Choice xmlns:v="urn:schemas-microsoft-com:vml" Requires="v">
                <p:oleObj name="ClipArt" r:id="rId2" imgW="3660480" imgH="3017520" progId="MS_ClipArt_Gallery.2">
                  <p:embed/>
                </p:oleObj>
              </mc:Choice>
              <mc:Fallback>
                <p:oleObj name="ClipArt" r:id="rId2" imgW="3660480" imgH="3017520" progId="MS_ClipArt_Gallery.2">
                  <p:embed/>
                  <p:pic>
                    <p:nvPicPr>
                      <p:cNvPr id="784390" name="Object 6">
                        <a:extLst>
                          <a:ext uri="{FF2B5EF4-FFF2-40B4-BE49-F238E27FC236}">
                            <a16:creationId xmlns:a16="http://schemas.microsoft.com/office/drawing/2014/main" id="{BB6BD75E-8BEC-C0EB-1626-5278481FCDFD}"/>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2438400"/>
                        <a:ext cx="3651250" cy="300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84387">
                                            <p:txEl>
                                              <p:pRg st="0" end="0"/>
                                            </p:txEl>
                                          </p:spTgt>
                                        </p:tgtEl>
                                        <p:attrNameLst>
                                          <p:attrName>style.visibility</p:attrName>
                                        </p:attrNameLst>
                                      </p:cBhvr>
                                      <p:to>
                                        <p:strVal val="visible"/>
                                      </p:to>
                                    </p:set>
                                    <p:animEffect transition="in" filter="dissolve">
                                      <p:cBhvr>
                                        <p:cTn id="7" dur="500"/>
                                        <p:tgtEl>
                                          <p:spTgt spid="784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84388"/>
                                        </p:tgtEl>
                                        <p:attrNameLst>
                                          <p:attrName>style.visibility</p:attrName>
                                        </p:attrNameLst>
                                      </p:cBhvr>
                                      <p:to>
                                        <p:strVal val="visible"/>
                                      </p:to>
                                    </p:set>
                                    <p:animEffect transition="in" filter="strips(downRight)">
                                      <p:cBhvr>
                                        <p:cTn id="12" dur="500"/>
                                        <p:tgtEl>
                                          <p:spTgt spid="784388"/>
                                        </p:tgtEl>
                                      </p:cBhvr>
                                    </p:animEffect>
                                  </p:childTnLst>
                                </p:cTn>
                              </p:par>
                            </p:childTnLst>
                          </p:cTn>
                        </p:par>
                        <p:par>
                          <p:cTn id="13" fill="hold" nodeType="afterGroup">
                            <p:stCondLst>
                              <p:cond delay="500"/>
                            </p:stCondLst>
                            <p:childTnLst>
                              <p:par>
                                <p:cTn id="14" presetID="9" presetClass="entr" presetSubtype="0" fill="hold" nodeType="afterEffect">
                                  <p:stCondLst>
                                    <p:cond delay="0"/>
                                  </p:stCondLst>
                                  <p:iterate type="lt">
                                    <p:tmPct val="100000"/>
                                  </p:iterate>
                                  <p:childTnLst>
                                    <p:set>
                                      <p:cBhvr>
                                        <p:cTn id="15" dur="1" fill="hold">
                                          <p:stCondLst>
                                            <p:cond delay="0"/>
                                          </p:stCondLst>
                                        </p:cTn>
                                        <p:tgtEl>
                                          <p:spTgt spid="784389">
                                            <p:txEl>
                                              <p:pRg st="0" end="0"/>
                                            </p:txEl>
                                          </p:spTgt>
                                        </p:tgtEl>
                                        <p:attrNameLst>
                                          <p:attrName>style.visibility</p:attrName>
                                        </p:attrNameLst>
                                      </p:cBhvr>
                                      <p:to>
                                        <p:strVal val="visible"/>
                                      </p:to>
                                    </p:set>
                                    <p:animEffect transition="in" filter="dissolve">
                                      <p:cBhvr>
                                        <p:cTn id="16" dur="75"/>
                                        <p:tgtEl>
                                          <p:spTgt spid="784389">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2" fill="hold" nodeType="clickEffect">
                                  <p:stCondLst>
                                    <p:cond delay="0"/>
                                  </p:stCondLst>
                                  <p:childTnLst>
                                    <p:set>
                                      <p:cBhvr>
                                        <p:cTn id="20" dur="1" fill="hold">
                                          <p:stCondLst>
                                            <p:cond delay="0"/>
                                          </p:stCondLst>
                                        </p:cTn>
                                        <p:tgtEl>
                                          <p:spTgt spid="784390"/>
                                        </p:tgtEl>
                                        <p:attrNameLst>
                                          <p:attrName>style.visibility</p:attrName>
                                        </p:attrNameLst>
                                      </p:cBhvr>
                                      <p:to>
                                        <p:strVal val="visible"/>
                                      </p:to>
                                    </p:set>
                                    <p:anim calcmode="lin" valueType="num">
                                      <p:cBhvr additive="base">
                                        <p:cTn id="21" dur="500" fill="hold"/>
                                        <p:tgtEl>
                                          <p:spTgt spid="784390"/>
                                        </p:tgtEl>
                                        <p:attrNameLst>
                                          <p:attrName>ppt_x</p:attrName>
                                        </p:attrNameLst>
                                      </p:cBhvr>
                                      <p:tavLst>
                                        <p:tav tm="0">
                                          <p:val>
                                            <p:strVal val="1+#ppt_w/2"/>
                                          </p:val>
                                        </p:tav>
                                        <p:tav tm="100000">
                                          <p:val>
                                            <p:strVal val="#ppt_x"/>
                                          </p:val>
                                        </p:tav>
                                      </p:tavLst>
                                    </p:anim>
                                    <p:anim calcmode="lin" valueType="num">
                                      <p:cBhvr additive="base">
                                        <p:cTn id="22" dur="500" fill="hold"/>
                                        <p:tgtEl>
                                          <p:spTgt spid="78439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387" grpId="0" build="p" autoUpdateAnimBg="0" advAuto="0"/>
      <p:bldP spid="784389" grpId="0" build="p" autoUpdateAnimBg="0" advAuto="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CD22CC20-88D4-C4D0-AC71-8270823C5DC5}"/>
              </a:ext>
            </a:extLst>
          </p:cNvPr>
          <p:cNvSpPr>
            <a:spLocks noGrp="1"/>
          </p:cNvSpPr>
          <p:nvPr>
            <p:ph type="sldNum" sz="quarter" idx="10"/>
          </p:nvPr>
        </p:nvSpPr>
        <p:spPr/>
        <p:txBody>
          <a:bodyPr/>
          <a:lstStyle/>
          <a:p>
            <a:fld id="{E041997E-8DF2-49FF-B3BE-98678BAB7680}" type="slidenum">
              <a:rPr lang="en-US" altLang="ko-KR"/>
              <a:pPr/>
              <a:t>86</a:t>
            </a:fld>
            <a:endParaRPr lang="en-US" altLang="ko-KR"/>
          </a:p>
        </p:txBody>
      </p:sp>
      <p:graphicFrame>
        <p:nvGraphicFramePr>
          <p:cNvPr id="785410" name="Object 2">
            <a:extLst>
              <a:ext uri="{FF2B5EF4-FFF2-40B4-BE49-F238E27FC236}">
                <a16:creationId xmlns:a16="http://schemas.microsoft.com/office/drawing/2014/main" id="{98E3B7C2-E7BA-E0A6-6F76-B244405727C4}"/>
              </a:ext>
            </a:extLst>
          </p:cNvPr>
          <p:cNvGraphicFramePr>
            <a:graphicFrameLocks/>
          </p:cNvGraphicFramePr>
          <p:nvPr/>
        </p:nvGraphicFramePr>
        <p:xfrm>
          <a:off x="915988" y="2481263"/>
          <a:ext cx="7704137" cy="3046412"/>
        </p:xfrm>
        <a:graphic>
          <a:graphicData uri="http://schemas.openxmlformats.org/presentationml/2006/ole">
            <mc:AlternateContent xmlns:mc="http://schemas.openxmlformats.org/markup-compatibility/2006">
              <mc:Choice xmlns:v="urn:schemas-microsoft-com:vml" Requires="v">
                <p:oleObj name="Picture" r:id="rId2" imgW="4946760" imgH="1963080" progId="Word.Picture.8">
                  <p:embed/>
                </p:oleObj>
              </mc:Choice>
              <mc:Fallback>
                <p:oleObj name="Picture" r:id="rId2" imgW="4946760" imgH="1963080" progId="Word.Picture.8">
                  <p:embed/>
                  <p:pic>
                    <p:nvPicPr>
                      <p:cNvPr id="785410" name="Object 2">
                        <a:extLst>
                          <a:ext uri="{FF2B5EF4-FFF2-40B4-BE49-F238E27FC236}">
                            <a16:creationId xmlns:a16="http://schemas.microsoft.com/office/drawing/2014/main" id="{98E3B7C2-E7BA-E0A6-6F76-B244405727C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8" y="2481263"/>
                        <a:ext cx="7704137"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5411" name="AutoShape 3">
            <a:extLst>
              <a:ext uri="{FF2B5EF4-FFF2-40B4-BE49-F238E27FC236}">
                <a16:creationId xmlns:a16="http://schemas.microsoft.com/office/drawing/2014/main" id="{E49DA246-2D02-ACE7-68DF-8EE06DB8EE61}"/>
              </a:ext>
            </a:extLst>
          </p:cNvPr>
          <p:cNvSpPr>
            <a:spLocks noChangeArrowheads="1"/>
          </p:cNvSpPr>
          <p:nvPr/>
        </p:nvSpPr>
        <p:spPr bwMode="auto">
          <a:xfrm>
            <a:off x="1377950" y="3054350"/>
            <a:ext cx="2501900" cy="2273300"/>
          </a:xfrm>
          <a:prstGeom prst="star16">
            <a:avLst>
              <a:gd name="adj" fmla="val 37500"/>
            </a:avLst>
          </a:prstGeom>
          <a:solidFill>
            <a:srgbClr val="99FF66"/>
          </a:solidFill>
          <a:ln w="12700">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latinLnBrk="0" hangingPunct="0"/>
            <a:r>
              <a:rPr kumimoji="0" lang="es-ES" altLang="en-US" sz="2000" b="0">
                <a:solidFill>
                  <a:schemeClr val="tx2"/>
                </a:solidFill>
                <a:effectLst/>
                <a:latin typeface="Century Schoolbook" panose="02040604050505020304" pitchFamily="18" charset="0"/>
                <a:ea typeface="굴림" panose="020B0600000101010101" pitchFamily="34" charset="-127"/>
              </a:rPr>
              <a:t>Morphological</a:t>
            </a:r>
            <a:br>
              <a:rPr kumimoji="0" lang="es-ES" altLang="en-US" sz="2000" b="0">
                <a:solidFill>
                  <a:schemeClr val="tx2"/>
                </a:solidFill>
                <a:effectLst/>
                <a:latin typeface="Century Schoolbook" panose="02040604050505020304" pitchFamily="18" charset="0"/>
                <a:ea typeface="굴림" panose="020B0600000101010101" pitchFamily="34" charset="-127"/>
              </a:rPr>
            </a:br>
            <a:r>
              <a:rPr kumimoji="0" lang="es-ES" altLang="en-US" sz="2000" b="0">
                <a:solidFill>
                  <a:schemeClr val="tx2"/>
                </a:solidFill>
                <a:effectLst/>
                <a:latin typeface="Century Schoolbook" panose="02040604050505020304" pitchFamily="18" charset="0"/>
                <a:ea typeface="굴림" panose="020B0600000101010101" pitchFamily="34" charset="-127"/>
              </a:rPr>
              <a:t>analysis</a:t>
            </a:r>
          </a:p>
        </p:txBody>
      </p:sp>
      <p:sp>
        <p:nvSpPr>
          <p:cNvPr id="785412" name="Rectangle 4">
            <a:extLst>
              <a:ext uri="{FF2B5EF4-FFF2-40B4-BE49-F238E27FC236}">
                <a16:creationId xmlns:a16="http://schemas.microsoft.com/office/drawing/2014/main" id="{B15D2D8F-275F-D8F0-B4E3-E7E1BC4C0E75}"/>
              </a:ext>
            </a:extLst>
          </p:cNvPr>
          <p:cNvSpPr>
            <a:spLocks noGrp="1" noChangeArrowheads="1"/>
          </p:cNvSpPr>
          <p:nvPr>
            <p:ph type="title"/>
          </p:nvPr>
        </p:nvSpPr>
        <p:spPr>
          <a:noFill/>
          <a:ln/>
        </p:spPr>
        <p:txBody>
          <a:bodyPr lIns="92075" tIns="46038" rIns="92075" bIns="46038"/>
          <a:lstStyle/>
          <a:p>
            <a:r>
              <a:rPr lang="es-ES" altLang="en-US" sz="3200">
                <a:latin typeface="Century Schoolbook" panose="02040604050505020304" pitchFamily="18" charset="0"/>
              </a:rPr>
              <a:t>Morfological analysis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85410"/>
                                        </p:tgtEl>
                                        <p:attrNameLst>
                                          <p:attrName>style.visibility</p:attrName>
                                        </p:attrNameLst>
                                      </p:cBhvr>
                                      <p:to>
                                        <p:strVal val="visible"/>
                                      </p:to>
                                    </p:set>
                                    <p:animEffect transition="in" filter="dissolve">
                                      <p:cBhvr>
                                        <p:cTn id="7" dur="500"/>
                                        <p:tgtEl>
                                          <p:spTgt spid="785410"/>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785411"/>
                                        </p:tgtEl>
                                        <p:attrNameLst>
                                          <p:attrName>style.visibility</p:attrName>
                                        </p:attrNameLst>
                                      </p:cBhvr>
                                      <p:to>
                                        <p:strVal val="visible"/>
                                      </p:to>
                                    </p:set>
                                    <p:animEffect transition="in" filter="box(out)">
                                      <p:cBhvr>
                                        <p:cTn id="11" dur="500"/>
                                        <p:tgtEl>
                                          <p:spTgt spid="7854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5411" grpId="0" animBg="1"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8E7EB7D-409F-5C23-1CF3-52A79AA713DD}"/>
              </a:ext>
            </a:extLst>
          </p:cNvPr>
          <p:cNvSpPr>
            <a:spLocks noGrp="1"/>
          </p:cNvSpPr>
          <p:nvPr>
            <p:ph type="sldNum" sz="quarter" idx="10"/>
          </p:nvPr>
        </p:nvSpPr>
        <p:spPr/>
        <p:txBody>
          <a:bodyPr/>
          <a:lstStyle/>
          <a:p>
            <a:fld id="{A52D9298-6015-4BCA-B68C-DF66B92BD562}" type="slidenum">
              <a:rPr lang="en-US" altLang="ko-KR"/>
              <a:pPr/>
              <a:t>87</a:t>
            </a:fld>
            <a:endParaRPr lang="en-US" altLang="ko-KR"/>
          </a:p>
        </p:txBody>
      </p:sp>
      <p:sp>
        <p:nvSpPr>
          <p:cNvPr id="786434" name="Rectangle 2">
            <a:extLst>
              <a:ext uri="{FF2B5EF4-FFF2-40B4-BE49-F238E27FC236}">
                <a16:creationId xmlns:a16="http://schemas.microsoft.com/office/drawing/2014/main" id="{BE88B256-390F-6EC2-D8EC-E6EF6827C869}"/>
              </a:ext>
            </a:extLst>
          </p:cNvPr>
          <p:cNvSpPr>
            <a:spLocks noGrp="1" noChangeArrowheads="1"/>
          </p:cNvSpPr>
          <p:nvPr>
            <p:ph type="title"/>
          </p:nvPr>
        </p:nvSpPr>
        <p:spPr>
          <a:xfrm>
            <a:off x="685800" y="0"/>
            <a:ext cx="7772400" cy="1143000"/>
          </a:xfrm>
          <a:noFill/>
          <a:ln/>
        </p:spPr>
        <p:txBody>
          <a:bodyPr lIns="92075" tIns="46038" rIns="92075" bIns="46038"/>
          <a:lstStyle/>
          <a:p>
            <a:r>
              <a:rPr lang="es-ES" altLang="en-US">
                <a:latin typeface="Century Schoolbook" panose="02040604050505020304" pitchFamily="18" charset="0"/>
              </a:rPr>
              <a:t>Morphological representation</a:t>
            </a:r>
          </a:p>
        </p:txBody>
      </p:sp>
      <p:sp>
        <p:nvSpPr>
          <p:cNvPr id="786435" name="Rectangle 3">
            <a:extLst>
              <a:ext uri="{FF2B5EF4-FFF2-40B4-BE49-F238E27FC236}">
                <a16:creationId xmlns:a16="http://schemas.microsoft.com/office/drawing/2014/main" id="{03C12116-D81C-241F-2F84-B87059F945C5}"/>
              </a:ext>
            </a:extLst>
          </p:cNvPr>
          <p:cNvSpPr>
            <a:spLocks noChangeArrowheads="1"/>
          </p:cNvSpPr>
          <p:nvPr/>
        </p:nvSpPr>
        <p:spPr bwMode="auto">
          <a:xfrm>
            <a:off x="838200" y="1325563"/>
            <a:ext cx="76200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lgn="l" eaLnBrk="0" latinLnBrk="0" hangingPunct="0">
              <a:spcBef>
                <a:spcPct val="50000"/>
              </a:spcBef>
            </a:pPr>
            <a:r>
              <a:rPr kumimoji="0" lang="es-ES" altLang="en-US" sz="3200" b="0">
                <a:solidFill>
                  <a:schemeClr val="tx2"/>
                </a:solidFill>
                <a:effectLst/>
                <a:latin typeface="Century Schoolbook" panose="02040604050505020304" pitchFamily="18" charset="0"/>
                <a:ea typeface="굴림" panose="020B0600000101010101" pitchFamily="34" charset="-127"/>
              </a:rPr>
              <a:t>A sequence of </a:t>
            </a:r>
            <a:r>
              <a:rPr kumimoji="0" lang="es-ES" altLang="en-US" sz="3200">
                <a:solidFill>
                  <a:schemeClr val="tx2"/>
                </a:solidFill>
                <a:effectLst/>
                <a:latin typeface="Century Schoolbook" panose="02040604050505020304" pitchFamily="18" charset="0"/>
                <a:ea typeface="굴림" panose="020B0600000101010101" pitchFamily="34" charset="-127"/>
              </a:rPr>
              <a:t>words</a:t>
            </a:r>
            <a:r>
              <a:rPr kumimoji="0" lang="es-ES" altLang="en-US" sz="3200" b="0">
                <a:solidFill>
                  <a:schemeClr val="tx2"/>
                </a:solidFill>
                <a:effectLst/>
                <a:latin typeface="Century Schoolbook" panose="02040604050505020304" pitchFamily="18" charset="0"/>
                <a:ea typeface="굴림" panose="020B0600000101010101" pitchFamily="34" charset="-127"/>
              </a:rPr>
              <a:t>.</a:t>
            </a:r>
          </a:p>
        </p:txBody>
      </p:sp>
      <p:sp>
        <p:nvSpPr>
          <p:cNvPr id="786436" name="AutoShape 4">
            <a:extLst>
              <a:ext uri="{FF2B5EF4-FFF2-40B4-BE49-F238E27FC236}">
                <a16:creationId xmlns:a16="http://schemas.microsoft.com/office/drawing/2014/main" id="{03AF8310-BCE1-BBD7-EE76-A31C2C3FFDA2}"/>
              </a:ext>
            </a:extLst>
          </p:cNvPr>
          <p:cNvSpPr>
            <a:spLocks noChangeArrowheads="1"/>
          </p:cNvSpPr>
          <p:nvPr/>
        </p:nvSpPr>
        <p:spPr bwMode="auto">
          <a:xfrm>
            <a:off x="304800" y="2667000"/>
            <a:ext cx="520700" cy="3111500"/>
          </a:xfrm>
          <a:prstGeom prst="downArrow">
            <a:avLst>
              <a:gd name="adj1" fmla="val 50000"/>
              <a:gd name="adj2" fmla="val 96246"/>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786437" name="Object 5">
            <a:extLst>
              <a:ext uri="{FF2B5EF4-FFF2-40B4-BE49-F238E27FC236}">
                <a16:creationId xmlns:a16="http://schemas.microsoft.com/office/drawing/2014/main" id="{D21053AB-191B-3648-D68C-71C7ED02A622}"/>
              </a:ext>
            </a:extLst>
          </p:cNvPr>
          <p:cNvGraphicFramePr>
            <a:graphicFrameLocks noGrp="1" noChangeAspect="1"/>
          </p:cNvGraphicFramePr>
          <p:nvPr>
            <p:ph type="tbl" idx="1"/>
          </p:nvPr>
        </p:nvGraphicFramePr>
        <p:xfrm>
          <a:off x="1063625" y="2057400"/>
          <a:ext cx="11642725" cy="8094663"/>
        </p:xfrm>
        <a:graphic>
          <a:graphicData uri="http://schemas.openxmlformats.org/presentationml/2006/ole">
            <mc:AlternateContent xmlns:mc="http://schemas.openxmlformats.org/markup-compatibility/2006">
              <mc:Choice xmlns:v="urn:schemas-microsoft-com:vml" Requires="v">
                <p:oleObj name="Document" r:id="rId2" imgW="11784465" imgH="8193718" progId="Word.Document.8">
                  <p:embed/>
                </p:oleObj>
              </mc:Choice>
              <mc:Fallback>
                <p:oleObj name="Document" r:id="rId2" imgW="11784465" imgH="8193718" progId="Word.Document.8">
                  <p:embed/>
                  <p:pic>
                    <p:nvPicPr>
                      <p:cNvPr id="786437" name="Object 5">
                        <a:extLst>
                          <a:ext uri="{FF2B5EF4-FFF2-40B4-BE49-F238E27FC236}">
                            <a16:creationId xmlns:a16="http://schemas.microsoft.com/office/drawing/2014/main" id="{D21053AB-191B-3648-D68C-71C7ED02A6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625" y="2057400"/>
                        <a:ext cx="11642725" cy="809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86441" name="Group 9">
            <a:extLst>
              <a:ext uri="{FF2B5EF4-FFF2-40B4-BE49-F238E27FC236}">
                <a16:creationId xmlns:a16="http://schemas.microsoft.com/office/drawing/2014/main" id="{CD54FAEE-13E8-FC63-01D7-E5D21505C48F}"/>
              </a:ext>
            </a:extLst>
          </p:cNvPr>
          <p:cNvGrpSpPr>
            <a:grpSpLocks/>
          </p:cNvGrpSpPr>
          <p:nvPr/>
        </p:nvGrpSpPr>
        <p:grpSpPr bwMode="auto">
          <a:xfrm>
            <a:off x="1295400" y="2286000"/>
            <a:ext cx="1295400" cy="3429000"/>
            <a:chOff x="816" y="1440"/>
            <a:chExt cx="816" cy="2160"/>
          </a:xfrm>
        </p:grpSpPr>
        <p:sp>
          <p:nvSpPr>
            <p:cNvPr id="786439" name="Line 7">
              <a:extLst>
                <a:ext uri="{FF2B5EF4-FFF2-40B4-BE49-F238E27FC236}">
                  <a16:creationId xmlns:a16="http://schemas.microsoft.com/office/drawing/2014/main" id="{1AD64CFC-171C-D641-0EF3-389849110FE9}"/>
                </a:ext>
              </a:extLst>
            </p:cNvPr>
            <p:cNvSpPr>
              <a:spLocks noChangeShapeType="1"/>
            </p:cNvSpPr>
            <p:nvPr/>
          </p:nvSpPr>
          <p:spPr bwMode="auto">
            <a:xfrm flipV="1">
              <a:off x="816" y="1440"/>
              <a:ext cx="816" cy="216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786440" name="Line 8">
              <a:extLst>
                <a:ext uri="{FF2B5EF4-FFF2-40B4-BE49-F238E27FC236}">
                  <a16:creationId xmlns:a16="http://schemas.microsoft.com/office/drawing/2014/main" id="{DA5D48AF-4EC1-87DB-9D75-58CCA1DA9E62}"/>
                </a:ext>
              </a:extLst>
            </p:cNvPr>
            <p:cNvSpPr>
              <a:spLocks noChangeShapeType="1"/>
            </p:cNvSpPr>
            <p:nvPr/>
          </p:nvSpPr>
          <p:spPr bwMode="auto">
            <a:xfrm>
              <a:off x="864" y="1488"/>
              <a:ext cx="720" cy="2112"/>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86435"/>
                                        </p:tgtEl>
                                        <p:attrNameLst>
                                          <p:attrName>style.visibility</p:attrName>
                                        </p:attrNameLst>
                                      </p:cBhvr>
                                      <p:to>
                                        <p:strVal val="visible"/>
                                      </p:to>
                                    </p:set>
                                    <p:animEffect transition="in" filter="dissolve">
                                      <p:cBhvr>
                                        <p:cTn id="7" dur="500"/>
                                        <p:tgtEl>
                                          <p:spTgt spid="78643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86436"/>
                                        </p:tgtEl>
                                        <p:attrNameLst>
                                          <p:attrName>style.visibility</p:attrName>
                                        </p:attrNameLst>
                                      </p:cBhvr>
                                      <p:to>
                                        <p:strVal val="visible"/>
                                      </p:to>
                                    </p:set>
                                    <p:animEffect transition="in" filter="strips(downRight)">
                                      <p:cBhvr>
                                        <p:cTn id="12" dur="500"/>
                                        <p:tgtEl>
                                          <p:spTgt spid="786436"/>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786437"/>
                                        </p:tgtEl>
                                        <p:attrNameLst>
                                          <p:attrName>style.visibility</p:attrName>
                                        </p:attrNameLst>
                                      </p:cBhvr>
                                      <p:to>
                                        <p:strVal val="visible"/>
                                      </p:to>
                                    </p:set>
                                    <p:animEffect transition="in" filter="strips(downRight)">
                                      <p:cBhvr>
                                        <p:cTn id="16" dur="500"/>
                                        <p:tgtEl>
                                          <p:spTgt spid="78643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0" presetClass="entr" presetSubtype="0" fill="hold" nodeType="clickEffect">
                                  <p:stCondLst>
                                    <p:cond delay="0"/>
                                  </p:stCondLst>
                                  <p:childTnLst>
                                    <p:set>
                                      <p:cBhvr>
                                        <p:cTn id="20" dur="1" fill="hold">
                                          <p:stCondLst>
                                            <p:cond delay="0"/>
                                          </p:stCondLst>
                                        </p:cTn>
                                        <p:tgtEl>
                                          <p:spTgt spid="786441"/>
                                        </p:tgtEl>
                                        <p:attrNameLst>
                                          <p:attrName>style.visibility</p:attrName>
                                        </p:attrNameLst>
                                      </p:cBhvr>
                                      <p:to>
                                        <p:strVal val="visible"/>
                                      </p:to>
                                    </p:set>
                                    <p:animEffect transition="in" filter="fade">
                                      <p:cBhvr>
                                        <p:cTn id="21" dur="2000"/>
                                        <p:tgtEl>
                                          <p:spTgt spid="7864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6435"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DDB5B761-44AF-7887-BE97-6158ADF2ECD8}"/>
              </a:ext>
            </a:extLst>
          </p:cNvPr>
          <p:cNvSpPr>
            <a:spLocks noGrp="1"/>
          </p:cNvSpPr>
          <p:nvPr>
            <p:ph type="sldNum" sz="quarter" idx="10"/>
          </p:nvPr>
        </p:nvSpPr>
        <p:spPr/>
        <p:txBody>
          <a:bodyPr/>
          <a:lstStyle/>
          <a:p>
            <a:fld id="{85EDE5B2-1CC4-4854-B96B-68E9457AE357}" type="slidenum">
              <a:rPr lang="en-US" altLang="ko-KR"/>
              <a:pPr/>
              <a:t>88</a:t>
            </a:fld>
            <a:endParaRPr lang="en-US" altLang="ko-KR"/>
          </a:p>
        </p:txBody>
      </p:sp>
      <p:graphicFrame>
        <p:nvGraphicFramePr>
          <p:cNvPr id="787458" name="Object 2">
            <a:extLst>
              <a:ext uri="{FF2B5EF4-FFF2-40B4-BE49-F238E27FC236}">
                <a16:creationId xmlns:a16="http://schemas.microsoft.com/office/drawing/2014/main" id="{0AA3AB3E-1298-DC40-E017-371A2432C606}"/>
              </a:ext>
            </a:extLst>
          </p:cNvPr>
          <p:cNvGraphicFramePr>
            <a:graphicFrameLocks/>
          </p:cNvGraphicFramePr>
          <p:nvPr/>
        </p:nvGraphicFramePr>
        <p:xfrm>
          <a:off x="915988" y="2481263"/>
          <a:ext cx="7704137" cy="3046412"/>
        </p:xfrm>
        <a:graphic>
          <a:graphicData uri="http://schemas.openxmlformats.org/presentationml/2006/ole">
            <mc:AlternateContent xmlns:mc="http://schemas.openxmlformats.org/markup-compatibility/2006">
              <mc:Choice xmlns:v="urn:schemas-microsoft-com:vml" Requires="v">
                <p:oleObj name="Picture" r:id="rId2" imgW="4946760" imgH="1963080" progId="Word.Picture.8">
                  <p:embed/>
                </p:oleObj>
              </mc:Choice>
              <mc:Fallback>
                <p:oleObj name="Picture" r:id="rId2" imgW="4946760" imgH="1963080" progId="Word.Picture.8">
                  <p:embed/>
                  <p:pic>
                    <p:nvPicPr>
                      <p:cNvPr id="787458" name="Object 2">
                        <a:extLst>
                          <a:ext uri="{FF2B5EF4-FFF2-40B4-BE49-F238E27FC236}">
                            <a16:creationId xmlns:a16="http://schemas.microsoft.com/office/drawing/2014/main" id="{0AA3AB3E-1298-DC40-E017-371A2432C60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8" y="2481263"/>
                        <a:ext cx="7704137"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7459" name="AutoShape 3">
            <a:extLst>
              <a:ext uri="{FF2B5EF4-FFF2-40B4-BE49-F238E27FC236}">
                <a16:creationId xmlns:a16="http://schemas.microsoft.com/office/drawing/2014/main" id="{6830DB3D-3F76-E6C4-C288-059094F02C52}"/>
              </a:ext>
            </a:extLst>
          </p:cNvPr>
          <p:cNvSpPr>
            <a:spLocks noChangeArrowheads="1"/>
          </p:cNvSpPr>
          <p:nvPr/>
        </p:nvSpPr>
        <p:spPr bwMode="auto">
          <a:xfrm>
            <a:off x="3505200" y="2971800"/>
            <a:ext cx="2501900" cy="2273300"/>
          </a:xfrm>
          <a:prstGeom prst="star16">
            <a:avLst>
              <a:gd name="adj" fmla="val 37500"/>
            </a:avLst>
          </a:prstGeom>
          <a:solidFill>
            <a:srgbClr val="99FF66"/>
          </a:solidFill>
          <a:ln w="12700">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latinLnBrk="0" hangingPunct="0"/>
            <a:r>
              <a:rPr kumimoji="0" lang="es-ES" altLang="en-US" sz="2000" b="0">
                <a:solidFill>
                  <a:schemeClr val="tx2"/>
                </a:solidFill>
                <a:effectLst/>
                <a:latin typeface="Century Schoolbook" panose="02040604050505020304" pitchFamily="18" charset="0"/>
                <a:ea typeface="굴림" panose="020B0600000101010101" pitchFamily="34" charset="-127"/>
              </a:rPr>
              <a:t>Syntactic</a:t>
            </a:r>
            <a:br>
              <a:rPr kumimoji="0" lang="es-ES" altLang="en-US" sz="2000" b="0">
                <a:solidFill>
                  <a:schemeClr val="tx2"/>
                </a:solidFill>
                <a:effectLst/>
                <a:latin typeface="Century Schoolbook" panose="02040604050505020304" pitchFamily="18" charset="0"/>
                <a:ea typeface="굴림" panose="020B0600000101010101" pitchFamily="34" charset="-127"/>
              </a:rPr>
            </a:br>
            <a:r>
              <a:rPr kumimoji="0" lang="es-ES" altLang="en-US" sz="2000" b="0">
                <a:solidFill>
                  <a:schemeClr val="tx2"/>
                </a:solidFill>
                <a:effectLst/>
                <a:latin typeface="Century Schoolbook" panose="02040604050505020304" pitchFamily="18" charset="0"/>
                <a:ea typeface="굴림" panose="020B0600000101010101" pitchFamily="34" charset="-127"/>
              </a:rPr>
              <a:t>parsing</a:t>
            </a:r>
          </a:p>
        </p:txBody>
      </p:sp>
      <p:sp>
        <p:nvSpPr>
          <p:cNvPr id="787460" name="Rectangle 4">
            <a:extLst>
              <a:ext uri="{FF2B5EF4-FFF2-40B4-BE49-F238E27FC236}">
                <a16:creationId xmlns:a16="http://schemas.microsoft.com/office/drawing/2014/main" id="{A36527D1-D9BB-359D-4415-41CA6A004CC5}"/>
              </a:ext>
            </a:extLst>
          </p:cNvPr>
          <p:cNvSpPr>
            <a:spLocks noGrp="1" noChangeArrowheads="1"/>
          </p:cNvSpPr>
          <p:nvPr>
            <p:ph type="title"/>
          </p:nvPr>
        </p:nvSpPr>
        <p:spPr>
          <a:noFill/>
          <a:ln/>
        </p:spPr>
        <p:txBody>
          <a:bodyPr lIns="92075" tIns="46038" rIns="92075" bIns="46038"/>
          <a:lstStyle/>
          <a:p>
            <a:r>
              <a:rPr lang="es-ES" altLang="en-US" sz="3200">
                <a:latin typeface="Century Schoolbook" panose="02040604050505020304" pitchFamily="18" charset="0"/>
              </a:rPr>
              <a:t>Syntactic parsing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87458"/>
                                        </p:tgtEl>
                                        <p:attrNameLst>
                                          <p:attrName>style.visibility</p:attrName>
                                        </p:attrNameLst>
                                      </p:cBhvr>
                                      <p:to>
                                        <p:strVal val="visible"/>
                                      </p:to>
                                    </p:set>
                                    <p:animEffect transition="in" filter="dissolve">
                                      <p:cBhvr>
                                        <p:cTn id="7" dur="500"/>
                                        <p:tgtEl>
                                          <p:spTgt spid="787458"/>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787459"/>
                                        </p:tgtEl>
                                        <p:attrNameLst>
                                          <p:attrName>style.visibility</p:attrName>
                                        </p:attrNameLst>
                                      </p:cBhvr>
                                      <p:to>
                                        <p:strVal val="visible"/>
                                      </p:to>
                                    </p:set>
                                    <p:animEffect transition="in" filter="box(out)">
                                      <p:cBhvr>
                                        <p:cTn id="11" dur="500"/>
                                        <p:tgtEl>
                                          <p:spTgt spid="7874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7459" grpId="0" animBg="1"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1EFC0D3B-2B27-586D-D716-0C83C680CD86}"/>
              </a:ext>
            </a:extLst>
          </p:cNvPr>
          <p:cNvSpPr>
            <a:spLocks noGrp="1"/>
          </p:cNvSpPr>
          <p:nvPr>
            <p:ph type="sldNum" sz="quarter" idx="10"/>
          </p:nvPr>
        </p:nvSpPr>
        <p:spPr/>
        <p:txBody>
          <a:bodyPr/>
          <a:lstStyle/>
          <a:p>
            <a:fld id="{D0729B17-5BE4-4DD1-A54B-74699131A1A9}" type="slidenum">
              <a:rPr lang="en-US" altLang="ko-KR"/>
              <a:pPr/>
              <a:t>89</a:t>
            </a:fld>
            <a:endParaRPr lang="en-US" altLang="ko-KR"/>
          </a:p>
        </p:txBody>
      </p:sp>
      <p:sp>
        <p:nvSpPr>
          <p:cNvPr id="791554" name="Rectangle 2">
            <a:extLst>
              <a:ext uri="{FF2B5EF4-FFF2-40B4-BE49-F238E27FC236}">
                <a16:creationId xmlns:a16="http://schemas.microsoft.com/office/drawing/2014/main" id="{FF3994A8-79C1-B9C7-3AF9-D9E85CEE02E3}"/>
              </a:ext>
            </a:extLst>
          </p:cNvPr>
          <p:cNvSpPr>
            <a:spLocks noGrp="1" noChangeArrowheads="1"/>
          </p:cNvSpPr>
          <p:nvPr>
            <p:ph type="title"/>
          </p:nvPr>
        </p:nvSpPr>
        <p:spPr>
          <a:xfrm>
            <a:off x="762000" y="0"/>
            <a:ext cx="7772400" cy="1143000"/>
          </a:xfrm>
          <a:noFill/>
          <a:ln/>
        </p:spPr>
        <p:txBody>
          <a:bodyPr lIns="92075" tIns="46038" rIns="92075" bIns="46038"/>
          <a:lstStyle/>
          <a:p>
            <a:r>
              <a:rPr lang="es-ES" altLang="en-US">
                <a:latin typeface="Century Schoolbook" panose="02040604050505020304" pitchFamily="18" charset="0"/>
              </a:rPr>
              <a:t>Syntactic representation </a:t>
            </a:r>
          </a:p>
        </p:txBody>
      </p:sp>
      <p:sp>
        <p:nvSpPr>
          <p:cNvPr id="791555" name="Rectangle 3">
            <a:extLst>
              <a:ext uri="{FF2B5EF4-FFF2-40B4-BE49-F238E27FC236}">
                <a16:creationId xmlns:a16="http://schemas.microsoft.com/office/drawing/2014/main" id="{0F1E1C69-E0AF-DD14-8F34-C9FAAC366DB0}"/>
              </a:ext>
            </a:extLst>
          </p:cNvPr>
          <p:cNvSpPr>
            <a:spLocks noGrp="1" noChangeArrowheads="1"/>
          </p:cNvSpPr>
          <p:nvPr>
            <p:ph type="body" idx="1"/>
          </p:nvPr>
        </p:nvSpPr>
        <p:spPr>
          <a:xfrm>
            <a:off x="685800" y="1447800"/>
            <a:ext cx="7772400" cy="1066800"/>
          </a:xfrm>
          <a:noFill/>
          <a:ln/>
        </p:spPr>
        <p:txBody>
          <a:bodyPr lIns="92075" tIns="46038" rIns="92075" bIns="46038"/>
          <a:lstStyle/>
          <a:p>
            <a:pPr marL="0" indent="0">
              <a:buFont typeface="Wingdings" panose="05000000000000000000" pitchFamily="2" charset="2"/>
              <a:buNone/>
            </a:pPr>
            <a:r>
              <a:rPr lang="es-ES" altLang="en-US">
                <a:latin typeface="Century Schoolbook" panose="02040604050505020304" pitchFamily="18" charset="0"/>
              </a:rPr>
              <a:t>A sequence of syntactic trees.</a:t>
            </a:r>
          </a:p>
        </p:txBody>
      </p:sp>
      <p:sp>
        <p:nvSpPr>
          <p:cNvPr id="791556" name="AutoShape 4">
            <a:extLst>
              <a:ext uri="{FF2B5EF4-FFF2-40B4-BE49-F238E27FC236}">
                <a16:creationId xmlns:a16="http://schemas.microsoft.com/office/drawing/2014/main" id="{B3CBF6C4-1E73-88E3-8199-5F8E6E3B2661}"/>
              </a:ext>
            </a:extLst>
          </p:cNvPr>
          <p:cNvSpPr>
            <a:spLocks noChangeArrowheads="1"/>
          </p:cNvSpPr>
          <p:nvPr/>
        </p:nvSpPr>
        <p:spPr bwMode="auto">
          <a:xfrm>
            <a:off x="2209800" y="2590800"/>
            <a:ext cx="4559300" cy="368300"/>
          </a:xfrm>
          <a:prstGeom prst="rightArrow">
            <a:avLst>
              <a:gd name="adj1" fmla="val 50000"/>
              <a:gd name="adj2" fmla="val 138751"/>
            </a:avLst>
          </a:prstGeom>
          <a:solidFill>
            <a:schemeClr val="folHlink"/>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791557" name="Object 5">
            <a:extLst>
              <a:ext uri="{FF2B5EF4-FFF2-40B4-BE49-F238E27FC236}">
                <a16:creationId xmlns:a16="http://schemas.microsoft.com/office/drawing/2014/main" id="{84D84740-BAFD-3628-B34F-8467B9935DDE}"/>
              </a:ext>
            </a:extLst>
          </p:cNvPr>
          <p:cNvGraphicFramePr>
            <a:graphicFrameLocks/>
          </p:cNvGraphicFramePr>
          <p:nvPr/>
        </p:nvGraphicFramePr>
        <p:xfrm>
          <a:off x="1066800" y="3200400"/>
          <a:ext cx="3276600" cy="2971800"/>
        </p:xfrm>
        <a:graphic>
          <a:graphicData uri="http://schemas.openxmlformats.org/presentationml/2006/ole">
            <mc:AlternateContent xmlns:mc="http://schemas.openxmlformats.org/markup-compatibility/2006">
              <mc:Choice xmlns:v="urn:schemas-microsoft-com:vml" Requires="v">
                <p:oleObj name="Picture" r:id="rId2" imgW="2103120" imgH="1828800" progId="Word.Picture.8">
                  <p:embed/>
                </p:oleObj>
              </mc:Choice>
              <mc:Fallback>
                <p:oleObj name="Picture" r:id="rId2" imgW="2103120" imgH="1828800" progId="Word.Picture.8">
                  <p:embed/>
                  <p:pic>
                    <p:nvPicPr>
                      <p:cNvPr id="791557" name="Object 5">
                        <a:extLst>
                          <a:ext uri="{FF2B5EF4-FFF2-40B4-BE49-F238E27FC236}">
                            <a16:creationId xmlns:a16="http://schemas.microsoft.com/office/drawing/2014/main" id="{84D84740-BAFD-3628-B34F-8467B9935DDE}"/>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200400"/>
                        <a:ext cx="32766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1564" name="Object 12">
            <a:extLst>
              <a:ext uri="{FF2B5EF4-FFF2-40B4-BE49-F238E27FC236}">
                <a16:creationId xmlns:a16="http://schemas.microsoft.com/office/drawing/2014/main" id="{EDF5DD2B-24C9-400C-3567-7C4B97BB0E36}"/>
              </a:ext>
            </a:extLst>
          </p:cNvPr>
          <p:cNvGraphicFramePr>
            <a:graphicFrameLocks/>
          </p:cNvGraphicFramePr>
          <p:nvPr/>
        </p:nvGraphicFramePr>
        <p:xfrm>
          <a:off x="4572000" y="3200400"/>
          <a:ext cx="4572000" cy="2919413"/>
        </p:xfrm>
        <a:graphic>
          <a:graphicData uri="http://schemas.openxmlformats.org/presentationml/2006/ole">
            <mc:AlternateContent xmlns:mc="http://schemas.openxmlformats.org/markup-compatibility/2006">
              <mc:Choice xmlns:v="urn:schemas-microsoft-com:vml" Requires="v">
                <p:oleObj name="Picture" r:id="rId4" imgW="2801160" imgH="1752480" progId="Word.Picture.8">
                  <p:embed/>
                </p:oleObj>
              </mc:Choice>
              <mc:Fallback>
                <p:oleObj name="Picture" r:id="rId4" imgW="2801160" imgH="1752480" progId="Word.Picture.8">
                  <p:embed/>
                  <p:pic>
                    <p:nvPicPr>
                      <p:cNvPr id="791564" name="Object 12">
                        <a:extLst>
                          <a:ext uri="{FF2B5EF4-FFF2-40B4-BE49-F238E27FC236}">
                            <a16:creationId xmlns:a16="http://schemas.microsoft.com/office/drawing/2014/main" id="{EDF5DD2B-24C9-400C-3567-7C4B97BB0E36}"/>
                          </a:ext>
                        </a:extLst>
                      </p:cNvPr>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3200400"/>
                        <a:ext cx="4572000" cy="291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91555"/>
                                        </p:tgtEl>
                                        <p:attrNameLst>
                                          <p:attrName>style.visibility</p:attrName>
                                        </p:attrNameLst>
                                      </p:cBhvr>
                                      <p:to>
                                        <p:strVal val="visible"/>
                                      </p:to>
                                    </p:set>
                                    <p:animEffect transition="in" filter="dissolve">
                                      <p:cBhvr>
                                        <p:cTn id="7" dur="500"/>
                                        <p:tgtEl>
                                          <p:spTgt spid="7915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791556"/>
                                        </p:tgtEl>
                                        <p:attrNameLst>
                                          <p:attrName>style.visibility</p:attrName>
                                        </p:attrNameLst>
                                      </p:cBhvr>
                                      <p:to>
                                        <p:strVal val="visible"/>
                                      </p:to>
                                    </p:set>
                                    <p:animEffect transition="in" filter="strips(downRight)">
                                      <p:cBhvr>
                                        <p:cTn id="12" dur="500"/>
                                        <p:tgtEl>
                                          <p:spTgt spid="791556"/>
                                        </p:tgtEl>
                                      </p:cBhvr>
                                    </p:animEffect>
                                  </p:childTnLst>
                                </p:cTn>
                              </p:par>
                            </p:childTnLst>
                          </p:cTn>
                        </p:par>
                        <p:par>
                          <p:cTn id="13" fill="hold" nodeType="afterGroup">
                            <p:stCondLst>
                              <p:cond delay="500"/>
                            </p:stCondLst>
                            <p:childTnLst>
                              <p:par>
                                <p:cTn id="14" presetID="18" presetClass="entr" presetSubtype="6" fill="hold" nodeType="afterEffect">
                                  <p:stCondLst>
                                    <p:cond delay="0"/>
                                  </p:stCondLst>
                                  <p:childTnLst>
                                    <p:set>
                                      <p:cBhvr>
                                        <p:cTn id="15" dur="1" fill="hold">
                                          <p:stCondLst>
                                            <p:cond delay="0"/>
                                          </p:stCondLst>
                                        </p:cTn>
                                        <p:tgtEl>
                                          <p:spTgt spid="791557"/>
                                        </p:tgtEl>
                                        <p:attrNameLst>
                                          <p:attrName>style.visibility</p:attrName>
                                        </p:attrNameLst>
                                      </p:cBhvr>
                                      <p:to>
                                        <p:strVal val="visible"/>
                                      </p:to>
                                    </p:set>
                                    <p:animEffect transition="in" filter="strips(downRight)">
                                      <p:cBhvr>
                                        <p:cTn id="16" dur="500"/>
                                        <p:tgtEl>
                                          <p:spTgt spid="791557"/>
                                        </p:tgtEl>
                                      </p:cBhvr>
                                    </p:animEffect>
                                  </p:childTnLst>
                                </p:cTn>
                              </p:par>
                            </p:childTnLst>
                          </p:cTn>
                        </p:par>
                        <p:par>
                          <p:cTn id="17" fill="hold" nodeType="afterGroup">
                            <p:stCondLst>
                              <p:cond delay="1000"/>
                            </p:stCondLst>
                            <p:childTnLst>
                              <p:par>
                                <p:cTn id="18" presetID="18" presetClass="entr" presetSubtype="6" fill="hold" nodeType="afterEffect">
                                  <p:stCondLst>
                                    <p:cond delay="0"/>
                                  </p:stCondLst>
                                  <p:childTnLst>
                                    <p:set>
                                      <p:cBhvr>
                                        <p:cTn id="19" dur="1" fill="hold">
                                          <p:stCondLst>
                                            <p:cond delay="0"/>
                                          </p:stCondLst>
                                        </p:cTn>
                                        <p:tgtEl>
                                          <p:spTgt spid="791564"/>
                                        </p:tgtEl>
                                        <p:attrNameLst>
                                          <p:attrName>style.visibility</p:attrName>
                                        </p:attrNameLst>
                                      </p:cBhvr>
                                      <p:to>
                                        <p:strVal val="visible"/>
                                      </p:to>
                                    </p:set>
                                    <p:animEffect transition="in" filter="strips(downRight)">
                                      <p:cBhvr>
                                        <p:cTn id="20" dur="500"/>
                                        <p:tgtEl>
                                          <p:spTgt spid="791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1555"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A9F1F-E2B9-7FDE-C29D-7F8DC2710E2B}"/>
              </a:ext>
            </a:extLst>
          </p:cNvPr>
          <p:cNvSpPr>
            <a:spLocks noGrp="1"/>
          </p:cNvSpPr>
          <p:nvPr>
            <p:ph type="title"/>
          </p:nvPr>
        </p:nvSpPr>
        <p:spPr>
          <a:xfrm>
            <a:off x="457200" y="168275"/>
            <a:ext cx="8229600" cy="563562"/>
          </a:xfrm>
        </p:spPr>
        <p:txBody>
          <a:bodyPr/>
          <a:lstStyle/>
          <a:p>
            <a:pPr marL="0" indent="0">
              <a:buNone/>
            </a:pPr>
            <a:r>
              <a:rPr lang="en-US" sz="3600" b="1" dirty="0">
                <a:latin typeface="Times New Roman" panose="02020603050405020304" pitchFamily="18" charset="0"/>
                <a:cs typeface="Times New Roman" panose="02020603050405020304" pitchFamily="18" charset="0"/>
              </a:rPr>
              <a:t>Challenges in Syntax Parsing</a:t>
            </a:r>
          </a:p>
        </p:txBody>
      </p:sp>
      <p:sp>
        <p:nvSpPr>
          <p:cNvPr id="3" name="Content Placeholder 2">
            <a:extLst>
              <a:ext uri="{FF2B5EF4-FFF2-40B4-BE49-F238E27FC236}">
                <a16:creationId xmlns:a16="http://schemas.microsoft.com/office/drawing/2014/main" id="{9F10D217-E7B9-29FA-16C0-DCB1C15E8CC8}"/>
              </a:ext>
            </a:extLst>
          </p:cNvPr>
          <p:cNvSpPr>
            <a:spLocks noGrp="1"/>
          </p:cNvSpPr>
          <p:nvPr>
            <p:ph idx="1"/>
          </p:nvPr>
        </p:nvSpPr>
        <p:spPr>
          <a:xfrm>
            <a:off x="304800" y="1143000"/>
            <a:ext cx="8534400" cy="5211763"/>
          </a:xfrm>
        </p:spPr>
        <p:txBody>
          <a:bodyPr/>
          <a:lstStyle/>
          <a:p>
            <a:pPr algn="just"/>
            <a:r>
              <a:rPr lang="en-US" sz="2400" dirty="0">
                <a:latin typeface="Times New Roman" panose="02020603050405020304" pitchFamily="18" charset="0"/>
                <a:cs typeface="Times New Roman" panose="02020603050405020304" pitchFamily="18" charset="0"/>
              </a:rPr>
              <a:t>Syntax parsing is a challenging task due to the ambiguity and complexity of natural language. </a:t>
            </a:r>
          </a:p>
          <a:p>
            <a:pPr algn="just"/>
            <a:r>
              <a:rPr lang="en-US" sz="2400" dirty="0">
                <a:latin typeface="Times New Roman" panose="02020603050405020304" pitchFamily="18" charset="0"/>
                <a:cs typeface="Times New Roman" panose="02020603050405020304" pitchFamily="18" charset="0"/>
              </a:rPr>
              <a:t>Many sentences can have multiple </a:t>
            </a:r>
            <a:r>
              <a:rPr lang="en-US" sz="2400" b="1" dirty="0">
                <a:latin typeface="Times New Roman" panose="02020603050405020304" pitchFamily="18" charset="0"/>
                <a:cs typeface="Times New Roman" panose="02020603050405020304" pitchFamily="18" charset="0"/>
              </a:rPr>
              <a:t>valid parse trees or dependency structures</a:t>
            </a:r>
            <a:r>
              <a:rPr lang="en-US" sz="2400" dirty="0">
                <a:latin typeface="Times New Roman" panose="02020603050405020304" pitchFamily="18" charset="0"/>
                <a:cs typeface="Times New Roman" panose="02020603050405020304" pitchFamily="18" charset="0"/>
              </a:rPr>
              <a:t>, and determining the correct one requires understanding the context and semantics of the sentence.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372854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3AACEF64-2B0D-A279-EE3E-AF763B93F3D2}"/>
              </a:ext>
            </a:extLst>
          </p:cNvPr>
          <p:cNvSpPr>
            <a:spLocks noGrp="1"/>
          </p:cNvSpPr>
          <p:nvPr>
            <p:ph type="sldNum" sz="quarter" idx="10"/>
          </p:nvPr>
        </p:nvSpPr>
        <p:spPr/>
        <p:txBody>
          <a:bodyPr/>
          <a:lstStyle/>
          <a:p>
            <a:fld id="{681AE229-FBF5-4409-9D33-51E4D66ED1F6}" type="slidenum">
              <a:rPr lang="en-US" altLang="ko-KR"/>
              <a:pPr/>
              <a:t>90</a:t>
            </a:fld>
            <a:endParaRPr lang="en-US" altLang="ko-KR"/>
          </a:p>
        </p:txBody>
      </p:sp>
      <p:sp>
        <p:nvSpPr>
          <p:cNvPr id="792578" name="Rectangle 2">
            <a:extLst>
              <a:ext uri="{FF2B5EF4-FFF2-40B4-BE49-F238E27FC236}">
                <a16:creationId xmlns:a16="http://schemas.microsoft.com/office/drawing/2014/main" id="{56E7332B-7D11-49CC-618E-6C0F6989D95C}"/>
              </a:ext>
            </a:extLst>
          </p:cNvPr>
          <p:cNvSpPr>
            <a:spLocks noGrp="1" noChangeArrowheads="1"/>
          </p:cNvSpPr>
          <p:nvPr>
            <p:ph type="title"/>
          </p:nvPr>
        </p:nvSpPr>
        <p:spPr/>
        <p:txBody>
          <a:bodyPr/>
          <a:lstStyle/>
          <a:p>
            <a:r>
              <a:rPr lang="en-US" altLang="ko-KR"/>
              <a:t>Syntactic representation</a:t>
            </a:r>
          </a:p>
        </p:txBody>
      </p:sp>
      <p:sp>
        <p:nvSpPr>
          <p:cNvPr id="792583" name="Rectangle 7">
            <a:extLst>
              <a:ext uri="{FF2B5EF4-FFF2-40B4-BE49-F238E27FC236}">
                <a16:creationId xmlns:a16="http://schemas.microsoft.com/office/drawing/2014/main" id="{A3358793-DE0C-0299-FC11-71221B37EFB7}"/>
              </a:ext>
            </a:extLst>
          </p:cNvPr>
          <p:cNvSpPr>
            <a:spLocks noGrp="1" noChangeArrowheads="1"/>
          </p:cNvSpPr>
          <p:nvPr>
            <p:ph type="body" idx="1"/>
          </p:nvPr>
        </p:nvSpPr>
        <p:spPr/>
        <p:txBody>
          <a:bodyPr/>
          <a:lstStyle/>
          <a:p>
            <a:r>
              <a:rPr lang="en-US" altLang="ko-KR"/>
              <a:t>What happened?</a:t>
            </a:r>
          </a:p>
          <a:p>
            <a:endParaRPr lang="en-US" altLang="ko-KR"/>
          </a:p>
          <a:p>
            <a:r>
              <a:rPr lang="en-US" altLang="ko-KR"/>
              <a:t>With whom happened?</a:t>
            </a:r>
          </a:p>
          <a:p>
            <a:endParaRPr lang="en-US" altLang="ko-KR"/>
          </a:p>
          <a:p>
            <a:r>
              <a:rPr lang="en-US" altLang="ko-KR"/>
              <a:t>... their details</a:t>
            </a:r>
          </a:p>
        </p:txBody>
      </p:sp>
      <p:graphicFrame>
        <p:nvGraphicFramePr>
          <p:cNvPr id="792586" name="Object 10">
            <a:extLst>
              <a:ext uri="{FF2B5EF4-FFF2-40B4-BE49-F238E27FC236}">
                <a16:creationId xmlns:a16="http://schemas.microsoft.com/office/drawing/2014/main" id="{E2B3F595-65E2-7263-E940-2AA03F3722E4}"/>
              </a:ext>
            </a:extLst>
          </p:cNvPr>
          <p:cNvGraphicFramePr>
            <a:graphicFrameLocks/>
          </p:cNvGraphicFramePr>
          <p:nvPr/>
        </p:nvGraphicFramePr>
        <p:xfrm>
          <a:off x="5181600" y="1576388"/>
          <a:ext cx="4067175" cy="2919412"/>
        </p:xfrm>
        <a:graphic>
          <a:graphicData uri="http://schemas.openxmlformats.org/presentationml/2006/ole">
            <mc:AlternateContent xmlns:mc="http://schemas.openxmlformats.org/markup-compatibility/2006">
              <mc:Choice xmlns:v="urn:schemas-microsoft-com:vml" Requires="v">
                <p:oleObj name="Picture" r:id="rId2" imgW="2801160" imgH="1752480" progId="Word.Picture.8">
                  <p:embed/>
                </p:oleObj>
              </mc:Choice>
              <mc:Fallback>
                <p:oleObj name="Picture" r:id="rId2" imgW="2801160" imgH="1752480" progId="Word.Picture.8">
                  <p:embed/>
                  <p:pic>
                    <p:nvPicPr>
                      <p:cNvPr id="792586" name="Object 10">
                        <a:extLst>
                          <a:ext uri="{FF2B5EF4-FFF2-40B4-BE49-F238E27FC236}">
                            <a16:creationId xmlns:a16="http://schemas.microsoft.com/office/drawing/2014/main" id="{E2B3F595-65E2-7263-E940-2AA03F3722E4}"/>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576388"/>
                        <a:ext cx="4067175" cy="2919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792586"/>
                                        </p:tgtEl>
                                        <p:attrNameLst>
                                          <p:attrName>style.visibility</p:attrName>
                                        </p:attrNameLst>
                                      </p:cBhvr>
                                      <p:to>
                                        <p:strVal val="visible"/>
                                      </p:to>
                                    </p:set>
                                    <p:animEffect transition="in" filter="strips(downRight)">
                                      <p:cBhvr>
                                        <p:cTn id="7" dur="500"/>
                                        <p:tgtEl>
                                          <p:spTgt spid="7925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0B1BD097-0F65-5BA5-21AF-D1F24526DC69}"/>
              </a:ext>
            </a:extLst>
          </p:cNvPr>
          <p:cNvSpPr>
            <a:spLocks noGrp="1"/>
          </p:cNvSpPr>
          <p:nvPr>
            <p:ph type="sldNum" sz="quarter" idx="10"/>
          </p:nvPr>
        </p:nvSpPr>
        <p:spPr/>
        <p:txBody>
          <a:bodyPr/>
          <a:lstStyle/>
          <a:p>
            <a:fld id="{4D97D173-610E-4502-95B6-818225CDC914}" type="slidenum">
              <a:rPr lang="en-US" altLang="ko-KR"/>
              <a:pPr/>
              <a:t>91</a:t>
            </a:fld>
            <a:endParaRPr lang="en-US" altLang="ko-KR"/>
          </a:p>
        </p:txBody>
      </p:sp>
      <p:graphicFrame>
        <p:nvGraphicFramePr>
          <p:cNvPr id="788482" name="Object 2">
            <a:extLst>
              <a:ext uri="{FF2B5EF4-FFF2-40B4-BE49-F238E27FC236}">
                <a16:creationId xmlns:a16="http://schemas.microsoft.com/office/drawing/2014/main" id="{1F1F0C8E-8900-13DB-A0D8-66A2AB696EBA}"/>
              </a:ext>
            </a:extLst>
          </p:cNvPr>
          <p:cNvGraphicFramePr>
            <a:graphicFrameLocks/>
          </p:cNvGraphicFramePr>
          <p:nvPr/>
        </p:nvGraphicFramePr>
        <p:xfrm>
          <a:off x="915988" y="2481263"/>
          <a:ext cx="7704137" cy="3046412"/>
        </p:xfrm>
        <a:graphic>
          <a:graphicData uri="http://schemas.openxmlformats.org/presentationml/2006/ole">
            <mc:AlternateContent xmlns:mc="http://schemas.openxmlformats.org/markup-compatibility/2006">
              <mc:Choice xmlns:v="urn:schemas-microsoft-com:vml" Requires="v">
                <p:oleObj name="Picture" r:id="rId2" imgW="4946760" imgH="1963080" progId="Word.Picture.8">
                  <p:embed/>
                </p:oleObj>
              </mc:Choice>
              <mc:Fallback>
                <p:oleObj name="Picture" r:id="rId2" imgW="4946760" imgH="1963080" progId="Word.Picture.8">
                  <p:embed/>
                  <p:pic>
                    <p:nvPicPr>
                      <p:cNvPr id="788482" name="Object 2">
                        <a:extLst>
                          <a:ext uri="{FF2B5EF4-FFF2-40B4-BE49-F238E27FC236}">
                            <a16:creationId xmlns:a16="http://schemas.microsoft.com/office/drawing/2014/main" id="{1F1F0C8E-8900-13DB-A0D8-66A2AB696EB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8" y="2481263"/>
                        <a:ext cx="7704137" cy="3046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483" name="AutoShape 3">
            <a:extLst>
              <a:ext uri="{FF2B5EF4-FFF2-40B4-BE49-F238E27FC236}">
                <a16:creationId xmlns:a16="http://schemas.microsoft.com/office/drawing/2014/main" id="{9128EEDC-397D-DC05-AFD1-C5DA61CA856E}"/>
              </a:ext>
            </a:extLst>
          </p:cNvPr>
          <p:cNvSpPr>
            <a:spLocks noChangeArrowheads="1"/>
          </p:cNvSpPr>
          <p:nvPr/>
        </p:nvSpPr>
        <p:spPr bwMode="auto">
          <a:xfrm>
            <a:off x="5638800" y="3048000"/>
            <a:ext cx="2501900" cy="2273300"/>
          </a:xfrm>
          <a:prstGeom prst="star16">
            <a:avLst>
              <a:gd name="adj" fmla="val 37500"/>
            </a:avLst>
          </a:prstGeom>
          <a:solidFill>
            <a:srgbClr val="99FF66"/>
          </a:solidFill>
          <a:ln w="12700">
            <a:solidFill>
              <a:srgbClr val="FF505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pPr eaLnBrk="0" latinLnBrk="0" hangingPunct="0"/>
            <a:r>
              <a:rPr kumimoji="0" lang="es-ES" altLang="en-US" sz="2000" b="0">
                <a:solidFill>
                  <a:schemeClr val="tx2"/>
                </a:solidFill>
                <a:effectLst/>
                <a:latin typeface="Century Schoolbook" panose="02040604050505020304" pitchFamily="18" charset="0"/>
                <a:ea typeface="굴림" panose="020B0600000101010101" pitchFamily="34" charset="-127"/>
              </a:rPr>
              <a:t>Semantic</a:t>
            </a:r>
            <a:br>
              <a:rPr kumimoji="0" lang="es-ES" altLang="en-US" sz="2000" b="0">
                <a:solidFill>
                  <a:schemeClr val="tx2"/>
                </a:solidFill>
                <a:effectLst/>
                <a:latin typeface="Century Schoolbook" panose="02040604050505020304" pitchFamily="18" charset="0"/>
                <a:ea typeface="굴림" panose="020B0600000101010101" pitchFamily="34" charset="-127"/>
              </a:rPr>
            </a:br>
            <a:r>
              <a:rPr kumimoji="0" lang="es-ES" altLang="en-US" sz="2000" b="0">
                <a:solidFill>
                  <a:schemeClr val="tx2"/>
                </a:solidFill>
                <a:effectLst/>
                <a:latin typeface="Century Schoolbook" panose="02040604050505020304" pitchFamily="18" charset="0"/>
                <a:ea typeface="굴림" panose="020B0600000101010101" pitchFamily="34" charset="-127"/>
              </a:rPr>
              <a:t>analysis</a:t>
            </a:r>
          </a:p>
        </p:txBody>
      </p:sp>
      <p:sp>
        <p:nvSpPr>
          <p:cNvPr id="788484" name="Rectangle 4">
            <a:extLst>
              <a:ext uri="{FF2B5EF4-FFF2-40B4-BE49-F238E27FC236}">
                <a16:creationId xmlns:a16="http://schemas.microsoft.com/office/drawing/2014/main" id="{CE0B9549-7120-1EE8-0F71-2B441AD63966}"/>
              </a:ext>
            </a:extLst>
          </p:cNvPr>
          <p:cNvSpPr>
            <a:spLocks noGrp="1" noChangeArrowheads="1"/>
          </p:cNvSpPr>
          <p:nvPr>
            <p:ph type="title"/>
          </p:nvPr>
        </p:nvSpPr>
        <p:spPr>
          <a:noFill/>
          <a:ln/>
        </p:spPr>
        <p:txBody>
          <a:bodyPr lIns="92075" tIns="46038" rIns="92075" bIns="46038"/>
          <a:lstStyle/>
          <a:p>
            <a:r>
              <a:rPr lang="es-ES" altLang="en-US" sz="3200">
                <a:latin typeface="Century Schoolbook" panose="02040604050505020304" pitchFamily="18" charset="0"/>
              </a:rPr>
              <a:t>Semantic analysis</a:t>
            </a:r>
          </a:p>
        </p:txBody>
      </p:sp>
      <p:sp>
        <p:nvSpPr>
          <p:cNvPr id="788485" name="Text Box 5">
            <a:extLst>
              <a:ext uri="{FF2B5EF4-FFF2-40B4-BE49-F238E27FC236}">
                <a16:creationId xmlns:a16="http://schemas.microsoft.com/office/drawing/2014/main" id="{6F2CAD13-46B6-9D51-CFAA-803D746B5C26}"/>
              </a:ext>
            </a:extLst>
          </p:cNvPr>
          <p:cNvSpPr txBox="1">
            <a:spLocks noChangeArrowheads="1"/>
          </p:cNvSpPr>
          <p:nvPr/>
        </p:nvSpPr>
        <p:spPr bwMode="auto">
          <a:xfrm>
            <a:off x="1752600" y="5638800"/>
            <a:ext cx="7010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ko-KR">
                <a:effectLst>
                  <a:outerShdw blurRad="38100" dist="38100" dir="2700000" algn="tl">
                    <a:srgbClr val="000000"/>
                  </a:outerShdw>
                </a:effectLst>
              </a:rPr>
              <a:t>Next lecture...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nodeType="afterEffect">
                                  <p:stCondLst>
                                    <p:cond delay="0"/>
                                  </p:stCondLst>
                                  <p:childTnLst>
                                    <p:set>
                                      <p:cBhvr>
                                        <p:cTn id="6" dur="1" fill="hold">
                                          <p:stCondLst>
                                            <p:cond delay="0"/>
                                          </p:stCondLst>
                                        </p:cTn>
                                        <p:tgtEl>
                                          <p:spTgt spid="788482"/>
                                        </p:tgtEl>
                                        <p:attrNameLst>
                                          <p:attrName>style.visibility</p:attrName>
                                        </p:attrNameLst>
                                      </p:cBhvr>
                                      <p:to>
                                        <p:strVal val="visible"/>
                                      </p:to>
                                    </p:set>
                                    <p:animEffect transition="in" filter="dissolve">
                                      <p:cBhvr>
                                        <p:cTn id="7" dur="500"/>
                                        <p:tgtEl>
                                          <p:spTgt spid="788482"/>
                                        </p:tgtEl>
                                      </p:cBhvr>
                                    </p:animEffect>
                                  </p:childTnLst>
                                </p:cTn>
                              </p:par>
                            </p:childTnLst>
                          </p:cTn>
                        </p:par>
                        <p:par>
                          <p:cTn id="8" fill="hold" nodeType="afterGroup">
                            <p:stCondLst>
                              <p:cond delay="500"/>
                            </p:stCondLst>
                            <p:childTnLst>
                              <p:par>
                                <p:cTn id="9" presetID="4" presetClass="entr" presetSubtype="32" fill="hold" nodeType="afterEffect">
                                  <p:stCondLst>
                                    <p:cond delay="0"/>
                                  </p:stCondLst>
                                  <p:childTnLst>
                                    <p:set>
                                      <p:cBhvr>
                                        <p:cTn id="10" dur="1" fill="hold">
                                          <p:stCondLst>
                                            <p:cond delay="0"/>
                                          </p:stCondLst>
                                        </p:cTn>
                                        <p:tgtEl>
                                          <p:spTgt spid="788483"/>
                                        </p:tgtEl>
                                        <p:attrNameLst>
                                          <p:attrName>style.visibility</p:attrName>
                                        </p:attrNameLst>
                                      </p:cBhvr>
                                      <p:to>
                                        <p:strVal val="visible"/>
                                      </p:to>
                                    </p:set>
                                    <p:animEffect transition="in" filter="box(out)">
                                      <p:cBhvr>
                                        <p:cTn id="11" dur="500"/>
                                        <p:tgtEl>
                                          <p:spTgt spid="7884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483"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AE8D39F-507A-3143-5AA3-5EF47E16938F}"/>
              </a:ext>
            </a:extLst>
          </p:cNvPr>
          <p:cNvSpPr>
            <a:spLocks noGrp="1"/>
          </p:cNvSpPr>
          <p:nvPr>
            <p:ph type="sldNum" sz="quarter" idx="10"/>
          </p:nvPr>
        </p:nvSpPr>
        <p:spPr/>
        <p:txBody>
          <a:bodyPr/>
          <a:lstStyle/>
          <a:p>
            <a:fld id="{63A0F812-722E-4D7F-B726-B2E878B3214D}" type="slidenum">
              <a:rPr lang="en-US" altLang="ko-KR"/>
              <a:pPr/>
              <a:t>92</a:t>
            </a:fld>
            <a:endParaRPr lang="en-US" altLang="ko-KR"/>
          </a:p>
        </p:txBody>
      </p:sp>
      <p:sp>
        <p:nvSpPr>
          <p:cNvPr id="795650" name="Rectangle 2">
            <a:extLst>
              <a:ext uri="{FF2B5EF4-FFF2-40B4-BE49-F238E27FC236}">
                <a16:creationId xmlns:a16="http://schemas.microsoft.com/office/drawing/2014/main" id="{EE13E097-7AD5-1F47-036E-D48C1F435EED}"/>
              </a:ext>
            </a:extLst>
          </p:cNvPr>
          <p:cNvSpPr>
            <a:spLocks noGrp="1" noChangeArrowheads="1"/>
          </p:cNvSpPr>
          <p:nvPr>
            <p:ph type="title"/>
          </p:nvPr>
        </p:nvSpPr>
        <p:spPr/>
        <p:txBody>
          <a:bodyPr/>
          <a:lstStyle/>
          <a:p>
            <a:r>
              <a:rPr lang="en-US" altLang="ko-KR"/>
              <a:t>Syntax</a:t>
            </a:r>
          </a:p>
        </p:txBody>
      </p:sp>
      <p:sp>
        <p:nvSpPr>
          <p:cNvPr id="795651" name="Rectangle 3">
            <a:extLst>
              <a:ext uri="{FF2B5EF4-FFF2-40B4-BE49-F238E27FC236}">
                <a16:creationId xmlns:a16="http://schemas.microsoft.com/office/drawing/2014/main" id="{E5CF03DF-67F8-E716-53F2-2C63D83D7483}"/>
              </a:ext>
            </a:extLst>
          </p:cNvPr>
          <p:cNvSpPr>
            <a:spLocks noGrp="1" noChangeArrowheads="1"/>
          </p:cNvSpPr>
          <p:nvPr>
            <p:ph type="body" idx="1"/>
          </p:nvPr>
        </p:nvSpPr>
        <p:spPr/>
        <p:txBody>
          <a:bodyPr/>
          <a:lstStyle/>
          <a:p>
            <a:r>
              <a:rPr lang="en-US" altLang="ko-KR"/>
              <a:t>The structure describing the relationships between words in a sentence</a:t>
            </a:r>
          </a:p>
          <a:p>
            <a:r>
              <a:rPr lang="en-US" altLang="ko-KR"/>
              <a:t>Describes the relationships implied by grammatical characteristics </a:t>
            </a:r>
          </a:p>
          <a:p>
            <a:pPr lvl="1"/>
            <a:r>
              <a:rPr lang="en-US" altLang="ko-KR"/>
              <a:t>not by meaning</a:t>
            </a:r>
          </a:p>
          <a:p>
            <a:r>
              <a:rPr lang="en-US" altLang="ko-KR"/>
              <a:t>Often allows for simple paraphrasing</a:t>
            </a:r>
          </a:p>
          <a:p>
            <a:pPr lvl="1"/>
            <a:r>
              <a:rPr lang="en-US" altLang="ko-KR" i="1"/>
              <a:t>John reads the book</a:t>
            </a:r>
          </a:p>
          <a:p>
            <a:pPr lvl="1"/>
            <a:r>
              <a:rPr lang="en-US" altLang="ko-KR" i="1"/>
              <a:t>The book is read by John</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B4BEDCC-C86C-763A-CA19-B725B4C0DF99}"/>
              </a:ext>
            </a:extLst>
          </p:cNvPr>
          <p:cNvSpPr>
            <a:spLocks noGrp="1"/>
          </p:cNvSpPr>
          <p:nvPr>
            <p:ph type="sldNum" sz="quarter" idx="10"/>
          </p:nvPr>
        </p:nvSpPr>
        <p:spPr/>
        <p:txBody>
          <a:bodyPr/>
          <a:lstStyle/>
          <a:p>
            <a:fld id="{AD189F29-FFEE-4FD4-886A-2F4B9403DCFE}" type="slidenum">
              <a:rPr lang="en-US" altLang="ko-KR"/>
              <a:pPr/>
              <a:t>93</a:t>
            </a:fld>
            <a:endParaRPr lang="en-US" altLang="ko-KR"/>
          </a:p>
        </p:txBody>
      </p:sp>
      <p:sp>
        <p:nvSpPr>
          <p:cNvPr id="797698" name="Rectangle 2">
            <a:extLst>
              <a:ext uri="{FF2B5EF4-FFF2-40B4-BE49-F238E27FC236}">
                <a16:creationId xmlns:a16="http://schemas.microsoft.com/office/drawing/2014/main" id="{974B39E0-BC28-F200-58EC-B2A65A1F9FF9}"/>
              </a:ext>
            </a:extLst>
          </p:cNvPr>
          <p:cNvSpPr>
            <a:spLocks noGrp="1" noChangeArrowheads="1"/>
          </p:cNvSpPr>
          <p:nvPr>
            <p:ph type="title"/>
          </p:nvPr>
        </p:nvSpPr>
        <p:spPr/>
        <p:txBody>
          <a:bodyPr/>
          <a:lstStyle/>
          <a:p>
            <a:r>
              <a:rPr lang="en-US" altLang="ko-KR" sz="3200"/>
              <a:t>Early approach: Dependency syntax</a:t>
            </a:r>
          </a:p>
        </p:txBody>
      </p:sp>
      <p:sp>
        <p:nvSpPr>
          <p:cNvPr id="797699" name="Rectangle 3">
            <a:extLst>
              <a:ext uri="{FF2B5EF4-FFF2-40B4-BE49-F238E27FC236}">
                <a16:creationId xmlns:a16="http://schemas.microsoft.com/office/drawing/2014/main" id="{9AA19B4E-71CA-E25A-29E8-28241E90A459}"/>
              </a:ext>
            </a:extLst>
          </p:cNvPr>
          <p:cNvSpPr>
            <a:spLocks noGrp="1" noChangeArrowheads="1"/>
          </p:cNvSpPr>
          <p:nvPr>
            <p:ph type="body" idx="1"/>
          </p:nvPr>
        </p:nvSpPr>
        <p:spPr/>
        <p:txBody>
          <a:bodyPr/>
          <a:lstStyle/>
          <a:p>
            <a:r>
              <a:rPr lang="en-US" altLang="ko-KR"/>
              <a:t>Tree</a:t>
            </a:r>
          </a:p>
          <a:p>
            <a:r>
              <a:rPr lang="en-US" altLang="ko-KR"/>
              <a:t>Nodes: </a:t>
            </a:r>
            <a:r>
              <a:rPr lang="en-US" altLang="ko-KR" b="1"/>
              <a:t>words</a:t>
            </a:r>
          </a:p>
          <a:p>
            <a:r>
              <a:rPr lang="en-US" altLang="ko-KR"/>
              <a:t>Arcs: </a:t>
            </a:r>
            <a:r>
              <a:rPr lang="en-US" altLang="ko-KR" i="1"/>
              <a:t>modified by</a:t>
            </a:r>
          </a:p>
          <a:p>
            <a:pPr lvl="1"/>
            <a:r>
              <a:rPr lang="en-US" altLang="ko-KR"/>
              <a:t>Modifies means adds details,</a:t>
            </a:r>
            <a:br>
              <a:rPr lang="en-US" altLang="ko-KR"/>
            </a:br>
            <a:r>
              <a:rPr lang="en-US" altLang="ko-KR"/>
              <a:t>clarifies, chooses of many...</a:t>
            </a:r>
            <a:br>
              <a:rPr lang="en-US" altLang="ko-KR"/>
            </a:br>
            <a:r>
              <a:rPr lang="en-US" altLang="ko-KR"/>
              <a:t>makes more specific</a:t>
            </a:r>
          </a:p>
          <a:p>
            <a:r>
              <a:rPr lang="en-US" altLang="ko-KR"/>
              <a:t>Arcs are </a:t>
            </a:r>
            <a:r>
              <a:rPr lang="en-US" altLang="ko-KR" b="1"/>
              <a:t>typed</a:t>
            </a:r>
          </a:p>
          <a:p>
            <a:pPr lvl="1"/>
            <a:r>
              <a:rPr lang="en-US" altLang="ko-KR"/>
              <a:t>Types are: subject, object, attribute, ...</a:t>
            </a:r>
          </a:p>
        </p:txBody>
      </p:sp>
      <p:graphicFrame>
        <p:nvGraphicFramePr>
          <p:cNvPr id="797703" name="Object 7">
            <a:extLst>
              <a:ext uri="{FF2B5EF4-FFF2-40B4-BE49-F238E27FC236}">
                <a16:creationId xmlns:a16="http://schemas.microsoft.com/office/drawing/2014/main" id="{C4738FF5-29D0-8419-A66A-BB78AED01C6F}"/>
              </a:ext>
            </a:extLst>
          </p:cNvPr>
          <p:cNvGraphicFramePr>
            <a:graphicFrameLocks/>
          </p:cNvGraphicFramePr>
          <p:nvPr/>
        </p:nvGraphicFramePr>
        <p:xfrm>
          <a:off x="5181600" y="1676400"/>
          <a:ext cx="4067175" cy="3792538"/>
        </p:xfrm>
        <a:graphic>
          <a:graphicData uri="http://schemas.openxmlformats.org/presentationml/2006/ole">
            <mc:AlternateContent xmlns:mc="http://schemas.openxmlformats.org/markup-compatibility/2006">
              <mc:Choice xmlns:v="urn:schemas-microsoft-com:vml" Requires="v">
                <p:oleObj name="Picture" r:id="rId2" imgW="2801160" imgH="2277000" progId="Word.Picture.8">
                  <p:embed/>
                </p:oleObj>
              </mc:Choice>
              <mc:Fallback>
                <p:oleObj name="Picture" r:id="rId2" imgW="2801160" imgH="2277000" progId="Word.Picture.8">
                  <p:embed/>
                  <p:pic>
                    <p:nvPicPr>
                      <p:cNvPr id="797703" name="Object 7">
                        <a:extLst>
                          <a:ext uri="{FF2B5EF4-FFF2-40B4-BE49-F238E27FC236}">
                            <a16:creationId xmlns:a16="http://schemas.microsoft.com/office/drawing/2014/main" id="{C4738FF5-29D0-8419-A66A-BB78AED01C6F}"/>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76400"/>
                        <a:ext cx="4067175" cy="379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7704" name="Text Box 8">
            <a:extLst>
              <a:ext uri="{FF2B5EF4-FFF2-40B4-BE49-F238E27FC236}">
                <a16:creationId xmlns:a16="http://schemas.microsoft.com/office/drawing/2014/main" id="{7F66AF9D-F086-9C94-22D6-37D1E48EC847}"/>
              </a:ext>
            </a:extLst>
          </p:cNvPr>
          <p:cNvSpPr txBox="1">
            <a:spLocks noChangeArrowheads="1"/>
          </p:cNvSpPr>
          <p:nvPr/>
        </p:nvSpPr>
        <p:spPr bwMode="auto">
          <a:xfrm rot="-2203921">
            <a:off x="4800600" y="23622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ko-KR" sz="1800" b="0">
                <a:effectLst/>
              </a:rPr>
              <a:t>Subject</a:t>
            </a:r>
          </a:p>
        </p:txBody>
      </p:sp>
      <p:sp>
        <p:nvSpPr>
          <p:cNvPr id="797705" name="Text Box 9">
            <a:extLst>
              <a:ext uri="{FF2B5EF4-FFF2-40B4-BE49-F238E27FC236}">
                <a16:creationId xmlns:a16="http://schemas.microsoft.com/office/drawing/2014/main" id="{191DD9A1-1ABA-7189-5E97-6A4A578EE392}"/>
              </a:ext>
            </a:extLst>
          </p:cNvPr>
          <p:cNvSpPr txBox="1">
            <a:spLocks noChangeArrowheads="1"/>
          </p:cNvSpPr>
          <p:nvPr/>
        </p:nvSpPr>
        <p:spPr bwMode="auto">
          <a:xfrm rot="16200000">
            <a:off x="5936457" y="3055143"/>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ko-KR" sz="1800" b="0">
                <a:effectLst/>
              </a:rPr>
              <a:t>Object</a:t>
            </a:r>
          </a:p>
        </p:txBody>
      </p:sp>
      <p:sp>
        <p:nvSpPr>
          <p:cNvPr id="797706" name="Text Box 10">
            <a:extLst>
              <a:ext uri="{FF2B5EF4-FFF2-40B4-BE49-F238E27FC236}">
                <a16:creationId xmlns:a16="http://schemas.microsoft.com/office/drawing/2014/main" id="{F1B02B4A-6806-DA3B-8A63-91760C317D75}"/>
              </a:ext>
            </a:extLst>
          </p:cNvPr>
          <p:cNvSpPr txBox="1">
            <a:spLocks noChangeArrowheads="1"/>
          </p:cNvSpPr>
          <p:nvPr/>
        </p:nvSpPr>
        <p:spPr bwMode="auto">
          <a:xfrm rot="2476630">
            <a:off x="6553200" y="16002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ko-KR" sz="1800" b="0">
                <a:effectLst/>
              </a:rPr>
              <a:t>Recipient</a:t>
            </a:r>
          </a:p>
        </p:txBody>
      </p:sp>
      <p:sp>
        <p:nvSpPr>
          <p:cNvPr id="797707" name="Text Box 11">
            <a:extLst>
              <a:ext uri="{FF2B5EF4-FFF2-40B4-BE49-F238E27FC236}">
                <a16:creationId xmlns:a16="http://schemas.microsoft.com/office/drawing/2014/main" id="{CDE4FE2D-6CC7-F183-8093-50F683927936}"/>
              </a:ext>
            </a:extLst>
          </p:cNvPr>
          <p:cNvSpPr txBox="1">
            <a:spLocks noChangeArrowheads="1"/>
          </p:cNvSpPr>
          <p:nvPr/>
        </p:nvSpPr>
        <p:spPr bwMode="auto">
          <a:xfrm rot="16200000">
            <a:off x="5950744" y="4274344"/>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ko-KR" sz="1800" b="0">
                <a:effectLst/>
              </a:rPr>
              <a:t>Attribute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797703"/>
                                        </p:tgtEl>
                                        <p:attrNameLst>
                                          <p:attrName>style.visibility</p:attrName>
                                        </p:attrNameLst>
                                      </p:cBhvr>
                                      <p:to>
                                        <p:strVal val="visible"/>
                                      </p:to>
                                    </p:set>
                                    <p:animEffect transition="in" filter="strips(downRight)">
                                      <p:cBhvr>
                                        <p:cTn id="7" dur="500"/>
                                        <p:tgtEl>
                                          <p:spTgt spid="7977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77071FA-5350-1753-E039-2FB2C7900FF7}"/>
              </a:ext>
            </a:extLst>
          </p:cNvPr>
          <p:cNvSpPr>
            <a:spLocks noGrp="1"/>
          </p:cNvSpPr>
          <p:nvPr>
            <p:ph type="sldNum" sz="quarter" idx="10"/>
          </p:nvPr>
        </p:nvSpPr>
        <p:spPr/>
        <p:txBody>
          <a:bodyPr/>
          <a:lstStyle/>
          <a:p>
            <a:fld id="{22F91FCD-6A8B-43C9-88FE-08CF1509E89C}" type="slidenum">
              <a:rPr lang="en-US" altLang="ko-KR"/>
              <a:pPr/>
              <a:t>94</a:t>
            </a:fld>
            <a:endParaRPr lang="en-US" altLang="ko-KR"/>
          </a:p>
        </p:txBody>
      </p:sp>
      <p:sp>
        <p:nvSpPr>
          <p:cNvPr id="798722" name="Rectangle 2">
            <a:extLst>
              <a:ext uri="{FF2B5EF4-FFF2-40B4-BE49-F238E27FC236}">
                <a16:creationId xmlns:a16="http://schemas.microsoft.com/office/drawing/2014/main" id="{E48B2641-E717-FEEF-95D8-FE7D02ECA34D}"/>
              </a:ext>
            </a:extLst>
          </p:cNvPr>
          <p:cNvSpPr>
            <a:spLocks noGrp="1" noChangeArrowheads="1"/>
          </p:cNvSpPr>
          <p:nvPr>
            <p:ph type="title"/>
          </p:nvPr>
        </p:nvSpPr>
        <p:spPr/>
        <p:txBody>
          <a:bodyPr/>
          <a:lstStyle/>
          <a:p>
            <a:r>
              <a:rPr lang="en-US" altLang="ko-KR"/>
              <a:t>... Dependency syntax</a:t>
            </a:r>
          </a:p>
        </p:txBody>
      </p:sp>
      <p:sp>
        <p:nvSpPr>
          <p:cNvPr id="798723" name="Rectangle 3">
            <a:extLst>
              <a:ext uri="{FF2B5EF4-FFF2-40B4-BE49-F238E27FC236}">
                <a16:creationId xmlns:a16="http://schemas.microsoft.com/office/drawing/2014/main" id="{89119384-5ACD-FACB-D396-73B573B5E4E5}"/>
              </a:ext>
            </a:extLst>
          </p:cNvPr>
          <p:cNvSpPr>
            <a:spLocks noGrp="1" noChangeArrowheads="1"/>
          </p:cNvSpPr>
          <p:nvPr>
            <p:ph type="body" idx="1"/>
          </p:nvPr>
        </p:nvSpPr>
        <p:spPr/>
        <p:txBody>
          <a:bodyPr/>
          <a:lstStyle/>
          <a:p>
            <a:r>
              <a:rPr lang="en-US" altLang="ko-KR"/>
              <a:t>General situation: </a:t>
            </a:r>
            <a:r>
              <a:rPr lang="en-US" altLang="ko-KR" i="1"/>
              <a:t>pay</a:t>
            </a:r>
          </a:p>
          <a:p>
            <a:r>
              <a:rPr lang="en-US" altLang="ko-KR"/>
              <a:t>More specifically: the one</a:t>
            </a:r>
            <a:br>
              <a:rPr lang="en-US" altLang="ko-KR"/>
            </a:br>
            <a:r>
              <a:rPr lang="en-US" altLang="ko-KR"/>
              <a:t>where:</a:t>
            </a:r>
          </a:p>
          <a:p>
            <a:pPr lvl="1"/>
            <a:r>
              <a:rPr lang="en-US" altLang="ko-KR"/>
              <a:t>who pays is </a:t>
            </a:r>
            <a:r>
              <a:rPr lang="en-US" altLang="ko-KR" i="1"/>
              <a:t>government</a:t>
            </a:r>
          </a:p>
          <a:p>
            <a:pPr lvl="1"/>
            <a:r>
              <a:rPr lang="en-US" altLang="ko-KR"/>
              <a:t>what is paid is </a:t>
            </a:r>
            <a:r>
              <a:rPr lang="en-US" altLang="ko-KR" i="1"/>
              <a:t>attention</a:t>
            </a:r>
          </a:p>
          <a:p>
            <a:pPr lvl="1"/>
            <a:r>
              <a:rPr lang="en-US" altLang="ko-KR"/>
              <a:t>to whom it is paid is </a:t>
            </a:r>
            <a:r>
              <a:rPr lang="en-US" altLang="ko-KR" i="1"/>
              <a:t>it</a:t>
            </a:r>
          </a:p>
          <a:p>
            <a:r>
              <a:rPr lang="en-US" altLang="ko-KR"/>
              <a:t>More specifically: </a:t>
            </a:r>
            <a:r>
              <a:rPr lang="en-US" altLang="ko-KR" i="1"/>
              <a:t>attention</a:t>
            </a:r>
            <a:r>
              <a:rPr lang="en-US" altLang="ko-KR"/>
              <a:t> that is </a:t>
            </a:r>
            <a:r>
              <a:rPr lang="en-US" altLang="ko-KR" i="1"/>
              <a:t>much</a:t>
            </a:r>
          </a:p>
          <a:p>
            <a:endParaRPr lang="en-US" altLang="ko-KR"/>
          </a:p>
          <a:p>
            <a:endParaRPr lang="en-US" altLang="ko-KR"/>
          </a:p>
        </p:txBody>
      </p:sp>
      <p:graphicFrame>
        <p:nvGraphicFramePr>
          <p:cNvPr id="798730" name="Object 10">
            <a:extLst>
              <a:ext uri="{FF2B5EF4-FFF2-40B4-BE49-F238E27FC236}">
                <a16:creationId xmlns:a16="http://schemas.microsoft.com/office/drawing/2014/main" id="{C323A2E3-AE99-0A9E-7CA7-9AB43309531A}"/>
              </a:ext>
            </a:extLst>
          </p:cNvPr>
          <p:cNvGraphicFramePr>
            <a:graphicFrameLocks/>
          </p:cNvGraphicFramePr>
          <p:nvPr/>
        </p:nvGraphicFramePr>
        <p:xfrm>
          <a:off x="5181600" y="1676400"/>
          <a:ext cx="4067175" cy="3792538"/>
        </p:xfrm>
        <a:graphic>
          <a:graphicData uri="http://schemas.openxmlformats.org/presentationml/2006/ole">
            <mc:AlternateContent xmlns:mc="http://schemas.openxmlformats.org/markup-compatibility/2006">
              <mc:Choice xmlns:v="urn:schemas-microsoft-com:vml" Requires="v">
                <p:oleObj name="Picture" r:id="rId2" imgW="2801160" imgH="2277000" progId="Word.Picture.8">
                  <p:embed/>
                </p:oleObj>
              </mc:Choice>
              <mc:Fallback>
                <p:oleObj name="Picture" r:id="rId2" imgW="2801160" imgH="2277000" progId="Word.Picture.8">
                  <p:embed/>
                  <p:pic>
                    <p:nvPicPr>
                      <p:cNvPr id="798730" name="Object 10">
                        <a:extLst>
                          <a:ext uri="{FF2B5EF4-FFF2-40B4-BE49-F238E27FC236}">
                            <a16:creationId xmlns:a16="http://schemas.microsoft.com/office/drawing/2014/main" id="{C323A2E3-AE99-0A9E-7CA7-9AB43309531A}"/>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1600" y="1676400"/>
                        <a:ext cx="4067175" cy="3792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31" name="Text Box 11">
            <a:extLst>
              <a:ext uri="{FF2B5EF4-FFF2-40B4-BE49-F238E27FC236}">
                <a16:creationId xmlns:a16="http://schemas.microsoft.com/office/drawing/2014/main" id="{C78C0164-79FF-8852-E674-B2AF3E7AFBF5}"/>
              </a:ext>
            </a:extLst>
          </p:cNvPr>
          <p:cNvSpPr txBox="1">
            <a:spLocks noChangeArrowheads="1"/>
          </p:cNvSpPr>
          <p:nvPr/>
        </p:nvSpPr>
        <p:spPr bwMode="auto">
          <a:xfrm rot="-2203921">
            <a:off x="4800600" y="23622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ko-KR" sz="1800" b="0">
                <a:effectLst/>
              </a:rPr>
              <a:t>Subject</a:t>
            </a:r>
          </a:p>
        </p:txBody>
      </p:sp>
      <p:sp>
        <p:nvSpPr>
          <p:cNvPr id="798732" name="Text Box 12">
            <a:extLst>
              <a:ext uri="{FF2B5EF4-FFF2-40B4-BE49-F238E27FC236}">
                <a16:creationId xmlns:a16="http://schemas.microsoft.com/office/drawing/2014/main" id="{F3143044-EB8E-CCF2-1050-B073CC4162AD}"/>
              </a:ext>
            </a:extLst>
          </p:cNvPr>
          <p:cNvSpPr txBox="1">
            <a:spLocks noChangeArrowheads="1"/>
          </p:cNvSpPr>
          <p:nvPr/>
        </p:nvSpPr>
        <p:spPr bwMode="auto">
          <a:xfrm rot="16200000">
            <a:off x="5936457" y="3055143"/>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ko-KR" sz="1800" b="0">
                <a:effectLst/>
              </a:rPr>
              <a:t>Object</a:t>
            </a:r>
          </a:p>
        </p:txBody>
      </p:sp>
      <p:sp>
        <p:nvSpPr>
          <p:cNvPr id="798733" name="Text Box 13">
            <a:extLst>
              <a:ext uri="{FF2B5EF4-FFF2-40B4-BE49-F238E27FC236}">
                <a16:creationId xmlns:a16="http://schemas.microsoft.com/office/drawing/2014/main" id="{CF36C37B-45A0-176E-8CB6-D77BA838B756}"/>
              </a:ext>
            </a:extLst>
          </p:cNvPr>
          <p:cNvSpPr txBox="1">
            <a:spLocks noChangeArrowheads="1"/>
          </p:cNvSpPr>
          <p:nvPr/>
        </p:nvSpPr>
        <p:spPr bwMode="auto">
          <a:xfrm rot="2476630">
            <a:off x="6553200" y="1600200"/>
            <a:ext cx="2362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ko-KR" sz="1800" b="0">
                <a:effectLst/>
              </a:rPr>
              <a:t>Recipient</a:t>
            </a:r>
          </a:p>
        </p:txBody>
      </p:sp>
      <p:sp>
        <p:nvSpPr>
          <p:cNvPr id="798734" name="Text Box 14">
            <a:extLst>
              <a:ext uri="{FF2B5EF4-FFF2-40B4-BE49-F238E27FC236}">
                <a16:creationId xmlns:a16="http://schemas.microsoft.com/office/drawing/2014/main" id="{70342DD5-6364-0418-8203-CC3E91E61779}"/>
              </a:ext>
            </a:extLst>
          </p:cNvPr>
          <p:cNvSpPr txBox="1">
            <a:spLocks noChangeArrowheads="1"/>
          </p:cNvSpPr>
          <p:nvPr/>
        </p:nvSpPr>
        <p:spPr bwMode="auto">
          <a:xfrm rot="16200000">
            <a:off x="5950744" y="4274344"/>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spcBef>
                <a:spcPct val="50000"/>
              </a:spcBef>
            </a:pPr>
            <a:r>
              <a:rPr lang="en-US" altLang="ko-KR" sz="1800" b="0">
                <a:effectLst/>
              </a:rPr>
              <a:t>Attribute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8" presetClass="entr" presetSubtype="6" fill="hold" nodeType="afterEffect">
                                  <p:stCondLst>
                                    <p:cond delay="0"/>
                                  </p:stCondLst>
                                  <p:childTnLst>
                                    <p:set>
                                      <p:cBhvr>
                                        <p:cTn id="6" dur="1" fill="hold">
                                          <p:stCondLst>
                                            <p:cond delay="0"/>
                                          </p:stCondLst>
                                        </p:cTn>
                                        <p:tgtEl>
                                          <p:spTgt spid="798730"/>
                                        </p:tgtEl>
                                        <p:attrNameLst>
                                          <p:attrName>style.visibility</p:attrName>
                                        </p:attrNameLst>
                                      </p:cBhvr>
                                      <p:to>
                                        <p:strVal val="visible"/>
                                      </p:to>
                                    </p:set>
                                    <p:animEffect transition="in" filter="strips(downRight)">
                                      <p:cBhvr>
                                        <p:cTn id="7" dur="500"/>
                                        <p:tgtEl>
                                          <p:spTgt spid="798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87D31BC9-AC70-F47F-2C4D-491FFE68D2CB}"/>
              </a:ext>
            </a:extLst>
          </p:cNvPr>
          <p:cNvSpPr>
            <a:spLocks noGrp="1"/>
          </p:cNvSpPr>
          <p:nvPr>
            <p:ph type="sldNum" sz="quarter" idx="10"/>
          </p:nvPr>
        </p:nvSpPr>
        <p:spPr/>
        <p:txBody>
          <a:bodyPr/>
          <a:lstStyle/>
          <a:p>
            <a:fld id="{8BACD512-90FB-4A17-B8CE-5DC83E747718}" type="slidenum">
              <a:rPr lang="en-US" altLang="ko-KR"/>
              <a:pPr/>
              <a:t>95</a:t>
            </a:fld>
            <a:endParaRPr lang="en-US" altLang="ko-KR"/>
          </a:p>
        </p:txBody>
      </p:sp>
      <p:sp>
        <p:nvSpPr>
          <p:cNvPr id="799746" name="Rectangle 2">
            <a:extLst>
              <a:ext uri="{FF2B5EF4-FFF2-40B4-BE49-F238E27FC236}">
                <a16:creationId xmlns:a16="http://schemas.microsoft.com/office/drawing/2014/main" id="{69B7BD7A-32E7-86C0-4CA7-69C722E9A38F}"/>
              </a:ext>
            </a:extLst>
          </p:cNvPr>
          <p:cNvSpPr>
            <a:spLocks noGrp="1" noChangeArrowheads="1"/>
          </p:cNvSpPr>
          <p:nvPr>
            <p:ph type="title"/>
          </p:nvPr>
        </p:nvSpPr>
        <p:spPr/>
        <p:txBody>
          <a:bodyPr/>
          <a:lstStyle/>
          <a:p>
            <a:r>
              <a:rPr lang="en-US" altLang="ko-KR" sz="3200"/>
              <a:t>Advantages/disadvantages of Dependency Syntax</a:t>
            </a:r>
          </a:p>
        </p:txBody>
      </p:sp>
      <p:sp>
        <p:nvSpPr>
          <p:cNvPr id="799747" name="Rectangle 3">
            <a:extLst>
              <a:ext uri="{FF2B5EF4-FFF2-40B4-BE49-F238E27FC236}">
                <a16:creationId xmlns:a16="http://schemas.microsoft.com/office/drawing/2014/main" id="{938D9CD8-C20C-A4D8-F2B7-E0D7D4FA0C0C}"/>
              </a:ext>
            </a:extLst>
          </p:cNvPr>
          <p:cNvSpPr>
            <a:spLocks noGrp="1" noChangeArrowheads="1"/>
          </p:cNvSpPr>
          <p:nvPr>
            <p:ph type="body" idx="1"/>
          </p:nvPr>
        </p:nvSpPr>
        <p:spPr>
          <a:xfrm>
            <a:off x="457200" y="1295400"/>
            <a:ext cx="8229600" cy="4525963"/>
          </a:xfrm>
        </p:spPr>
        <p:txBody>
          <a:bodyPr/>
          <a:lstStyle/>
          <a:p>
            <a:pPr>
              <a:buFont typeface="Wingdings" panose="05000000000000000000" pitchFamily="2" charset="2"/>
              <a:buNone/>
            </a:pPr>
            <a:r>
              <a:rPr lang="en-US" altLang="ko-KR" sz="2800" u="sng" dirty="0"/>
              <a:t>Advantages</a:t>
            </a:r>
          </a:p>
          <a:p>
            <a:r>
              <a:rPr lang="en-US" altLang="ko-KR" sz="2800" dirty="0"/>
              <a:t>Solid linguistic base</a:t>
            </a:r>
          </a:p>
          <a:p>
            <a:r>
              <a:rPr lang="en-US" altLang="ko-KR" sz="2800" dirty="0"/>
              <a:t>Rather direct translation into semantics</a:t>
            </a:r>
          </a:p>
          <a:p>
            <a:r>
              <a:rPr lang="en-US" altLang="ko-KR" sz="2800" dirty="0"/>
              <a:t>Easily applicable to languages with free word order</a:t>
            </a:r>
          </a:p>
          <a:p>
            <a:pPr lvl="1"/>
            <a:r>
              <a:rPr lang="en-US" altLang="ko-KR" sz="2400" dirty="0"/>
              <a:t>Korean? Russian, Latin</a:t>
            </a:r>
          </a:p>
          <a:p>
            <a:pPr lvl="1"/>
            <a:r>
              <a:rPr lang="en-US" altLang="ko-KR" sz="2400" dirty="0"/>
              <a:t>This is why solid linguistic base: good for classical languages!</a:t>
            </a:r>
          </a:p>
          <a:p>
            <a:pPr>
              <a:buFont typeface="Wingdings" panose="05000000000000000000" pitchFamily="2" charset="2"/>
              <a:buNone/>
            </a:pPr>
            <a:r>
              <a:rPr lang="en-US" altLang="ko-KR" sz="2800" u="sng" dirty="0"/>
              <a:t>Disadvantages</a:t>
            </a:r>
          </a:p>
          <a:p>
            <a:r>
              <a:rPr lang="en-US" altLang="ko-KR" sz="2800" dirty="0"/>
              <a:t>No nice mathematical base</a:t>
            </a:r>
          </a:p>
          <a:p>
            <a:r>
              <a:rPr lang="en-US" altLang="ko-KR" sz="2800" dirty="0"/>
              <a:t>No simple algorithms</a:t>
            </a: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F16272EF-B6CF-B4B2-9928-CECD85A60B89}"/>
              </a:ext>
            </a:extLst>
          </p:cNvPr>
          <p:cNvSpPr>
            <a:spLocks noGrp="1"/>
          </p:cNvSpPr>
          <p:nvPr>
            <p:ph type="sldNum" sz="quarter" idx="10"/>
          </p:nvPr>
        </p:nvSpPr>
        <p:spPr/>
        <p:txBody>
          <a:bodyPr/>
          <a:lstStyle/>
          <a:p>
            <a:fld id="{04A2D27C-1E60-4B61-A27E-CFC949C00CFD}" type="slidenum">
              <a:rPr lang="en-US" altLang="ko-KR"/>
              <a:pPr/>
              <a:t>96</a:t>
            </a:fld>
            <a:endParaRPr lang="en-US" altLang="ko-KR"/>
          </a:p>
        </p:txBody>
      </p:sp>
      <p:sp>
        <p:nvSpPr>
          <p:cNvPr id="801794" name="Rectangle 2">
            <a:extLst>
              <a:ext uri="{FF2B5EF4-FFF2-40B4-BE49-F238E27FC236}">
                <a16:creationId xmlns:a16="http://schemas.microsoft.com/office/drawing/2014/main" id="{DFBC7D74-7832-C0F0-215A-8BD54E93E416}"/>
              </a:ext>
            </a:extLst>
          </p:cNvPr>
          <p:cNvSpPr>
            <a:spLocks noGrp="1" noChangeArrowheads="1"/>
          </p:cNvSpPr>
          <p:nvPr>
            <p:ph type="title"/>
          </p:nvPr>
        </p:nvSpPr>
        <p:spPr>
          <a:xfrm>
            <a:off x="762000" y="228600"/>
            <a:ext cx="7848600" cy="838200"/>
          </a:xfrm>
        </p:spPr>
        <p:txBody>
          <a:bodyPr/>
          <a:lstStyle/>
          <a:p>
            <a:r>
              <a:rPr lang="en-US" altLang="ko-KR" sz="3200"/>
              <a:t>Most popular approach: Constituency (Phrase Structure grammars)</a:t>
            </a:r>
          </a:p>
        </p:txBody>
      </p:sp>
      <p:sp>
        <p:nvSpPr>
          <p:cNvPr id="801795" name="Rectangle 3">
            <a:extLst>
              <a:ext uri="{FF2B5EF4-FFF2-40B4-BE49-F238E27FC236}">
                <a16:creationId xmlns:a16="http://schemas.microsoft.com/office/drawing/2014/main" id="{FA190090-38B4-6A4E-ADDB-89CF18677591}"/>
              </a:ext>
            </a:extLst>
          </p:cNvPr>
          <p:cNvSpPr>
            <a:spLocks noGrp="1" noChangeArrowheads="1"/>
          </p:cNvSpPr>
          <p:nvPr>
            <p:ph type="body" idx="1"/>
          </p:nvPr>
        </p:nvSpPr>
        <p:spPr/>
        <p:txBody>
          <a:bodyPr/>
          <a:lstStyle/>
          <a:p>
            <a:r>
              <a:rPr lang="en-US" altLang="ko-KR" sz="2400"/>
              <a:t>Tree</a:t>
            </a:r>
          </a:p>
          <a:p>
            <a:r>
              <a:rPr lang="en-US" altLang="ko-KR" sz="2400"/>
              <a:t>Nodes: nested segments of the phrase</a:t>
            </a:r>
          </a:p>
          <a:p>
            <a:pPr lvl="1"/>
            <a:r>
              <a:rPr lang="en-US" altLang="ko-KR" sz="2000"/>
              <a:t>Cannot intersect, only nested</a:t>
            </a:r>
          </a:p>
          <a:p>
            <a:pPr lvl="1"/>
            <a:r>
              <a:rPr lang="en-US" altLang="ko-KR" sz="2000"/>
              <a:t>Usually are labeled with part-of-speech names</a:t>
            </a:r>
          </a:p>
          <a:p>
            <a:r>
              <a:rPr lang="en-US" altLang="ko-KR" sz="2400"/>
              <a:t>Arcs: nesting</a:t>
            </a:r>
          </a:p>
          <a:p>
            <a:r>
              <a:rPr lang="en-US" altLang="ko-KR" sz="2400"/>
              <a:t>In classical approach, arcs are not labeled</a:t>
            </a:r>
          </a:p>
          <a:p>
            <a:pPr>
              <a:buFont typeface="Wingdings" panose="05000000000000000000" pitchFamily="2" charset="2"/>
              <a:buNone/>
            </a:pPr>
            <a:r>
              <a:rPr lang="en-US" altLang="ko-KR" sz="8800"/>
              <a:t>[</a:t>
            </a:r>
            <a:r>
              <a:rPr lang="en-US" altLang="ko-KR" sz="6600"/>
              <a:t>[</a:t>
            </a:r>
            <a:r>
              <a:rPr lang="en-US" altLang="ko-KR" sz="2400"/>
              <a:t>Our Government </a:t>
            </a:r>
            <a:r>
              <a:rPr lang="en-US" altLang="ko-KR" sz="6600"/>
              <a:t>]</a:t>
            </a:r>
            <a:r>
              <a:rPr lang="en-US" altLang="ko-KR" sz="2400"/>
              <a:t> </a:t>
            </a:r>
            <a:r>
              <a:rPr lang="en-US" altLang="ko-KR" sz="6600"/>
              <a:t>[</a:t>
            </a:r>
            <a:r>
              <a:rPr lang="en-US" altLang="ko-KR" sz="2400"/>
              <a:t>pays </a:t>
            </a:r>
            <a:r>
              <a:rPr lang="en-US" altLang="ko-KR" sz="4400"/>
              <a:t>[</a:t>
            </a:r>
            <a:r>
              <a:rPr lang="en-US" altLang="ko-KR" sz="2400"/>
              <a:t> much attention</a:t>
            </a:r>
            <a:r>
              <a:rPr lang="en-US" altLang="ko-KR" sz="4400"/>
              <a:t>]</a:t>
            </a:r>
            <a:r>
              <a:rPr lang="en-US" altLang="ko-KR" sz="2400"/>
              <a:t> </a:t>
            </a:r>
            <a:r>
              <a:rPr lang="en-US" altLang="ko-KR" sz="4400"/>
              <a:t>[</a:t>
            </a:r>
            <a:r>
              <a:rPr lang="en-US" altLang="ko-KR" sz="2400"/>
              <a:t>to it </a:t>
            </a:r>
            <a:r>
              <a:rPr lang="en-US" altLang="ko-KR" sz="4400"/>
              <a:t>]</a:t>
            </a:r>
            <a:r>
              <a:rPr lang="en-US" altLang="ko-KR" sz="2400"/>
              <a:t> </a:t>
            </a:r>
            <a:r>
              <a:rPr lang="en-US" altLang="ko-KR" sz="6600"/>
              <a:t>]</a:t>
            </a:r>
            <a:r>
              <a:rPr lang="en-US" altLang="ko-KR" sz="2400"/>
              <a:t> </a:t>
            </a:r>
            <a:r>
              <a:rPr lang="en-US" altLang="ko-KR" sz="8800"/>
              <a: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6C8BDE27-CC9B-B547-FCC9-94DC8D94855E}"/>
              </a:ext>
            </a:extLst>
          </p:cNvPr>
          <p:cNvSpPr>
            <a:spLocks noGrp="1"/>
          </p:cNvSpPr>
          <p:nvPr>
            <p:ph type="sldNum" sz="quarter" idx="10"/>
          </p:nvPr>
        </p:nvSpPr>
        <p:spPr/>
        <p:txBody>
          <a:bodyPr/>
          <a:lstStyle/>
          <a:p>
            <a:fld id="{151B91E4-D2BB-490E-8AC1-4E04A02D56D0}" type="slidenum">
              <a:rPr lang="en-US" altLang="ko-KR"/>
              <a:pPr/>
              <a:t>97</a:t>
            </a:fld>
            <a:endParaRPr lang="en-US" altLang="ko-KR"/>
          </a:p>
        </p:txBody>
      </p:sp>
      <p:sp>
        <p:nvSpPr>
          <p:cNvPr id="802818" name="Rectangle 2">
            <a:extLst>
              <a:ext uri="{FF2B5EF4-FFF2-40B4-BE49-F238E27FC236}">
                <a16:creationId xmlns:a16="http://schemas.microsoft.com/office/drawing/2014/main" id="{875F9725-ABF8-7990-E359-E761EA537C61}"/>
              </a:ext>
            </a:extLst>
          </p:cNvPr>
          <p:cNvSpPr>
            <a:spLocks noGrp="1" noChangeArrowheads="1"/>
          </p:cNvSpPr>
          <p:nvPr>
            <p:ph type="title"/>
          </p:nvPr>
        </p:nvSpPr>
        <p:spPr/>
        <p:txBody>
          <a:bodyPr/>
          <a:lstStyle/>
          <a:p>
            <a:r>
              <a:rPr lang="en-US" altLang="ko-KR"/>
              <a:t>Constituency</a:t>
            </a:r>
          </a:p>
        </p:txBody>
      </p:sp>
      <p:sp>
        <p:nvSpPr>
          <p:cNvPr id="802819" name="Rectangle 3">
            <a:extLst>
              <a:ext uri="{FF2B5EF4-FFF2-40B4-BE49-F238E27FC236}">
                <a16:creationId xmlns:a16="http://schemas.microsoft.com/office/drawing/2014/main" id="{BDAACC66-A3C6-F656-9550-63F3E569FE25}"/>
              </a:ext>
            </a:extLst>
          </p:cNvPr>
          <p:cNvSpPr>
            <a:spLocks noGrp="1" noChangeArrowheads="1"/>
          </p:cNvSpPr>
          <p:nvPr>
            <p:ph type="body" idx="1"/>
          </p:nvPr>
        </p:nvSpPr>
        <p:spPr/>
        <p:txBody>
          <a:bodyPr/>
          <a:lstStyle/>
          <a:p>
            <a:pPr>
              <a:buFont typeface="Wingdings" panose="05000000000000000000" pitchFamily="2" charset="2"/>
              <a:buNone/>
            </a:pPr>
            <a:r>
              <a:rPr lang="en-US" altLang="ko-KR" sz="8800"/>
              <a:t>[</a:t>
            </a:r>
            <a:r>
              <a:rPr lang="en-US" altLang="ko-KR" sz="6600"/>
              <a:t>[</a:t>
            </a:r>
            <a:r>
              <a:rPr lang="en-US" altLang="ko-KR" sz="2400"/>
              <a:t>Our Government </a:t>
            </a:r>
            <a:r>
              <a:rPr lang="en-US" altLang="ko-KR" sz="6600"/>
              <a:t>]</a:t>
            </a:r>
            <a:r>
              <a:rPr lang="en-US" altLang="ko-KR" sz="2400"/>
              <a:t> </a:t>
            </a:r>
            <a:r>
              <a:rPr lang="en-US" altLang="ko-KR" sz="6600"/>
              <a:t>[</a:t>
            </a:r>
            <a:r>
              <a:rPr lang="en-US" altLang="ko-KR" sz="2400"/>
              <a:t>pays </a:t>
            </a:r>
            <a:r>
              <a:rPr lang="en-US" altLang="ko-KR" sz="4400"/>
              <a:t>[</a:t>
            </a:r>
            <a:r>
              <a:rPr lang="en-US" altLang="ko-KR" sz="2400"/>
              <a:t> much attention</a:t>
            </a:r>
            <a:r>
              <a:rPr lang="en-US" altLang="ko-KR" sz="4400"/>
              <a:t>]</a:t>
            </a:r>
            <a:r>
              <a:rPr lang="en-US" altLang="ko-KR" sz="2400"/>
              <a:t> </a:t>
            </a:r>
            <a:r>
              <a:rPr lang="en-US" altLang="ko-KR" sz="4400"/>
              <a:t>[</a:t>
            </a:r>
            <a:r>
              <a:rPr lang="en-US" altLang="ko-KR" sz="2400"/>
              <a:t>to it </a:t>
            </a:r>
            <a:r>
              <a:rPr lang="en-US" altLang="ko-KR" sz="4400"/>
              <a:t>]</a:t>
            </a:r>
            <a:r>
              <a:rPr lang="en-US" altLang="ko-KR" sz="2400"/>
              <a:t> </a:t>
            </a:r>
            <a:r>
              <a:rPr lang="en-US" altLang="ko-KR" sz="6600"/>
              <a:t>]</a:t>
            </a:r>
            <a:r>
              <a:rPr lang="en-US" altLang="ko-KR" sz="2400"/>
              <a:t> </a:t>
            </a:r>
            <a:r>
              <a:rPr lang="en-US" altLang="ko-KR" sz="8800"/>
              <a:t>]</a:t>
            </a:r>
          </a:p>
          <a:p>
            <a:pPr>
              <a:buFont typeface="Wingdings" panose="05000000000000000000" pitchFamily="2" charset="2"/>
              <a:buNone/>
            </a:pPr>
            <a:endParaRPr lang="en-US" altLang="ko-KR"/>
          </a:p>
          <a:p>
            <a:pPr>
              <a:buFont typeface="Wingdings" panose="05000000000000000000" pitchFamily="2" charset="2"/>
              <a:buNone/>
            </a:pPr>
            <a:r>
              <a:rPr lang="en-US" altLang="ko-KR"/>
              <a:t>Our Government</a:t>
            </a:r>
          </a:p>
          <a:p>
            <a:pPr>
              <a:buFont typeface="Wingdings" panose="05000000000000000000" pitchFamily="2" charset="2"/>
              <a:buNone/>
            </a:pPr>
            <a:r>
              <a:rPr lang="en-US" altLang="ko-KR"/>
              <a:t>pays</a:t>
            </a:r>
          </a:p>
          <a:p>
            <a:pPr>
              <a:buFont typeface="Wingdings" panose="05000000000000000000" pitchFamily="2" charset="2"/>
              <a:buNone/>
            </a:pPr>
            <a:r>
              <a:rPr lang="en-US" altLang="ko-KR"/>
              <a:t>	much attention</a:t>
            </a:r>
          </a:p>
          <a:p>
            <a:pPr>
              <a:buFont typeface="Wingdings" panose="05000000000000000000" pitchFamily="2" charset="2"/>
              <a:buNone/>
            </a:pPr>
            <a:r>
              <a:rPr lang="en-US" altLang="ko-KR"/>
              <a:t>	to it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3EC52C7-A318-6504-FD24-81EC943A219D}"/>
              </a:ext>
            </a:extLst>
          </p:cNvPr>
          <p:cNvSpPr>
            <a:spLocks noGrp="1"/>
          </p:cNvSpPr>
          <p:nvPr>
            <p:ph type="sldNum" sz="quarter" idx="10"/>
          </p:nvPr>
        </p:nvSpPr>
        <p:spPr/>
        <p:txBody>
          <a:bodyPr/>
          <a:lstStyle/>
          <a:p>
            <a:fld id="{7D2D6DBD-463B-43C9-A4A7-FDC6686F3A4C}" type="slidenum">
              <a:rPr lang="en-US" altLang="ko-KR"/>
              <a:pPr/>
              <a:t>98</a:t>
            </a:fld>
            <a:endParaRPr lang="en-US" altLang="ko-KR"/>
          </a:p>
        </p:txBody>
      </p:sp>
      <p:sp>
        <p:nvSpPr>
          <p:cNvPr id="803842" name="Rectangle 2">
            <a:extLst>
              <a:ext uri="{FF2B5EF4-FFF2-40B4-BE49-F238E27FC236}">
                <a16:creationId xmlns:a16="http://schemas.microsoft.com/office/drawing/2014/main" id="{50A2C23C-0346-5487-767C-3DB666F3ED09}"/>
              </a:ext>
            </a:extLst>
          </p:cNvPr>
          <p:cNvSpPr>
            <a:spLocks noGrp="1" noChangeArrowheads="1"/>
          </p:cNvSpPr>
          <p:nvPr>
            <p:ph type="title"/>
          </p:nvPr>
        </p:nvSpPr>
        <p:spPr/>
        <p:txBody>
          <a:bodyPr/>
          <a:lstStyle/>
          <a:p>
            <a:r>
              <a:rPr lang="en-US" altLang="ko-KR"/>
              <a:t>Constituency</a:t>
            </a:r>
          </a:p>
        </p:txBody>
      </p:sp>
      <p:sp>
        <p:nvSpPr>
          <p:cNvPr id="803843" name="Rectangle 3">
            <a:extLst>
              <a:ext uri="{FF2B5EF4-FFF2-40B4-BE49-F238E27FC236}">
                <a16:creationId xmlns:a16="http://schemas.microsoft.com/office/drawing/2014/main" id="{667C9C87-CD41-95F9-D0A5-581A95038752}"/>
              </a:ext>
            </a:extLst>
          </p:cNvPr>
          <p:cNvSpPr>
            <a:spLocks noGrp="1" noChangeArrowheads="1"/>
          </p:cNvSpPr>
          <p:nvPr>
            <p:ph type="body" idx="1"/>
          </p:nvPr>
        </p:nvSpPr>
        <p:spPr>
          <a:xfrm>
            <a:off x="381000" y="1447800"/>
            <a:ext cx="8763000" cy="4953000"/>
          </a:xfrm>
        </p:spPr>
        <p:txBody>
          <a:bodyPr/>
          <a:lstStyle/>
          <a:p>
            <a:pPr>
              <a:lnSpc>
                <a:spcPct val="80000"/>
              </a:lnSpc>
              <a:buFont typeface="Wingdings" panose="05000000000000000000" pitchFamily="2" charset="2"/>
              <a:buNone/>
            </a:pPr>
            <a:r>
              <a:rPr lang="en-US" altLang="ko-KR" sz="8500"/>
              <a:t>[</a:t>
            </a:r>
            <a:r>
              <a:rPr lang="en-US" altLang="ko-KR" sz="6600"/>
              <a:t>[</a:t>
            </a:r>
            <a:r>
              <a:rPr lang="en-US" altLang="ko-KR" sz="2400"/>
              <a:t>Our</a:t>
            </a:r>
            <a:r>
              <a:rPr lang="en-US" altLang="ko-KR" baseline="-25000"/>
              <a:t>R</a:t>
            </a:r>
            <a:r>
              <a:rPr lang="en-US" altLang="ko-KR" sz="2400"/>
              <a:t> Government</a:t>
            </a:r>
            <a:r>
              <a:rPr lang="en-US" altLang="ko-KR" baseline="-25000"/>
              <a:t>N</a:t>
            </a:r>
            <a:r>
              <a:rPr lang="en-US" altLang="ko-KR" sz="2400"/>
              <a:t> </a:t>
            </a:r>
            <a:r>
              <a:rPr lang="en-US" altLang="ko-KR" sz="6600"/>
              <a:t>]</a:t>
            </a:r>
            <a:r>
              <a:rPr lang="en-US" altLang="ko-KR" baseline="-25000"/>
              <a:t>NP</a:t>
            </a:r>
            <a:r>
              <a:rPr lang="en-US" altLang="ko-KR" sz="2400"/>
              <a:t> </a:t>
            </a:r>
          </a:p>
          <a:p>
            <a:pPr>
              <a:lnSpc>
                <a:spcPct val="80000"/>
              </a:lnSpc>
              <a:buFont typeface="Wingdings" panose="05000000000000000000" pitchFamily="2" charset="2"/>
              <a:buNone/>
            </a:pPr>
            <a:r>
              <a:rPr lang="en-US" altLang="ko-KR" sz="6600"/>
              <a:t>[</a:t>
            </a:r>
            <a:r>
              <a:rPr lang="en-US" altLang="ko-KR" sz="2400"/>
              <a:t>pays</a:t>
            </a:r>
            <a:r>
              <a:rPr lang="en-US" altLang="ko-KR" baseline="-25000"/>
              <a:t>V</a:t>
            </a:r>
            <a:r>
              <a:rPr lang="en-US" altLang="ko-KR" sz="2400"/>
              <a:t> </a:t>
            </a:r>
            <a:r>
              <a:rPr lang="en-US" altLang="ko-KR" sz="4400"/>
              <a:t>[</a:t>
            </a:r>
            <a:r>
              <a:rPr lang="en-US" altLang="ko-KR" sz="2400"/>
              <a:t> much</a:t>
            </a:r>
            <a:r>
              <a:rPr lang="en-US" altLang="ko-KR" baseline="-25000"/>
              <a:t>A</a:t>
            </a:r>
            <a:r>
              <a:rPr lang="en-US" altLang="ko-KR" sz="2400"/>
              <a:t> attention</a:t>
            </a:r>
            <a:r>
              <a:rPr lang="en-US" altLang="ko-KR" baseline="-25000"/>
              <a:t>N</a:t>
            </a:r>
            <a:r>
              <a:rPr lang="en-US" altLang="ko-KR" sz="4400"/>
              <a:t>]</a:t>
            </a:r>
            <a:r>
              <a:rPr lang="en-US" altLang="ko-KR" baseline="-25000"/>
              <a:t>NP</a:t>
            </a:r>
            <a:r>
              <a:rPr lang="en-US" altLang="ko-KR" sz="2400"/>
              <a:t> </a:t>
            </a:r>
            <a:r>
              <a:rPr lang="en-US" altLang="ko-KR" sz="4400"/>
              <a:t>[</a:t>
            </a:r>
            <a:r>
              <a:rPr lang="en-US" altLang="ko-KR" sz="2400"/>
              <a:t>to</a:t>
            </a:r>
            <a:r>
              <a:rPr lang="en-US" altLang="ko-KR" baseline="-25000"/>
              <a:t>P</a:t>
            </a:r>
            <a:r>
              <a:rPr lang="en-US" altLang="ko-KR" sz="2400"/>
              <a:t> it</a:t>
            </a:r>
            <a:r>
              <a:rPr lang="en-US" altLang="ko-KR" baseline="-25000"/>
              <a:t>R</a:t>
            </a:r>
            <a:r>
              <a:rPr lang="en-US" altLang="ko-KR" sz="2400"/>
              <a:t> </a:t>
            </a:r>
            <a:r>
              <a:rPr lang="en-US" altLang="ko-KR" sz="4400"/>
              <a:t>]</a:t>
            </a:r>
            <a:r>
              <a:rPr lang="en-US" altLang="ko-KR" baseline="-25000"/>
              <a:t>PP</a:t>
            </a:r>
            <a:r>
              <a:rPr lang="en-US" altLang="ko-KR" sz="2400"/>
              <a:t> </a:t>
            </a:r>
            <a:r>
              <a:rPr lang="en-US" altLang="ko-KR" sz="6600"/>
              <a:t>]</a:t>
            </a:r>
            <a:r>
              <a:rPr lang="en-US" altLang="ko-KR" sz="2400"/>
              <a:t> </a:t>
            </a:r>
            <a:r>
              <a:rPr lang="en-US" altLang="ko-KR" baseline="-25000"/>
              <a:t>VP</a:t>
            </a:r>
            <a:r>
              <a:rPr lang="en-US" altLang="ko-KR" sz="8500"/>
              <a:t>]</a:t>
            </a:r>
            <a:r>
              <a:rPr lang="en-US" altLang="ko-KR" baseline="-25000"/>
              <a:t>S</a:t>
            </a:r>
          </a:p>
          <a:p>
            <a:pPr>
              <a:lnSpc>
                <a:spcPct val="80000"/>
              </a:lnSpc>
              <a:buFont typeface="Wingdings" panose="05000000000000000000" pitchFamily="2" charset="2"/>
              <a:buNone/>
            </a:pPr>
            <a:endParaRPr lang="en-US" altLang="ko-KR"/>
          </a:p>
          <a:p>
            <a:pPr>
              <a:lnSpc>
                <a:spcPct val="80000"/>
              </a:lnSpc>
              <a:buFont typeface="Wingdings" panose="05000000000000000000" pitchFamily="2" charset="2"/>
              <a:buNone/>
            </a:pPr>
            <a:r>
              <a:rPr lang="en-US" altLang="ko-KR" sz="2000"/>
              <a:t>	R: pronoun 		NP: noun phrase</a:t>
            </a:r>
          </a:p>
          <a:p>
            <a:pPr>
              <a:lnSpc>
                <a:spcPct val="80000"/>
              </a:lnSpc>
              <a:buFont typeface="Wingdings" panose="05000000000000000000" pitchFamily="2" charset="2"/>
              <a:buNone/>
            </a:pPr>
            <a:r>
              <a:rPr lang="en-US" altLang="ko-KR" sz="2000"/>
              <a:t>	N: noun		VP: verb phrase</a:t>
            </a:r>
          </a:p>
          <a:p>
            <a:pPr>
              <a:lnSpc>
                <a:spcPct val="80000"/>
              </a:lnSpc>
              <a:buFont typeface="Wingdings" panose="05000000000000000000" pitchFamily="2" charset="2"/>
              <a:buNone/>
            </a:pPr>
            <a:r>
              <a:rPr lang="en-US" altLang="ko-KR" sz="2000"/>
              <a:t>	V: verb 		PP: prepositional phrase</a:t>
            </a:r>
          </a:p>
          <a:p>
            <a:pPr>
              <a:lnSpc>
                <a:spcPct val="80000"/>
              </a:lnSpc>
              <a:buFont typeface="Wingdings" panose="05000000000000000000" pitchFamily="2" charset="2"/>
              <a:buNone/>
            </a:pPr>
            <a:r>
              <a:rPr lang="en-US" altLang="ko-KR" sz="2000"/>
              <a:t>	A: adjective		 S: sentence</a:t>
            </a:r>
          </a:p>
          <a:p>
            <a:pPr>
              <a:lnSpc>
                <a:spcPct val="80000"/>
              </a:lnSpc>
              <a:buFont typeface="Wingdings" panose="05000000000000000000" pitchFamily="2" charset="2"/>
              <a:buNone/>
            </a:pPr>
            <a:endParaRPr lang="en-US" altLang="ko-KR" sz="1400"/>
          </a:p>
          <a:p>
            <a:pPr>
              <a:lnSpc>
                <a:spcPct val="80000"/>
              </a:lnSpc>
              <a:buFont typeface="Wingdings" panose="05000000000000000000" pitchFamily="2" charset="2"/>
              <a:buNone/>
            </a:pPr>
            <a:r>
              <a:rPr lang="en-US" altLang="ko-KR" sz="1400"/>
              <a:t>	</a:t>
            </a:r>
          </a:p>
          <a:p>
            <a:pPr>
              <a:lnSpc>
                <a:spcPct val="80000"/>
              </a:lnSpc>
              <a:buFont typeface="Wingdings" panose="05000000000000000000" pitchFamily="2" charset="2"/>
              <a:buNone/>
            </a:pPr>
            <a:r>
              <a:rPr lang="en-US" altLang="ko-KR" sz="1400"/>
              <a:t>		</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E11E64DB-AAB7-5D9C-2C03-B81FF6DB6D43}"/>
              </a:ext>
            </a:extLst>
          </p:cNvPr>
          <p:cNvSpPr>
            <a:spLocks noGrp="1"/>
          </p:cNvSpPr>
          <p:nvPr>
            <p:ph type="sldNum" sz="quarter" idx="10"/>
          </p:nvPr>
        </p:nvSpPr>
        <p:spPr/>
        <p:txBody>
          <a:bodyPr/>
          <a:lstStyle/>
          <a:p>
            <a:fld id="{3667611D-3559-4A79-89A8-76E8880F8609}" type="slidenum">
              <a:rPr lang="en-US" altLang="ko-KR"/>
              <a:pPr/>
              <a:t>99</a:t>
            </a:fld>
            <a:endParaRPr lang="en-US" altLang="ko-KR"/>
          </a:p>
        </p:txBody>
      </p:sp>
      <p:sp>
        <p:nvSpPr>
          <p:cNvPr id="804866" name="Rectangle 2">
            <a:extLst>
              <a:ext uri="{FF2B5EF4-FFF2-40B4-BE49-F238E27FC236}">
                <a16:creationId xmlns:a16="http://schemas.microsoft.com/office/drawing/2014/main" id="{4C977F81-78B8-DF6E-CF70-5DF0A00A0DF6}"/>
              </a:ext>
            </a:extLst>
          </p:cNvPr>
          <p:cNvSpPr>
            <a:spLocks noGrp="1" noChangeArrowheads="1"/>
          </p:cNvSpPr>
          <p:nvPr>
            <p:ph type="title"/>
          </p:nvPr>
        </p:nvSpPr>
        <p:spPr>
          <a:xfrm>
            <a:off x="762000" y="228600"/>
            <a:ext cx="7848600" cy="838200"/>
          </a:xfrm>
        </p:spPr>
        <p:txBody>
          <a:bodyPr/>
          <a:lstStyle/>
          <a:p>
            <a:r>
              <a:rPr lang="en-US" altLang="ko-KR" sz="3200"/>
              <a:t>Constituency: graphical representation</a:t>
            </a:r>
          </a:p>
        </p:txBody>
      </p:sp>
      <p:sp>
        <p:nvSpPr>
          <p:cNvPr id="804867" name="Rectangle 3">
            <a:extLst>
              <a:ext uri="{FF2B5EF4-FFF2-40B4-BE49-F238E27FC236}">
                <a16:creationId xmlns:a16="http://schemas.microsoft.com/office/drawing/2014/main" id="{05317EEC-B3A3-755A-1BCD-B55FFB4A6D53}"/>
              </a:ext>
            </a:extLst>
          </p:cNvPr>
          <p:cNvSpPr>
            <a:spLocks noGrp="1" noChangeArrowheads="1"/>
          </p:cNvSpPr>
          <p:nvPr>
            <p:ph type="body" idx="1"/>
          </p:nvPr>
        </p:nvSpPr>
        <p:spPr>
          <a:xfrm>
            <a:off x="381000" y="1066800"/>
            <a:ext cx="8382000" cy="5334000"/>
          </a:xfrm>
        </p:spPr>
        <p:txBody>
          <a:bodyPr/>
          <a:lstStyle/>
          <a:p>
            <a:pPr algn="ctr">
              <a:lnSpc>
                <a:spcPct val="90000"/>
              </a:lnSpc>
              <a:buFont typeface="Wingdings" panose="05000000000000000000" pitchFamily="2" charset="2"/>
              <a:buNone/>
            </a:pPr>
            <a:r>
              <a:rPr lang="en-US" altLang="ko-KR" sz="5400"/>
              <a:t>[</a:t>
            </a:r>
            <a:r>
              <a:rPr lang="en-US" altLang="ko-KR" sz="4000"/>
              <a:t>[</a:t>
            </a:r>
            <a:r>
              <a:rPr lang="en-US" altLang="ko-KR" sz="1200"/>
              <a:t>Our Government </a:t>
            </a:r>
            <a:r>
              <a:rPr lang="en-US" altLang="ko-KR" sz="4000"/>
              <a:t>]</a:t>
            </a:r>
            <a:r>
              <a:rPr lang="en-US" altLang="ko-KR" sz="1400" baseline="-25000"/>
              <a:t>NP</a:t>
            </a:r>
            <a:r>
              <a:rPr lang="en-US" altLang="ko-KR" sz="1200"/>
              <a:t> </a:t>
            </a:r>
            <a:r>
              <a:rPr lang="en-US" altLang="ko-KR" sz="4000"/>
              <a:t>[</a:t>
            </a:r>
            <a:r>
              <a:rPr lang="en-US" altLang="ko-KR" sz="1200"/>
              <a:t>pays </a:t>
            </a:r>
            <a:r>
              <a:rPr lang="en-US" altLang="ko-KR" sz="2400"/>
              <a:t>[</a:t>
            </a:r>
            <a:r>
              <a:rPr lang="en-US" altLang="ko-KR" sz="1200"/>
              <a:t> much attention</a:t>
            </a:r>
            <a:r>
              <a:rPr lang="en-US" altLang="ko-KR" sz="2400"/>
              <a:t>]</a:t>
            </a:r>
            <a:r>
              <a:rPr lang="en-US" altLang="ko-KR" sz="1400" baseline="-25000"/>
              <a:t>NP</a:t>
            </a:r>
            <a:r>
              <a:rPr lang="en-US" altLang="ko-KR" sz="1200"/>
              <a:t> </a:t>
            </a:r>
            <a:r>
              <a:rPr lang="en-US" altLang="ko-KR" sz="2400"/>
              <a:t>[</a:t>
            </a:r>
            <a:r>
              <a:rPr lang="en-US" altLang="ko-KR" sz="1200"/>
              <a:t>to it </a:t>
            </a:r>
            <a:r>
              <a:rPr lang="en-US" altLang="ko-KR" sz="2400"/>
              <a:t>]</a:t>
            </a:r>
            <a:r>
              <a:rPr lang="en-US" altLang="ko-KR" sz="1400" baseline="-25000"/>
              <a:t>PP</a:t>
            </a:r>
            <a:r>
              <a:rPr lang="en-US" altLang="ko-KR" sz="1200"/>
              <a:t> </a:t>
            </a:r>
            <a:r>
              <a:rPr lang="en-US" altLang="ko-KR" sz="4000"/>
              <a:t>]</a:t>
            </a:r>
            <a:r>
              <a:rPr lang="en-US" altLang="ko-KR" sz="1200"/>
              <a:t> </a:t>
            </a:r>
            <a:r>
              <a:rPr lang="en-US" altLang="ko-KR" sz="1400" baseline="-25000"/>
              <a:t>VP</a:t>
            </a:r>
            <a:r>
              <a:rPr lang="en-US" altLang="ko-KR" sz="5400"/>
              <a:t>]</a:t>
            </a:r>
            <a:r>
              <a:rPr lang="en-US" altLang="ko-KR" sz="1400" baseline="-25000"/>
              <a:t>S</a:t>
            </a:r>
          </a:p>
          <a:p>
            <a:pPr>
              <a:lnSpc>
                <a:spcPct val="90000"/>
              </a:lnSpc>
              <a:buFont typeface="Wingdings" panose="05000000000000000000" pitchFamily="2" charset="2"/>
              <a:buNone/>
            </a:pPr>
            <a:endParaRPr lang="en-US" altLang="ko-KR" sz="2400"/>
          </a:p>
          <a:p>
            <a:pPr>
              <a:lnSpc>
                <a:spcPct val="90000"/>
              </a:lnSpc>
              <a:buFont typeface="Wingdings" panose="05000000000000000000" pitchFamily="2" charset="2"/>
              <a:buNone/>
            </a:pPr>
            <a:r>
              <a:rPr lang="en-US" altLang="ko-KR" sz="2400"/>
              <a:t>	</a:t>
            </a:r>
            <a:r>
              <a:rPr lang="en-US" altLang="ko-KR" sz="2400" b="1"/>
              <a:t>				        S</a:t>
            </a:r>
          </a:p>
          <a:p>
            <a:pPr>
              <a:lnSpc>
                <a:spcPct val="90000"/>
              </a:lnSpc>
              <a:buFont typeface="Wingdings" panose="05000000000000000000" pitchFamily="2" charset="2"/>
              <a:buNone/>
            </a:pPr>
            <a:r>
              <a:rPr lang="en-US" altLang="ko-KR" sz="2400" b="1"/>
              <a:t>                                                                 VP </a:t>
            </a:r>
          </a:p>
          <a:p>
            <a:pPr>
              <a:lnSpc>
                <a:spcPct val="90000"/>
              </a:lnSpc>
              <a:buFont typeface="Wingdings" panose="05000000000000000000" pitchFamily="2" charset="2"/>
              <a:buNone/>
            </a:pPr>
            <a:endParaRPr lang="en-US" altLang="ko-KR" sz="2400" b="1"/>
          </a:p>
          <a:p>
            <a:pPr>
              <a:lnSpc>
                <a:spcPct val="90000"/>
              </a:lnSpc>
              <a:buFont typeface="Wingdings" panose="05000000000000000000" pitchFamily="2" charset="2"/>
              <a:buNone/>
            </a:pPr>
            <a:r>
              <a:rPr lang="en-US" altLang="ko-KR" sz="2400" b="1"/>
              <a:t>                            NP                                NP           PP</a:t>
            </a:r>
          </a:p>
          <a:p>
            <a:pPr>
              <a:lnSpc>
                <a:spcPct val="90000"/>
              </a:lnSpc>
              <a:buFont typeface="Wingdings" panose="05000000000000000000" pitchFamily="2" charset="2"/>
              <a:buNone/>
            </a:pPr>
            <a:endParaRPr lang="en-US" altLang="ko-KR" sz="2400" b="1"/>
          </a:p>
          <a:p>
            <a:pPr>
              <a:lnSpc>
                <a:spcPct val="90000"/>
              </a:lnSpc>
              <a:buFont typeface="Wingdings" panose="05000000000000000000" pitchFamily="2" charset="2"/>
              <a:buNone/>
            </a:pPr>
            <a:r>
              <a:rPr lang="en-US" altLang="ko-KR" sz="2400" b="1"/>
              <a:t>     </a:t>
            </a:r>
            <a:r>
              <a:rPr lang="en-US" altLang="ko-KR" sz="2400" b="1">
                <a:solidFill>
                  <a:srgbClr val="336699"/>
                </a:solidFill>
              </a:rPr>
              <a:t>                              </a:t>
            </a:r>
            <a:r>
              <a:rPr lang="en-US" altLang="ko-KR" sz="2400" b="1">
                <a:solidFill>
                  <a:schemeClr val="accent2"/>
                </a:solidFill>
              </a:rPr>
              <a:t>NP         VP                NP        NP</a:t>
            </a:r>
          </a:p>
          <a:p>
            <a:pPr>
              <a:lnSpc>
                <a:spcPct val="90000"/>
              </a:lnSpc>
              <a:buFont typeface="Wingdings" panose="05000000000000000000" pitchFamily="2" charset="2"/>
              <a:buNone/>
            </a:pPr>
            <a:endParaRPr lang="en-US" altLang="ko-KR" sz="2400" b="1">
              <a:solidFill>
                <a:schemeClr val="accent2"/>
              </a:solidFill>
            </a:endParaRPr>
          </a:p>
          <a:p>
            <a:pPr>
              <a:lnSpc>
                <a:spcPct val="90000"/>
              </a:lnSpc>
              <a:buFont typeface="Wingdings" panose="05000000000000000000" pitchFamily="2" charset="2"/>
              <a:buNone/>
            </a:pPr>
            <a:r>
              <a:rPr lang="en-US" altLang="ko-KR" sz="2400" b="1">
                <a:solidFill>
                  <a:schemeClr val="accent2"/>
                </a:solidFill>
              </a:rPr>
              <a:t>		         R            N           V       A         N      P  R</a:t>
            </a:r>
          </a:p>
          <a:p>
            <a:pPr>
              <a:lnSpc>
                <a:spcPct val="90000"/>
              </a:lnSpc>
              <a:buFont typeface="Wingdings" panose="05000000000000000000" pitchFamily="2" charset="2"/>
              <a:buNone/>
            </a:pPr>
            <a:endParaRPr lang="en-US" altLang="ko-KR" sz="2400" b="1">
              <a:solidFill>
                <a:schemeClr val="accent2"/>
              </a:solidFill>
            </a:endParaRPr>
          </a:p>
          <a:p>
            <a:pPr algn="ctr">
              <a:lnSpc>
                <a:spcPct val="90000"/>
              </a:lnSpc>
              <a:buFont typeface="Wingdings" panose="05000000000000000000" pitchFamily="2" charset="2"/>
              <a:buNone/>
            </a:pPr>
            <a:r>
              <a:rPr lang="en-US" altLang="ko-KR" sz="2400" i="1"/>
              <a:t>Our Government pays much attention to it</a:t>
            </a:r>
          </a:p>
        </p:txBody>
      </p:sp>
      <p:grpSp>
        <p:nvGrpSpPr>
          <p:cNvPr id="804893" name="Group 29">
            <a:extLst>
              <a:ext uri="{FF2B5EF4-FFF2-40B4-BE49-F238E27FC236}">
                <a16:creationId xmlns:a16="http://schemas.microsoft.com/office/drawing/2014/main" id="{EAC51F66-012F-89C4-3BEF-0EBADC58873E}"/>
              </a:ext>
            </a:extLst>
          </p:cNvPr>
          <p:cNvGrpSpPr>
            <a:grpSpLocks/>
          </p:cNvGrpSpPr>
          <p:nvPr/>
        </p:nvGrpSpPr>
        <p:grpSpPr bwMode="auto">
          <a:xfrm>
            <a:off x="2133600" y="2514600"/>
            <a:ext cx="4876800" cy="3429000"/>
            <a:chOff x="1344" y="1584"/>
            <a:chExt cx="3072" cy="2160"/>
          </a:xfrm>
        </p:grpSpPr>
        <p:sp>
          <p:nvSpPr>
            <p:cNvPr id="804868" name="Line 4">
              <a:extLst>
                <a:ext uri="{FF2B5EF4-FFF2-40B4-BE49-F238E27FC236}">
                  <a16:creationId xmlns:a16="http://schemas.microsoft.com/office/drawing/2014/main" id="{0563AA17-AC1C-7AF3-1147-36E3ED2F8541}"/>
                </a:ext>
              </a:extLst>
            </p:cNvPr>
            <p:cNvSpPr>
              <a:spLocks noChangeShapeType="1"/>
            </p:cNvSpPr>
            <p:nvPr/>
          </p:nvSpPr>
          <p:spPr bwMode="auto">
            <a:xfrm flipV="1">
              <a:off x="1344"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69" name="Line 5">
              <a:extLst>
                <a:ext uri="{FF2B5EF4-FFF2-40B4-BE49-F238E27FC236}">
                  <a16:creationId xmlns:a16="http://schemas.microsoft.com/office/drawing/2014/main" id="{15944B3E-942D-3BAF-A938-F30851F5517D}"/>
                </a:ext>
              </a:extLst>
            </p:cNvPr>
            <p:cNvSpPr>
              <a:spLocks noChangeShapeType="1"/>
            </p:cNvSpPr>
            <p:nvPr/>
          </p:nvSpPr>
          <p:spPr bwMode="auto">
            <a:xfrm flipV="1">
              <a:off x="2064"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70" name="Line 6">
              <a:extLst>
                <a:ext uri="{FF2B5EF4-FFF2-40B4-BE49-F238E27FC236}">
                  <a16:creationId xmlns:a16="http://schemas.microsoft.com/office/drawing/2014/main" id="{3627DBFC-7C42-57DB-F8B0-F09DAC8A46F4}"/>
                </a:ext>
              </a:extLst>
            </p:cNvPr>
            <p:cNvSpPr>
              <a:spLocks noChangeShapeType="1"/>
            </p:cNvSpPr>
            <p:nvPr/>
          </p:nvSpPr>
          <p:spPr bwMode="auto">
            <a:xfrm flipV="1">
              <a:off x="2736"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71" name="Line 7">
              <a:extLst>
                <a:ext uri="{FF2B5EF4-FFF2-40B4-BE49-F238E27FC236}">
                  <a16:creationId xmlns:a16="http://schemas.microsoft.com/office/drawing/2014/main" id="{0B8A59A9-C236-8627-F290-EBAAC2E8A674}"/>
                </a:ext>
              </a:extLst>
            </p:cNvPr>
            <p:cNvSpPr>
              <a:spLocks noChangeShapeType="1"/>
            </p:cNvSpPr>
            <p:nvPr/>
          </p:nvSpPr>
          <p:spPr bwMode="auto">
            <a:xfrm flipV="1">
              <a:off x="3216"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72" name="Line 8">
              <a:extLst>
                <a:ext uri="{FF2B5EF4-FFF2-40B4-BE49-F238E27FC236}">
                  <a16:creationId xmlns:a16="http://schemas.microsoft.com/office/drawing/2014/main" id="{5380066A-3129-C628-859F-6684AA70C3A0}"/>
                </a:ext>
              </a:extLst>
            </p:cNvPr>
            <p:cNvSpPr>
              <a:spLocks noChangeShapeType="1"/>
            </p:cNvSpPr>
            <p:nvPr/>
          </p:nvSpPr>
          <p:spPr bwMode="auto">
            <a:xfrm flipV="1">
              <a:off x="3792"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73" name="Line 9">
              <a:extLst>
                <a:ext uri="{FF2B5EF4-FFF2-40B4-BE49-F238E27FC236}">
                  <a16:creationId xmlns:a16="http://schemas.microsoft.com/office/drawing/2014/main" id="{5741F1EE-E725-900D-CC79-B654BCB284B8}"/>
                </a:ext>
              </a:extLst>
            </p:cNvPr>
            <p:cNvSpPr>
              <a:spLocks noChangeShapeType="1"/>
            </p:cNvSpPr>
            <p:nvPr/>
          </p:nvSpPr>
          <p:spPr bwMode="auto">
            <a:xfrm flipV="1">
              <a:off x="4176"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74" name="Line 10">
              <a:extLst>
                <a:ext uri="{FF2B5EF4-FFF2-40B4-BE49-F238E27FC236}">
                  <a16:creationId xmlns:a16="http://schemas.microsoft.com/office/drawing/2014/main" id="{75C13D00-DA67-2726-0DF0-A6259F88323A}"/>
                </a:ext>
              </a:extLst>
            </p:cNvPr>
            <p:cNvSpPr>
              <a:spLocks noChangeShapeType="1"/>
            </p:cNvSpPr>
            <p:nvPr/>
          </p:nvSpPr>
          <p:spPr bwMode="auto">
            <a:xfrm flipV="1">
              <a:off x="4416" y="345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76" name="Line 12">
              <a:extLst>
                <a:ext uri="{FF2B5EF4-FFF2-40B4-BE49-F238E27FC236}">
                  <a16:creationId xmlns:a16="http://schemas.microsoft.com/office/drawing/2014/main" id="{E2386524-AE39-3473-9BEC-91BB5813AA59}"/>
                </a:ext>
              </a:extLst>
            </p:cNvPr>
            <p:cNvSpPr>
              <a:spLocks noChangeShapeType="1"/>
            </p:cNvSpPr>
            <p:nvPr/>
          </p:nvSpPr>
          <p:spPr bwMode="auto">
            <a:xfrm flipV="1">
              <a:off x="1344" y="2448"/>
              <a:ext cx="336"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78" name="Line 14">
              <a:extLst>
                <a:ext uri="{FF2B5EF4-FFF2-40B4-BE49-F238E27FC236}">
                  <a16:creationId xmlns:a16="http://schemas.microsoft.com/office/drawing/2014/main" id="{014EC4CD-14F0-9A52-EF3E-A767C98A6537}"/>
                </a:ext>
              </a:extLst>
            </p:cNvPr>
            <p:cNvSpPr>
              <a:spLocks noChangeShapeType="1"/>
            </p:cNvSpPr>
            <p:nvPr/>
          </p:nvSpPr>
          <p:spPr bwMode="auto">
            <a:xfrm flipV="1">
              <a:off x="3264" y="2496"/>
              <a:ext cx="240"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79" name="Line 15">
              <a:extLst>
                <a:ext uri="{FF2B5EF4-FFF2-40B4-BE49-F238E27FC236}">
                  <a16:creationId xmlns:a16="http://schemas.microsoft.com/office/drawing/2014/main" id="{A5B386AA-41F2-0327-024B-03A995D3907A}"/>
                </a:ext>
              </a:extLst>
            </p:cNvPr>
            <p:cNvSpPr>
              <a:spLocks noChangeShapeType="1"/>
            </p:cNvSpPr>
            <p:nvPr/>
          </p:nvSpPr>
          <p:spPr bwMode="auto">
            <a:xfrm flipH="1" flipV="1">
              <a:off x="3552" y="2496"/>
              <a:ext cx="14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80" name="Line 16">
              <a:extLst>
                <a:ext uri="{FF2B5EF4-FFF2-40B4-BE49-F238E27FC236}">
                  <a16:creationId xmlns:a16="http://schemas.microsoft.com/office/drawing/2014/main" id="{41E8849E-1521-BE9E-DF5B-924CA68249FF}"/>
                </a:ext>
              </a:extLst>
            </p:cNvPr>
            <p:cNvSpPr>
              <a:spLocks noChangeShapeType="1"/>
            </p:cNvSpPr>
            <p:nvPr/>
          </p:nvSpPr>
          <p:spPr bwMode="auto">
            <a:xfrm flipV="1">
              <a:off x="4224" y="2496"/>
              <a:ext cx="96" cy="6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81" name="Line 17">
              <a:extLst>
                <a:ext uri="{FF2B5EF4-FFF2-40B4-BE49-F238E27FC236}">
                  <a16:creationId xmlns:a16="http://schemas.microsoft.com/office/drawing/2014/main" id="{9BFFB4EA-68AC-436D-3345-BB3E95A3BECC}"/>
                </a:ext>
              </a:extLst>
            </p:cNvPr>
            <p:cNvSpPr>
              <a:spLocks noChangeShapeType="1"/>
            </p:cNvSpPr>
            <p:nvPr/>
          </p:nvSpPr>
          <p:spPr bwMode="auto">
            <a:xfrm flipH="1" flipV="1">
              <a:off x="4368" y="2496"/>
              <a:ext cx="48"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82" name="Line 18">
              <a:extLst>
                <a:ext uri="{FF2B5EF4-FFF2-40B4-BE49-F238E27FC236}">
                  <a16:creationId xmlns:a16="http://schemas.microsoft.com/office/drawing/2014/main" id="{75C975B6-DDFC-416B-D5DB-4AB50C761254}"/>
                </a:ext>
              </a:extLst>
            </p:cNvPr>
            <p:cNvSpPr>
              <a:spLocks noChangeShapeType="1"/>
            </p:cNvSpPr>
            <p:nvPr/>
          </p:nvSpPr>
          <p:spPr bwMode="auto">
            <a:xfrm flipV="1">
              <a:off x="2688" y="1920"/>
              <a:ext cx="720" cy="76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83" name="Line 19">
              <a:extLst>
                <a:ext uri="{FF2B5EF4-FFF2-40B4-BE49-F238E27FC236}">
                  <a16:creationId xmlns:a16="http://schemas.microsoft.com/office/drawing/2014/main" id="{89744CA1-6698-C026-F638-58DDC69E5261}"/>
                </a:ext>
              </a:extLst>
            </p:cNvPr>
            <p:cNvSpPr>
              <a:spLocks noChangeShapeType="1"/>
            </p:cNvSpPr>
            <p:nvPr/>
          </p:nvSpPr>
          <p:spPr bwMode="auto">
            <a:xfrm flipV="1">
              <a:off x="3504" y="1920"/>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84" name="Line 20">
              <a:extLst>
                <a:ext uri="{FF2B5EF4-FFF2-40B4-BE49-F238E27FC236}">
                  <a16:creationId xmlns:a16="http://schemas.microsoft.com/office/drawing/2014/main" id="{835DA565-0C3D-4744-E5A0-97C6DD183EA2}"/>
                </a:ext>
              </a:extLst>
            </p:cNvPr>
            <p:cNvSpPr>
              <a:spLocks noChangeShapeType="1"/>
            </p:cNvSpPr>
            <p:nvPr/>
          </p:nvSpPr>
          <p:spPr bwMode="auto">
            <a:xfrm flipH="1" flipV="1">
              <a:off x="3648" y="1872"/>
              <a:ext cx="624"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85" name="Line 21">
              <a:extLst>
                <a:ext uri="{FF2B5EF4-FFF2-40B4-BE49-F238E27FC236}">
                  <a16:creationId xmlns:a16="http://schemas.microsoft.com/office/drawing/2014/main" id="{C6618304-3C0A-6A52-D8A3-4C7EA0EA596C}"/>
                </a:ext>
              </a:extLst>
            </p:cNvPr>
            <p:cNvSpPr>
              <a:spLocks noChangeShapeType="1"/>
            </p:cNvSpPr>
            <p:nvPr/>
          </p:nvSpPr>
          <p:spPr bwMode="auto">
            <a:xfrm flipV="1">
              <a:off x="1824" y="1632"/>
              <a:ext cx="1056" cy="52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87" name="Line 23">
              <a:extLst>
                <a:ext uri="{FF2B5EF4-FFF2-40B4-BE49-F238E27FC236}">
                  <a16:creationId xmlns:a16="http://schemas.microsoft.com/office/drawing/2014/main" id="{E78C4CCD-37AC-680F-6F0F-93A6154DDABD}"/>
                </a:ext>
              </a:extLst>
            </p:cNvPr>
            <p:cNvSpPr>
              <a:spLocks noChangeShapeType="1"/>
            </p:cNvSpPr>
            <p:nvPr/>
          </p:nvSpPr>
          <p:spPr bwMode="auto">
            <a:xfrm>
              <a:off x="3120" y="1584"/>
              <a:ext cx="33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88" name="Line 24">
              <a:extLst>
                <a:ext uri="{FF2B5EF4-FFF2-40B4-BE49-F238E27FC236}">
                  <a16:creationId xmlns:a16="http://schemas.microsoft.com/office/drawing/2014/main" id="{AA96036D-D1FA-C9D4-87B5-0D0CD7E760AB}"/>
                </a:ext>
              </a:extLst>
            </p:cNvPr>
            <p:cNvSpPr>
              <a:spLocks noChangeShapeType="1"/>
            </p:cNvSpPr>
            <p:nvPr/>
          </p:nvSpPr>
          <p:spPr bwMode="auto">
            <a:xfrm>
              <a:off x="1824" y="2448"/>
              <a:ext cx="19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89" name="Line 25">
              <a:extLst>
                <a:ext uri="{FF2B5EF4-FFF2-40B4-BE49-F238E27FC236}">
                  <a16:creationId xmlns:a16="http://schemas.microsoft.com/office/drawing/2014/main" id="{6E3086E9-D26E-AC0F-7308-9D52B9E78824}"/>
                </a:ext>
              </a:extLst>
            </p:cNvPr>
            <p:cNvSpPr>
              <a:spLocks noChangeShapeType="1"/>
            </p:cNvSpPr>
            <p:nvPr/>
          </p:nvSpPr>
          <p:spPr bwMode="auto">
            <a:xfrm>
              <a:off x="2064"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90" name="Line 26">
              <a:extLst>
                <a:ext uri="{FF2B5EF4-FFF2-40B4-BE49-F238E27FC236}">
                  <a16:creationId xmlns:a16="http://schemas.microsoft.com/office/drawing/2014/main" id="{832B8B8E-F500-F00D-5DA0-9F1B0DFF7842}"/>
                </a:ext>
              </a:extLst>
            </p:cNvPr>
            <p:cNvSpPr>
              <a:spLocks noChangeShapeType="1"/>
            </p:cNvSpPr>
            <p:nvPr/>
          </p:nvSpPr>
          <p:spPr bwMode="auto">
            <a:xfrm>
              <a:off x="2736"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91" name="Line 27">
              <a:extLst>
                <a:ext uri="{FF2B5EF4-FFF2-40B4-BE49-F238E27FC236}">
                  <a16:creationId xmlns:a16="http://schemas.microsoft.com/office/drawing/2014/main" id="{4061D15D-E878-1614-E589-869775398157}"/>
                </a:ext>
              </a:extLst>
            </p:cNvPr>
            <p:cNvSpPr>
              <a:spLocks noChangeShapeType="1"/>
            </p:cNvSpPr>
            <p:nvPr/>
          </p:nvSpPr>
          <p:spPr bwMode="auto">
            <a:xfrm>
              <a:off x="3792"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sp>
          <p:nvSpPr>
            <p:cNvPr id="804892" name="Line 28">
              <a:extLst>
                <a:ext uri="{FF2B5EF4-FFF2-40B4-BE49-F238E27FC236}">
                  <a16:creationId xmlns:a16="http://schemas.microsoft.com/office/drawing/2014/main" id="{EA1FC0CD-F673-29C9-8EF2-2D017BF5B0C6}"/>
                </a:ext>
              </a:extLst>
            </p:cNvPr>
            <p:cNvSpPr>
              <a:spLocks noChangeShapeType="1"/>
            </p:cNvSpPr>
            <p:nvPr/>
          </p:nvSpPr>
          <p:spPr bwMode="auto">
            <a:xfrm>
              <a:off x="4416" y="2976"/>
              <a:ext cx="0"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IN"/>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2732</TotalTime>
  <Words>10907</Words>
  <Application>Microsoft Office PowerPoint</Application>
  <PresentationFormat>On-screen Show (4:3)</PresentationFormat>
  <Paragraphs>857</Paragraphs>
  <Slides>140</Slides>
  <Notes>1</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4</vt:i4>
      </vt:variant>
      <vt:variant>
        <vt:lpstr>Slide Titles</vt:lpstr>
      </vt:variant>
      <vt:variant>
        <vt:i4>140</vt:i4>
      </vt:variant>
    </vt:vector>
  </HeadingPairs>
  <TitlesOfParts>
    <vt:vector size="157" baseType="lpstr">
      <vt:lpstr>Arial</vt:lpstr>
      <vt:lpstr>Avenir LT Pro</vt:lpstr>
      <vt:lpstr>Calibri</vt:lpstr>
      <vt:lpstr>Century Schoolbook</vt:lpstr>
      <vt:lpstr>Courier New</vt:lpstr>
      <vt:lpstr>Lato</vt:lpstr>
      <vt:lpstr>Nunito</vt:lpstr>
      <vt:lpstr>sohne</vt:lpstr>
      <vt:lpstr>Söhne</vt:lpstr>
      <vt:lpstr>source-serif-pro</vt:lpstr>
      <vt:lpstr>Times New Roman</vt:lpstr>
      <vt:lpstr>Wingdings</vt:lpstr>
      <vt:lpstr>Office Theme</vt:lpstr>
      <vt:lpstr>Microsoft Word Picture</vt:lpstr>
      <vt:lpstr>ClipArt</vt:lpstr>
      <vt:lpstr>Picture</vt:lpstr>
      <vt:lpstr>Document</vt:lpstr>
      <vt:lpstr>UNIT II</vt:lpstr>
      <vt:lpstr>Topics</vt:lpstr>
      <vt:lpstr>Syntax Parsing </vt:lpstr>
      <vt:lpstr>Syntax parser</vt:lpstr>
      <vt:lpstr>Syntax parser</vt:lpstr>
      <vt:lpstr>Functions of syntax parser</vt:lpstr>
      <vt:lpstr>Ex of syntax parsing</vt:lpstr>
      <vt:lpstr>Ex of syntax parsing</vt:lpstr>
      <vt:lpstr>Challenges in Syntax Parsing</vt:lpstr>
      <vt:lpstr> Types of syntax parser (Approaches to analyzing the syntactic structure of sentences in natural language processing)</vt:lpstr>
      <vt:lpstr> Types of syntax parser (Approaches to analyzing the syntactic structure of sentences in natural language processing)</vt:lpstr>
      <vt:lpstr> Grammer of syntax parser </vt:lpstr>
      <vt:lpstr>Ex of syntax parsing</vt:lpstr>
      <vt:lpstr>Ex of syntax parsing</vt:lpstr>
      <vt:lpstr>Ex of syntax parsing</vt:lpstr>
      <vt:lpstr>Output of Syntax parser</vt:lpstr>
      <vt:lpstr>Dependency parsing</vt:lpstr>
      <vt:lpstr>Dependency Parsing</vt:lpstr>
      <vt:lpstr>Ex of Dependency Parsing</vt:lpstr>
      <vt:lpstr>Ex of Dependency Parsing</vt:lpstr>
      <vt:lpstr>Ex of Dependency Parsing</vt:lpstr>
      <vt:lpstr>Ex of Dependency Parsing</vt:lpstr>
      <vt:lpstr>Ex of Dependency Parsing</vt:lpstr>
      <vt:lpstr>Implementation of Dependency Parsing</vt:lpstr>
      <vt:lpstr>Ex of Dependency Parsing</vt:lpstr>
      <vt:lpstr>Dependency Parsing Relations / Dependency Grammer</vt:lpstr>
      <vt:lpstr>Implementation of Dependency Parsing</vt:lpstr>
      <vt:lpstr>Semantic</vt:lpstr>
      <vt:lpstr>Semantic</vt:lpstr>
      <vt:lpstr>Semantic</vt:lpstr>
      <vt:lpstr>How Does Semantic Analysis Work?</vt:lpstr>
      <vt:lpstr>Elements of Semantic Analysis</vt:lpstr>
      <vt:lpstr>Elements of Semantic Analysis</vt:lpstr>
      <vt:lpstr>Part of Semantic Analysis</vt:lpstr>
      <vt:lpstr>Syntax vs Semantic</vt:lpstr>
      <vt:lpstr>Semantic parsing</vt:lpstr>
      <vt:lpstr>Semantic Parsing</vt:lpstr>
      <vt:lpstr>Need of Semantic Parsing </vt:lpstr>
      <vt:lpstr>Need of Semantic Parsing </vt:lpstr>
      <vt:lpstr>Need of Semantic Parsing </vt:lpstr>
      <vt:lpstr>Ex of Semantic Parsing </vt:lpstr>
      <vt:lpstr>Ex of Semantic Parsing </vt:lpstr>
      <vt:lpstr>Language to Logical Form</vt:lpstr>
      <vt:lpstr>Language to Logical Form</vt:lpstr>
      <vt:lpstr>Language to Logical Form</vt:lpstr>
      <vt:lpstr>Types of Disambiguation </vt:lpstr>
      <vt:lpstr>Role of semantic analyser </vt:lpstr>
      <vt:lpstr>Ambiguity</vt:lpstr>
      <vt:lpstr>Types of Ambiguity</vt:lpstr>
      <vt:lpstr>Types of Ambiguity</vt:lpstr>
      <vt:lpstr>Types of Ambiguity</vt:lpstr>
      <vt:lpstr>Various disambiguation process / Process of semantic analysis</vt:lpstr>
      <vt:lpstr>Word sense disambiguation </vt:lpstr>
      <vt:lpstr>Word sense disambiguation </vt:lpstr>
      <vt:lpstr>WordNet</vt:lpstr>
      <vt:lpstr>Approaches used in WSD</vt:lpstr>
      <vt:lpstr>Knowledge based approach or dictionary approach</vt:lpstr>
      <vt:lpstr>Input required / Evaluation of WSD</vt:lpstr>
      <vt:lpstr>Input required / Evaluation of WSD</vt:lpstr>
      <vt:lpstr>Applications of Knowledge based approach or dictionary approach</vt:lpstr>
      <vt:lpstr>Applications of Knowledge based approach or dictionary approach</vt:lpstr>
      <vt:lpstr>Pros and cons of Knowledge based approach or dictionary approach</vt:lpstr>
      <vt:lpstr>Lesk method of Knowledge based approach</vt:lpstr>
      <vt:lpstr>Supervised Methods</vt:lpstr>
      <vt:lpstr>Supervised Methods</vt:lpstr>
      <vt:lpstr>Supervised Methods</vt:lpstr>
      <vt:lpstr>Supervised Methods</vt:lpstr>
      <vt:lpstr>Unsupervised Methods</vt:lpstr>
      <vt:lpstr>Unsupervised Methods</vt:lpstr>
      <vt:lpstr>Hybrid approach of WSD</vt:lpstr>
      <vt:lpstr>Hybrid approach of WSD</vt:lpstr>
      <vt:lpstr>Applications of Word Sense Disambiguation (WSD)</vt:lpstr>
      <vt:lpstr>Applications of Word Sense Disambiguation (WSD)</vt:lpstr>
      <vt:lpstr>Difficulties in Word Sense Disambiguation (WSD)</vt:lpstr>
      <vt:lpstr>Lexical Disambiguation</vt:lpstr>
      <vt:lpstr>Lexical Disambiguation Framework</vt:lpstr>
      <vt:lpstr>Lexical Disambiguation</vt:lpstr>
      <vt:lpstr>Lexical Disambiguation</vt:lpstr>
      <vt:lpstr>Lexical Disambiguation</vt:lpstr>
      <vt:lpstr>Context Knowledge</vt:lpstr>
      <vt:lpstr>PowerPoint Presentation</vt:lpstr>
      <vt:lpstr>Concepts Knowledge</vt:lpstr>
      <vt:lpstr>PowerPoint Presentation</vt:lpstr>
      <vt:lpstr>Example of text</vt:lpstr>
      <vt:lpstr>Textual representation</vt:lpstr>
      <vt:lpstr>Morfological analysis</vt:lpstr>
      <vt:lpstr>Morphological representation</vt:lpstr>
      <vt:lpstr>Syntactic parsing</vt:lpstr>
      <vt:lpstr>Syntactic representation </vt:lpstr>
      <vt:lpstr>Syntactic representation</vt:lpstr>
      <vt:lpstr>Semantic analysis</vt:lpstr>
      <vt:lpstr>Syntax</vt:lpstr>
      <vt:lpstr>Early approach: Dependency syntax</vt:lpstr>
      <vt:lpstr>... Dependency syntax</vt:lpstr>
      <vt:lpstr>Advantages/disadvantages of Dependency Syntax</vt:lpstr>
      <vt:lpstr>Most popular approach: Constituency (Phrase Structure grammars)</vt:lpstr>
      <vt:lpstr>Constituency</vt:lpstr>
      <vt:lpstr>Constituency</vt:lpstr>
      <vt:lpstr>Constituency: graphical representation</vt:lpstr>
      <vt:lpstr>Phrase structure grammar</vt:lpstr>
      <vt:lpstr>Semantic Analysis </vt:lpstr>
      <vt:lpstr>How is Semantic Analysis different from Lexical Analysis? </vt:lpstr>
      <vt:lpstr>PowerPoint Presentation</vt:lpstr>
      <vt:lpstr>Sentiment Analysis with Machine Learning </vt:lpstr>
      <vt:lpstr>PowerPoint Presentation</vt:lpstr>
      <vt:lpstr>PowerPoint Presentation</vt:lpstr>
      <vt:lpstr>Elements of Semantic Analysis </vt:lpstr>
      <vt:lpstr>Elements of Semantic Analysis</vt:lpstr>
      <vt:lpstr>Elements of Semantic Analysis</vt:lpstr>
      <vt:lpstr>Difference between Polysemy and Homonymy </vt:lpstr>
      <vt:lpstr>Elements of Semantic Analysis</vt:lpstr>
      <vt:lpstr>Elements of Semantic Analysis</vt:lpstr>
      <vt:lpstr>Elements of Semantic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Pronoun/Anaphora resolution </vt:lpstr>
      <vt:lpstr>Types of Anaphora</vt:lpstr>
      <vt:lpstr>Pronoun/Anaphora resolution (AR) </vt:lpstr>
      <vt:lpstr>Anaphora resolution - Weighting Preferences </vt:lpstr>
      <vt:lpstr>Anaphora resolution - Weighting Preferences </vt:lpstr>
      <vt:lpstr>Anaphora resolution - Weighting Preferences </vt:lpstr>
      <vt:lpstr>Anaphora resolution - Weighting Preferences </vt:lpstr>
      <vt:lpstr>Anaphora resolution - Weighting Preferences </vt:lpstr>
      <vt:lpstr>Anaphora resolution - Eliminative Constraints </vt:lpstr>
      <vt:lpstr>Anaphora resolution - Eliminative Constraints </vt:lpstr>
      <vt:lpstr>Algorithms for Anaphora resolution</vt:lpstr>
      <vt:lpstr>Semantic representation of text</vt:lpstr>
      <vt:lpstr>Semantic representation of text</vt:lpstr>
      <vt:lpstr>Techniques for Semantic representation of text</vt:lpstr>
      <vt:lpstr>NLP Project Titles</vt:lpstr>
      <vt:lpstr>NLP Project Titles</vt:lpstr>
      <vt:lpstr>References</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dc:title>
  <dc:creator>admin</dc:creator>
  <cp:lastModifiedBy>DHILSATH FATHIMA. M</cp:lastModifiedBy>
  <cp:revision>573</cp:revision>
  <dcterms:created xsi:type="dcterms:W3CDTF">2022-08-13T03:59:00Z</dcterms:created>
  <dcterms:modified xsi:type="dcterms:W3CDTF">2023-10-09T17:03:10Z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97889899F5154C268239294C567D8591</vt:lpwstr>
  </property>
  <property fmtid="{D5CDD505-2E9C-101B-9397-08002B2CF9AE}" pid="3" name="KSOProductBuildVer">
    <vt:lpwstr>1033-11.2.0.11254</vt:lpwstr>
  </property>
</Properties>
</file>