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9" Type="http://schemas.openxmlformats.org/officeDocument/2006/relationships/viewProps" Target="viewProps.xml"/><Relationship Id="rId58" Type="http://schemas.openxmlformats.org/officeDocument/2006/relationships/tableStyles" Target="tableStyles.xml"/><Relationship Id="rId57" Type="http://schemas.openxmlformats.org/officeDocument/2006/relationships/presProps" Target="presProps.xml"/><Relationship Id="rId56" Type="http://schemas.openxmlformats.org/officeDocument/2006/relationships/slide" Target="slides/slide55.xml"/><Relationship Id="rId55" Type="http://schemas.openxmlformats.org/officeDocument/2006/relationships/slide" Target="slides/slide54.xml"/><Relationship Id="rId54" Type="http://schemas.openxmlformats.org/officeDocument/2006/relationships/slide" Target="slides/slide53.xml"/><Relationship Id="rId53" Type="http://schemas.openxmlformats.org/officeDocument/2006/relationships/slide" Target="slides/slide52.xml"/><Relationship Id="rId52" Type="http://schemas.openxmlformats.org/officeDocument/2006/relationships/slide" Target="slides/slide51.xml"/><Relationship Id="rId51" Type="http://schemas.openxmlformats.org/officeDocument/2006/relationships/slide" Target="slides/slide50.xml"/><Relationship Id="rId50" Type="http://schemas.openxmlformats.org/officeDocument/2006/relationships/slide" Target="slides/slide49.xml"/><Relationship Id="rId5" Type="http://schemas.openxmlformats.org/officeDocument/2006/relationships/slide" Target="slides/slide4.xml"/><Relationship Id="rId49" Type="http://schemas.openxmlformats.org/officeDocument/2006/relationships/slide" Target="slides/slide48.xml"/><Relationship Id="rId48" Type="http://schemas.openxmlformats.org/officeDocument/2006/relationships/slide" Target="slides/slide47.xml"/><Relationship Id="rId47" Type="http://schemas.openxmlformats.org/officeDocument/2006/relationships/slide" Target="slides/slide46.xml"/><Relationship Id="rId46" Type="http://schemas.openxmlformats.org/officeDocument/2006/relationships/slide" Target="slides/slide45.xml"/><Relationship Id="rId45" Type="http://schemas.openxmlformats.org/officeDocument/2006/relationships/slide" Target="slides/slide44.xml"/><Relationship Id="rId44" Type="http://schemas.openxmlformats.org/officeDocument/2006/relationships/slide" Target="slides/slide43.xml"/><Relationship Id="rId43" Type="http://schemas.openxmlformats.org/officeDocument/2006/relationships/slide" Target="slides/slide42.xml"/><Relationship Id="rId42" Type="http://schemas.openxmlformats.org/officeDocument/2006/relationships/slide" Target="slides/slide41.xml"/><Relationship Id="rId41" Type="http://schemas.openxmlformats.org/officeDocument/2006/relationships/slide" Target="slides/slide40.xml"/><Relationship Id="rId40" Type="http://schemas.openxmlformats.org/officeDocument/2006/relationships/slide" Target="slides/slide39.xml"/><Relationship Id="rId4" Type="http://schemas.openxmlformats.org/officeDocument/2006/relationships/slide" Target="slides/slide3.xml"/><Relationship Id="rId39" Type="http://schemas.openxmlformats.org/officeDocument/2006/relationships/slide" Target="slides/slide38.xml"/><Relationship Id="rId38" Type="http://schemas.openxmlformats.org/officeDocument/2006/relationships/slide" Target="slides/slide37.xml"/><Relationship Id="rId37" Type="http://schemas.openxmlformats.org/officeDocument/2006/relationships/slide" Target="slides/slide36.xml"/><Relationship Id="rId36" Type="http://schemas.openxmlformats.org/officeDocument/2006/relationships/slide" Target="slides/slide35.xml"/><Relationship Id="rId35" Type="http://schemas.openxmlformats.org/officeDocument/2006/relationships/slide" Target="slides/slide34.xml"/><Relationship Id="rId34" Type="http://schemas.openxmlformats.org/officeDocument/2006/relationships/slide" Target="slides/slide33.xml"/><Relationship Id="rId33" Type="http://schemas.openxmlformats.org/officeDocument/2006/relationships/slide" Target="slides/slide32.xml"/><Relationship Id="rId32" Type="http://schemas.openxmlformats.org/officeDocument/2006/relationships/slide" Target="slides/slide31.xml"/><Relationship Id="rId31" Type="http://schemas.openxmlformats.org/officeDocument/2006/relationships/slide" Target="slides/slide30.xml"/><Relationship Id="rId30" Type="http://schemas.openxmlformats.org/officeDocument/2006/relationships/slide" Target="slides/slide29.xml"/><Relationship Id="rId3" Type="http://schemas.openxmlformats.org/officeDocument/2006/relationships/slide" Target="slides/slide2.xml"/><Relationship Id="rId29" Type="http://schemas.openxmlformats.org/officeDocument/2006/relationships/slide" Target="slides/slide28.xml"/><Relationship Id="rId28" Type="http://schemas.openxmlformats.org/officeDocument/2006/relationships/slide" Target="slides/slide27.xml"/><Relationship Id="rId27" Type="http://schemas.openxmlformats.org/officeDocument/2006/relationships/slide" Target="slides/slide26.xml"/><Relationship Id="rId26" Type="http://schemas.openxmlformats.org/officeDocument/2006/relationships/slide" Target="slides/slide25.xml"/><Relationship Id="rId25" Type="http://schemas.openxmlformats.org/officeDocument/2006/relationships/slide" Target="slides/slide24.xml"/><Relationship Id="rId24" Type="http://schemas.openxmlformats.org/officeDocument/2006/relationships/slide" Target="slides/slide23.xml"/><Relationship Id="rId23" Type="http://schemas.openxmlformats.org/officeDocument/2006/relationships/slide" Target="slides/slide22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5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hyperlink" Target="https://oiwiki.org/math/number-theory/sieve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0.png"/><Relationship Id="rId8" Type="http://schemas.openxmlformats.org/officeDocument/2006/relationships/image" Target="../media/image69.png"/><Relationship Id="rId7" Type="http://schemas.openxmlformats.org/officeDocument/2006/relationships/image" Target="../media/image68.png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image" Target="../media/image81.png"/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image" Target="../media/image85.png"/><Relationship Id="rId3" Type="http://schemas.openxmlformats.org/officeDocument/2006/relationships/hyperlink" Target="https://www.luogu.com.cn/problem/P5656" TargetMode="External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image" Target="../media/image88.png"/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image" Target="../media/image90.png"/><Relationship Id="rId3" Type="http://schemas.openxmlformats.org/officeDocument/2006/relationships/hyperlink" Target="https://oiwiki.org/math/number-theory/fermat/#%E6%AC%A7%E6%8B%89%E5%AE%9A%E7%90%86" TargetMode="External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image" Target="../media/image92.png"/><Relationship Id="rId3" Type="http://schemas.openxmlformats.org/officeDocument/2006/relationships/hyperlink" Target="https://oiwiki.org/math/number-theory/inverse/#%E7%BA%BF%E6%80%A7%E6%B1%82%E9%80%86%E5%85%83" TargetMode="External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image" Target="../media/image95.png"/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image" Target="../media/image98.png"/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3" Type="http://schemas.openxmlformats.org/officeDocument/2006/relationships/hyperlink" Target="https://www.luogu.com.cn/article/lr8vtpzl" TargetMode="External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6.png"/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9.png"/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Relationship Id="rId3" Type="http://schemas.openxmlformats.org/officeDocument/2006/relationships/hyperlink" Target="https://oiwiki.org/math/number-theory/sqrt-decomposition/#%E6%95%B0%E8%AE%BA%E5%88%86%E5%9D%97%E7%BB%93%E8%AE%BA" TargetMode="External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21.png"/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25.png"/><Relationship Id="rId4" Type="http://schemas.openxmlformats.org/officeDocument/2006/relationships/image" Target="../media/image124.png"/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7" Type="http://schemas.openxmlformats.org/officeDocument/2006/relationships/image" Target="../media/image131.png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image" Target="../media/image136.png"/><Relationship Id="rId4" Type="http://schemas.openxmlformats.org/officeDocument/2006/relationships/image" Target="../media/image135.png"/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0.png"/><Relationship Id="rId4" Type="http://schemas.openxmlformats.org/officeDocument/2006/relationships/image" Target="../media/image139.png"/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3.png"/><Relationship Id="rId4" Type="http://schemas.openxmlformats.org/officeDocument/2006/relationships/image" Target="../media/image142.png"/><Relationship Id="rId3" Type="http://schemas.openxmlformats.org/officeDocument/2006/relationships/hyperlink" Target="https://oiwiki.org/math/number-theory/lucas/#%E8%AF%81%E6%98%8E" TargetMode="External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6.png"/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49.png"/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57.png"/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66.png"/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06" y="0"/>
            <a:ext cx="4771493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668907" y="2892393"/>
            <a:ext cx="3526154" cy="17830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8978"/>
              </a:lnSpc>
              <a:tabLst/>
            </a:pPr>
            <a:r>
              <a:rPr sz="7200" kern="0" spc="-32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基础数学</a:t>
            </a:r>
            <a:endParaRPr sz="7200" dirty="0">
              <a:latin typeface="FZYaoTi"/>
              <a:ea typeface="FZYaoTi"/>
              <a:cs typeface="FZYaoTi"/>
            </a:endParaRPr>
          </a:p>
          <a:p>
            <a:pPr algn="r" rtl="0" eaLnBrk="0">
              <a:lnSpc>
                <a:spcPct val="92000"/>
              </a:lnSpc>
              <a:spcBef>
                <a:spcPts val="883"/>
              </a:spcBef>
              <a:tabLst/>
            </a:pPr>
            <a:r>
              <a:rPr sz="3600" kern="0" spc="-240" dirty="0">
                <a:solidFill>
                  <a:srgbClr val="7F7F7F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高胜寒</a:t>
            </a:r>
            <a:endParaRPr sz="3600" dirty="0">
              <a:latin typeface="STXinwei"/>
              <a:ea typeface="STXinwei"/>
              <a:cs typeface="STXinwei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842594" cy="56661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1600000">
            <a:off x="7420506" y="0"/>
            <a:ext cx="4771493" cy="6858000"/>
            <a:chOff x="0" y="0"/>
            <a:chExt cx="4771493" cy="6858000"/>
          </a:xfrm>
        </p:grpSpPr>
        <p:pic>
          <p:nvPicPr>
            <p:cNvPr id="84" name="picture 8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4771493" cy="6858000"/>
            </a:xfrm>
            <a:prstGeom prst="rect">
              <a:avLst/>
            </a:prstGeom>
          </p:spPr>
        </p:pic>
        <p:sp>
          <p:nvSpPr>
            <p:cNvPr id="86" name="textbox 86"/>
            <p:cNvSpPr/>
            <p:nvPr/>
          </p:nvSpPr>
          <p:spPr>
            <a:xfrm>
              <a:off x="-12700" y="-12700"/>
              <a:ext cx="4797425" cy="6891655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1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1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1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1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1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1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1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1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1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1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1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1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1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1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1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1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1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1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1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2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2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2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2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marL="361950" algn="l" rtl="0" eaLnBrk="0">
                <a:lnSpc>
                  <a:spcPct val="79000"/>
                </a:lnSpc>
                <a:spcBef>
                  <a:spcPts val="2"/>
                </a:spcBef>
                <a:tabLst/>
              </a:pPr>
              <a:r>
                <a:rPr sz="3200" kern="0" spc="20" dirty="0">
                  <a:solidFill>
                    <a:srgbClr val="404040">
                      <a:alpha val="100000"/>
                    </a:srgbClr>
                  </a:solidFill>
                  <a:latin typeface="Cambria Math"/>
                  <a:ea typeface="Cambria Math"/>
                  <a:cs typeface="Cambria Math"/>
                </a:rPr>
                <a:t>n)</a:t>
              </a:r>
              <a:r>
                <a:rPr sz="3200" kern="0" spc="20" dirty="0">
                  <a:solidFill>
                    <a:srgbClr val="404040">
                      <a:alpha val="100000"/>
                    </a:srgbClr>
                  </a:solidFill>
                  <a:latin typeface="STXinwei"/>
                  <a:ea typeface="STXinwei"/>
                  <a:cs typeface="STXinwei"/>
                </a:rPr>
                <a:t>。</a:t>
              </a:r>
              <a:endParaRPr sz="3200" dirty="0">
                <a:latin typeface="STXinwei"/>
                <a:ea typeface="STXinwei"/>
                <a:cs typeface="STXinwei"/>
              </a:endParaRPr>
            </a:p>
          </p:txBody>
        </p:sp>
      </p:grpSp>
      <p:sp>
        <p:nvSpPr>
          <p:cNvPr id="88" name="textbox 88"/>
          <p:cNvSpPr/>
          <p:nvPr/>
        </p:nvSpPr>
        <p:spPr>
          <a:xfrm>
            <a:off x="783341" y="640486"/>
            <a:ext cx="7974965" cy="32969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56514" algn="l" rtl="0" eaLnBrk="0">
              <a:lnSpc>
                <a:spcPts val="4503"/>
              </a:lnSpc>
              <a:tabLst/>
            </a:pPr>
            <a:r>
              <a:rPr sz="3600" kern="0" spc="-15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筛法</a:t>
            </a:r>
            <a:endParaRPr sz="3600" dirty="0">
              <a:latin typeface="FZYaoTi"/>
              <a:ea typeface="FZYaoTi"/>
              <a:cs typeface="FZYaoTi"/>
            </a:endParaRPr>
          </a:p>
          <a:p>
            <a:pPr algn="l" rtl="0" eaLnBrk="0">
              <a:lnSpc>
                <a:spcPct val="11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3000"/>
              </a:lnSpc>
              <a:spcBef>
                <a:spcPts val="967"/>
              </a:spcBef>
              <a:tabLst/>
            </a:pPr>
            <a:r>
              <a:rPr sz="2500" kern="0" spc="-11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500" kern="0" spc="-32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200" kern="0" spc="-1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我们现在知道如何判断一个数</a:t>
            </a:r>
            <a:r>
              <a:rPr sz="3200" kern="0" spc="-1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r>
              <a:rPr sz="3200" kern="0" spc="-2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1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是素数。</a:t>
            </a:r>
            <a:endParaRPr sz="3200" dirty="0">
              <a:latin typeface="STXinwei"/>
              <a:ea typeface="STXinwei"/>
              <a:cs typeface="STXinwei"/>
            </a:endParaRPr>
          </a:p>
          <a:p>
            <a:pPr algn="r" rtl="0" eaLnBrk="0">
              <a:lnSpc>
                <a:spcPct val="93000"/>
              </a:lnSpc>
              <a:spcBef>
                <a:spcPts val="1265"/>
              </a:spcBef>
              <a:tabLst/>
            </a:pPr>
            <a:r>
              <a:rPr sz="2500" kern="0" spc="-11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3200" kern="0" spc="-1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如果我想知道</a:t>
            </a:r>
            <a:r>
              <a:rPr sz="3200" kern="0" spc="-1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3200" kern="0" spc="2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1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− n </a:t>
            </a:r>
            <a:r>
              <a:rPr sz="3200" kern="0" spc="-1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的</a:t>
            </a:r>
            <a:r>
              <a:rPr sz="3200" kern="0" spc="-1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所有数是不是素数呢？</a:t>
            </a:r>
            <a:endParaRPr sz="3200" dirty="0">
              <a:latin typeface="STXinwei"/>
              <a:ea typeface="STXinwei"/>
              <a:cs typeface="STXinwei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spcBef>
                <a:spcPts val="4"/>
              </a:spcBef>
              <a:tabLst/>
            </a:pPr>
            <a:r>
              <a:rPr sz="2500" kern="0" spc="-1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3200" kern="0" spc="-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当然可以一个一个判断。复杂度</a:t>
            </a:r>
            <a:r>
              <a:rPr sz="32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o(n</a:t>
            </a:r>
            <a:endParaRPr sz="3200" dirty="0">
              <a:latin typeface="Cambria Math"/>
              <a:ea typeface="Cambria Math"/>
              <a:cs typeface="Cambria Math"/>
            </a:endParaRPr>
          </a:p>
        </p:txBody>
      </p:sp>
      <p:pic>
        <p:nvPicPr>
          <p:cNvPr id="90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06" y="0"/>
            <a:ext cx="4771493" cy="6858000"/>
          </a:xfrm>
          <a:prstGeom prst="rect">
            <a:avLst/>
          </a:prstGeom>
        </p:spPr>
      </p:pic>
      <p:sp>
        <p:nvSpPr>
          <p:cNvPr id="94" name="textbox 94"/>
          <p:cNvSpPr/>
          <p:nvPr/>
        </p:nvSpPr>
        <p:spPr>
          <a:xfrm>
            <a:off x="783341" y="640486"/>
            <a:ext cx="8068309" cy="372173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56514" algn="l" rtl="0" eaLnBrk="0">
              <a:lnSpc>
                <a:spcPts val="4503"/>
              </a:lnSpc>
              <a:tabLst/>
            </a:pPr>
            <a:r>
              <a:rPr sz="3600" kern="0" spc="-15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筛法</a:t>
            </a:r>
            <a:endParaRPr sz="3600" dirty="0">
              <a:latin typeface="FZYaoTi"/>
              <a:ea typeface="FZYaoTi"/>
              <a:cs typeface="FZYaoTi"/>
            </a:endParaRPr>
          </a:p>
          <a:p>
            <a:pPr algn="l" rtl="0" eaLnBrk="0">
              <a:lnSpc>
                <a:spcPct val="15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spcBef>
                <a:spcPts val="961"/>
              </a:spcBef>
              <a:tabLst/>
            </a:pPr>
            <a:r>
              <a:rPr sz="2500" kern="0" spc="-20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3200" kern="0" spc="-20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如何更快判断？</a:t>
            </a:r>
            <a:endParaRPr sz="3200" dirty="0">
              <a:latin typeface="STXinwei"/>
              <a:ea typeface="STXinwei"/>
              <a:cs typeface="STXinwei"/>
            </a:endParaRPr>
          </a:p>
          <a:p>
            <a:pPr marL="391795" indent="-379729" algn="l" rtl="0" eaLnBrk="0">
              <a:lnSpc>
                <a:spcPct val="97000"/>
              </a:lnSpc>
              <a:spcBef>
                <a:spcPts val="1129"/>
              </a:spcBef>
              <a:tabLst/>
            </a:pPr>
            <a:r>
              <a:rPr sz="2500" kern="0" spc="-2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3200" kern="0" spc="-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如果我们将一个数判定为素数，</a:t>
            </a:r>
            <a:r>
              <a:rPr sz="3200" kern="0" spc="-37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3200" kern="0" spc="-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那么这个数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3200" kern="0" spc="-8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的所有倍数都是合数</a:t>
            </a:r>
            <a:r>
              <a:rPr sz="3200" kern="0" spc="-9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。</a:t>
            </a:r>
            <a:endParaRPr sz="3200" dirty="0">
              <a:latin typeface="STXinwei"/>
              <a:ea typeface="STXinwei"/>
              <a:cs typeface="STXinwei"/>
            </a:endParaRPr>
          </a:p>
          <a:p>
            <a:pPr marL="12700" algn="l" rtl="0" eaLnBrk="0">
              <a:lnSpc>
                <a:spcPct val="93000"/>
              </a:lnSpc>
              <a:spcBef>
                <a:spcPts val="1293"/>
              </a:spcBef>
              <a:tabLst/>
            </a:pPr>
            <a:r>
              <a:rPr sz="2500" kern="0" spc="-13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500" kern="0" spc="-26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200" kern="0" spc="-1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于是我们可以使用下面的方法：</a:t>
            </a:r>
            <a:endParaRPr sz="3200" dirty="0">
              <a:latin typeface="STXinwei"/>
              <a:ea typeface="STXinwei"/>
              <a:cs typeface="STXinwei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spcBef>
                <a:spcPts val="4"/>
              </a:spcBef>
              <a:tabLst/>
            </a:pPr>
            <a:r>
              <a:rPr sz="2500" kern="0" spc="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500" kern="0" spc="-29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复杂度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o(n log n)</a:t>
            </a:r>
            <a:endParaRPr sz="3200" dirty="0">
              <a:latin typeface="Cambria Math"/>
              <a:ea typeface="Cambria Math"/>
              <a:cs typeface="Cambria Math"/>
            </a:endParaRPr>
          </a:p>
        </p:txBody>
      </p:sp>
      <p:pic>
        <p:nvPicPr>
          <p:cNvPr id="96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77333" y="4400550"/>
            <a:ext cx="7324724" cy="2457449"/>
          </a:xfrm>
          <a:prstGeom prst="rect">
            <a:avLst/>
          </a:prstGeom>
        </p:spPr>
      </p:pic>
      <p:pic>
        <p:nvPicPr>
          <p:cNvPr id="98" name="picture 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 rot="21600000">
            <a:off x="7420506" y="0"/>
            <a:ext cx="4771493" cy="6858000"/>
            <a:chOff x="0" y="0"/>
            <a:chExt cx="4771493" cy="6858000"/>
          </a:xfrm>
        </p:grpSpPr>
        <p:pic>
          <p:nvPicPr>
            <p:cNvPr id="100" name="picture 10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4771493" cy="6858000"/>
            </a:xfrm>
            <a:prstGeom prst="rect">
              <a:avLst/>
            </a:prstGeom>
          </p:spPr>
        </p:pic>
        <p:sp>
          <p:nvSpPr>
            <p:cNvPr id="102" name="textbox 102"/>
            <p:cNvSpPr/>
            <p:nvPr/>
          </p:nvSpPr>
          <p:spPr>
            <a:xfrm>
              <a:off x="-12700" y="-12700"/>
              <a:ext cx="4797425" cy="6908165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2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2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2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2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2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2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2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2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3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marL="440055" algn="l" rtl="0" eaLnBrk="0">
                <a:lnSpc>
                  <a:spcPct val="91000"/>
                </a:lnSpc>
                <a:spcBef>
                  <a:spcPts val="1"/>
                </a:spcBef>
                <a:tabLst/>
              </a:pPr>
              <a:r>
                <a:rPr sz="2200" kern="0" spc="50" dirty="0">
                  <a:solidFill>
                    <a:srgbClr val="90C226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、 </a:t>
              </a:r>
              <a:r>
                <a:rPr sz="2700" kern="0" spc="50" dirty="0">
                  <a:solidFill>
                    <a:srgbClr val="404040">
                      <a:alpha val="100000"/>
                    </a:srgbClr>
                  </a:solidFill>
                  <a:latin typeface="STXinwei"/>
                  <a:ea typeface="STXinwei"/>
                  <a:cs typeface="STXinwei"/>
                </a:rPr>
                <a:t>容易发现，对于</a:t>
              </a:r>
              <a:r>
                <a:rPr sz="2700" kern="0" spc="50" dirty="0">
                  <a:solidFill>
                    <a:srgbClr val="404040">
                      <a:alpha val="100000"/>
                    </a:srgbClr>
                  </a:solidFill>
                  <a:latin typeface="Cambria Math"/>
                  <a:ea typeface="Cambria Math"/>
                  <a:cs typeface="Cambria Math"/>
                </a:rPr>
                <a:t>j</a:t>
              </a:r>
              <a:r>
                <a:rPr sz="2700" kern="0" spc="490" dirty="0">
                  <a:solidFill>
                    <a:srgbClr val="404040">
                      <a:alpha val="100000"/>
                    </a:srgbClr>
                  </a:solidFill>
                  <a:latin typeface="Cambria Math"/>
                  <a:ea typeface="Cambria Math"/>
                  <a:cs typeface="Cambria Math"/>
                </a:rPr>
                <a:t> </a:t>
              </a:r>
              <a:r>
                <a:rPr sz="2700" kern="0" spc="50" dirty="0">
                  <a:solidFill>
                    <a:srgbClr val="404040">
                      <a:alpha val="100000"/>
                    </a:srgbClr>
                  </a:solidFill>
                  <a:latin typeface="Cambria Math"/>
                  <a:ea typeface="Cambria Math"/>
                  <a:cs typeface="Cambria Math"/>
                </a:rPr>
                <a:t>&lt;</a:t>
              </a:r>
              <a:endParaRPr sz="2700" dirty="0">
                <a:latin typeface="Cambria Math"/>
                <a:ea typeface="Cambria Math"/>
                <a:cs typeface="Cambria Math"/>
              </a:endParaRPr>
            </a:p>
            <a:p>
              <a:pPr marL="774700" indent="7620" algn="l" rtl="0" eaLnBrk="0">
                <a:lnSpc>
                  <a:spcPct val="100000"/>
                </a:lnSpc>
                <a:spcBef>
                  <a:spcPts val="435"/>
                </a:spcBef>
                <a:tabLst/>
              </a:pPr>
              <a:r>
                <a:rPr sz="2700" kern="0" spc="50" dirty="0">
                  <a:solidFill>
                    <a:srgbClr val="404040">
                      <a:alpha val="100000"/>
                    </a:srgbClr>
                  </a:solidFill>
                  <a:latin typeface="Cambria Math"/>
                  <a:ea typeface="Cambria Math"/>
                  <a:cs typeface="Cambria Math"/>
                </a:rPr>
                <a:t>i</a:t>
              </a:r>
              <a:r>
                <a:rPr sz="2700" kern="0" spc="390" dirty="0">
                  <a:solidFill>
                    <a:srgbClr val="404040">
                      <a:alpha val="100000"/>
                    </a:srgbClr>
                  </a:solidFill>
                  <a:latin typeface="Cambria Math"/>
                  <a:ea typeface="Cambria Math"/>
                  <a:cs typeface="Cambria Math"/>
                </a:rPr>
                <a:t> </a:t>
              </a:r>
              <a:r>
                <a:rPr sz="2700" kern="0" spc="50" dirty="0">
                  <a:solidFill>
                    <a:srgbClr val="404040">
                      <a:alpha val="100000"/>
                    </a:srgbClr>
                  </a:solidFill>
                  <a:latin typeface="Cambria Math"/>
                  <a:ea typeface="Cambria Math"/>
                  <a:cs typeface="Cambria Math"/>
                </a:rPr>
                <a:t>×</a:t>
              </a:r>
              <a:r>
                <a:rPr sz="2700" kern="0" spc="220" dirty="0">
                  <a:solidFill>
                    <a:srgbClr val="404040">
                      <a:alpha val="100000"/>
                    </a:srgbClr>
                  </a:solidFill>
                  <a:latin typeface="Cambria Math"/>
                  <a:ea typeface="Cambria Math"/>
                  <a:cs typeface="Cambria Math"/>
                </a:rPr>
                <a:t> </a:t>
              </a:r>
              <a:r>
                <a:rPr sz="2700" kern="0" spc="50" dirty="0">
                  <a:solidFill>
                    <a:srgbClr val="404040">
                      <a:alpha val="100000"/>
                    </a:srgbClr>
                  </a:solidFill>
                  <a:latin typeface="Cambria Math"/>
                  <a:ea typeface="Cambria Math"/>
                  <a:cs typeface="Cambria Math"/>
                </a:rPr>
                <a:t>i</a:t>
              </a:r>
              <a:r>
                <a:rPr sz="2700" kern="0" spc="50" dirty="0">
                  <a:solidFill>
                    <a:srgbClr val="404040">
                      <a:alpha val="100000"/>
                    </a:srgbClr>
                  </a:solidFill>
                  <a:latin typeface="STXinwei"/>
                  <a:ea typeface="STXinwei"/>
                  <a:cs typeface="STXinwei"/>
                </a:rPr>
                <a:t>，</a:t>
              </a:r>
              <a:r>
                <a:rPr sz="2700" kern="0" spc="50" dirty="0">
                  <a:solidFill>
                    <a:srgbClr val="404040">
                      <a:alpha val="100000"/>
                    </a:srgbClr>
                  </a:solidFill>
                  <a:latin typeface="Cambria Math"/>
                  <a:ea typeface="Cambria Math"/>
                  <a:cs typeface="Cambria Math"/>
                </a:rPr>
                <a:t>j</a:t>
              </a:r>
              <a:r>
                <a:rPr sz="2700" kern="0" spc="450" dirty="0">
                  <a:solidFill>
                    <a:srgbClr val="404040">
                      <a:alpha val="100000"/>
                    </a:srgbClr>
                  </a:solidFill>
                  <a:latin typeface="Cambria Math"/>
                  <a:ea typeface="Cambria Math"/>
                  <a:cs typeface="Cambria Math"/>
                </a:rPr>
                <a:t> </a:t>
              </a:r>
              <a:r>
                <a:rPr sz="2700" kern="0" spc="50" dirty="0">
                  <a:solidFill>
                    <a:srgbClr val="404040">
                      <a:alpha val="100000"/>
                    </a:srgbClr>
                  </a:solidFill>
                  <a:latin typeface="Cambria Math"/>
                  <a:ea typeface="Cambria Math"/>
                  <a:cs typeface="Cambria Math"/>
                </a:rPr>
                <a:t>=</a:t>
              </a:r>
              <a:r>
                <a:rPr sz="2700" kern="0" spc="360" dirty="0">
                  <a:solidFill>
                    <a:srgbClr val="404040">
                      <a:alpha val="100000"/>
                    </a:srgbClr>
                  </a:solidFill>
                  <a:latin typeface="Cambria Math"/>
                  <a:ea typeface="Cambria Math"/>
                  <a:cs typeface="Cambria Math"/>
                </a:rPr>
                <a:t> </a:t>
              </a:r>
              <a:r>
                <a:rPr sz="2700" kern="0" spc="0" dirty="0">
                  <a:solidFill>
                    <a:srgbClr val="404040">
                      <a:alpha val="100000"/>
                    </a:srgbClr>
                  </a:solidFill>
                  <a:latin typeface="Cambria Math"/>
                  <a:ea typeface="Cambria Math"/>
                  <a:cs typeface="Cambria Math"/>
                </a:rPr>
                <a:t>ik</a:t>
              </a:r>
              <a:r>
                <a:rPr sz="2700" kern="0" spc="50" dirty="0">
                  <a:solidFill>
                    <a:srgbClr val="404040">
                      <a:alpha val="100000"/>
                    </a:srgbClr>
                  </a:solidFill>
                  <a:latin typeface="STXinwei"/>
                  <a:ea typeface="STXinwei"/>
                  <a:cs typeface="STXinwei"/>
                </a:rPr>
                <a:t>，已经被</a:t>
              </a:r>
              <a:r>
                <a:rPr sz="2700" kern="0" spc="0" dirty="0">
                  <a:solidFill>
                    <a:srgbClr val="404040">
                      <a:alpha val="100000"/>
                    </a:srgbClr>
                  </a:solidFill>
                  <a:latin typeface="STXinwei"/>
                  <a:ea typeface="STXinwei"/>
                  <a:cs typeface="STXinwei"/>
                </a:rPr>
                <a:t>         </a:t>
              </a:r>
              <a:r>
                <a:rPr sz="2700" kern="0" spc="90" dirty="0">
                  <a:solidFill>
                    <a:srgbClr val="404040">
                      <a:alpha val="100000"/>
                    </a:srgbClr>
                  </a:solidFill>
                  <a:latin typeface="Cambria Math"/>
                  <a:ea typeface="Cambria Math"/>
                  <a:cs typeface="Cambria Math"/>
                </a:rPr>
                <a:t>k</a:t>
              </a:r>
              <a:r>
                <a:rPr sz="2700" kern="0" spc="90" dirty="0">
                  <a:solidFill>
                    <a:srgbClr val="404040">
                      <a:alpha val="100000"/>
                    </a:srgbClr>
                  </a:solidFill>
                  <a:latin typeface="STXinwei"/>
                  <a:ea typeface="STXinwei"/>
                  <a:cs typeface="STXinwei"/>
                </a:rPr>
                <a:t>筛过了，所以我们从</a:t>
              </a:r>
              <a:r>
                <a:rPr sz="2700" kern="0" spc="0" dirty="0">
                  <a:solidFill>
                    <a:srgbClr val="404040">
                      <a:alpha val="100000"/>
                    </a:srgbClr>
                  </a:solidFill>
                  <a:latin typeface="STXinwei"/>
                  <a:ea typeface="STXinwei"/>
                  <a:cs typeface="STXinwei"/>
                </a:rPr>
                <a:t>        </a:t>
              </a:r>
              <a:r>
                <a:rPr sz="2700" kern="0" spc="-30" dirty="0">
                  <a:solidFill>
                    <a:srgbClr val="404040">
                      <a:alpha val="100000"/>
                    </a:srgbClr>
                  </a:solidFill>
                  <a:latin typeface="Cambria Math"/>
                  <a:ea typeface="Cambria Math"/>
                  <a:cs typeface="Cambria Math"/>
                </a:rPr>
                <a:t>i</a:t>
              </a:r>
              <a:r>
                <a:rPr sz="2700" kern="0" spc="380" dirty="0">
                  <a:solidFill>
                    <a:srgbClr val="404040">
                      <a:alpha val="100000"/>
                    </a:srgbClr>
                  </a:solidFill>
                  <a:latin typeface="Cambria Math"/>
                  <a:ea typeface="Cambria Math"/>
                  <a:cs typeface="Cambria Math"/>
                </a:rPr>
                <a:t> </a:t>
              </a:r>
              <a:r>
                <a:rPr sz="2700" kern="0" spc="-30" dirty="0">
                  <a:solidFill>
                    <a:srgbClr val="404040">
                      <a:alpha val="100000"/>
                    </a:srgbClr>
                  </a:solidFill>
                  <a:latin typeface="Cambria Math"/>
                  <a:ea typeface="Cambria Math"/>
                  <a:cs typeface="Cambria Math"/>
                </a:rPr>
                <a:t>×</a:t>
              </a:r>
              <a:r>
                <a:rPr sz="2700" kern="0" spc="220" dirty="0">
                  <a:solidFill>
                    <a:srgbClr val="404040">
                      <a:alpha val="100000"/>
                    </a:srgbClr>
                  </a:solidFill>
                  <a:latin typeface="Cambria Math"/>
                  <a:ea typeface="Cambria Math"/>
                  <a:cs typeface="Cambria Math"/>
                </a:rPr>
                <a:t> </a:t>
              </a:r>
              <a:r>
                <a:rPr sz="2700" kern="0" spc="-30" dirty="0">
                  <a:solidFill>
                    <a:srgbClr val="404040">
                      <a:alpha val="100000"/>
                    </a:srgbClr>
                  </a:solidFill>
                  <a:latin typeface="Cambria Math"/>
                  <a:ea typeface="Cambria Math"/>
                  <a:cs typeface="Cambria Math"/>
                </a:rPr>
                <a:t>i</a:t>
              </a:r>
              <a:r>
                <a:rPr sz="2700" kern="0" spc="-30" dirty="0">
                  <a:solidFill>
                    <a:srgbClr val="404040">
                      <a:alpha val="100000"/>
                    </a:srgbClr>
                  </a:solidFill>
                  <a:latin typeface="STXinwei"/>
                  <a:ea typeface="STXinwei"/>
                  <a:cs typeface="STXinwei"/>
                </a:rPr>
                <a:t>开始筛。</a:t>
              </a:r>
              <a:endParaRPr sz="2700" dirty="0">
                <a:latin typeface="STXinwei"/>
                <a:ea typeface="STXinwei"/>
                <a:cs typeface="STXinwei"/>
              </a:endParaRPr>
            </a:p>
            <a:p>
              <a:pPr marL="440055" algn="l" rtl="0" eaLnBrk="0">
                <a:lnSpc>
                  <a:spcPct val="96000"/>
                </a:lnSpc>
                <a:spcBef>
                  <a:spcPts val="1300"/>
                </a:spcBef>
                <a:tabLst/>
              </a:pPr>
              <a:r>
                <a:rPr sz="2200" kern="0" spc="-10" dirty="0">
                  <a:solidFill>
                    <a:srgbClr val="90C226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、 </a:t>
              </a:r>
              <a:r>
                <a:rPr sz="2700" kern="0" spc="-10" dirty="0">
                  <a:solidFill>
                    <a:srgbClr val="404040">
                      <a:alpha val="100000"/>
                    </a:srgbClr>
                  </a:solidFill>
                  <a:latin typeface="STXinwei"/>
                  <a:ea typeface="STXinwei"/>
                  <a:cs typeface="STXinwei"/>
                </a:rPr>
                <a:t>复杂度</a:t>
              </a:r>
              <a:endParaRPr sz="2700" dirty="0">
                <a:latin typeface="STXinwei"/>
                <a:ea typeface="STXinwei"/>
                <a:cs typeface="STXinwei"/>
              </a:endParaRPr>
            </a:p>
            <a:p>
              <a:pPr marL="782319" algn="l" rtl="0" eaLnBrk="0">
                <a:lnSpc>
                  <a:spcPct val="82000"/>
                </a:lnSpc>
                <a:spcBef>
                  <a:spcPts val="647"/>
                </a:spcBef>
                <a:tabLst/>
              </a:pPr>
              <a:r>
                <a:rPr sz="2700" kern="0" spc="100" dirty="0">
                  <a:solidFill>
                    <a:srgbClr val="404040">
                      <a:alpha val="100000"/>
                    </a:srgbClr>
                  </a:solidFill>
                  <a:latin typeface="Cambria Math"/>
                  <a:ea typeface="Cambria Math"/>
                  <a:cs typeface="Cambria Math"/>
                </a:rPr>
                <a:t>o(</a:t>
              </a:r>
              <a:r>
                <a:rPr sz="2700" kern="0" spc="0" dirty="0">
                  <a:solidFill>
                    <a:srgbClr val="404040">
                      <a:alpha val="100000"/>
                    </a:srgbClr>
                  </a:solidFill>
                  <a:latin typeface="Cambria Math"/>
                  <a:ea typeface="Cambria Math"/>
                  <a:cs typeface="Cambria Math"/>
                </a:rPr>
                <a:t>n</a:t>
              </a:r>
              <a:r>
                <a:rPr sz="2700" kern="0" spc="100" dirty="0">
                  <a:solidFill>
                    <a:srgbClr val="404040">
                      <a:alpha val="100000"/>
                    </a:srgbClr>
                  </a:solidFill>
                  <a:latin typeface="Cambria Math"/>
                  <a:ea typeface="Cambria Math"/>
                  <a:cs typeface="Cambria Math"/>
                </a:rPr>
                <a:t> </a:t>
              </a:r>
              <a:r>
                <a:rPr sz="2700" kern="0" spc="0" dirty="0">
                  <a:solidFill>
                    <a:srgbClr val="404040">
                      <a:alpha val="100000"/>
                    </a:srgbClr>
                  </a:solidFill>
                  <a:latin typeface="Cambria Math"/>
                  <a:ea typeface="Cambria Math"/>
                  <a:cs typeface="Cambria Math"/>
                </a:rPr>
                <a:t>log</a:t>
              </a:r>
              <a:r>
                <a:rPr sz="2700" kern="0" spc="100" dirty="0">
                  <a:solidFill>
                    <a:srgbClr val="404040">
                      <a:alpha val="100000"/>
                    </a:srgbClr>
                  </a:solidFill>
                  <a:latin typeface="Cambria Math"/>
                  <a:ea typeface="Cambria Math"/>
                  <a:cs typeface="Cambria Math"/>
                </a:rPr>
                <a:t> </a:t>
              </a:r>
              <a:r>
                <a:rPr sz="2700" kern="0" spc="0" dirty="0">
                  <a:solidFill>
                    <a:srgbClr val="404040">
                      <a:alpha val="100000"/>
                    </a:srgbClr>
                  </a:solidFill>
                  <a:latin typeface="Cambria Math"/>
                  <a:ea typeface="Cambria Math"/>
                  <a:cs typeface="Cambria Math"/>
                </a:rPr>
                <a:t>log</a:t>
              </a:r>
              <a:r>
                <a:rPr sz="2700" kern="0" spc="-60" dirty="0">
                  <a:solidFill>
                    <a:srgbClr val="404040">
                      <a:alpha val="100000"/>
                    </a:srgbClr>
                  </a:solidFill>
                  <a:latin typeface="Cambria Math"/>
                  <a:ea typeface="Cambria Math"/>
                  <a:cs typeface="Cambria Math"/>
                </a:rPr>
                <a:t> </a:t>
              </a:r>
              <a:r>
                <a:rPr sz="2700" kern="0" spc="0" dirty="0">
                  <a:solidFill>
                    <a:srgbClr val="404040">
                      <a:alpha val="100000"/>
                    </a:srgbClr>
                  </a:solidFill>
                  <a:latin typeface="Cambria Math"/>
                  <a:ea typeface="Cambria Math"/>
                  <a:cs typeface="Cambria Math"/>
                </a:rPr>
                <a:t>n</a:t>
              </a:r>
              <a:r>
                <a:rPr sz="2700" kern="0" spc="100" dirty="0">
                  <a:solidFill>
                    <a:srgbClr val="404040">
                      <a:alpha val="100000"/>
                    </a:srgbClr>
                  </a:solidFill>
                  <a:latin typeface="Cambria Math"/>
                  <a:ea typeface="Cambria Math"/>
                  <a:cs typeface="Cambria Math"/>
                </a:rPr>
                <a:t>)</a:t>
              </a:r>
              <a:r>
                <a:rPr sz="2700" kern="0" spc="100" dirty="0">
                  <a:solidFill>
                    <a:srgbClr val="404040">
                      <a:alpha val="100000"/>
                    </a:srgbClr>
                  </a:solidFill>
                  <a:latin typeface="STXinwei"/>
                  <a:ea typeface="STXinwei"/>
                  <a:cs typeface="STXinwei"/>
                </a:rPr>
                <a:t>。</a:t>
              </a:r>
              <a:endParaRPr sz="2700" dirty="0">
                <a:latin typeface="STXinwei"/>
                <a:ea typeface="STXinwei"/>
                <a:cs typeface="STXinwei"/>
              </a:endParaRPr>
            </a:p>
            <a:p>
              <a:pPr marL="819150" indent="-379095" algn="l" rtl="0" eaLnBrk="0">
                <a:lnSpc>
                  <a:spcPct val="102000"/>
                </a:lnSpc>
                <a:spcBef>
                  <a:spcPts val="1296"/>
                </a:spcBef>
                <a:tabLst/>
              </a:pPr>
              <a:r>
                <a:rPr sz="2200" kern="0" spc="60" dirty="0">
                  <a:solidFill>
                    <a:srgbClr val="90C226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、</a:t>
              </a:r>
              <a:r>
                <a:rPr sz="2200" kern="0" spc="-90" dirty="0">
                  <a:solidFill>
                    <a:srgbClr val="90C226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sz="2700" kern="0" spc="60" dirty="0">
                  <a:solidFill>
                    <a:srgbClr val="404040">
                      <a:alpha val="100000"/>
                    </a:srgbClr>
                  </a:solidFill>
                  <a:latin typeface="STXinwei"/>
                  <a:ea typeface="STXinwei"/>
                  <a:cs typeface="STXinwei"/>
                </a:rPr>
                <a:t>证明如果有兴趣可以</a:t>
              </a:r>
              <a:r>
                <a:rPr sz="2700" kern="0" spc="0" dirty="0">
                  <a:solidFill>
                    <a:srgbClr val="404040">
                      <a:alpha val="100000"/>
                    </a:srgbClr>
                  </a:solidFill>
                  <a:latin typeface="STXinwei"/>
                  <a:ea typeface="STXinwei"/>
                  <a:cs typeface="STXinwei"/>
                </a:rPr>
                <a:t>           </a:t>
              </a:r>
              <a:r>
                <a:rPr sz="2700" kern="0" spc="30" dirty="0">
                  <a:solidFill>
                    <a:srgbClr val="404040">
                      <a:alpha val="100000"/>
                    </a:srgbClr>
                  </a:solidFill>
                  <a:latin typeface="STXinwei"/>
                  <a:ea typeface="STXinwei"/>
                  <a:cs typeface="STXinwei"/>
                </a:rPr>
                <a:t>自行阅读</a:t>
              </a:r>
              <a:r>
                <a:rPr sz="2700" kern="0" spc="0" dirty="0">
                  <a:solidFill>
                    <a:srgbClr val="404040">
                      <a:alpha val="100000"/>
                    </a:srgbClr>
                  </a:solidFill>
                  <a:latin typeface="Trebuchet MS"/>
                  <a:ea typeface="Trebuchet MS"/>
                  <a:cs typeface="Trebuchet MS"/>
                </a:rPr>
                <a:t>OI</a:t>
              </a:r>
              <a:r>
                <a:rPr sz="2700" kern="0" spc="30" dirty="0">
                  <a:solidFill>
                    <a:srgbClr val="404040">
                      <a:alpha val="100000"/>
                    </a:srgbClr>
                  </a:solidFill>
                  <a:latin typeface="Trebuchet MS"/>
                  <a:ea typeface="Trebuchet MS"/>
                  <a:cs typeface="Trebuchet MS"/>
                </a:rPr>
                <a:t> </a:t>
              </a:r>
              <a:r>
                <a:rPr sz="2700" kern="0" spc="0" dirty="0">
                  <a:solidFill>
                    <a:srgbClr val="404040">
                      <a:alpha val="100000"/>
                    </a:srgbClr>
                  </a:solidFill>
                  <a:latin typeface="Trebuchet MS"/>
                  <a:ea typeface="Trebuchet MS"/>
                  <a:cs typeface="Trebuchet MS"/>
                </a:rPr>
                <a:t>Wiki</a:t>
              </a:r>
              <a:endParaRPr sz="2700" dirty="0">
                <a:latin typeface="Trebuchet MS"/>
                <a:ea typeface="Trebuchet MS"/>
                <a:cs typeface="Trebuchet MS"/>
              </a:endParaRPr>
            </a:p>
            <a:p>
              <a:pPr marL="757555" indent="-317500" algn="l" rtl="0" eaLnBrk="0">
                <a:lnSpc>
                  <a:spcPct val="105000"/>
                </a:lnSpc>
                <a:spcBef>
                  <a:spcPts val="718"/>
                </a:spcBef>
                <a:tabLst/>
              </a:pPr>
              <a:r>
                <a:rPr sz="2200" kern="0" spc="120" dirty="0">
                  <a:solidFill>
                    <a:srgbClr val="90C226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  <a:hlinkClick xmlns:r="http://schemas.openxmlformats.org/officeDocument/2006/relationships" r:id="rId3" tooltip="">
                    <a:extLst>
                      <a:ext uri="{DAF060AB-1E55-43B9-8AAB-6FB025537F2F}">
                        <wpsdc:hlinkClr xmlns:wpsdc="http://www.wps.cn/officeDocument/2017/drawingmlCustomData" val="90C226"/>
                        <wpsdc:folHlinkClr xmlns:wpsdc="http://www.wps.cn/officeDocument/2017/drawingmlCustomData" val="90C226"/>
                        <wpsdc:hlinkUnderline xmlns:wpsdc="http://www.wps.cn/officeDocument/2017/drawingmlCustomData" val="0"/>
                      </a:ext>
                    </a:extLst>
                  </a:hlinkClick>
                </a:rPr>
                <a:t>、</a:t>
              </a:r>
              <a:r>
                <a:rPr sz="2200" kern="0" spc="-340" dirty="0">
                  <a:solidFill>
                    <a:srgbClr val="90C226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  <a:hlinkClick xmlns:r="http://schemas.openxmlformats.org/officeDocument/2006/relationships" r:id="rId3" tooltip="">
                    <a:extLst>
                      <a:ext uri="{DAF060AB-1E55-43B9-8AAB-6FB025537F2F}">
                        <wpsdc:hlinkClr xmlns:wpsdc="http://www.wps.cn/officeDocument/2017/drawingmlCustomData" val="90C226"/>
                        <wpsdc:folHlinkClr xmlns:wpsdc="http://www.wps.cn/officeDocument/2017/drawingmlCustomData" val="90C226"/>
                        <wpsdc:hlinkUnderline xmlns:wpsdc="http://www.wps.cn/officeDocument/2017/drawingmlCustomData" val="0"/>
                      </a:ext>
                    </a:extLst>
                  </a:hlinkClick>
                </a:rPr>
                <a:t> </a:t>
              </a:r>
              <a:r>
                <a:rPr sz="2700" u="sng" kern="0" spc="0" dirty="0">
                  <a:solidFill>
                    <a:srgbClr val="99CA3C">
                      <a:alpha val="100000"/>
                    </a:srgbClr>
                  </a:solidFill>
                  <a:latin typeface="Trebuchet MS"/>
                  <a:ea typeface="Trebuchet MS"/>
                  <a:cs typeface="Trebuchet MS"/>
                  <a:hlinkClick xmlns:r="http://schemas.openxmlformats.org/officeDocument/2006/relationships" r:id="rId3" tooltip="">
                    <a:extLst>
                      <a:ext uri="{DAF060AB-1E55-43B9-8AAB-6FB025537F2F}">
                        <wpsdc:hlinkClr xmlns:wpsdc="http://www.wps.cn/officeDocument/2017/drawingmlCustomData" val="99CA3C"/>
                        <wpsdc:folHlinkClr xmlns:wpsdc="http://www.wps.cn/officeDocument/2017/drawingmlCustomData" val="99CA3C"/>
                        <wpsdc:hlinkUnderline xmlns:wpsdc="http://www.wps.cn/officeDocument/2017/drawingmlCustomData" val="0"/>
                      </a:ext>
                    </a:extLst>
                  </a:hlinkClick>
                </a:rPr>
                <a:t>https</a:t>
              </a:r>
              <a:r>
                <a:rPr sz="2700" u="sng" kern="0" spc="120" dirty="0">
                  <a:solidFill>
                    <a:srgbClr val="99CA3C">
                      <a:alpha val="100000"/>
                    </a:srgbClr>
                  </a:solidFill>
                  <a:latin typeface="Trebuchet MS"/>
                  <a:ea typeface="Trebuchet MS"/>
                  <a:cs typeface="Trebuchet MS"/>
                  <a:hlinkClick xmlns:r="http://schemas.openxmlformats.org/officeDocument/2006/relationships" r:id="rId3" tooltip="">
                    <a:extLst>
                      <a:ext uri="{DAF060AB-1E55-43B9-8AAB-6FB025537F2F}">
                        <wpsdc:hlinkClr xmlns:wpsdc="http://www.wps.cn/officeDocument/2017/drawingmlCustomData" val="99CA3C"/>
                        <wpsdc:folHlinkClr xmlns:wpsdc="http://www.wps.cn/officeDocument/2017/drawingmlCustomData" val="99CA3C"/>
                        <wpsdc:hlinkUnderline xmlns:wpsdc="http://www.wps.cn/officeDocument/2017/drawingmlCustomData" val="0"/>
                      </a:ext>
                    </a:extLst>
                  </a:hlinkClick>
                </a:rPr>
                <a:t>://</a:t>
              </a:r>
              <a:r>
                <a:rPr sz="2700" u="sng" kern="0" spc="0" dirty="0">
                  <a:solidFill>
                    <a:srgbClr val="99CA3C">
                      <a:alpha val="100000"/>
                    </a:srgbClr>
                  </a:solidFill>
                  <a:latin typeface="Trebuchet MS"/>
                  <a:ea typeface="Trebuchet MS"/>
                  <a:cs typeface="Trebuchet MS"/>
                  <a:hlinkClick xmlns:r="http://schemas.openxmlformats.org/officeDocument/2006/relationships" r:id="rId3" tooltip="">
                    <a:extLst>
                      <a:ext uri="{DAF060AB-1E55-43B9-8AAB-6FB025537F2F}">
                        <wpsdc:hlinkClr xmlns:wpsdc="http://www.wps.cn/officeDocument/2017/drawingmlCustomData" val="99CA3C"/>
                        <wpsdc:folHlinkClr xmlns:wpsdc="http://www.wps.cn/officeDocument/2017/drawingmlCustomData" val="99CA3C"/>
                        <wpsdc:hlinkUnderline xmlns:wpsdc="http://www.wps.cn/officeDocument/2017/drawingmlCustomData" val="0"/>
                      </a:ext>
                    </a:extLst>
                  </a:hlinkClick>
                </a:rPr>
                <a:t>oiwiki</a:t>
              </a:r>
              <a:r>
                <a:rPr sz="2700" u="sng" kern="0" spc="120" dirty="0">
                  <a:solidFill>
                    <a:srgbClr val="99CA3C">
                      <a:alpha val="100000"/>
                    </a:srgbClr>
                  </a:solidFill>
                  <a:latin typeface="Trebuchet MS"/>
                  <a:ea typeface="Trebuchet MS"/>
                  <a:cs typeface="Trebuchet MS"/>
                  <a:hlinkClick xmlns:r="http://schemas.openxmlformats.org/officeDocument/2006/relationships" r:id="rId3" tooltip="">
                    <a:extLst>
                      <a:ext uri="{DAF060AB-1E55-43B9-8AAB-6FB025537F2F}">
                        <wpsdc:hlinkClr xmlns:wpsdc="http://www.wps.cn/officeDocument/2017/drawingmlCustomData" val="99CA3C"/>
                        <wpsdc:folHlinkClr xmlns:wpsdc="http://www.wps.cn/officeDocument/2017/drawingmlCustomData" val="99CA3C"/>
                        <wpsdc:hlinkUnderline xmlns:wpsdc="http://www.wps.cn/officeDocument/2017/drawingmlCustomData" val="0"/>
                      </a:ext>
                    </a:extLst>
                  </a:hlinkClick>
                </a:rPr>
                <a:t>.</a:t>
              </a:r>
              <a:r>
                <a:rPr sz="2700" u="sng" kern="0" spc="0" dirty="0">
                  <a:solidFill>
                    <a:srgbClr val="99CA3C">
                      <a:alpha val="100000"/>
                    </a:srgbClr>
                  </a:solidFill>
                  <a:latin typeface="Trebuchet MS"/>
                  <a:ea typeface="Trebuchet MS"/>
                  <a:cs typeface="Trebuchet MS"/>
                  <a:hlinkClick xmlns:r="http://schemas.openxmlformats.org/officeDocument/2006/relationships" r:id="rId3" tooltip="">
                    <a:extLst>
                      <a:ext uri="{DAF060AB-1E55-43B9-8AAB-6FB025537F2F}">
                        <wpsdc:hlinkClr xmlns:wpsdc="http://www.wps.cn/officeDocument/2017/drawingmlCustomData" val="99CA3C"/>
                        <wpsdc:folHlinkClr xmlns:wpsdc="http://www.wps.cn/officeDocument/2017/drawingmlCustomData" val="99CA3C"/>
                        <wpsdc:hlinkUnderline xmlns:wpsdc="http://www.wps.cn/officeDocument/2017/drawingmlCustomData" val="0"/>
                      </a:ext>
                    </a:extLst>
                  </a:hlinkClick>
                </a:rPr>
                <a:t>org</a:t>
              </a:r>
              <a:r>
                <a:rPr sz="2700" u="sng" kern="0" spc="120" dirty="0">
                  <a:solidFill>
                    <a:srgbClr val="99CA3C">
                      <a:alpha val="100000"/>
                    </a:srgbClr>
                  </a:solidFill>
                  <a:latin typeface="Trebuchet MS"/>
                  <a:ea typeface="Trebuchet MS"/>
                  <a:cs typeface="Trebuchet MS"/>
                  <a:hlinkClick xmlns:r="http://schemas.openxmlformats.org/officeDocument/2006/relationships" r:id="rId3" tooltip="">
                    <a:extLst>
                      <a:ext uri="{DAF060AB-1E55-43B9-8AAB-6FB025537F2F}">
                        <wpsdc:hlinkClr xmlns:wpsdc="http://www.wps.cn/officeDocument/2017/drawingmlCustomData" val="99CA3C"/>
                        <wpsdc:folHlinkClr xmlns:wpsdc="http://www.wps.cn/officeDocument/2017/drawingmlCustomData" val="99CA3C"/>
                        <wpsdc:hlinkUnderline xmlns:wpsdc="http://www.wps.cn/officeDocument/2017/drawingmlCustomData" val="0"/>
                      </a:ext>
                    </a:extLst>
                  </a:hlinkClick>
                </a:rPr>
                <a:t>/m</a:t>
              </a:r>
              <a:r>
                <a:rPr sz="2700" kern="0" spc="0" dirty="0">
                  <a:solidFill>
                    <a:srgbClr val="99CA3C">
                      <a:alpha val="100000"/>
                    </a:srgbClr>
                  </a:solidFill>
                  <a:latin typeface="Trebuchet MS"/>
                  <a:ea typeface="Trebuchet MS"/>
                  <a:cs typeface="Trebuchet MS"/>
                </a:rPr>
                <a:t>       </a:t>
              </a:r>
              <a:r>
                <a:rPr sz="2700" u="sng" kern="0" spc="60" dirty="0">
                  <a:solidFill>
                    <a:srgbClr val="99CA3C">
                      <a:alpha val="100000"/>
                    </a:srgbClr>
                  </a:solidFill>
                  <a:latin typeface="Trebuchet MS"/>
                  <a:ea typeface="Trebuchet MS"/>
                  <a:cs typeface="Trebuchet MS"/>
                  <a:hlinkClick xmlns:r="http://schemas.openxmlformats.org/officeDocument/2006/relationships" r:id="rId3" tooltip="">
                    <a:extLst>
                      <a:ext uri="{DAF060AB-1E55-43B9-8AAB-6FB025537F2F}">
                        <wpsdc:hlinkClr xmlns:wpsdc="http://www.wps.cn/officeDocument/2017/drawingmlCustomData" val="99CA3C"/>
                        <wpsdc:folHlinkClr xmlns:wpsdc="http://www.wps.cn/officeDocument/2017/drawingmlCustomData" val="99CA3C"/>
                        <wpsdc:hlinkUnderline xmlns:wpsdc="http://www.wps.cn/officeDocument/2017/drawingmlCustomData" val="0"/>
                      </a:ext>
                    </a:extLst>
                  </a:hlinkClick>
                </a:rPr>
                <a:t>ath/number-</a:t>
              </a:r>
              <a:endParaRPr sz="2700" dirty="0">
                <a:latin typeface="Trebuchet MS"/>
                <a:ea typeface="Trebuchet MS"/>
                <a:cs typeface="Trebuchet MS"/>
              </a:endParaRPr>
            </a:p>
            <a:p>
              <a:pPr marL="772794" algn="l" rtl="0" eaLnBrk="0">
                <a:lnSpc>
                  <a:spcPct val="108000"/>
                </a:lnSpc>
                <a:spcBef>
                  <a:spcPts val="19"/>
                </a:spcBef>
                <a:tabLst/>
              </a:pPr>
              <a:r>
                <a:rPr sz="2700" u="sng" kern="0" spc="0" dirty="0">
                  <a:solidFill>
                    <a:srgbClr val="99CA3C">
                      <a:alpha val="100000"/>
                    </a:srgbClr>
                  </a:solidFill>
                  <a:latin typeface="Trebuchet MS"/>
                  <a:ea typeface="Trebuchet MS"/>
                  <a:cs typeface="Trebuchet MS"/>
                  <a:hlinkClick xmlns:r="http://schemas.openxmlformats.org/officeDocument/2006/relationships" r:id="rId3" tooltip="">
                    <a:extLst>
                      <a:ext uri="{DAF060AB-1E55-43B9-8AAB-6FB025537F2F}">
                        <wpsdc:hlinkClr xmlns:wpsdc="http://www.wps.cn/officeDocument/2017/drawingmlCustomData" val="99CA3C"/>
                        <wpsdc:folHlinkClr xmlns:wpsdc="http://www.wps.cn/officeDocument/2017/drawingmlCustomData" val="99CA3C"/>
                        <wpsdc:hlinkUnderline xmlns:wpsdc="http://www.wps.cn/officeDocument/2017/drawingmlCustomData" val="0"/>
                      </a:ext>
                    </a:extLst>
                  </a:hlinkClick>
                </a:rPr>
                <a:t>theory</a:t>
              </a:r>
              <a:r>
                <a:rPr sz="2700" u="sng" kern="0" spc="210" dirty="0">
                  <a:solidFill>
                    <a:srgbClr val="99CA3C">
                      <a:alpha val="100000"/>
                    </a:srgbClr>
                  </a:solidFill>
                  <a:latin typeface="Trebuchet MS"/>
                  <a:ea typeface="Trebuchet MS"/>
                  <a:cs typeface="Trebuchet MS"/>
                  <a:hlinkClick xmlns:r="http://schemas.openxmlformats.org/officeDocument/2006/relationships" r:id="rId3" tooltip="">
                    <a:extLst>
                      <a:ext uri="{DAF060AB-1E55-43B9-8AAB-6FB025537F2F}">
                        <wpsdc:hlinkClr xmlns:wpsdc="http://www.wps.cn/officeDocument/2017/drawingmlCustomData" val="99CA3C"/>
                        <wpsdc:folHlinkClr xmlns:wpsdc="http://www.wps.cn/officeDocument/2017/drawingmlCustomData" val="99CA3C"/>
                        <wpsdc:hlinkUnderline xmlns:wpsdc="http://www.wps.cn/officeDocument/2017/drawingmlCustomData" val="0"/>
                      </a:ext>
                    </a:extLst>
                  </a:hlinkClick>
                </a:rPr>
                <a:t>/</a:t>
              </a:r>
              <a:r>
                <a:rPr sz="2700" u="sng" kern="0" spc="0" dirty="0">
                  <a:solidFill>
                    <a:srgbClr val="99CA3C">
                      <a:alpha val="100000"/>
                    </a:srgbClr>
                  </a:solidFill>
                  <a:latin typeface="Trebuchet MS"/>
                  <a:ea typeface="Trebuchet MS"/>
                  <a:cs typeface="Trebuchet MS"/>
                  <a:hlinkClick xmlns:r="http://schemas.openxmlformats.org/officeDocument/2006/relationships" r:id="rId3" tooltip="">
                    <a:extLst>
                      <a:ext uri="{DAF060AB-1E55-43B9-8AAB-6FB025537F2F}">
                        <wpsdc:hlinkClr xmlns:wpsdc="http://www.wps.cn/officeDocument/2017/drawingmlCustomData" val="99CA3C"/>
                        <wpsdc:folHlinkClr xmlns:wpsdc="http://www.wps.cn/officeDocument/2017/drawingmlCustomData" val="99CA3C"/>
                        <wpsdc:hlinkUnderline xmlns:wpsdc="http://www.wps.cn/officeDocument/2017/drawingmlCustomData" val="0"/>
                      </a:ext>
                    </a:extLst>
                  </a:hlinkClick>
                </a:rPr>
                <a:t>sieve</a:t>
              </a:r>
              <a:r>
                <a:rPr sz="2700" u="sng" kern="0" spc="210" dirty="0">
                  <a:solidFill>
                    <a:srgbClr val="99CA3C">
                      <a:alpha val="100000"/>
                    </a:srgbClr>
                  </a:solidFill>
                  <a:latin typeface="Trebuchet MS"/>
                  <a:ea typeface="Trebuchet MS"/>
                  <a:cs typeface="Trebuchet MS"/>
                  <a:hlinkClick xmlns:r="http://schemas.openxmlformats.org/officeDocument/2006/relationships" r:id="rId3" tooltip="">
                    <a:extLst>
                      <a:ext uri="{DAF060AB-1E55-43B9-8AAB-6FB025537F2F}">
                        <wpsdc:hlinkClr xmlns:wpsdc="http://www.wps.cn/officeDocument/2017/drawingmlCustomData" val="99CA3C"/>
                        <wpsdc:folHlinkClr xmlns:wpsdc="http://www.wps.cn/officeDocument/2017/drawingmlCustomData" val="99CA3C"/>
                        <wpsdc:hlinkUnderline xmlns:wpsdc="http://www.wps.cn/officeDocument/2017/drawingmlCustomData" val="0"/>
                      </a:ext>
                    </a:extLst>
                  </a:hlinkClick>
                </a:rPr>
                <a:t>/</a:t>
              </a:r>
              <a:endParaRPr sz="2700" dirty="0">
                <a:latin typeface="Trebuchet MS"/>
                <a:ea typeface="Trebuchet MS"/>
                <a:cs typeface="Trebuchet MS"/>
              </a:endParaRPr>
            </a:p>
          </p:txBody>
        </p:sp>
      </p:grpSp>
      <p:pic>
        <p:nvPicPr>
          <p:cNvPr id="104" name="picture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  <p:pic>
        <p:nvPicPr>
          <p:cNvPr id="106" name="picture 1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15824" y="3932885"/>
            <a:ext cx="7324723" cy="2479865"/>
          </a:xfrm>
          <a:prstGeom prst="rect">
            <a:avLst/>
          </a:prstGeom>
        </p:spPr>
      </p:pic>
      <p:pic>
        <p:nvPicPr>
          <p:cNvPr id="108" name="picture 1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315825" y="1347851"/>
            <a:ext cx="7324724" cy="2457441"/>
          </a:xfrm>
          <a:prstGeom prst="rect">
            <a:avLst/>
          </a:prstGeom>
        </p:spPr>
      </p:pic>
      <p:sp>
        <p:nvSpPr>
          <p:cNvPr id="110" name="textbox 110"/>
          <p:cNvSpPr/>
          <p:nvPr/>
        </p:nvSpPr>
        <p:spPr>
          <a:xfrm>
            <a:off x="831054" y="640486"/>
            <a:ext cx="1322069" cy="5943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4475"/>
              </a:lnSpc>
              <a:tabLst/>
            </a:pPr>
            <a:r>
              <a:rPr sz="3600" kern="0" spc="-21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埃氏筛</a:t>
            </a:r>
            <a:endParaRPr sz="3600" dirty="0">
              <a:latin typeface="FZYaoTi"/>
              <a:ea typeface="FZYaoTi"/>
              <a:cs typeface="FZYaoT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06" y="0"/>
            <a:ext cx="4771493" cy="6858000"/>
          </a:xfrm>
          <a:prstGeom prst="rect">
            <a:avLst/>
          </a:prstGeom>
        </p:spPr>
      </p:pic>
      <p:sp>
        <p:nvSpPr>
          <p:cNvPr id="114" name="textbox 114"/>
          <p:cNvSpPr/>
          <p:nvPr/>
        </p:nvSpPr>
        <p:spPr>
          <a:xfrm>
            <a:off x="783341" y="640486"/>
            <a:ext cx="8085455" cy="29908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60325" algn="l" rtl="0" eaLnBrk="0">
              <a:lnSpc>
                <a:spcPts val="4503"/>
              </a:lnSpc>
              <a:tabLst/>
            </a:pPr>
            <a:r>
              <a:rPr sz="3600" kern="0" spc="-14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线性筛</a:t>
            </a:r>
            <a:endParaRPr sz="3600" dirty="0">
              <a:latin typeface="FZYaoTi"/>
              <a:ea typeface="FZYaoTi"/>
              <a:cs typeface="FZYaoTi"/>
            </a:endParaRPr>
          </a:p>
          <a:p>
            <a:pPr algn="l" rtl="0" eaLnBrk="0">
              <a:lnSpc>
                <a:spcPct val="15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367665" indent="-354965" algn="l" rtl="0" eaLnBrk="0">
              <a:lnSpc>
                <a:spcPct val="96000"/>
              </a:lnSpc>
              <a:spcBef>
                <a:spcPts val="966"/>
              </a:spcBef>
              <a:tabLst/>
            </a:pPr>
            <a:r>
              <a:rPr sz="2500" kern="0" spc="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在之前的筛法中，仍然可能出现一个合数被</a:t>
            </a:r>
            <a:r>
              <a:rPr sz="3200" kern="0" spc="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3200" kern="0" spc="-1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筛了多次的情况，比如</a:t>
            </a:r>
            <a:r>
              <a:rPr sz="3200" kern="0" spc="-1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12</a:t>
            </a:r>
            <a:r>
              <a:rPr sz="3200" kern="0" spc="4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1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3200" kern="0" spc="3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1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2</a:t>
            </a:r>
            <a:r>
              <a:rPr sz="3200" kern="0" spc="29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1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×</a:t>
            </a:r>
            <a:r>
              <a:rPr sz="3200" kern="0" spc="2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1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6</a:t>
            </a:r>
            <a:r>
              <a:rPr sz="3200" kern="0" spc="4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1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3200" kern="0" spc="4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1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3</a:t>
            </a:r>
            <a:r>
              <a:rPr sz="3200" kern="0" spc="29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1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× 4</a:t>
            </a:r>
            <a:r>
              <a:rPr sz="3200" kern="0" spc="-1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，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3200" kern="0" spc="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仍然没有达到理论复杂度下限</a:t>
            </a:r>
            <a:r>
              <a:rPr sz="3200" kern="0" spc="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o(n</a:t>
            </a:r>
            <a:r>
              <a:rPr sz="3200" kern="0" spc="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)</a:t>
            </a:r>
            <a:r>
              <a:rPr sz="3200" kern="0" spc="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。</a:t>
            </a:r>
            <a:endParaRPr sz="3200" dirty="0">
              <a:latin typeface="STXinwei"/>
              <a:ea typeface="STXinwei"/>
              <a:cs typeface="STXinwei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3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0000"/>
              </a:lnSpc>
              <a:tabLst/>
            </a:pPr>
            <a:r>
              <a:rPr sz="2500" kern="0" spc="-8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500" kern="0" spc="-33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200" kern="0" spc="-8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我们需要保证一个合数只</a:t>
            </a:r>
            <a:r>
              <a:rPr sz="3200" kern="0" spc="-9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被筛一次。</a:t>
            </a:r>
            <a:endParaRPr sz="3200" dirty="0">
              <a:latin typeface="STXinwei"/>
              <a:ea typeface="STXinwei"/>
              <a:cs typeface="STXinwei"/>
            </a:endParaRPr>
          </a:p>
        </p:txBody>
      </p:sp>
      <p:pic>
        <p:nvPicPr>
          <p:cNvPr id="116" name="picture 1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06" y="0"/>
            <a:ext cx="4771493" cy="6858000"/>
          </a:xfrm>
          <a:prstGeom prst="rect">
            <a:avLst/>
          </a:prstGeom>
        </p:spPr>
      </p:pic>
      <p:pic>
        <p:nvPicPr>
          <p:cNvPr id="120" name="picture 1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77341" y="2180259"/>
            <a:ext cx="7089114" cy="4068138"/>
          </a:xfrm>
          <a:prstGeom prst="rect">
            <a:avLst/>
          </a:prstGeom>
        </p:spPr>
      </p:pic>
      <p:sp>
        <p:nvSpPr>
          <p:cNvPr id="122" name="textbox 122"/>
          <p:cNvSpPr/>
          <p:nvPr/>
        </p:nvSpPr>
        <p:spPr>
          <a:xfrm>
            <a:off x="780013" y="640486"/>
            <a:ext cx="2070735" cy="13627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63500" algn="l" rtl="0" eaLnBrk="0">
              <a:lnSpc>
                <a:spcPts val="4503"/>
              </a:lnSpc>
              <a:tabLst/>
            </a:pPr>
            <a:r>
              <a:rPr sz="3600" kern="0" spc="-14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线性筛</a:t>
            </a:r>
            <a:endParaRPr sz="3600" dirty="0">
              <a:latin typeface="FZYaoTi"/>
              <a:ea typeface="FZYaoTi"/>
              <a:cs typeface="FZYaoTi"/>
            </a:endParaRPr>
          </a:p>
          <a:p>
            <a:pPr algn="l" rtl="0" eaLnBrk="0">
              <a:lnSpc>
                <a:spcPct val="16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6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9000"/>
              </a:lnSpc>
              <a:spcBef>
                <a:spcPts val="6"/>
              </a:spcBef>
              <a:tabLst/>
            </a:pPr>
            <a:r>
              <a:rPr sz="2200" kern="0" spc="-19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-19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建议记住。</a:t>
            </a:r>
            <a:endParaRPr sz="2700" dirty="0">
              <a:latin typeface="STXinwei"/>
              <a:ea typeface="STXinwei"/>
              <a:cs typeface="STXinwei"/>
            </a:endParaRPr>
          </a:p>
        </p:txBody>
      </p:sp>
      <p:pic>
        <p:nvPicPr>
          <p:cNvPr id="124" name="picture 1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1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06" y="0"/>
            <a:ext cx="4771493" cy="6858000"/>
          </a:xfrm>
          <a:prstGeom prst="rect">
            <a:avLst/>
          </a:prstGeom>
        </p:spPr>
      </p:pic>
      <p:sp>
        <p:nvSpPr>
          <p:cNvPr id="128" name="path 128"/>
          <p:cNvSpPr/>
          <p:nvPr/>
        </p:nvSpPr>
        <p:spPr>
          <a:xfrm>
            <a:off x="2784603" y="1870000"/>
            <a:ext cx="690409" cy="378891"/>
          </a:xfrm>
          <a:custGeom>
            <a:avLst/>
            <a:gdLst/>
            <a:ahLst/>
            <a:cxnLst/>
            <a:rect l="0" t="0" r="0" b="0"/>
            <a:pathLst>
              <a:path w="1087" h="596">
                <a:moveTo>
                  <a:pt x="947" y="0"/>
                </a:moveTo>
                <a:lnTo>
                  <a:pt x="1087" y="0"/>
                </a:lnTo>
                <a:lnTo>
                  <a:pt x="1087" y="596"/>
                </a:lnTo>
                <a:lnTo>
                  <a:pt x="947" y="596"/>
                </a:lnTo>
                <a:lnTo>
                  <a:pt x="947" y="572"/>
                </a:lnTo>
                <a:lnTo>
                  <a:pt x="1035" y="572"/>
                </a:lnTo>
                <a:lnTo>
                  <a:pt x="1035" y="24"/>
                </a:lnTo>
                <a:lnTo>
                  <a:pt x="947" y="24"/>
                </a:lnTo>
                <a:lnTo>
                  <a:pt x="947" y="0"/>
                </a:lnTo>
                <a:close/>
                <a:moveTo>
                  <a:pt x="0" y="0"/>
                </a:moveTo>
                <a:lnTo>
                  <a:pt x="139" y="0"/>
                </a:lnTo>
                <a:lnTo>
                  <a:pt x="139" y="24"/>
                </a:lnTo>
                <a:lnTo>
                  <a:pt x="51" y="24"/>
                </a:lnTo>
                <a:lnTo>
                  <a:pt x="51" y="572"/>
                </a:lnTo>
                <a:lnTo>
                  <a:pt x="139" y="572"/>
                </a:lnTo>
                <a:lnTo>
                  <a:pt x="139" y="596"/>
                </a:lnTo>
                <a:lnTo>
                  <a:pt x="0" y="596"/>
                </a:lnTo>
                <a:lnTo>
                  <a:pt x="0" y="0"/>
                </a:lnTo>
                <a:close/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30" name="textbox 130"/>
          <p:cNvSpPr/>
          <p:nvPr/>
        </p:nvSpPr>
        <p:spPr>
          <a:xfrm>
            <a:off x="783341" y="640486"/>
            <a:ext cx="5591175" cy="229488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8415" algn="l" rtl="0" eaLnBrk="0">
              <a:lnSpc>
                <a:spcPts val="4489"/>
              </a:lnSpc>
              <a:tabLst/>
            </a:pPr>
            <a:r>
              <a:rPr sz="3600" kern="0" spc="-100" dirty="0">
                <a:solidFill>
                  <a:srgbClr val="90C226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P1835</a:t>
            </a:r>
            <a:r>
              <a:rPr sz="3600" kern="0" spc="770" dirty="0">
                <a:solidFill>
                  <a:srgbClr val="90C226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600" kern="0" spc="-10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素数密度</a:t>
            </a:r>
            <a:endParaRPr sz="3600" dirty="0">
              <a:latin typeface="FZYaoTi"/>
              <a:ea typeface="FZYaoTi"/>
              <a:cs typeface="FZYaoTi"/>
            </a:endParaRPr>
          </a:p>
          <a:p>
            <a:pPr algn="l" rtl="0" eaLnBrk="0">
              <a:lnSpc>
                <a:spcPct val="11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spcBef>
                <a:spcPts val="960"/>
              </a:spcBef>
              <a:tabLst/>
            </a:pPr>
            <a:r>
              <a:rPr sz="2500" kern="0" spc="-14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3200" kern="0" spc="-1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计算区间</a:t>
            </a:r>
            <a:r>
              <a:rPr sz="3200" kern="0" spc="5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3200" kern="0" spc="-1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l, r</a:t>
            </a:r>
            <a:r>
              <a:rPr sz="3200" kern="0" spc="2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3200" kern="0" spc="-1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中素数个数。</a:t>
            </a:r>
            <a:endParaRPr sz="3200" dirty="0">
              <a:latin typeface="STXinwei"/>
              <a:ea typeface="STXinwei"/>
              <a:cs typeface="STXinwei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7000"/>
              </a:lnSpc>
              <a:spcBef>
                <a:spcPts val="4"/>
              </a:spcBef>
              <a:tabLst/>
            </a:pPr>
            <a:r>
              <a:rPr sz="2500" kern="0" spc="-16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3200" kern="0" spc="-1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3200" kern="0" spc="4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1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≤</a:t>
            </a:r>
            <a:r>
              <a:rPr sz="3200" kern="0" spc="39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1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l</a:t>
            </a:r>
            <a:r>
              <a:rPr sz="3200" kern="0" spc="5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1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≤</a:t>
            </a:r>
            <a:r>
              <a:rPr sz="3200" kern="0" spc="2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1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r</a:t>
            </a:r>
            <a:r>
              <a:rPr sz="3200" kern="0" spc="49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1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&lt;</a:t>
            </a:r>
            <a:r>
              <a:rPr sz="3200" kern="0" spc="3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4900" kern="0" spc="-160" baseline="9567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2</a:t>
            </a:r>
            <a:r>
              <a:rPr sz="3600" kern="0" spc="-160" baseline="13022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31</a:t>
            </a:r>
            <a:r>
              <a:rPr sz="3200" kern="0" spc="-1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, r</a:t>
            </a:r>
            <a:r>
              <a:rPr sz="3200" kern="0" spc="3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1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−</a:t>
            </a:r>
            <a:r>
              <a:rPr sz="3200" kern="0" spc="2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1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l</a:t>
            </a:r>
            <a:r>
              <a:rPr sz="3200" kern="0" spc="5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1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≤</a:t>
            </a:r>
            <a:r>
              <a:rPr sz="3200" kern="0" spc="4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1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10</a:t>
            </a:r>
            <a:r>
              <a:rPr sz="2300" kern="0" spc="-1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6</a:t>
            </a:r>
            <a:r>
              <a:rPr sz="3200" kern="0" spc="-16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。</a:t>
            </a:r>
            <a:endParaRPr sz="3200" dirty="0">
              <a:latin typeface="STXinwei"/>
              <a:ea typeface="STXinwei"/>
              <a:cs typeface="STXinwei"/>
            </a:endParaRPr>
          </a:p>
        </p:txBody>
      </p:sp>
      <p:pic>
        <p:nvPicPr>
          <p:cNvPr id="132" name="picture 1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06" y="3676650"/>
            <a:ext cx="4771493" cy="3181350"/>
          </a:xfrm>
          <a:prstGeom prst="rect">
            <a:avLst/>
          </a:prstGeom>
        </p:spPr>
      </p:pic>
      <p:sp>
        <p:nvSpPr>
          <p:cNvPr id="136" name="textbox 136"/>
          <p:cNvSpPr/>
          <p:nvPr/>
        </p:nvSpPr>
        <p:spPr>
          <a:xfrm>
            <a:off x="7891061" y="-12700"/>
            <a:ext cx="4314190" cy="68834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5000"/>
              </a:lnSpc>
              <a:spcBef>
                <a:spcPts val="7"/>
              </a:spcBef>
              <a:tabLst/>
            </a:pPr>
            <a:r>
              <a:rPr sz="3000" kern="0" spc="-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r</a:t>
            </a:r>
            <a:r>
              <a:rPr sz="3000" kern="0" spc="3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4600" kern="0" spc="-50" baseline="192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−</a:t>
            </a:r>
            <a:r>
              <a:rPr sz="2900" kern="0" spc="2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000" kern="0" spc="-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l</a:t>
            </a:r>
            <a:r>
              <a:rPr sz="3000" kern="0" spc="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3000" kern="0" spc="-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)</a:t>
            </a:r>
            <a:r>
              <a:rPr sz="3100" kern="0" spc="-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。</a:t>
            </a:r>
            <a:endParaRPr sz="3100" dirty="0">
              <a:latin typeface="STXinwei"/>
              <a:ea typeface="STXinwei"/>
              <a:cs typeface="STXinwei"/>
            </a:endParaRPr>
          </a:p>
        </p:txBody>
      </p:sp>
      <p:pic>
        <p:nvPicPr>
          <p:cNvPr id="138" name="picture 1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9382042" y="0"/>
            <a:ext cx="3010517" cy="6858000"/>
          </a:xfrm>
          <a:prstGeom prst="rect">
            <a:avLst/>
          </a:prstGeom>
        </p:spPr>
      </p:pic>
      <p:sp>
        <p:nvSpPr>
          <p:cNvPr id="140" name="textbox 140"/>
          <p:cNvSpPr/>
          <p:nvPr/>
        </p:nvSpPr>
        <p:spPr>
          <a:xfrm>
            <a:off x="773904" y="749147"/>
            <a:ext cx="9463405" cy="24860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493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1000"/>
              </a:lnSpc>
              <a:tabLst/>
            </a:pPr>
            <a:r>
              <a:rPr sz="3600" kern="0" spc="-30" dirty="0">
                <a:solidFill>
                  <a:srgbClr val="90C226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Solution</a:t>
            </a:r>
            <a:endParaRPr sz="3600" dirty="0">
              <a:latin typeface="Trebuchet MS"/>
              <a:ea typeface="Trebuchet MS"/>
              <a:cs typeface="Trebuchet MS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0320" algn="l" rtl="0" eaLnBrk="0">
              <a:lnSpc>
                <a:spcPct val="95000"/>
              </a:lnSpc>
              <a:spcBef>
                <a:spcPts val="907"/>
              </a:spcBef>
              <a:tabLst/>
            </a:pPr>
            <a:r>
              <a:rPr sz="2400" kern="0" spc="-12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400" kern="0" spc="-27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000" kern="0" spc="-1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直接暴力一个一个判断显然不可行</a:t>
            </a:r>
            <a:r>
              <a:rPr sz="3000" kern="0" spc="-1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。</a:t>
            </a:r>
            <a:endParaRPr sz="3000" dirty="0">
              <a:latin typeface="STXinwei"/>
              <a:ea typeface="STXinwei"/>
              <a:cs typeface="STXinwei"/>
            </a:endParaRPr>
          </a:p>
          <a:p>
            <a:pPr marL="20320" algn="l" rtl="0" eaLnBrk="0">
              <a:lnSpc>
                <a:spcPct val="90000"/>
              </a:lnSpc>
              <a:spcBef>
                <a:spcPts val="1200"/>
              </a:spcBef>
              <a:tabLst/>
            </a:pPr>
            <a:r>
              <a:rPr sz="2400" kern="0" spc="-25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400" kern="0" spc="-20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000" kern="0" spc="-2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考虑使用筛法。</a:t>
            </a:r>
            <a:endParaRPr sz="3000" dirty="0">
              <a:latin typeface="STXinwei"/>
              <a:ea typeface="STXinwei"/>
              <a:cs typeface="STXinwei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2000"/>
              </a:lnSpc>
              <a:spcBef>
                <a:spcPts val="1"/>
              </a:spcBef>
              <a:tabLst/>
            </a:pPr>
            <a:r>
              <a:rPr sz="2400" kern="0" spc="-10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400" kern="0" spc="-22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000" kern="0" spc="-10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我们知道，</a:t>
            </a:r>
            <a:r>
              <a:rPr sz="3000" kern="0" spc="-4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3000" kern="0" spc="-10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一个合数</a:t>
            </a:r>
            <a:r>
              <a:rPr sz="3000" kern="0" spc="-1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x </a:t>
            </a:r>
            <a:r>
              <a:rPr sz="3000" kern="0" spc="-10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的最小质因子</a:t>
            </a:r>
            <a:r>
              <a:rPr sz="3000" kern="0" spc="-1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p</a:t>
            </a:r>
            <a:r>
              <a:rPr sz="3000" kern="0" spc="-1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一定满足</a:t>
            </a:r>
            <a:r>
              <a:rPr sz="3000" kern="0" spc="-1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p</a:t>
            </a:r>
            <a:r>
              <a:rPr sz="3300" kern="0" spc="-110" baseline="33147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2</a:t>
            </a:r>
            <a:r>
              <a:rPr sz="2100" kern="0" spc="1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3000" kern="0" spc="-1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≤</a:t>
            </a:r>
            <a:r>
              <a:rPr sz="3000" kern="0" spc="2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000" kern="0" spc="-1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x</a:t>
            </a:r>
            <a:r>
              <a:rPr sz="3000" kern="0" spc="-1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。</a:t>
            </a:r>
            <a:endParaRPr sz="3000" dirty="0">
              <a:latin typeface="STXinwei"/>
              <a:ea typeface="STXinwei"/>
              <a:cs typeface="STXinwei"/>
            </a:endParaRPr>
          </a:p>
        </p:txBody>
      </p:sp>
      <p:sp>
        <p:nvSpPr>
          <p:cNvPr id="142" name="path 142"/>
          <p:cNvSpPr/>
          <p:nvPr/>
        </p:nvSpPr>
        <p:spPr>
          <a:xfrm>
            <a:off x="8438810" y="3480555"/>
            <a:ext cx="645960" cy="354774"/>
          </a:xfrm>
          <a:custGeom>
            <a:avLst/>
            <a:gdLst/>
            <a:ahLst/>
            <a:cxnLst/>
            <a:rect l="0" t="0" r="0" b="0"/>
            <a:pathLst>
              <a:path w="1017" h="558">
                <a:moveTo>
                  <a:pt x="886" y="0"/>
                </a:moveTo>
                <a:lnTo>
                  <a:pt x="1017" y="0"/>
                </a:lnTo>
                <a:lnTo>
                  <a:pt x="1017" y="558"/>
                </a:lnTo>
                <a:lnTo>
                  <a:pt x="886" y="558"/>
                </a:lnTo>
                <a:lnTo>
                  <a:pt x="886" y="536"/>
                </a:lnTo>
                <a:lnTo>
                  <a:pt x="968" y="536"/>
                </a:lnTo>
                <a:lnTo>
                  <a:pt x="968" y="22"/>
                </a:lnTo>
                <a:lnTo>
                  <a:pt x="886" y="22"/>
                </a:lnTo>
                <a:lnTo>
                  <a:pt x="886" y="0"/>
                </a:lnTo>
                <a:close/>
                <a:moveTo>
                  <a:pt x="0" y="0"/>
                </a:moveTo>
                <a:lnTo>
                  <a:pt x="130" y="0"/>
                </a:lnTo>
                <a:lnTo>
                  <a:pt x="130" y="22"/>
                </a:lnTo>
                <a:lnTo>
                  <a:pt x="48" y="22"/>
                </a:lnTo>
                <a:lnTo>
                  <a:pt x="48" y="536"/>
                </a:lnTo>
                <a:lnTo>
                  <a:pt x="130" y="536"/>
                </a:lnTo>
                <a:lnTo>
                  <a:pt x="130" y="558"/>
                </a:lnTo>
                <a:lnTo>
                  <a:pt x="0" y="558"/>
                </a:lnTo>
                <a:lnTo>
                  <a:pt x="0" y="0"/>
                </a:lnTo>
                <a:close/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4" name="path 144"/>
          <p:cNvSpPr/>
          <p:nvPr/>
        </p:nvSpPr>
        <p:spPr>
          <a:xfrm>
            <a:off x="6125597" y="3938499"/>
            <a:ext cx="1023835" cy="352907"/>
          </a:xfrm>
          <a:custGeom>
            <a:avLst/>
            <a:gdLst/>
            <a:ahLst/>
            <a:cxnLst/>
            <a:rect l="0" t="0" r="0" b="0"/>
            <a:pathLst>
              <a:path w="1612" h="555">
                <a:moveTo>
                  <a:pt x="1435" y="0"/>
                </a:moveTo>
                <a:cubicBezTo>
                  <a:pt x="1492" y="15"/>
                  <a:pt x="1535" y="47"/>
                  <a:pt x="1566" y="97"/>
                </a:cubicBezTo>
                <a:cubicBezTo>
                  <a:pt x="1597" y="147"/>
                  <a:pt x="1612" y="207"/>
                  <a:pt x="1612" y="278"/>
                </a:cubicBezTo>
                <a:cubicBezTo>
                  <a:pt x="1612" y="348"/>
                  <a:pt x="1597" y="408"/>
                  <a:pt x="1566" y="458"/>
                </a:cubicBezTo>
                <a:cubicBezTo>
                  <a:pt x="1536" y="508"/>
                  <a:pt x="1492" y="540"/>
                  <a:pt x="1435" y="555"/>
                </a:cubicBezTo>
                <a:lnTo>
                  <a:pt x="1428" y="533"/>
                </a:lnTo>
                <a:cubicBezTo>
                  <a:pt x="1473" y="518"/>
                  <a:pt x="1506" y="488"/>
                  <a:pt x="1528" y="444"/>
                </a:cubicBezTo>
                <a:cubicBezTo>
                  <a:pt x="1550" y="399"/>
                  <a:pt x="1561" y="343"/>
                  <a:pt x="1561" y="275"/>
                </a:cubicBezTo>
                <a:cubicBezTo>
                  <a:pt x="1561" y="209"/>
                  <a:pt x="1550" y="154"/>
                  <a:pt x="1528" y="110"/>
                </a:cubicBezTo>
                <a:cubicBezTo>
                  <a:pt x="1506" y="66"/>
                  <a:pt x="1473" y="37"/>
                  <a:pt x="1427" y="22"/>
                </a:cubicBezTo>
                <a:lnTo>
                  <a:pt x="1435" y="0"/>
                </a:lnTo>
                <a:close/>
                <a:moveTo>
                  <a:pt x="177" y="0"/>
                </a:moveTo>
                <a:lnTo>
                  <a:pt x="185" y="22"/>
                </a:lnTo>
                <a:cubicBezTo>
                  <a:pt x="139" y="37"/>
                  <a:pt x="105" y="66"/>
                  <a:pt x="83" y="110"/>
                </a:cubicBezTo>
                <a:cubicBezTo>
                  <a:pt x="61" y="154"/>
                  <a:pt x="50" y="209"/>
                  <a:pt x="50" y="275"/>
                </a:cubicBezTo>
                <a:cubicBezTo>
                  <a:pt x="50" y="343"/>
                  <a:pt x="61" y="399"/>
                  <a:pt x="83" y="444"/>
                </a:cubicBezTo>
                <a:cubicBezTo>
                  <a:pt x="105" y="488"/>
                  <a:pt x="139" y="518"/>
                  <a:pt x="184" y="533"/>
                </a:cubicBezTo>
                <a:lnTo>
                  <a:pt x="177" y="555"/>
                </a:lnTo>
                <a:cubicBezTo>
                  <a:pt x="120" y="540"/>
                  <a:pt x="76" y="508"/>
                  <a:pt x="45" y="458"/>
                </a:cubicBezTo>
                <a:cubicBezTo>
                  <a:pt x="15" y="408"/>
                  <a:pt x="0" y="348"/>
                  <a:pt x="0" y="278"/>
                </a:cubicBezTo>
                <a:cubicBezTo>
                  <a:pt x="0" y="207"/>
                  <a:pt x="15" y="147"/>
                  <a:pt x="45" y="97"/>
                </a:cubicBezTo>
                <a:cubicBezTo>
                  <a:pt x="76" y="47"/>
                  <a:pt x="120" y="15"/>
                  <a:pt x="177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6" name="path 146"/>
          <p:cNvSpPr/>
          <p:nvPr/>
        </p:nvSpPr>
        <p:spPr>
          <a:xfrm>
            <a:off x="4557852" y="3412975"/>
            <a:ext cx="790537" cy="366674"/>
          </a:xfrm>
          <a:custGeom>
            <a:avLst/>
            <a:gdLst/>
            <a:ahLst/>
            <a:cxnLst/>
            <a:rect l="0" t="0" r="0" b="0"/>
            <a:pathLst>
              <a:path w="1244" h="577">
                <a:moveTo>
                  <a:pt x="344" y="0"/>
                </a:moveTo>
                <a:lnTo>
                  <a:pt x="418" y="0"/>
                </a:lnTo>
                <a:lnTo>
                  <a:pt x="418" y="0"/>
                </a:lnTo>
                <a:lnTo>
                  <a:pt x="1244" y="0"/>
                </a:lnTo>
                <a:lnTo>
                  <a:pt x="1244" y="38"/>
                </a:lnTo>
                <a:lnTo>
                  <a:pt x="418" y="38"/>
                </a:lnTo>
                <a:lnTo>
                  <a:pt x="418" y="38"/>
                </a:lnTo>
                <a:lnTo>
                  <a:pt x="365" y="38"/>
                </a:lnTo>
                <a:lnTo>
                  <a:pt x="208" y="577"/>
                </a:lnTo>
                <a:lnTo>
                  <a:pt x="179" y="577"/>
                </a:lnTo>
                <a:lnTo>
                  <a:pt x="58" y="316"/>
                </a:lnTo>
                <a:lnTo>
                  <a:pt x="9" y="338"/>
                </a:lnTo>
                <a:lnTo>
                  <a:pt x="0" y="316"/>
                </a:lnTo>
                <a:lnTo>
                  <a:pt x="96" y="272"/>
                </a:lnTo>
                <a:lnTo>
                  <a:pt x="199" y="500"/>
                </a:lnTo>
                <a:lnTo>
                  <a:pt x="344" y="0"/>
                </a:lnTo>
                <a:close/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8" name="textbox 148"/>
          <p:cNvSpPr/>
          <p:nvPr/>
        </p:nvSpPr>
        <p:spPr>
          <a:xfrm>
            <a:off x="781677" y="3447860"/>
            <a:ext cx="9500869" cy="88518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206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89890" indent="-377190" algn="l" rtl="0" eaLnBrk="0">
              <a:lnSpc>
                <a:spcPct val="94000"/>
              </a:lnSpc>
              <a:tabLst/>
            </a:pPr>
            <a:r>
              <a:rPr sz="2400" kern="0" spc="-2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400" kern="0" spc="-23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000" kern="0" spc="-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那么，我们只要用</a:t>
            </a:r>
            <a:r>
              <a:rPr sz="30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≤    </a:t>
            </a:r>
            <a:r>
              <a:rPr sz="4600" kern="0" spc="-20" baseline="9058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2</a:t>
            </a:r>
            <a:r>
              <a:rPr sz="3300" kern="0" spc="-20" baseline="12627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31</a:t>
            </a:r>
            <a:r>
              <a:rPr sz="3000" kern="0" spc="-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的所有质数，去筛  </a:t>
            </a:r>
            <a:r>
              <a:rPr sz="30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l,</a:t>
            </a:r>
            <a:r>
              <a:rPr sz="3000" kern="0" spc="-1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0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r</a:t>
            </a:r>
            <a:r>
              <a:rPr sz="3000" kern="0" spc="2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3000" kern="0" spc="-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区间内</a:t>
            </a:r>
            <a:r>
              <a:rPr sz="3000" kern="0" spc="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3000" kern="0" spc="-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的合数即可。复杂度大约是</a:t>
            </a:r>
            <a:r>
              <a:rPr sz="30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O(</a:t>
            </a:r>
            <a:r>
              <a:rPr sz="3000" kern="0" spc="6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0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r</a:t>
            </a:r>
            <a:r>
              <a:rPr sz="3000" kern="0" spc="2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0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−</a:t>
            </a:r>
            <a:r>
              <a:rPr sz="3000" kern="0" spc="2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0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l</a:t>
            </a:r>
            <a:r>
              <a:rPr sz="3000" kern="0" spc="3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30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log</a:t>
            </a:r>
            <a:endParaRPr sz="3000" dirty="0">
              <a:latin typeface="Cambria Math"/>
              <a:ea typeface="Cambria Math"/>
              <a:cs typeface="Cambria Math"/>
            </a:endParaRPr>
          </a:p>
        </p:txBody>
      </p:sp>
      <p:pic>
        <p:nvPicPr>
          <p:cNvPr id="150" name="picture 1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2"/>
          <p:cNvSpPr/>
          <p:nvPr/>
        </p:nvSpPr>
        <p:spPr>
          <a:xfrm>
            <a:off x="852543" y="-12700"/>
            <a:ext cx="11352530" cy="68834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2000"/>
              </a:lnSpc>
              <a:tabLst/>
            </a:pPr>
            <a:r>
              <a:rPr sz="3700" kern="0" spc="-30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如何实现</a:t>
            </a:r>
            <a:r>
              <a:rPr sz="3700" kern="0" spc="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                                          </a:t>
            </a:r>
            <a:endParaRPr sz="3700" dirty="0">
              <a:latin typeface="FZYaoTi"/>
              <a:ea typeface="FZYaoTi"/>
              <a:cs typeface="FZYaoTi"/>
            </a:endParaRPr>
          </a:p>
        </p:txBody>
      </p:sp>
      <p:pic>
        <p:nvPicPr>
          <p:cNvPr id="154" name="picture 1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15376" y="0"/>
            <a:ext cx="4771493" cy="6858000"/>
          </a:xfrm>
          <a:prstGeom prst="rect">
            <a:avLst/>
          </a:prstGeom>
        </p:spPr>
      </p:pic>
      <p:pic>
        <p:nvPicPr>
          <p:cNvPr id="156" name="picture 1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06763" y="1328813"/>
            <a:ext cx="7306682" cy="5529186"/>
          </a:xfrm>
          <a:prstGeom prst="rect">
            <a:avLst/>
          </a:prstGeom>
        </p:spPr>
      </p:pic>
      <p:pic>
        <p:nvPicPr>
          <p:cNvPr id="158" name="picture 1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1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06" y="0"/>
            <a:ext cx="4771493" cy="6858000"/>
          </a:xfrm>
          <a:prstGeom prst="rect">
            <a:avLst/>
          </a:prstGeom>
        </p:spPr>
      </p:pic>
      <p:sp>
        <p:nvSpPr>
          <p:cNvPr id="162" name="path 162"/>
          <p:cNvSpPr/>
          <p:nvPr/>
        </p:nvSpPr>
        <p:spPr>
          <a:xfrm>
            <a:off x="1785255" y="5053140"/>
            <a:ext cx="437413" cy="342391"/>
          </a:xfrm>
          <a:custGeom>
            <a:avLst/>
            <a:gdLst/>
            <a:ahLst/>
            <a:cxnLst/>
            <a:rect l="0" t="0" r="0" b="0"/>
            <a:pathLst>
              <a:path w="688" h="539">
                <a:moveTo>
                  <a:pt x="357" y="0"/>
                </a:moveTo>
                <a:lnTo>
                  <a:pt x="688" y="0"/>
                </a:lnTo>
                <a:lnTo>
                  <a:pt x="688" y="36"/>
                </a:lnTo>
                <a:lnTo>
                  <a:pt x="390" y="36"/>
                </a:lnTo>
                <a:lnTo>
                  <a:pt x="390" y="37"/>
                </a:lnTo>
                <a:lnTo>
                  <a:pt x="341" y="37"/>
                </a:lnTo>
                <a:lnTo>
                  <a:pt x="194" y="539"/>
                </a:lnTo>
                <a:lnTo>
                  <a:pt x="167" y="539"/>
                </a:lnTo>
                <a:lnTo>
                  <a:pt x="54" y="296"/>
                </a:lnTo>
                <a:lnTo>
                  <a:pt x="8" y="316"/>
                </a:lnTo>
                <a:lnTo>
                  <a:pt x="0" y="296"/>
                </a:lnTo>
                <a:lnTo>
                  <a:pt x="89" y="255"/>
                </a:lnTo>
                <a:lnTo>
                  <a:pt x="185" y="467"/>
                </a:lnTo>
                <a:lnTo>
                  <a:pt x="320" y="1"/>
                </a:lnTo>
                <a:lnTo>
                  <a:pt x="357" y="1"/>
                </a:lnTo>
                <a:lnTo>
                  <a:pt x="357" y="0"/>
                </a:lnTo>
                <a:close/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4" name="path 164"/>
          <p:cNvSpPr/>
          <p:nvPr/>
        </p:nvSpPr>
        <p:spPr>
          <a:xfrm>
            <a:off x="1785255" y="4493832"/>
            <a:ext cx="437413" cy="342391"/>
          </a:xfrm>
          <a:custGeom>
            <a:avLst/>
            <a:gdLst/>
            <a:ahLst/>
            <a:cxnLst/>
            <a:rect l="0" t="0" r="0" b="0"/>
            <a:pathLst>
              <a:path w="688" h="539">
                <a:moveTo>
                  <a:pt x="357" y="0"/>
                </a:moveTo>
                <a:lnTo>
                  <a:pt x="688" y="0"/>
                </a:lnTo>
                <a:lnTo>
                  <a:pt x="688" y="36"/>
                </a:lnTo>
                <a:lnTo>
                  <a:pt x="390" y="36"/>
                </a:lnTo>
                <a:lnTo>
                  <a:pt x="390" y="37"/>
                </a:lnTo>
                <a:lnTo>
                  <a:pt x="341" y="37"/>
                </a:lnTo>
                <a:lnTo>
                  <a:pt x="194" y="539"/>
                </a:lnTo>
                <a:lnTo>
                  <a:pt x="167" y="539"/>
                </a:lnTo>
                <a:lnTo>
                  <a:pt x="54" y="296"/>
                </a:lnTo>
                <a:lnTo>
                  <a:pt x="8" y="316"/>
                </a:lnTo>
                <a:lnTo>
                  <a:pt x="0" y="296"/>
                </a:lnTo>
                <a:lnTo>
                  <a:pt x="89" y="255"/>
                </a:lnTo>
                <a:lnTo>
                  <a:pt x="185" y="467"/>
                </a:lnTo>
                <a:lnTo>
                  <a:pt x="320" y="1"/>
                </a:lnTo>
                <a:lnTo>
                  <a:pt x="357" y="1"/>
                </a:lnTo>
                <a:lnTo>
                  <a:pt x="357" y="0"/>
                </a:lnTo>
                <a:close/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6" name="textbox 166"/>
          <p:cNvSpPr/>
          <p:nvPr/>
        </p:nvSpPr>
        <p:spPr>
          <a:xfrm>
            <a:off x="780011" y="640486"/>
            <a:ext cx="6002654" cy="53365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63500" algn="l" rtl="0" eaLnBrk="0">
              <a:lnSpc>
                <a:spcPts val="4489"/>
              </a:lnSpc>
              <a:tabLst/>
            </a:pPr>
            <a:r>
              <a:rPr sz="3600" kern="0" spc="-10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分解质因数</a:t>
            </a:r>
            <a:endParaRPr sz="3600" dirty="0">
              <a:latin typeface="FZYaoTi"/>
              <a:ea typeface="FZYaoTi"/>
              <a:cs typeface="FZYaoTi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3000"/>
              </a:lnSpc>
              <a:spcBef>
                <a:spcPts val="818"/>
              </a:spcBef>
              <a:tabLst/>
            </a:pPr>
            <a:r>
              <a:rPr sz="2200" kern="0" spc="-5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200" kern="0" spc="-13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700" kern="0" spc="-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如何将一个数</a:t>
            </a:r>
            <a:r>
              <a:rPr sz="2700" kern="0" spc="-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x </a:t>
            </a:r>
            <a:r>
              <a:rPr sz="2700" kern="0" spc="-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分解质因数？</a:t>
            </a:r>
            <a:endParaRPr sz="2700" dirty="0">
              <a:latin typeface="STXinwei"/>
              <a:ea typeface="STXinwei"/>
              <a:cs typeface="STXinwei"/>
            </a:endParaRPr>
          </a:p>
          <a:p>
            <a:pPr marL="12700" algn="l" rtl="0" eaLnBrk="0">
              <a:lnSpc>
                <a:spcPct val="95000"/>
              </a:lnSpc>
              <a:spcBef>
                <a:spcPts val="1379"/>
              </a:spcBef>
              <a:tabLst/>
            </a:pPr>
            <a:r>
              <a:rPr sz="3400" kern="0" spc="-30" baseline="-4596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200" kern="0" spc="-29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700" kern="0" spc="-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x</a:t>
            </a:r>
            <a:r>
              <a:rPr sz="2700" kern="0" spc="4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≤</a:t>
            </a:r>
            <a:r>
              <a:rPr sz="2700" kern="0" spc="4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4300" kern="0" spc="-30" baseline="3634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10</a:t>
            </a:r>
            <a:r>
              <a:rPr sz="3100" kern="0" spc="-30" baseline="50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14</a:t>
            </a:r>
            <a:endParaRPr sz="3100" baseline="5040" dirty="0">
              <a:latin typeface="Cambria Math"/>
              <a:ea typeface="Cambria Math"/>
              <a:cs typeface="Cambria Math"/>
            </a:endParaRPr>
          </a:p>
          <a:p>
            <a:pPr algn="l" rtl="0" eaLnBrk="0">
              <a:lnSpc>
                <a:spcPct val="13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14000"/>
              </a:lnSpc>
              <a:spcBef>
                <a:spcPts val="820"/>
              </a:spcBef>
              <a:tabLst/>
            </a:pPr>
            <a:r>
              <a:rPr sz="2200" kern="0" spc="-3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-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考虑</a:t>
            </a:r>
            <a:r>
              <a:rPr sz="2700" kern="0" spc="-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x </a:t>
            </a:r>
            <a:r>
              <a:rPr sz="2700" kern="0" spc="-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的素因子</a:t>
            </a:r>
            <a:r>
              <a:rPr sz="2700" kern="0" spc="-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p</a:t>
            </a:r>
            <a:r>
              <a:rPr sz="2700" kern="0" spc="-1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，</a:t>
            </a:r>
            <a:r>
              <a:rPr sz="2700" kern="0" spc="-30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2700" kern="0" spc="-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一定可</a:t>
            </a:r>
            <a:r>
              <a:rPr sz="2700" kern="0" spc="-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分为两类：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2200" kern="0" spc="-2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200" kern="0" spc="-29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7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p</a:t>
            </a:r>
            <a:r>
              <a:rPr sz="2700" kern="0" spc="4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≤</a:t>
            </a:r>
            <a:r>
              <a:rPr sz="2700" kern="0" spc="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 </a:t>
            </a:r>
            <a:r>
              <a:rPr sz="27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endParaRPr sz="2700" dirty="0">
              <a:latin typeface="Cambria Math"/>
              <a:ea typeface="Cambria Math"/>
              <a:cs typeface="Cambria Math"/>
            </a:endParaRPr>
          </a:p>
          <a:p>
            <a:pPr marL="12700" algn="l" rtl="0" eaLnBrk="0">
              <a:lnSpc>
                <a:spcPct val="86000"/>
              </a:lnSpc>
              <a:spcBef>
                <a:spcPts val="1657"/>
              </a:spcBef>
              <a:tabLst/>
            </a:pPr>
            <a:r>
              <a:rPr sz="2200" kern="0" spc="-2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200" kern="0" spc="-29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7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p</a:t>
            </a:r>
            <a:r>
              <a:rPr sz="2700" kern="0" spc="4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&gt;</a:t>
            </a:r>
            <a:r>
              <a:rPr sz="2700" kern="0" spc="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 </a:t>
            </a:r>
            <a:r>
              <a:rPr sz="27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endParaRPr sz="2700" dirty="0">
              <a:latin typeface="Cambria Math"/>
              <a:ea typeface="Cambria Math"/>
              <a:cs typeface="Cambria Math"/>
            </a:endParaRPr>
          </a:p>
          <a:p>
            <a:pPr algn="l" rtl="0" eaLnBrk="0">
              <a:lnSpc>
                <a:spcPct val="10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662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2000"/>
              </a:lnSpc>
              <a:tabLst/>
            </a:pPr>
            <a:r>
              <a:rPr sz="2200" kern="0" spc="5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第二类的</a:t>
            </a:r>
            <a:r>
              <a:rPr sz="2700" kern="0" spc="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p</a:t>
            </a:r>
            <a:r>
              <a:rPr sz="2700" kern="0" spc="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至多只有一个</a:t>
            </a:r>
            <a:endParaRPr sz="2700" dirty="0">
              <a:latin typeface="STXinwei"/>
              <a:ea typeface="STXinwei"/>
              <a:cs typeface="STXinwei"/>
            </a:endParaRPr>
          </a:p>
        </p:txBody>
      </p:sp>
      <p:pic>
        <p:nvPicPr>
          <p:cNvPr id="168" name="picture 1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1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06" y="0"/>
            <a:ext cx="4771493" cy="6858000"/>
          </a:xfrm>
          <a:prstGeom prst="rect">
            <a:avLst/>
          </a:prstGeom>
        </p:spPr>
      </p:pic>
      <p:pic>
        <p:nvPicPr>
          <p:cNvPr id="172" name="picture 1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963297" y="1561363"/>
            <a:ext cx="5572897" cy="5296636"/>
          </a:xfrm>
          <a:prstGeom prst="rect">
            <a:avLst/>
          </a:prstGeom>
        </p:spPr>
      </p:pic>
      <p:pic>
        <p:nvPicPr>
          <p:cNvPr id="174" name="picture 1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  <p:sp>
        <p:nvSpPr>
          <p:cNvPr id="176" name="textbox 176"/>
          <p:cNvSpPr/>
          <p:nvPr/>
        </p:nvSpPr>
        <p:spPr>
          <a:xfrm>
            <a:off x="852543" y="640486"/>
            <a:ext cx="1758314" cy="5943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4475"/>
              </a:lnSpc>
              <a:tabLst/>
            </a:pPr>
            <a:r>
              <a:rPr sz="3600" kern="0" spc="-20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如何实现</a:t>
            </a:r>
            <a:endParaRPr sz="3600" dirty="0">
              <a:latin typeface="FZYaoTi"/>
              <a:ea typeface="FZYaoTi"/>
              <a:cs typeface="FZYaoT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06" y="0"/>
            <a:ext cx="4771493" cy="6858000"/>
          </a:xfrm>
          <a:prstGeom prst="rect">
            <a:avLst/>
          </a:prstGeom>
        </p:spPr>
      </p:pic>
      <p:sp>
        <p:nvSpPr>
          <p:cNvPr id="10" name="textbox 10"/>
          <p:cNvSpPr/>
          <p:nvPr/>
        </p:nvSpPr>
        <p:spPr>
          <a:xfrm>
            <a:off x="780013" y="406570"/>
            <a:ext cx="5266690" cy="52825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52705" algn="l" rtl="0" eaLnBrk="0">
              <a:lnSpc>
                <a:spcPts val="4475"/>
              </a:lnSpc>
              <a:tabLst/>
            </a:pPr>
            <a:r>
              <a:rPr sz="3600" kern="0" spc="-12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快速幂</a:t>
            </a:r>
            <a:endParaRPr sz="3600" dirty="0">
              <a:latin typeface="FZYaoTi"/>
              <a:ea typeface="FZYaoTi"/>
              <a:cs typeface="FZYaoTi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9000"/>
              </a:lnSpc>
              <a:spcBef>
                <a:spcPts val="822"/>
              </a:spcBef>
              <a:tabLst/>
            </a:pPr>
            <a:r>
              <a:rPr sz="2200" kern="0" spc="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200" kern="0" spc="-9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如何计算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3100" kern="0" spc="0" baseline="33605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b</a:t>
            </a:r>
            <a:r>
              <a:rPr sz="20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mod P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的结果？</a:t>
            </a:r>
            <a:endParaRPr sz="2700" dirty="0">
              <a:latin typeface="STXinwei"/>
              <a:ea typeface="STXinwei"/>
              <a:cs typeface="STXinwei"/>
            </a:endParaRPr>
          </a:p>
          <a:p>
            <a:pPr marL="12700" algn="l" rtl="0" eaLnBrk="0">
              <a:lnSpc>
                <a:spcPts val="3345"/>
              </a:lnSpc>
              <a:spcBef>
                <a:spcPts val="1344"/>
              </a:spcBef>
              <a:tabLst/>
            </a:pPr>
            <a:r>
              <a:rPr sz="2200" kern="0" spc="-5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200" kern="0" spc="-20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700" kern="0" spc="-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b</a:t>
            </a:r>
            <a:r>
              <a:rPr sz="2700" kern="0" spc="4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≤</a:t>
            </a:r>
            <a:r>
              <a:rPr sz="2700" kern="0" spc="4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10</a:t>
            </a:r>
            <a:r>
              <a:rPr sz="3100" kern="0" spc="-50" baseline="9953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7</a:t>
            </a:r>
            <a:r>
              <a:rPr sz="2700" kern="0" spc="-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？</a:t>
            </a:r>
            <a:endParaRPr sz="2700" dirty="0">
              <a:latin typeface="STXinwei"/>
              <a:ea typeface="STXinwei"/>
              <a:cs typeface="STXinwei"/>
            </a:endParaRPr>
          </a:p>
          <a:p>
            <a:pPr marL="12700" algn="l" rtl="0" eaLnBrk="0">
              <a:lnSpc>
                <a:spcPct val="99000"/>
              </a:lnSpc>
              <a:spcBef>
                <a:spcPts val="975"/>
              </a:spcBef>
              <a:tabLst/>
            </a:pPr>
            <a:r>
              <a:rPr sz="2200" kern="0" spc="-16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-16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可以暴力实现：</a:t>
            </a:r>
            <a:endParaRPr sz="2700" dirty="0">
              <a:latin typeface="STXinwei"/>
              <a:ea typeface="STXinwei"/>
              <a:cs typeface="STXinwei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386"/>
              </a:lnSpc>
              <a:spcBef>
                <a:spcPts val="843"/>
              </a:spcBef>
              <a:tabLst/>
            </a:pPr>
            <a:r>
              <a:rPr sz="2200" kern="0" spc="-6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200" kern="0" spc="-17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700" kern="0" spc="-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b</a:t>
            </a:r>
            <a:r>
              <a:rPr sz="2700" kern="0" spc="4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≤</a:t>
            </a:r>
            <a:r>
              <a:rPr sz="2700" kern="0" spc="4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4300" kern="0" spc="-60" baseline="9897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10</a:t>
            </a:r>
            <a:r>
              <a:rPr sz="3100" kern="0" spc="-60" baseline="13729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18</a:t>
            </a:r>
            <a:r>
              <a:rPr sz="2700" kern="0" spc="-6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？</a:t>
            </a:r>
            <a:endParaRPr sz="2700" dirty="0">
              <a:latin typeface="STXinwei"/>
              <a:ea typeface="STXinwei"/>
              <a:cs typeface="STXinwei"/>
            </a:endParaRPr>
          </a:p>
          <a:p>
            <a:pPr algn="l" rtl="0" eaLnBrk="0">
              <a:lnSpc>
                <a:spcPct val="109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705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3000"/>
              </a:lnSpc>
              <a:tabLst/>
            </a:pPr>
            <a:r>
              <a:rPr sz="2200" kern="0" spc="-6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200" kern="0" spc="22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700" kern="0" spc="-6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需要找到一个更好的方法解决。</a:t>
            </a:r>
            <a:endParaRPr sz="2700" dirty="0">
              <a:latin typeface="STXinwei"/>
              <a:ea typeface="STXinwei"/>
              <a:cs typeface="STXinwei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92671" y="3257457"/>
            <a:ext cx="7765984" cy="1017425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1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06" y="0"/>
            <a:ext cx="4771493" cy="6858000"/>
          </a:xfrm>
          <a:prstGeom prst="rect">
            <a:avLst/>
          </a:prstGeom>
        </p:spPr>
      </p:pic>
      <p:sp>
        <p:nvSpPr>
          <p:cNvPr id="180" name="textbox 180"/>
          <p:cNvSpPr/>
          <p:nvPr/>
        </p:nvSpPr>
        <p:spPr>
          <a:xfrm>
            <a:off x="783341" y="640486"/>
            <a:ext cx="4798059" cy="16294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71119" algn="l" rtl="0" eaLnBrk="0">
              <a:lnSpc>
                <a:spcPts val="4475"/>
              </a:lnSpc>
              <a:tabLst/>
            </a:pPr>
            <a:r>
              <a:rPr sz="3600" kern="0" spc="-7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最大公约数（</a:t>
            </a:r>
            <a:r>
              <a:rPr sz="3600" kern="0" spc="-70" dirty="0">
                <a:solidFill>
                  <a:srgbClr val="90C226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GCD</a:t>
            </a:r>
            <a:r>
              <a:rPr sz="3600" kern="0" spc="-7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）</a:t>
            </a:r>
            <a:endParaRPr sz="3600" dirty="0">
              <a:latin typeface="FZYaoTi"/>
              <a:ea typeface="FZYaoTi"/>
              <a:cs typeface="FZYaoT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5000"/>
              </a:lnSpc>
              <a:spcBef>
                <a:spcPts val="4"/>
              </a:spcBef>
              <a:tabLst/>
            </a:pPr>
            <a:r>
              <a:rPr sz="2500" kern="0" spc="-11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3200" kern="0" spc="-1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如何求</a:t>
            </a:r>
            <a:r>
              <a:rPr sz="3200" kern="0" spc="-1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a, b</a:t>
            </a:r>
            <a:r>
              <a:rPr sz="3200" kern="0" spc="-1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的最大公约数？</a:t>
            </a:r>
            <a:endParaRPr sz="3200" dirty="0">
              <a:latin typeface="STXinwei"/>
              <a:ea typeface="STXinwei"/>
              <a:cs typeface="STXinwei"/>
            </a:endParaRPr>
          </a:p>
        </p:txBody>
      </p:sp>
      <p:pic>
        <p:nvPicPr>
          <p:cNvPr id="182" name="picture 1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06" y="0"/>
            <a:ext cx="4771493" cy="6858000"/>
          </a:xfrm>
          <a:prstGeom prst="rect">
            <a:avLst/>
          </a:prstGeom>
        </p:spPr>
      </p:pic>
      <p:sp>
        <p:nvSpPr>
          <p:cNvPr id="186" name="textbox 186"/>
          <p:cNvSpPr/>
          <p:nvPr/>
        </p:nvSpPr>
        <p:spPr>
          <a:xfrm>
            <a:off x="780013" y="2123002"/>
            <a:ext cx="8293734" cy="41001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00"/>
              </a:lnSpc>
              <a:tabLst/>
            </a:pPr>
            <a:r>
              <a:rPr sz="2100" kern="0" spc="-19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600" kern="0" spc="-19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证明：</a:t>
            </a:r>
            <a:endParaRPr sz="2600" dirty="0">
              <a:latin typeface="STXinwei"/>
              <a:ea typeface="STXinwei"/>
              <a:cs typeface="STXinwei"/>
            </a:endParaRPr>
          </a:p>
          <a:p>
            <a:pPr marL="12700" algn="l" rtl="0" eaLnBrk="0">
              <a:lnSpc>
                <a:spcPct val="92000"/>
              </a:lnSpc>
              <a:spcBef>
                <a:spcPts val="1319"/>
              </a:spcBef>
              <a:tabLst/>
            </a:pPr>
            <a:r>
              <a:rPr sz="2200" kern="0" spc="1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200" kern="0" spc="-13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设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2700" kern="0" spc="4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2700" kern="0" spc="3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bk</a:t>
            </a:r>
            <a:r>
              <a:rPr sz="2700" kern="0" spc="3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+</a:t>
            </a:r>
            <a:r>
              <a:rPr sz="2700" kern="0" spc="1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c, c</a:t>
            </a:r>
            <a:r>
              <a:rPr sz="2700" kern="0" spc="4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2700" kern="0" spc="3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mod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b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。</a:t>
            </a:r>
            <a:endParaRPr sz="2700" dirty="0">
              <a:latin typeface="STXinwei"/>
              <a:ea typeface="STXinwei"/>
              <a:cs typeface="STXinwei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2000"/>
              </a:lnSpc>
              <a:spcBef>
                <a:spcPts val="813"/>
              </a:spcBef>
              <a:tabLst/>
            </a:pPr>
            <a:r>
              <a:rPr sz="2200" kern="0" spc="1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200" kern="0" spc="-13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令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d|a, d|b</a:t>
            </a:r>
            <a:r>
              <a:rPr sz="2700" kern="0" spc="-1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，</a:t>
            </a:r>
            <a:r>
              <a:rPr sz="2700" kern="0" spc="-2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则</a:t>
            </a:r>
            <a:r>
              <a:rPr sz="2700" kern="0" spc="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              </a:t>
            </a:r>
            <a:r>
              <a:rPr sz="2700" kern="0" spc="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  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为整数</a:t>
            </a:r>
            <a:r>
              <a:rPr sz="2700" kern="0" spc="-2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，</a:t>
            </a:r>
            <a:r>
              <a:rPr sz="2700" kern="0" spc="-2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则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d|c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。</a:t>
            </a:r>
            <a:endParaRPr sz="2700" dirty="0">
              <a:latin typeface="STXinwei"/>
              <a:ea typeface="STXinwei"/>
              <a:cs typeface="STXinwei"/>
            </a:endParaRPr>
          </a:p>
          <a:p>
            <a:pPr algn="l" rtl="0" eaLnBrk="0">
              <a:lnSpc>
                <a:spcPct val="17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2000"/>
              </a:lnSpc>
              <a:spcBef>
                <a:spcPts val="812"/>
              </a:spcBef>
              <a:tabLst/>
            </a:pPr>
            <a:r>
              <a:rPr sz="2200" kern="0" spc="-4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-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反过来                        </a:t>
            </a:r>
            <a:r>
              <a:rPr sz="2700" kern="0" spc="-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                            为整数</a:t>
            </a:r>
            <a:r>
              <a:rPr sz="2700" kern="0" spc="-2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2700" kern="0" spc="-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，</a:t>
            </a:r>
            <a:r>
              <a:rPr sz="2700" kern="0" spc="-2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2700" kern="0" spc="-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则</a:t>
            </a:r>
            <a:r>
              <a:rPr sz="2700" kern="0" spc="-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d|a</a:t>
            </a:r>
            <a:r>
              <a:rPr sz="2700" kern="0" spc="-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。</a:t>
            </a:r>
            <a:endParaRPr sz="2700" dirty="0">
              <a:latin typeface="STXinwei"/>
              <a:ea typeface="STXinwei"/>
              <a:cs typeface="STXinwei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9000"/>
              </a:lnSpc>
              <a:spcBef>
                <a:spcPts val="821"/>
              </a:spcBef>
              <a:tabLst/>
            </a:pPr>
            <a:r>
              <a:rPr sz="2200" kern="0" spc="6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6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所以公约数相同，则最大公约数相同。</a:t>
            </a:r>
            <a:endParaRPr sz="2700" dirty="0">
              <a:latin typeface="STXinwei"/>
              <a:ea typeface="STXinwei"/>
              <a:cs typeface="STXinwei"/>
            </a:endParaRPr>
          </a:p>
          <a:p>
            <a:pPr marL="12700" algn="l" rtl="0" eaLnBrk="0">
              <a:lnSpc>
                <a:spcPct val="91000"/>
              </a:lnSpc>
              <a:spcBef>
                <a:spcPts val="1155"/>
              </a:spcBef>
              <a:tabLst/>
            </a:pPr>
            <a:r>
              <a:rPr sz="2200" kern="0" spc="7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7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复杂度</a:t>
            </a:r>
            <a:r>
              <a:rPr sz="2700" kern="0" spc="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o(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log</a:t>
            </a:r>
            <a:r>
              <a:rPr sz="2700" kern="0" spc="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max</a:t>
            </a:r>
            <a:r>
              <a:rPr sz="2700" kern="0" spc="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(a, b)</a:t>
            </a:r>
            <a:r>
              <a:rPr sz="2700" kern="0" spc="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)</a:t>
            </a:r>
            <a:endParaRPr sz="2700" dirty="0">
              <a:latin typeface="Cambria Math"/>
              <a:ea typeface="Cambria Math"/>
              <a:cs typeface="Cambria Math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7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677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486"/>
              </a:lnSpc>
              <a:tabLst/>
            </a:pPr>
            <a:r>
              <a:rPr sz="2200" kern="0" spc="5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200" kern="0" spc="43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700" kern="0" spc="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当然，也可以使用</a:t>
            </a:r>
            <a:r>
              <a:rPr sz="2700" kern="0" spc="50" dirty="0">
                <a:solidFill>
                  <a:srgbClr val="40404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g++</a:t>
            </a:r>
            <a:r>
              <a:rPr sz="2700" kern="0" spc="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编译器内建函数</a:t>
            </a:r>
            <a:r>
              <a:rPr sz="2700" kern="0" spc="2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2700" kern="0" spc="50" dirty="0">
                <a:solidFill>
                  <a:srgbClr val="40404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__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gcd</a:t>
            </a:r>
            <a:endParaRPr sz="2700" dirty="0">
              <a:latin typeface="Trebuchet MS"/>
              <a:ea typeface="Trebuchet MS"/>
              <a:cs typeface="Trebuchet MS"/>
            </a:endParaRPr>
          </a:p>
        </p:txBody>
      </p:sp>
      <p:pic>
        <p:nvPicPr>
          <p:cNvPr id="188" name="picture 1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211582" y="3986311"/>
            <a:ext cx="4212051" cy="564535"/>
          </a:xfrm>
          <a:prstGeom prst="rect">
            <a:avLst/>
          </a:prstGeom>
        </p:spPr>
      </p:pic>
      <p:pic>
        <p:nvPicPr>
          <p:cNvPr id="190" name="picture 1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395890" y="3244123"/>
            <a:ext cx="1666676" cy="564535"/>
          </a:xfrm>
          <a:prstGeom prst="rect">
            <a:avLst/>
          </a:prstGeom>
        </p:spPr>
      </p:pic>
      <p:sp>
        <p:nvSpPr>
          <p:cNvPr id="192" name="path 192"/>
          <p:cNvSpPr/>
          <p:nvPr/>
        </p:nvSpPr>
        <p:spPr>
          <a:xfrm>
            <a:off x="1673235" y="1612976"/>
            <a:ext cx="770763" cy="328904"/>
          </a:xfrm>
          <a:custGeom>
            <a:avLst/>
            <a:gdLst/>
            <a:ahLst/>
            <a:cxnLst/>
            <a:rect l="0" t="0" r="0" b="0"/>
            <a:pathLst>
              <a:path w="1213" h="517">
                <a:moveTo>
                  <a:pt x="1048" y="0"/>
                </a:moveTo>
                <a:cubicBezTo>
                  <a:pt x="1101" y="14"/>
                  <a:pt x="1142" y="44"/>
                  <a:pt x="1171" y="90"/>
                </a:cubicBezTo>
                <a:cubicBezTo>
                  <a:pt x="1199" y="137"/>
                  <a:pt x="1213" y="193"/>
                  <a:pt x="1213" y="259"/>
                </a:cubicBezTo>
                <a:cubicBezTo>
                  <a:pt x="1213" y="325"/>
                  <a:pt x="1199" y="381"/>
                  <a:pt x="1171" y="427"/>
                </a:cubicBezTo>
                <a:cubicBezTo>
                  <a:pt x="1142" y="473"/>
                  <a:pt x="1101" y="503"/>
                  <a:pt x="1048" y="517"/>
                </a:cubicBezTo>
                <a:lnTo>
                  <a:pt x="1042" y="496"/>
                </a:lnTo>
                <a:cubicBezTo>
                  <a:pt x="1084" y="482"/>
                  <a:pt x="1115" y="455"/>
                  <a:pt x="1135" y="413"/>
                </a:cubicBezTo>
                <a:cubicBezTo>
                  <a:pt x="1156" y="372"/>
                  <a:pt x="1166" y="320"/>
                  <a:pt x="1166" y="256"/>
                </a:cubicBezTo>
                <a:cubicBezTo>
                  <a:pt x="1166" y="194"/>
                  <a:pt x="1156" y="143"/>
                  <a:pt x="1135" y="103"/>
                </a:cubicBezTo>
                <a:cubicBezTo>
                  <a:pt x="1115" y="62"/>
                  <a:pt x="1084" y="35"/>
                  <a:pt x="1041" y="21"/>
                </a:cubicBezTo>
                <a:lnTo>
                  <a:pt x="1048" y="0"/>
                </a:lnTo>
                <a:close/>
                <a:moveTo>
                  <a:pt x="165" y="0"/>
                </a:moveTo>
                <a:lnTo>
                  <a:pt x="172" y="21"/>
                </a:lnTo>
                <a:cubicBezTo>
                  <a:pt x="129" y="35"/>
                  <a:pt x="98" y="62"/>
                  <a:pt x="77" y="103"/>
                </a:cubicBezTo>
                <a:cubicBezTo>
                  <a:pt x="57" y="143"/>
                  <a:pt x="47" y="194"/>
                  <a:pt x="47" y="256"/>
                </a:cubicBezTo>
                <a:cubicBezTo>
                  <a:pt x="47" y="320"/>
                  <a:pt x="57" y="372"/>
                  <a:pt x="77" y="413"/>
                </a:cubicBezTo>
                <a:cubicBezTo>
                  <a:pt x="98" y="455"/>
                  <a:pt x="129" y="482"/>
                  <a:pt x="171" y="496"/>
                </a:cubicBezTo>
                <a:lnTo>
                  <a:pt x="165" y="517"/>
                </a:lnTo>
                <a:cubicBezTo>
                  <a:pt x="111" y="503"/>
                  <a:pt x="71" y="473"/>
                  <a:pt x="42" y="427"/>
                </a:cubicBezTo>
                <a:cubicBezTo>
                  <a:pt x="14" y="381"/>
                  <a:pt x="0" y="325"/>
                  <a:pt x="0" y="259"/>
                </a:cubicBezTo>
                <a:cubicBezTo>
                  <a:pt x="0" y="193"/>
                  <a:pt x="14" y="137"/>
                  <a:pt x="42" y="90"/>
                </a:cubicBezTo>
                <a:cubicBezTo>
                  <a:pt x="71" y="44"/>
                  <a:pt x="112" y="14"/>
                  <a:pt x="165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4" name="textbox 194"/>
          <p:cNvSpPr/>
          <p:nvPr/>
        </p:nvSpPr>
        <p:spPr>
          <a:xfrm>
            <a:off x="780013" y="640486"/>
            <a:ext cx="5965190" cy="13373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74294" algn="l" rtl="0" eaLnBrk="0">
              <a:lnSpc>
                <a:spcPts val="4447"/>
              </a:lnSpc>
              <a:tabLst/>
            </a:pPr>
            <a:r>
              <a:rPr sz="3600" kern="0" spc="-17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欧几里得算法（辗转相除法）</a:t>
            </a:r>
            <a:endParaRPr sz="3600" dirty="0">
              <a:latin typeface="FZYaoTi"/>
              <a:ea typeface="FZYaoTi"/>
              <a:cs typeface="FZYaoTi"/>
            </a:endParaRPr>
          </a:p>
          <a:p>
            <a:pPr algn="l" rtl="0" eaLnBrk="0">
              <a:lnSpc>
                <a:spcPct val="19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6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5000"/>
              </a:lnSpc>
              <a:tabLst/>
            </a:pPr>
            <a:r>
              <a:rPr sz="2200" kern="0" spc="5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200" kern="0" spc="-26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gcd</a:t>
            </a:r>
            <a:r>
              <a:rPr sz="2700" kern="0" spc="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2700" kern="0" spc="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, b</a:t>
            </a:r>
            <a:r>
              <a:rPr sz="2700" kern="0" spc="1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</a:t>
            </a:r>
            <a:r>
              <a:rPr sz="2700" kern="0" spc="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2700" kern="0" spc="2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gcd</a:t>
            </a:r>
            <a:r>
              <a:rPr sz="2700" kern="0" spc="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(b</a:t>
            </a:r>
            <a:r>
              <a:rPr sz="2700" kern="0" spc="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,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2700" kern="0" spc="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mod</a:t>
            </a:r>
            <a:r>
              <a:rPr sz="2700" kern="0" spc="1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b</a:t>
            </a:r>
            <a:r>
              <a:rPr sz="2700" kern="0" spc="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)</a:t>
            </a:r>
            <a:endParaRPr sz="2700" dirty="0">
              <a:latin typeface="Cambria Math"/>
              <a:ea typeface="Cambria Math"/>
              <a:cs typeface="Cambria Math"/>
            </a:endParaRPr>
          </a:p>
        </p:txBody>
      </p:sp>
      <p:pic>
        <p:nvPicPr>
          <p:cNvPr id="196" name="picture 1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677341" y="6266065"/>
            <a:ext cx="9563024" cy="591933"/>
          </a:xfrm>
          <a:prstGeom prst="rect">
            <a:avLst/>
          </a:prstGeom>
        </p:spPr>
      </p:pic>
      <p:pic>
        <p:nvPicPr>
          <p:cNvPr id="198" name="picture 19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2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06" y="0"/>
            <a:ext cx="4771493" cy="6858000"/>
          </a:xfrm>
          <a:prstGeom prst="rect">
            <a:avLst/>
          </a:prstGeom>
        </p:spPr>
      </p:pic>
      <p:pic>
        <p:nvPicPr>
          <p:cNvPr id="202" name="picture 2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20626" y="1367437"/>
            <a:ext cx="10316726" cy="4123115"/>
          </a:xfrm>
          <a:prstGeom prst="rect">
            <a:avLst/>
          </a:prstGeom>
        </p:spPr>
      </p:pic>
      <p:sp>
        <p:nvSpPr>
          <p:cNvPr id="204" name="textbox 204"/>
          <p:cNvSpPr/>
          <p:nvPr/>
        </p:nvSpPr>
        <p:spPr>
          <a:xfrm>
            <a:off x="783341" y="5617056"/>
            <a:ext cx="3735070" cy="9937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25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2500" kern="0" spc="-6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3200" kern="0" spc="-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3200" kern="0" spc="4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≤</a:t>
            </a:r>
            <a:r>
              <a:rPr sz="3200" kern="0" spc="2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r>
              <a:rPr sz="3200" kern="0" spc="5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≤</a:t>
            </a:r>
            <a:r>
              <a:rPr sz="3200" kern="0" spc="3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40000</a:t>
            </a:r>
            <a:endParaRPr sz="3200" dirty="0">
              <a:latin typeface="Cambria Math"/>
              <a:ea typeface="Cambria Math"/>
              <a:cs typeface="Cambria Math"/>
            </a:endParaRPr>
          </a:p>
          <a:p>
            <a:pPr marL="12700" algn="l" rtl="0" eaLnBrk="0">
              <a:lnSpc>
                <a:spcPct val="91000"/>
              </a:lnSpc>
              <a:spcBef>
                <a:spcPts val="759"/>
              </a:spcBef>
              <a:tabLst/>
            </a:pPr>
            <a:r>
              <a:rPr sz="2500" kern="0" spc="-4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500" kern="0" spc="-34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样例：输入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4 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输出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9</a:t>
            </a:r>
            <a:endParaRPr sz="3200" dirty="0">
              <a:latin typeface="Trebuchet MS"/>
              <a:ea typeface="Trebuchet MS"/>
              <a:cs typeface="Trebuchet MS"/>
            </a:endParaRPr>
          </a:p>
        </p:txBody>
      </p:sp>
      <p:sp>
        <p:nvSpPr>
          <p:cNvPr id="206" name="textbox 206"/>
          <p:cNvSpPr/>
          <p:nvPr/>
        </p:nvSpPr>
        <p:spPr>
          <a:xfrm>
            <a:off x="801336" y="640486"/>
            <a:ext cx="3721734" cy="5867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4416"/>
              </a:lnSpc>
              <a:tabLst/>
            </a:pPr>
            <a:r>
              <a:rPr sz="3600" kern="0" spc="-80" dirty="0">
                <a:solidFill>
                  <a:srgbClr val="90C226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[SDOI2008]</a:t>
            </a:r>
            <a:r>
              <a:rPr sz="3600" kern="0" spc="650" dirty="0">
                <a:solidFill>
                  <a:srgbClr val="90C226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600" kern="0" spc="-8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仪仗队</a:t>
            </a:r>
            <a:endParaRPr sz="3600" dirty="0">
              <a:latin typeface="FZYaoTi"/>
              <a:ea typeface="FZYaoTi"/>
              <a:cs typeface="FZYaoTi"/>
            </a:endParaRPr>
          </a:p>
        </p:txBody>
      </p:sp>
      <p:pic>
        <p:nvPicPr>
          <p:cNvPr id="208" name="picture 2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06" y="0"/>
            <a:ext cx="4771493" cy="6858000"/>
          </a:xfrm>
          <a:prstGeom prst="rect">
            <a:avLst/>
          </a:prstGeom>
        </p:spPr>
      </p:pic>
      <p:sp>
        <p:nvSpPr>
          <p:cNvPr id="212" name="path 212"/>
          <p:cNvSpPr/>
          <p:nvPr/>
        </p:nvSpPr>
        <p:spPr>
          <a:xfrm>
            <a:off x="3381619" y="5158770"/>
            <a:ext cx="880694" cy="376910"/>
          </a:xfrm>
          <a:custGeom>
            <a:avLst/>
            <a:gdLst/>
            <a:ahLst/>
            <a:cxnLst/>
            <a:rect l="0" t="0" r="0" b="0"/>
            <a:pathLst>
              <a:path w="1386" h="593">
                <a:moveTo>
                  <a:pt x="1197" y="0"/>
                </a:moveTo>
                <a:cubicBezTo>
                  <a:pt x="1258" y="16"/>
                  <a:pt x="1305" y="50"/>
                  <a:pt x="1337" y="104"/>
                </a:cubicBezTo>
                <a:cubicBezTo>
                  <a:pt x="1370" y="157"/>
                  <a:pt x="1386" y="221"/>
                  <a:pt x="1386" y="296"/>
                </a:cubicBezTo>
                <a:cubicBezTo>
                  <a:pt x="1386" y="372"/>
                  <a:pt x="1370" y="436"/>
                  <a:pt x="1338" y="489"/>
                </a:cubicBezTo>
                <a:cubicBezTo>
                  <a:pt x="1305" y="542"/>
                  <a:pt x="1258" y="577"/>
                  <a:pt x="1197" y="593"/>
                </a:cubicBezTo>
                <a:lnTo>
                  <a:pt x="1190" y="569"/>
                </a:lnTo>
                <a:cubicBezTo>
                  <a:pt x="1238" y="553"/>
                  <a:pt x="1274" y="521"/>
                  <a:pt x="1297" y="474"/>
                </a:cubicBezTo>
                <a:cubicBezTo>
                  <a:pt x="1321" y="426"/>
                  <a:pt x="1332" y="366"/>
                  <a:pt x="1332" y="293"/>
                </a:cubicBezTo>
                <a:cubicBezTo>
                  <a:pt x="1332" y="223"/>
                  <a:pt x="1321" y="164"/>
                  <a:pt x="1297" y="118"/>
                </a:cubicBezTo>
                <a:cubicBezTo>
                  <a:pt x="1274" y="71"/>
                  <a:pt x="1238" y="40"/>
                  <a:pt x="1189" y="24"/>
                </a:cubicBezTo>
                <a:lnTo>
                  <a:pt x="1197" y="0"/>
                </a:lnTo>
                <a:close/>
                <a:moveTo>
                  <a:pt x="189" y="0"/>
                </a:moveTo>
                <a:lnTo>
                  <a:pt x="197" y="24"/>
                </a:lnTo>
                <a:cubicBezTo>
                  <a:pt x="148" y="40"/>
                  <a:pt x="112" y="71"/>
                  <a:pt x="89" y="118"/>
                </a:cubicBezTo>
                <a:cubicBezTo>
                  <a:pt x="65" y="164"/>
                  <a:pt x="54" y="223"/>
                  <a:pt x="54" y="293"/>
                </a:cubicBezTo>
                <a:cubicBezTo>
                  <a:pt x="54" y="366"/>
                  <a:pt x="65" y="426"/>
                  <a:pt x="89" y="474"/>
                </a:cubicBezTo>
                <a:cubicBezTo>
                  <a:pt x="112" y="521"/>
                  <a:pt x="148" y="553"/>
                  <a:pt x="196" y="569"/>
                </a:cubicBezTo>
                <a:lnTo>
                  <a:pt x="189" y="593"/>
                </a:lnTo>
                <a:cubicBezTo>
                  <a:pt x="128" y="577"/>
                  <a:pt x="81" y="542"/>
                  <a:pt x="48" y="489"/>
                </a:cubicBezTo>
                <a:cubicBezTo>
                  <a:pt x="16" y="436"/>
                  <a:pt x="0" y="372"/>
                  <a:pt x="0" y="296"/>
                </a:cubicBezTo>
                <a:cubicBezTo>
                  <a:pt x="0" y="221"/>
                  <a:pt x="16" y="157"/>
                  <a:pt x="48" y="104"/>
                </a:cubicBezTo>
                <a:cubicBezTo>
                  <a:pt x="81" y="50"/>
                  <a:pt x="128" y="16"/>
                  <a:pt x="189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14" name="path 214"/>
          <p:cNvSpPr/>
          <p:nvPr/>
        </p:nvSpPr>
        <p:spPr>
          <a:xfrm>
            <a:off x="6435716" y="1502695"/>
            <a:ext cx="801446" cy="376910"/>
          </a:xfrm>
          <a:custGeom>
            <a:avLst/>
            <a:gdLst/>
            <a:ahLst/>
            <a:cxnLst/>
            <a:rect l="0" t="0" r="0" b="0"/>
            <a:pathLst>
              <a:path w="1262" h="593">
                <a:moveTo>
                  <a:pt x="1072" y="0"/>
                </a:moveTo>
                <a:cubicBezTo>
                  <a:pt x="1133" y="16"/>
                  <a:pt x="1180" y="50"/>
                  <a:pt x="1213" y="104"/>
                </a:cubicBezTo>
                <a:cubicBezTo>
                  <a:pt x="1245" y="157"/>
                  <a:pt x="1262" y="221"/>
                  <a:pt x="1262" y="296"/>
                </a:cubicBezTo>
                <a:cubicBezTo>
                  <a:pt x="1262" y="372"/>
                  <a:pt x="1245" y="436"/>
                  <a:pt x="1213" y="489"/>
                </a:cubicBezTo>
                <a:cubicBezTo>
                  <a:pt x="1180" y="542"/>
                  <a:pt x="1133" y="577"/>
                  <a:pt x="1072" y="593"/>
                </a:cubicBezTo>
                <a:lnTo>
                  <a:pt x="1065" y="569"/>
                </a:lnTo>
                <a:cubicBezTo>
                  <a:pt x="1113" y="553"/>
                  <a:pt x="1149" y="521"/>
                  <a:pt x="1172" y="474"/>
                </a:cubicBezTo>
                <a:cubicBezTo>
                  <a:pt x="1196" y="427"/>
                  <a:pt x="1207" y="366"/>
                  <a:pt x="1207" y="293"/>
                </a:cubicBezTo>
                <a:cubicBezTo>
                  <a:pt x="1207" y="223"/>
                  <a:pt x="1196" y="164"/>
                  <a:pt x="1172" y="118"/>
                </a:cubicBezTo>
                <a:cubicBezTo>
                  <a:pt x="1149" y="71"/>
                  <a:pt x="1113" y="40"/>
                  <a:pt x="1064" y="24"/>
                </a:cubicBezTo>
                <a:lnTo>
                  <a:pt x="1072" y="0"/>
                </a:lnTo>
                <a:close/>
                <a:moveTo>
                  <a:pt x="189" y="0"/>
                </a:moveTo>
                <a:lnTo>
                  <a:pt x="197" y="24"/>
                </a:lnTo>
                <a:cubicBezTo>
                  <a:pt x="148" y="40"/>
                  <a:pt x="112" y="71"/>
                  <a:pt x="89" y="118"/>
                </a:cubicBezTo>
                <a:cubicBezTo>
                  <a:pt x="65" y="164"/>
                  <a:pt x="54" y="223"/>
                  <a:pt x="54" y="293"/>
                </a:cubicBezTo>
                <a:cubicBezTo>
                  <a:pt x="54" y="366"/>
                  <a:pt x="65" y="427"/>
                  <a:pt x="89" y="474"/>
                </a:cubicBezTo>
                <a:cubicBezTo>
                  <a:pt x="112" y="521"/>
                  <a:pt x="148" y="553"/>
                  <a:pt x="196" y="569"/>
                </a:cubicBezTo>
                <a:lnTo>
                  <a:pt x="189" y="593"/>
                </a:lnTo>
                <a:cubicBezTo>
                  <a:pt x="128" y="577"/>
                  <a:pt x="81" y="542"/>
                  <a:pt x="48" y="489"/>
                </a:cubicBezTo>
                <a:cubicBezTo>
                  <a:pt x="16" y="436"/>
                  <a:pt x="0" y="372"/>
                  <a:pt x="0" y="296"/>
                </a:cubicBezTo>
                <a:cubicBezTo>
                  <a:pt x="0" y="221"/>
                  <a:pt x="16" y="157"/>
                  <a:pt x="48" y="104"/>
                </a:cubicBezTo>
                <a:cubicBezTo>
                  <a:pt x="81" y="50"/>
                  <a:pt x="128" y="16"/>
                  <a:pt x="189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16" name="textbox 216"/>
          <p:cNvSpPr/>
          <p:nvPr/>
        </p:nvSpPr>
        <p:spPr>
          <a:xfrm>
            <a:off x="783341" y="1468333"/>
            <a:ext cx="10970894" cy="48342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367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2500" kern="0" spc="-3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500" kern="0" spc="-33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200" kern="0" spc="-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我们不妨将左下角的下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标看成</a:t>
            </a:r>
            <a:r>
              <a:rPr sz="3200" kern="0" spc="7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0,0</a:t>
            </a:r>
            <a:r>
              <a:rPr sz="3200" kern="0" spc="6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，</a:t>
            </a:r>
            <a:r>
              <a:rPr sz="3200" kern="0" spc="-38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这样一个位置的下标就</a:t>
            </a:r>
            <a:endParaRPr sz="3200" dirty="0">
              <a:latin typeface="STXinwei"/>
              <a:ea typeface="STXinwei"/>
              <a:cs typeface="STXinwei"/>
            </a:endParaRPr>
          </a:p>
          <a:p>
            <a:pPr marL="382270" algn="l" rtl="0" eaLnBrk="0">
              <a:lnSpc>
                <a:spcPct val="93000"/>
              </a:lnSpc>
              <a:spcBef>
                <a:spcPts val="364"/>
              </a:spcBef>
              <a:tabLst/>
            </a:pPr>
            <a:r>
              <a:rPr sz="3200" kern="0" spc="-9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表示这个位置与左下角两个坐标方向的距离。</a:t>
            </a:r>
            <a:endParaRPr sz="3200" dirty="0">
              <a:latin typeface="STXinwei"/>
              <a:ea typeface="STXinwei"/>
              <a:cs typeface="STXinwei"/>
            </a:endParaRPr>
          </a:p>
          <a:p>
            <a:pPr marL="12700" algn="l" rtl="0" eaLnBrk="0">
              <a:lnSpc>
                <a:spcPct val="92000"/>
              </a:lnSpc>
              <a:spcBef>
                <a:spcPts val="1278"/>
              </a:spcBef>
              <a:tabLst/>
            </a:pPr>
            <a:r>
              <a:rPr sz="2500" kern="0" spc="-7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3200" kern="0" spc="-7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在第</a:t>
            </a:r>
            <a:r>
              <a:rPr sz="3200" kern="0" spc="-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0</a:t>
            </a:r>
            <a:r>
              <a:rPr sz="3200" kern="0" spc="-7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行和第</a:t>
            </a:r>
            <a:r>
              <a:rPr sz="3200" kern="0" spc="-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0</a:t>
            </a:r>
            <a:r>
              <a:rPr sz="3200" kern="0" spc="-7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列，</a:t>
            </a:r>
            <a:r>
              <a:rPr sz="3200" kern="0" spc="-39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3200" kern="0" spc="-7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一定只能看到第一个。</a:t>
            </a:r>
            <a:endParaRPr sz="3200" dirty="0">
              <a:latin typeface="STXinwei"/>
              <a:ea typeface="STXinwei"/>
              <a:cs typeface="STXinwei"/>
            </a:endParaRPr>
          </a:p>
          <a:p>
            <a:pPr marL="389890" indent="-377190" algn="l" rtl="0" eaLnBrk="0">
              <a:lnSpc>
                <a:spcPct val="97000"/>
              </a:lnSpc>
              <a:spcBef>
                <a:spcPts val="1284"/>
              </a:spcBef>
              <a:tabLst/>
            </a:pPr>
            <a:r>
              <a:rPr sz="2500" kern="0" spc="-5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500" kern="0" spc="-34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200" kern="0" spc="-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考虑</a:t>
            </a:r>
            <a:r>
              <a:rPr sz="3200" kern="0" spc="6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3200" kern="0" spc="-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1, n</a:t>
            </a:r>
            <a:r>
              <a:rPr sz="3200" kern="0" spc="3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−</a:t>
            </a:r>
            <a:r>
              <a:rPr sz="3200" kern="0" spc="2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   ×  </a:t>
            </a:r>
            <a:r>
              <a:rPr sz="3200" kern="0" spc="-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1, n</a:t>
            </a:r>
            <a:r>
              <a:rPr sz="3200" kern="0" spc="3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−</a:t>
            </a:r>
            <a:r>
              <a:rPr sz="3200" kern="0" spc="2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  </a:t>
            </a:r>
            <a:r>
              <a:rPr sz="3200" kern="0" spc="-6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这些区域的</a:t>
            </a:r>
            <a:r>
              <a:rPr sz="3200" kern="0" spc="-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(x,</a:t>
            </a:r>
            <a:r>
              <a:rPr sz="3200" kern="0" spc="-1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y)</a:t>
            </a:r>
            <a:r>
              <a:rPr sz="3200" kern="0" spc="-6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能否被看到取决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   </a:t>
            </a:r>
            <a:r>
              <a:rPr sz="3200" kern="0" spc="-17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于什么。</a:t>
            </a:r>
            <a:endParaRPr sz="3200" dirty="0">
              <a:latin typeface="STXinwei"/>
              <a:ea typeface="STXinwei"/>
              <a:cs typeface="STXinwei"/>
            </a:endParaRPr>
          </a:p>
          <a:p>
            <a:pPr marL="12700" algn="l" rtl="0" eaLnBrk="0">
              <a:lnSpc>
                <a:spcPct val="88000"/>
              </a:lnSpc>
              <a:spcBef>
                <a:spcPts val="1782"/>
              </a:spcBef>
              <a:tabLst/>
            </a:pPr>
            <a:r>
              <a:rPr sz="2500" kern="0" spc="-1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32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(x,</a:t>
            </a:r>
            <a:r>
              <a:rPr sz="3200" kern="0" spc="-1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y)</a:t>
            </a:r>
            <a:r>
              <a:rPr sz="3200" kern="0" spc="-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看不到 当且仅当存在  </a:t>
            </a:r>
            <a:r>
              <a:rPr sz="3200" kern="0" spc="-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          使得</a:t>
            </a:r>
            <a:endParaRPr sz="3200" dirty="0">
              <a:latin typeface="STXinwei"/>
              <a:ea typeface="STXinwei"/>
              <a:cs typeface="STXinwei"/>
            </a:endParaRPr>
          </a:p>
          <a:p>
            <a:pPr algn="l" rtl="0" eaLnBrk="0">
              <a:lnSpc>
                <a:spcPct val="14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spcBef>
                <a:spcPts val="961"/>
              </a:spcBef>
              <a:tabLst/>
            </a:pPr>
            <a:r>
              <a:rPr sz="2500" kern="0" spc="-4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500" kern="0" spc="-34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这等价于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gcd</a:t>
            </a:r>
            <a:r>
              <a:rPr sz="3200" kern="0" spc="6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x,</a:t>
            </a:r>
            <a:r>
              <a:rPr sz="3200" kern="0" spc="-1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y</a:t>
            </a:r>
            <a:r>
              <a:rPr sz="3200" kern="0" spc="1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≠</a:t>
            </a:r>
            <a:r>
              <a:rPr sz="3200" kern="0" spc="4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3200" kern="0" spc="-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。</a:t>
            </a:r>
            <a:endParaRPr sz="3200" dirty="0">
              <a:latin typeface="STXinwei"/>
              <a:ea typeface="STXinwei"/>
              <a:cs typeface="STXinwei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4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spcBef>
                <a:spcPts val="3"/>
              </a:spcBef>
              <a:tabLst/>
            </a:pPr>
            <a:r>
              <a:rPr sz="2500" kern="0" spc="-4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500" kern="0" spc="-37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那么，我们的最终答案就是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2</a:t>
            </a:r>
            <a:r>
              <a:rPr sz="3200" kern="0" spc="2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+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endParaRPr sz="3200" dirty="0">
              <a:latin typeface="Cambria Math"/>
              <a:ea typeface="Cambria Math"/>
              <a:cs typeface="Cambria Math"/>
            </a:endParaRPr>
          </a:p>
        </p:txBody>
      </p:sp>
      <p:pic>
        <p:nvPicPr>
          <p:cNvPr id="218" name="picture 2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704503" y="5754748"/>
            <a:ext cx="2558394" cy="513824"/>
          </a:xfrm>
          <a:prstGeom prst="rect">
            <a:avLst/>
          </a:prstGeom>
        </p:spPr>
      </p:pic>
      <p:pic>
        <p:nvPicPr>
          <p:cNvPr id="220" name="picture 2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7806497" y="4306422"/>
            <a:ext cx="2096299" cy="649094"/>
          </a:xfrm>
          <a:prstGeom prst="rect">
            <a:avLst/>
          </a:prstGeom>
        </p:spPr>
      </p:pic>
      <p:pic>
        <p:nvPicPr>
          <p:cNvPr id="222" name="picture 2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5778816" y="4406855"/>
            <a:ext cx="1237584" cy="378424"/>
          </a:xfrm>
          <a:prstGeom prst="rect">
            <a:avLst/>
          </a:prstGeom>
        </p:spPr>
      </p:pic>
      <p:pic>
        <p:nvPicPr>
          <p:cNvPr id="224" name="picture 2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  <p:sp>
        <p:nvSpPr>
          <p:cNvPr id="226" name="path 226"/>
          <p:cNvSpPr/>
          <p:nvPr/>
        </p:nvSpPr>
        <p:spPr>
          <a:xfrm>
            <a:off x="9299312" y="5806471"/>
            <a:ext cx="714578" cy="376910"/>
          </a:xfrm>
          <a:custGeom>
            <a:avLst/>
            <a:gdLst/>
            <a:ahLst/>
            <a:cxnLst/>
            <a:rect l="0" t="0" r="0" b="0"/>
            <a:pathLst>
              <a:path w="1125" h="593">
                <a:moveTo>
                  <a:pt x="936" y="0"/>
                </a:moveTo>
                <a:cubicBezTo>
                  <a:pt x="996" y="16"/>
                  <a:pt x="1043" y="50"/>
                  <a:pt x="1076" y="104"/>
                </a:cubicBezTo>
                <a:cubicBezTo>
                  <a:pt x="1109" y="157"/>
                  <a:pt x="1125" y="221"/>
                  <a:pt x="1125" y="296"/>
                </a:cubicBezTo>
                <a:cubicBezTo>
                  <a:pt x="1125" y="372"/>
                  <a:pt x="1109" y="436"/>
                  <a:pt x="1076" y="489"/>
                </a:cubicBezTo>
                <a:cubicBezTo>
                  <a:pt x="1043" y="542"/>
                  <a:pt x="997" y="577"/>
                  <a:pt x="936" y="593"/>
                </a:cubicBezTo>
                <a:lnTo>
                  <a:pt x="928" y="569"/>
                </a:lnTo>
                <a:cubicBezTo>
                  <a:pt x="976" y="553"/>
                  <a:pt x="1012" y="521"/>
                  <a:pt x="1035" y="474"/>
                </a:cubicBezTo>
                <a:cubicBezTo>
                  <a:pt x="1059" y="426"/>
                  <a:pt x="1071" y="366"/>
                  <a:pt x="1071" y="293"/>
                </a:cubicBezTo>
                <a:cubicBezTo>
                  <a:pt x="1071" y="223"/>
                  <a:pt x="1059" y="164"/>
                  <a:pt x="1036" y="118"/>
                </a:cubicBezTo>
                <a:cubicBezTo>
                  <a:pt x="1012" y="71"/>
                  <a:pt x="976" y="40"/>
                  <a:pt x="927" y="24"/>
                </a:cubicBezTo>
                <a:lnTo>
                  <a:pt x="936" y="0"/>
                </a:lnTo>
                <a:close/>
                <a:moveTo>
                  <a:pt x="189" y="0"/>
                </a:moveTo>
                <a:lnTo>
                  <a:pt x="197" y="24"/>
                </a:lnTo>
                <a:cubicBezTo>
                  <a:pt x="148" y="40"/>
                  <a:pt x="112" y="71"/>
                  <a:pt x="89" y="118"/>
                </a:cubicBezTo>
                <a:cubicBezTo>
                  <a:pt x="65" y="164"/>
                  <a:pt x="54" y="223"/>
                  <a:pt x="54" y="293"/>
                </a:cubicBezTo>
                <a:cubicBezTo>
                  <a:pt x="54" y="366"/>
                  <a:pt x="65" y="426"/>
                  <a:pt x="89" y="474"/>
                </a:cubicBezTo>
                <a:cubicBezTo>
                  <a:pt x="112" y="521"/>
                  <a:pt x="148" y="553"/>
                  <a:pt x="196" y="569"/>
                </a:cubicBezTo>
                <a:lnTo>
                  <a:pt x="189" y="593"/>
                </a:lnTo>
                <a:cubicBezTo>
                  <a:pt x="128" y="577"/>
                  <a:pt x="81" y="542"/>
                  <a:pt x="48" y="489"/>
                </a:cubicBezTo>
                <a:cubicBezTo>
                  <a:pt x="16" y="436"/>
                  <a:pt x="0" y="372"/>
                  <a:pt x="0" y="296"/>
                </a:cubicBezTo>
                <a:cubicBezTo>
                  <a:pt x="0" y="221"/>
                  <a:pt x="16" y="157"/>
                  <a:pt x="48" y="104"/>
                </a:cubicBezTo>
                <a:cubicBezTo>
                  <a:pt x="81" y="50"/>
                  <a:pt x="128" y="16"/>
                  <a:pt x="189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28" name="textbox 228"/>
          <p:cNvSpPr/>
          <p:nvPr/>
        </p:nvSpPr>
        <p:spPr>
          <a:xfrm>
            <a:off x="9447683" y="5809545"/>
            <a:ext cx="1863089" cy="4102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48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0000"/>
              </a:lnSpc>
              <a:tabLst/>
            </a:pPr>
            <a:r>
              <a:rPr sz="2800" kern="0" spc="-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i,</a:t>
            </a:r>
            <a:r>
              <a:rPr sz="2800" kern="0" spc="-3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800" kern="0" spc="-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j</a:t>
            </a:r>
            <a:r>
              <a:rPr sz="2800" kern="0" spc="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 </a:t>
            </a:r>
            <a:r>
              <a:rPr sz="2800" kern="0" spc="-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  1]</a:t>
            </a:r>
            <a:r>
              <a:rPr sz="2800" kern="0" spc="-8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。</a:t>
            </a:r>
            <a:endParaRPr sz="2800" dirty="0">
              <a:latin typeface="STXinwei"/>
              <a:ea typeface="STXinwei"/>
              <a:cs typeface="STXinwei"/>
            </a:endParaRPr>
          </a:p>
        </p:txBody>
      </p:sp>
      <p:sp>
        <p:nvSpPr>
          <p:cNvPr id="230" name="textbox 230"/>
          <p:cNvSpPr/>
          <p:nvPr/>
        </p:nvSpPr>
        <p:spPr>
          <a:xfrm>
            <a:off x="773904" y="749147"/>
            <a:ext cx="1664335" cy="4718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493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1000"/>
              </a:lnSpc>
              <a:tabLst/>
            </a:pPr>
            <a:r>
              <a:rPr sz="3600" kern="0" spc="-30" dirty="0">
                <a:solidFill>
                  <a:srgbClr val="90C226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Solution</a:t>
            </a:r>
            <a:endParaRPr sz="3600" dirty="0">
              <a:latin typeface="Trebuchet MS"/>
              <a:ea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06" y="0"/>
            <a:ext cx="4771493" cy="6858000"/>
          </a:xfrm>
          <a:prstGeom prst="rect">
            <a:avLst/>
          </a:prstGeom>
        </p:spPr>
      </p:pic>
      <p:sp>
        <p:nvSpPr>
          <p:cNvPr id="234" name="path 234"/>
          <p:cNvSpPr/>
          <p:nvPr/>
        </p:nvSpPr>
        <p:spPr>
          <a:xfrm>
            <a:off x="7725039" y="3499049"/>
            <a:ext cx="432434" cy="328904"/>
          </a:xfrm>
          <a:custGeom>
            <a:avLst/>
            <a:gdLst/>
            <a:ahLst/>
            <a:cxnLst/>
            <a:rect l="0" t="0" r="0" b="0"/>
            <a:pathLst>
              <a:path w="680" h="517">
                <a:moveTo>
                  <a:pt x="515" y="0"/>
                </a:moveTo>
                <a:cubicBezTo>
                  <a:pt x="568" y="14"/>
                  <a:pt x="609" y="44"/>
                  <a:pt x="638" y="90"/>
                </a:cubicBezTo>
                <a:cubicBezTo>
                  <a:pt x="666" y="137"/>
                  <a:pt x="680" y="193"/>
                  <a:pt x="680" y="259"/>
                </a:cubicBezTo>
                <a:cubicBezTo>
                  <a:pt x="680" y="325"/>
                  <a:pt x="666" y="381"/>
                  <a:pt x="638" y="427"/>
                </a:cubicBezTo>
                <a:cubicBezTo>
                  <a:pt x="610" y="473"/>
                  <a:pt x="569" y="503"/>
                  <a:pt x="515" y="517"/>
                </a:cubicBezTo>
                <a:lnTo>
                  <a:pt x="509" y="496"/>
                </a:lnTo>
                <a:cubicBezTo>
                  <a:pt x="551" y="482"/>
                  <a:pt x="582" y="455"/>
                  <a:pt x="603" y="413"/>
                </a:cubicBezTo>
                <a:cubicBezTo>
                  <a:pt x="623" y="372"/>
                  <a:pt x="633" y="320"/>
                  <a:pt x="633" y="256"/>
                </a:cubicBezTo>
                <a:cubicBezTo>
                  <a:pt x="633" y="194"/>
                  <a:pt x="623" y="143"/>
                  <a:pt x="603" y="103"/>
                </a:cubicBezTo>
                <a:cubicBezTo>
                  <a:pt x="582" y="62"/>
                  <a:pt x="551" y="35"/>
                  <a:pt x="508" y="21"/>
                </a:cubicBezTo>
                <a:lnTo>
                  <a:pt x="515" y="0"/>
                </a:lnTo>
                <a:close/>
                <a:moveTo>
                  <a:pt x="165" y="0"/>
                </a:moveTo>
                <a:lnTo>
                  <a:pt x="172" y="21"/>
                </a:lnTo>
                <a:cubicBezTo>
                  <a:pt x="129" y="35"/>
                  <a:pt x="98" y="62"/>
                  <a:pt x="77" y="103"/>
                </a:cubicBezTo>
                <a:cubicBezTo>
                  <a:pt x="57" y="143"/>
                  <a:pt x="47" y="194"/>
                  <a:pt x="47" y="256"/>
                </a:cubicBezTo>
                <a:cubicBezTo>
                  <a:pt x="47" y="320"/>
                  <a:pt x="57" y="372"/>
                  <a:pt x="77" y="413"/>
                </a:cubicBezTo>
                <a:cubicBezTo>
                  <a:pt x="98" y="455"/>
                  <a:pt x="129" y="482"/>
                  <a:pt x="171" y="496"/>
                </a:cubicBezTo>
                <a:lnTo>
                  <a:pt x="165" y="517"/>
                </a:lnTo>
                <a:cubicBezTo>
                  <a:pt x="111" y="503"/>
                  <a:pt x="70" y="473"/>
                  <a:pt x="42" y="427"/>
                </a:cubicBezTo>
                <a:cubicBezTo>
                  <a:pt x="14" y="381"/>
                  <a:pt x="0" y="325"/>
                  <a:pt x="0" y="259"/>
                </a:cubicBezTo>
                <a:cubicBezTo>
                  <a:pt x="0" y="193"/>
                  <a:pt x="14" y="137"/>
                  <a:pt x="42" y="90"/>
                </a:cubicBezTo>
                <a:cubicBezTo>
                  <a:pt x="71" y="44"/>
                  <a:pt x="112" y="14"/>
                  <a:pt x="165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36" name="path 236"/>
          <p:cNvSpPr/>
          <p:nvPr/>
        </p:nvSpPr>
        <p:spPr>
          <a:xfrm>
            <a:off x="7459862" y="5443673"/>
            <a:ext cx="629031" cy="328904"/>
          </a:xfrm>
          <a:custGeom>
            <a:avLst/>
            <a:gdLst/>
            <a:ahLst/>
            <a:cxnLst/>
            <a:rect l="0" t="0" r="0" b="0"/>
            <a:pathLst>
              <a:path w="990" h="517">
                <a:moveTo>
                  <a:pt x="825" y="0"/>
                </a:moveTo>
                <a:cubicBezTo>
                  <a:pt x="878" y="14"/>
                  <a:pt x="919" y="44"/>
                  <a:pt x="947" y="90"/>
                </a:cubicBezTo>
                <a:cubicBezTo>
                  <a:pt x="976" y="137"/>
                  <a:pt x="990" y="193"/>
                  <a:pt x="990" y="259"/>
                </a:cubicBezTo>
                <a:cubicBezTo>
                  <a:pt x="990" y="325"/>
                  <a:pt x="976" y="381"/>
                  <a:pt x="948" y="427"/>
                </a:cubicBezTo>
                <a:cubicBezTo>
                  <a:pt x="919" y="473"/>
                  <a:pt x="878" y="503"/>
                  <a:pt x="825" y="517"/>
                </a:cubicBezTo>
                <a:lnTo>
                  <a:pt x="818" y="496"/>
                </a:lnTo>
                <a:cubicBezTo>
                  <a:pt x="860" y="482"/>
                  <a:pt x="892" y="455"/>
                  <a:pt x="912" y="413"/>
                </a:cubicBezTo>
                <a:cubicBezTo>
                  <a:pt x="933" y="372"/>
                  <a:pt x="943" y="320"/>
                  <a:pt x="943" y="256"/>
                </a:cubicBezTo>
                <a:cubicBezTo>
                  <a:pt x="943" y="194"/>
                  <a:pt x="933" y="143"/>
                  <a:pt x="912" y="103"/>
                </a:cubicBezTo>
                <a:cubicBezTo>
                  <a:pt x="892" y="62"/>
                  <a:pt x="860" y="35"/>
                  <a:pt x="818" y="21"/>
                </a:cubicBezTo>
                <a:lnTo>
                  <a:pt x="825" y="0"/>
                </a:lnTo>
                <a:close/>
                <a:moveTo>
                  <a:pt x="165" y="0"/>
                </a:moveTo>
                <a:lnTo>
                  <a:pt x="172" y="21"/>
                </a:lnTo>
                <a:cubicBezTo>
                  <a:pt x="129" y="35"/>
                  <a:pt x="98" y="62"/>
                  <a:pt x="77" y="103"/>
                </a:cubicBezTo>
                <a:cubicBezTo>
                  <a:pt x="57" y="143"/>
                  <a:pt x="47" y="194"/>
                  <a:pt x="47" y="256"/>
                </a:cubicBezTo>
                <a:cubicBezTo>
                  <a:pt x="47" y="320"/>
                  <a:pt x="57" y="372"/>
                  <a:pt x="77" y="413"/>
                </a:cubicBezTo>
                <a:cubicBezTo>
                  <a:pt x="98" y="455"/>
                  <a:pt x="129" y="482"/>
                  <a:pt x="171" y="496"/>
                </a:cubicBezTo>
                <a:lnTo>
                  <a:pt x="165" y="517"/>
                </a:lnTo>
                <a:cubicBezTo>
                  <a:pt x="111" y="503"/>
                  <a:pt x="71" y="473"/>
                  <a:pt x="42" y="427"/>
                </a:cubicBezTo>
                <a:cubicBezTo>
                  <a:pt x="14" y="381"/>
                  <a:pt x="0" y="325"/>
                  <a:pt x="0" y="259"/>
                </a:cubicBezTo>
                <a:cubicBezTo>
                  <a:pt x="0" y="193"/>
                  <a:pt x="14" y="137"/>
                  <a:pt x="42" y="90"/>
                </a:cubicBezTo>
                <a:cubicBezTo>
                  <a:pt x="71" y="44"/>
                  <a:pt x="112" y="14"/>
                  <a:pt x="165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38" name="path 238"/>
          <p:cNvSpPr/>
          <p:nvPr/>
        </p:nvSpPr>
        <p:spPr>
          <a:xfrm>
            <a:off x="6539367" y="2508449"/>
            <a:ext cx="622934" cy="328904"/>
          </a:xfrm>
          <a:custGeom>
            <a:avLst/>
            <a:gdLst/>
            <a:ahLst/>
            <a:cxnLst/>
            <a:rect l="0" t="0" r="0" b="0"/>
            <a:pathLst>
              <a:path w="980" h="517">
                <a:moveTo>
                  <a:pt x="815" y="0"/>
                </a:moveTo>
                <a:cubicBezTo>
                  <a:pt x="868" y="14"/>
                  <a:pt x="909" y="44"/>
                  <a:pt x="938" y="90"/>
                </a:cubicBezTo>
                <a:cubicBezTo>
                  <a:pt x="966" y="137"/>
                  <a:pt x="980" y="193"/>
                  <a:pt x="980" y="259"/>
                </a:cubicBezTo>
                <a:cubicBezTo>
                  <a:pt x="980" y="325"/>
                  <a:pt x="966" y="381"/>
                  <a:pt x="938" y="427"/>
                </a:cubicBezTo>
                <a:cubicBezTo>
                  <a:pt x="910" y="473"/>
                  <a:pt x="869" y="503"/>
                  <a:pt x="815" y="517"/>
                </a:cubicBezTo>
                <a:lnTo>
                  <a:pt x="809" y="496"/>
                </a:lnTo>
                <a:cubicBezTo>
                  <a:pt x="851" y="482"/>
                  <a:pt x="882" y="455"/>
                  <a:pt x="903" y="413"/>
                </a:cubicBezTo>
                <a:cubicBezTo>
                  <a:pt x="923" y="372"/>
                  <a:pt x="933" y="320"/>
                  <a:pt x="933" y="256"/>
                </a:cubicBezTo>
                <a:cubicBezTo>
                  <a:pt x="933" y="194"/>
                  <a:pt x="923" y="143"/>
                  <a:pt x="903" y="103"/>
                </a:cubicBezTo>
                <a:cubicBezTo>
                  <a:pt x="882" y="62"/>
                  <a:pt x="851" y="35"/>
                  <a:pt x="808" y="21"/>
                </a:cubicBezTo>
                <a:lnTo>
                  <a:pt x="815" y="0"/>
                </a:lnTo>
                <a:close/>
                <a:moveTo>
                  <a:pt x="165" y="0"/>
                </a:moveTo>
                <a:lnTo>
                  <a:pt x="172" y="21"/>
                </a:lnTo>
                <a:cubicBezTo>
                  <a:pt x="129" y="35"/>
                  <a:pt x="98" y="62"/>
                  <a:pt x="77" y="103"/>
                </a:cubicBezTo>
                <a:cubicBezTo>
                  <a:pt x="57" y="143"/>
                  <a:pt x="47" y="194"/>
                  <a:pt x="47" y="256"/>
                </a:cubicBezTo>
                <a:cubicBezTo>
                  <a:pt x="47" y="320"/>
                  <a:pt x="57" y="372"/>
                  <a:pt x="77" y="413"/>
                </a:cubicBezTo>
                <a:cubicBezTo>
                  <a:pt x="98" y="455"/>
                  <a:pt x="129" y="482"/>
                  <a:pt x="171" y="496"/>
                </a:cubicBezTo>
                <a:lnTo>
                  <a:pt x="165" y="517"/>
                </a:lnTo>
                <a:cubicBezTo>
                  <a:pt x="111" y="503"/>
                  <a:pt x="70" y="473"/>
                  <a:pt x="42" y="427"/>
                </a:cubicBezTo>
                <a:cubicBezTo>
                  <a:pt x="14" y="381"/>
                  <a:pt x="0" y="325"/>
                  <a:pt x="0" y="259"/>
                </a:cubicBezTo>
                <a:cubicBezTo>
                  <a:pt x="0" y="193"/>
                  <a:pt x="14" y="137"/>
                  <a:pt x="42" y="90"/>
                </a:cubicBezTo>
                <a:cubicBezTo>
                  <a:pt x="71" y="44"/>
                  <a:pt x="112" y="14"/>
                  <a:pt x="165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0" name="path 240"/>
          <p:cNvSpPr/>
          <p:nvPr/>
        </p:nvSpPr>
        <p:spPr>
          <a:xfrm>
            <a:off x="2413899" y="3499049"/>
            <a:ext cx="3823334" cy="328904"/>
          </a:xfrm>
          <a:custGeom>
            <a:avLst/>
            <a:gdLst/>
            <a:ahLst/>
            <a:cxnLst/>
            <a:rect l="0" t="0" r="0" b="0"/>
            <a:pathLst>
              <a:path w="6020" h="517">
                <a:moveTo>
                  <a:pt x="515" y="0"/>
                </a:moveTo>
                <a:cubicBezTo>
                  <a:pt x="568" y="14"/>
                  <a:pt x="609" y="44"/>
                  <a:pt x="638" y="90"/>
                </a:cubicBezTo>
                <a:cubicBezTo>
                  <a:pt x="666" y="137"/>
                  <a:pt x="680" y="193"/>
                  <a:pt x="680" y="259"/>
                </a:cubicBezTo>
                <a:cubicBezTo>
                  <a:pt x="680" y="325"/>
                  <a:pt x="666" y="381"/>
                  <a:pt x="638" y="427"/>
                </a:cubicBezTo>
                <a:cubicBezTo>
                  <a:pt x="610" y="473"/>
                  <a:pt x="569" y="503"/>
                  <a:pt x="515" y="517"/>
                </a:cubicBezTo>
                <a:lnTo>
                  <a:pt x="509" y="496"/>
                </a:lnTo>
                <a:cubicBezTo>
                  <a:pt x="551" y="482"/>
                  <a:pt x="582" y="455"/>
                  <a:pt x="603" y="413"/>
                </a:cubicBezTo>
                <a:cubicBezTo>
                  <a:pt x="623" y="372"/>
                  <a:pt x="633" y="320"/>
                  <a:pt x="633" y="256"/>
                </a:cubicBezTo>
                <a:cubicBezTo>
                  <a:pt x="633" y="194"/>
                  <a:pt x="623" y="143"/>
                  <a:pt x="603" y="103"/>
                </a:cubicBezTo>
                <a:cubicBezTo>
                  <a:pt x="582" y="62"/>
                  <a:pt x="551" y="35"/>
                  <a:pt x="508" y="21"/>
                </a:cubicBezTo>
                <a:lnTo>
                  <a:pt x="515" y="0"/>
                </a:lnTo>
                <a:close/>
                <a:moveTo>
                  <a:pt x="165" y="0"/>
                </a:moveTo>
                <a:lnTo>
                  <a:pt x="172" y="21"/>
                </a:lnTo>
                <a:cubicBezTo>
                  <a:pt x="129" y="35"/>
                  <a:pt x="98" y="62"/>
                  <a:pt x="77" y="103"/>
                </a:cubicBezTo>
                <a:cubicBezTo>
                  <a:pt x="57" y="143"/>
                  <a:pt x="47" y="194"/>
                  <a:pt x="47" y="256"/>
                </a:cubicBezTo>
                <a:cubicBezTo>
                  <a:pt x="47" y="320"/>
                  <a:pt x="57" y="372"/>
                  <a:pt x="77" y="413"/>
                </a:cubicBezTo>
                <a:cubicBezTo>
                  <a:pt x="98" y="455"/>
                  <a:pt x="129" y="482"/>
                  <a:pt x="171" y="496"/>
                </a:cubicBezTo>
                <a:lnTo>
                  <a:pt x="165" y="517"/>
                </a:lnTo>
                <a:cubicBezTo>
                  <a:pt x="111" y="503"/>
                  <a:pt x="70" y="473"/>
                  <a:pt x="42" y="427"/>
                </a:cubicBezTo>
                <a:cubicBezTo>
                  <a:pt x="14" y="381"/>
                  <a:pt x="0" y="325"/>
                  <a:pt x="0" y="259"/>
                </a:cubicBezTo>
                <a:cubicBezTo>
                  <a:pt x="0" y="193"/>
                  <a:pt x="14" y="137"/>
                  <a:pt x="42" y="90"/>
                </a:cubicBezTo>
                <a:cubicBezTo>
                  <a:pt x="71" y="44"/>
                  <a:pt x="112" y="14"/>
                  <a:pt x="165" y="0"/>
                </a:cubicBezTo>
              </a:path>
              <a:path w="6020" h="517">
                <a:moveTo>
                  <a:pt x="5855" y="0"/>
                </a:moveTo>
                <a:cubicBezTo>
                  <a:pt x="5908" y="14"/>
                  <a:pt x="5949" y="44"/>
                  <a:pt x="5978" y="90"/>
                </a:cubicBezTo>
                <a:cubicBezTo>
                  <a:pt x="6006" y="137"/>
                  <a:pt x="6020" y="193"/>
                  <a:pt x="6020" y="259"/>
                </a:cubicBezTo>
                <a:cubicBezTo>
                  <a:pt x="6020" y="325"/>
                  <a:pt x="6006" y="381"/>
                  <a:pt x="5978" y="427"/>
                </a:cubicBezTo>
                <a:cubicBezTo>
                  <a:pt x="5949" y="473"/>
                  <a:pt x="5909" y="503"/>
                  <a:pt x="5855" y="517"/>
                </a:cubicBezTo>
                <a:lnTo>
                  <a:pt x="5849" y="496"/>
                </a:lnTo>
                <a:cubicBezTo>
                  <a:pt x="5891" y="482"/>
                  <a:pt x="5922" y="455"/>
                  <a:pt x="5943" y="413"/>
                </a:cubicBezTo>
                <a:cubicBezTo>
                  <a:pt x="5963" y="372"/>
                  <a:pt x="5973" y="320"/>
                  <a:pt x="5973" y="256"/>
                </a:cubicBezTo>
                <a:cubicBezTo>
                  <a:pt x="5973" y="194"/>
                  <a:pt x="5963" y="143"/>
                  <a:pt x="5943" y="103"/>
                </a:cubicBezTo>
                <a:cubicBezTo>
                  <a:pt x="5922" y="62"/>
                  <a:pt x="5891" y="35"/>
                  <a:pt x="5848" y="21"/>
                </a:cubicBezTo>
                <a:lnTo>
                  <a:pt x="5855" y="0"/>
                </a:lnTo>
                <a:close/>
                <a:moveTo>
                  <a:pt x="5205" y="0"/>
                </a:moveTo>
                <a:lnTo>
                  <a:pt x="5212" y="21"/>
                </a:lnTo>
                <a:cubicBezTo>
                  <a:pt x="5169" y="35"/>
                  <a:pt x="5138" y="62"/>
                  <a:pt x="5117" y="103"/>
                </a:cubicBezTo>
                <a:cubicBezTo>
                  <a:pt x="5097" y="143"/>
                  <a:pt x="5087" y="194"/>
                  <a:pt x="5087" y="256"/>
                </a:cubicBezTo>
                <a:cubicBezTo>
                  <a:pt x="5087" y="320"/>
                  <a:pt x="5097" y="372"/>
                  <a:pt x="5117" y="413"/>
                </a:cubicBezTo>
                <a:cubicBezTo>
                  <a:pt x="5138" y="455"/>
                  <a:pt x="5169" y="482"/>
                  <a:pt x="5211" y="496"/>
                </a:cubicBezTo>
                <a:lnTo>
                  <a:pt x="5205" y="517"/>
                </a:lnTo>
                <a:cubicBezTo>
                  <a:pt x="5151" y="503"/>
                  <a:pt x="5110" y="473"/>
                  <a:pt x="5082" y="427"/>
                </a:cubicBezTo>
                <a:cubicBezTo>
                  <a:pt x="5054" y="381"/>
                  <a:pt x="5039" y="325"/>
                  <a:pt x="5039" y="259"/>
                </a:cubicBezTo>
                <a:cubicBezTo>
                  <a:pt x="5039" y="193"/>
                  <a:pt x="5054" y="137"/>
                  <a:pt x="5082" y="90"/>
                </a:cubicBezTo>
                <a:cubicBezTo>
                  <a:pt x="5111" y="44"/>
                  <a:pt x="5152" y="14"/>
                  <a:pt x="5205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2" name="path 242"/>
          <p:cNvSpPr/>
          <p:nvPr/>
        </p:nvSpPr>
        <p:spPr>
          <a:xfrm>
            <a:off x="3756542" y="3998920"/>
            <a:ext cx="622935" cy="328904"/>
          </a:xfrm>
          <a:custGeom>
            <a:avLst/>
            <a:gdLst/>
            <a:ahLst/>
            <a:cxnLst/>
            <a:rect l="0" t="0" r="0" b="0"/>
            <a:pathLst>
              <a:path w="981" h="517">
                <a:moveTo>
                  <a:pt x="815" y="0"/>
                </a:moveTo>
                <a:cubicBezTo>
                  <a:pt x="868" y="14"/>
                  <a:pt x="909" y="44"/>
                  <a:pt x="938" y="90"/>
                </a:cubicBezTo>
                <a:cubicBezTo>
                  <a:pt x="966" y="137"/>
                  <a:pt x="981" y="193"/>
                  <a:pt x="981" y="259"/>
                </a:cubicBezTo>
                <a:cubicBezTo>
                  <a:pt x="981" y="325"/>
                  <a:pt x="966" y="381"/>
                  <a:pt x="938" y="427"/>
                </a:cubicBezTo>
                <a:cubicBezTo>
                  <a:pt x="910" y="473"/>
                  <a:pt x="869" y="503"/>
                  <a:pt x="815" y="517"/>
                </a:cubicBezTo>
                <a:lnTo>
                  <a:pt x="809" y="496"/>
                </a:lnTo>
                <a:cubicBezTo>
                  <a:pt x="851" y="482"/>
                  <a:pt x="882" y="455"/>
                  <a:pt x="903" y="413"/>
                </a:cubicBezTo>
                <a:cubicBezTo>
                  <a:pt x="923" y="372"/>
                  <a:pt x="933" y="320"/>
                  <a:pt x="933" y="256"/>
                </a:cubicBezTo>
                <a:cubicBezTo>
                  <a:pt x="933" y="194"/>
                  <a:pt x="923" y="143"/>
                  <a:pt x="903" y="103"/>
                </a:cubicBezTo>
                <a:cubicBezTo>
                  <a:pt x="882" y="62"/>
                  <a:pt x="851" y="35"/>
                  <a:pt x="808" y="21"/>
                </a:cubicBezTo>
                <a:lnTo>
                  <a:pt x="815" y="0"/>
                </a:lnTo>
                <a:close/>
                <a:moveTo>
                  <a:pt x="165" y="0"/>
                </a:moveTo>
                <a:lnTo>
                  <a:pt x="172" y="21"/>
                </a:lnTo>
                <a:cubicBezTo>
                  <a:pt x="129" y="35"/>
                  <a:pt x="98" y="62"/>
                  <a:pt x="77" y="103"/>
                </a:cubicBezTo>
                <a:cubicBezTo>
                  <a:pt x="57" y="143"/>
                  <a:pt x="47" y="194"/>
                  <a:pt x="47" y="256"/>
                </a:cubicBezTo>
                <a:cubicBezTo>
                  <a:pt x="47" y="320"/>
                  <a:pt x="57" y="372"/>
                  <a:pt x="77" y="413"/>
                </a:cubicBezTo>
                <a:cubicBezTo>
                  <a:pt x="98" y="455"/>
                  <a:pt x="129" y="482"/>
                  <a:pt x="171" y="496"/>
                </a:cubicBezTo>
                <a:lnTo>
                  <a:pt x="165" y="517"/>
                </a:lnTo>
                <a:cubicBezTo>
                  <a:pt x="111" y="503"/>
                  <a:pt x="71" y="473"/>
                  <a:pt x="42" y="427"/>
                </a:cubicBezTo>
                <a:cubicBezTo>
                  <a:pt x="14" y="381"/>
                  <a:pt x="0" y="325"/>
                  <a:pt x="0" y="259"/>
                </a:cubicBezTo>
                <a:cubicBezTo>
                  <a:pt x="0" y="193"/>
                  <a:pt x="14" y="137"/>
                  <a:pt x="42" y="90"/>
                </a:cubicBezTo>
                <a:cubicBezTo>
                  <a:pt x="71" y="44"/>
                  <a:pt x="112" y="14"/>
                  <a:pt x="165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4" name="path 244"/>
          <p:cNvSpPr/>
          <p:nvPr/>
        </p:nvSpPr>
        <p:spPr>
          <a:xfrm>
            <a:off x="6812163" y="4794449"/>
            <a:ext cx="432434" cy="328904"/>
          </a:xfrm>
          <a:custGeom>
            <a:avLst/>
            <a:gdLst/>
            <a:ahLst/>
            <a:cxnLst/>
            <a:rect l="0" t="0" r="0" b="0"/>
            <a:pathLst>
              <a:path w="680" h="517">
                <a:moveTo>
                  <a:pt x="515" y="0"/>
                </a:moveTo>
                <a:cubicBezTo>
                  <a:pt x="568" y="14"/>
                  <a:pt x="609" y="44"/>
                  <a:pt x="638" y="90"/>
                </a:cubicBezTo>
                <a:cubicBezTo>
                  <a:pt x="666" y="137"/>
                  <a:pt x="680" y="193"/>
                  <a:pt x="680" y="259"/>
                </a:cubicBezTo>
                <a:cubicBezTo>
                  <a:pt x="680" y="325"/>
                  <a:pt x="666" y="381"/>
                  <a:pt x="638" y="427"/>
                </a:cubicBezTo>
                <a:cubicBezTo>
                  <a:pt x="610" y="473"/>
                  <a:pt x="569" y="503"/>
                  <a:pt x="515" y="517"/>
                </a:cubicBezTo>
                <a:lnTo>
                  <a:pt x="509" y="496"/>
                </a:lnTo>
                <a:cubicBezTo>
                  <a:pt x="551" y="482"/>
                  <a:pt x="582" y="455"/>
                  <a:pt x="603" y="413"/>
                </a:cubicBezTo>
                <a:cubicBezTo>
                  <a:pt x="623" y="372"/>
                  <a:pt x="633" y="320"/>
                  <a:pt x="633" y="256"/>
                </a:cubicBezTo>
                <a:cubicBezTo>
                  <a:pt x="633" y="194"/>
                  <a:pt x="623" y="143"/>
                  <a:pt x="603" y="103"/>
                </a:cubicBezTo>
                <a:cubicBezTo>
                  <a:pt x="582" y="62"/>
                  <a:pt x="551" y="35"/>
                  <a:pt x="508" y="21"/>
                </a:cubicBezTo>
                <a:lnTo>
                  <a:pt x="515" y="0"/>
                </a:lnTo>
                <a:close/>
                <a:moveTo>
                  <a:pt x="165" y="0"/>
                </a:moveTo>
                <a:lnTo>
                  <a:pt x="172" y="21"/>
                </a:lnTo>
                <a:cubicBezTo>
                  <a:pt x="129" y="35"/>
                  <a:pt x="98" y="62"/>
                  <a:pt x="77" y="103"/>
                </a:cubicBezTo>
                <a:cubicBezTo>
                  <a:pt x="57" y="143"/>
                  <a:pt x="47" y="194"/>
                  <a:pt x="47" y="256"/>
                </a:cubicBezTo>
                <a:cubicBezTo>
                  <a:pt x="47" y="320"/>
                  <a:pt x="57" y="372"/>
                  <a:pt x="77" y="413"/>
                </a:cubicBezTo>
                <a:cubicBezTo>
                  <a:pt x="98" y="455"/>
                  <a:pt x="129" y="482"/>
                  <a:pt x="171" y="496"/>
                </a:cubicBezTo>
                <a:lnTo>
                  <a:pt x="165" y="517"/>
                </a:lnTo>
                <a:cubicBezTo>
                  <a:pt x="111" y="503"/>
                  <a:pt x="70" y="473"/>
                  <a:pt x="42" y="427"/>
                </a:cubicBezTo>
                <a:cubicBezTo>
                  <a:pt x="14" y="381"/>
                  <a:pt x="0" y="325"/>
                  <a:pt x="0" y="259"/>
                </a:cubicBezTo>
                <a:cubicBezTo>
                  <a:pt x="0" y="193"/>
                  <a:pt x="14" y="137"/>
                  <a:pt x="42" y="90"/>
                </a:cubicBezTo>
                <a:cubicBezTo>
                  <a:pt x="71" y="44"/>
                  <a:pt x="112" y="14"/>
                  <a:pt x="165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6" name="path 246"/>
          <p:cNvSpPr/>
          <p:nvPr/>
        </p:nvSpPr>
        <p:spPr>
          <a:xfrm>
            <a:off x="3834267" y="5443673"/>
            <a:ext cx="2934842" cy="328904"/>
          </a:xfrm>
          <a:custGeom>
            <a:avLst/>
            <a:gdLst/>
            <a:ahLst/>
            <a:cxnLst/>
            <a:rect l="0" t="0" r="0" b="0"/>
            <a:pathLst>
              <a:path w="4621" h="517">
                <a:moveTo>
                  <a:pt x="515" y="0"/>
                </a:moveTo>
                <a:cubicBezTo>
                  <a:pt x="568" y="14"/>
                  <a:pt x="609" y="44"/>
                  <a:pt x="638" y="90"/>
                </a:cubicBezTo>
                <a:cubicBezTo>
                  <a:pt x="666" y="137"/>
                  <a:pt x="681" y="193"/>
                  <a:pt x="681" y="259"/>
                </a:cubicBezTo>
                <a:cubicBezTo>
                  <a:pt x="681" y="325"/>
                  <a:pt x="666" y="381"/>
                  <a:pt x="638" y="427"/>
                </a:cubicBezTo>
                <a:cubicBezTo>
                  <a:pt x="610" y="473"/>
                  <a:pt x="569" y="503"/>
                  <a:pt x="515" y="517"/>
                </a:cubicBezTo>
                <a:lnTo>
                  <a:pt x="509" y="496"/>
                </a:lnTo>
                <a:cubicBezTo>
                  <a:pt x="551" y="482"/>
                  <a:pt x="582" y="455"/>
                  <a:pt x="603" y="413"/>
                </a:cubicBezTo>
                <a:cubicBezTo>
                  <a:pt x="623" y="372"/>
                  <a:pt x="633" y="320"/>
                  <a:pt x="633" y="256"/>
                </a:cubicBezTo>
                <a:cubicBezTo>
                  <a:pt x="633" y="194"/>
                  <a:pt x="623" y="143"/>
                  <a:pt x="603" y="103"/>
                </a:cubicBezTo>
                <a:cubicBezTo>
                  <a:pt x="582" y="62"/>
                  <a:pt x="551" y="35"/>
                  <a:pt x="508" y="21"/>
                </a:cubicBezTo>
                <a:lnTo>
                  <a:pt x="515" y="0"/>
                </a:lnTo>
                <a:close/>
                <a:moveTo>
                  <a:pt x="165" y="0"/>
                </a:moveTo>
                <a:lnTo>
                  <a:pt x="172" y="21"/>
                </a:lnTo>
                <a:cubicBezTo>
                  <a:pt x="129" y="35"/>
                  <a:pt x="98" y="62"/>
                  <a:pt x="77" y="103"/>
                </a:cubicBezTo>
                <a:cubicBezTo>
                  <a:pt x="57" y="143"/>
                  <a:pt x="47" y="194"/>
                  <a:pt x="47" y="256"/>
                </a:cubicBezTo>
                <a:cubicBezTo>
                  <a:pt x="47" y="320"/>
                  <a:pt x="57" y="372"/>
                  <a:pt x="77" y="413"/>
                </a:cubicBezTo>
                <a:cubicBezTo>
                  <a:pt x="98" y="455"/>
                  <a:pt x="129" y="482"/>
                  <a:pt x="171" y="496"/>
                </a:cubicBezTo>
                <a:lnTo>
                  <a:pt x="165" y="517"/>
                </a:lnTo>
                <a:cubicBezTo>
                  <a:pt x="111" y="503"/>
                  <a:pt x="71" y="473"/>
                  <a:pt x="42" y="427"/>
                </a:cubicBezTo>
                <a:cubicBezTo>
                  <a:pt x="14" y="381"/>
                  <a:pt x="0" y="325"/>
                  <a:pt x="0" y="259"/>
                </a:cubicBezTo>
                <a:cubicBezTo>
                  <a:pt x="0" y="193"/>
                  <a:pt x="14" y="137"/>
                  <a:pt x="42" y="90"/>
                </a:cubicBezTo>
                <a:cubicBezTo>
                  <a:pt x="71" y="44"/>
                  <a:pt x="112" y="14"/>
                  <a:pt x="165" y="0"/>
                </a:cubicBezTo>
              </a:path>
              <a:path w="4621" h="517">
                <a:moveTo>
                  <a:pt x="2375" y="0"/>
                </a:moveTo>
                <a:cubicBezTo>
                  <a:pt x="2428" y="14"/>
                  <a:pt x="2469" y="44"/>
                  <a:pt x="2498" y="90"/>
                </a:cubicBezTo>
                <a:cubicBezTo>
                  <a:pt x="2526" y="137"/>
                  <a:pt x="2541" y="193"/>
                  <a:pt x="2541" y="259"/>
                </a:cubicBezTo>
                <a:cubicBezTo>
                  <a:pt x="2541" y="325"/>
                  <a:pt x="2526" y="381"/>
                  <a:pt x="2498" y="427"/>
                </a:cubicBezTo>
                <a:cubicBezTo>
                  <a:pt x="2470" y="473"/>
                  <a:pt x="2429" y="503"/>
                  <a:pt x="2375" y="517"/>
                </a:cubicBezTo>
                <a:lnTo>
                  <a:pt x="2369" y="496"/>
                </a:lnTo>
                <a:cubicBezTo>
                  <a:pt x="2411" y="482"/>
                  <a:pt x="2442" y="455"/>
                  <a:pt x="2463" y="413"/>
                </a:cubicBezTo>
                <a:cubicBezTo>
                  <a:pt x="2483" y="372"/>
                  <a:pt x="2493" y="320"/>
                  <a:pt x="2493" y="256"/>
                </a:cubicBezTo>
                <a:cubicBezTo>
                  <a:pt x="2493" y="194"/>
                  <a:pt x="2483" y="143"/>
                  <a:pt x="2463" y="103"/>
                </a:cubicBezTo>
                <a:cubicBezTo>
                  <a:pt x="2442" y="62"/>
                  <a:pt x="2411" y="35"/>
                  <a:pt x="2368" y="21"/>
                </a:cubicBezTo>
                <a:lnTo>
                  <a:pt x="2375" y="0"/>
                </a:lnTo>
                <a:close/>
                <a:moveTo>
                  <a:pt x="2025" y="0"/>
                </a:moveTo>
                <a:lnTo>
                  <a:pt x="2032" y="21"/>
                </a:lnTo>
                <a:cubicBezTo>
                  <a:pt x="1989" y="35"/>
                  <a:pt x="1958" y="62"/>
                  <a:pt x="1937" y="103"/>
                </a:cubicBezTo>
                <a:cubicBezTo>
                  <a:pt x="1917" y="143"/>
                  <a:pt x="1907" y="194"/>
                  <a:pt x="1907" y="256"/>
                </a:cubicBezTo>
                <a:cubicBezTo>
                  <a:pt x="1907" y="320"/>
                  <a:pt x="1917" y="372"/>
                  <a:pt x="1937" y="413"/>
                </a:cubicBezTo>
                <a:cubicBezTo>
                  <a:pt x="1958" y="455"/>
                  <a:pt x="1989" y="482"/>
                  <a:pt x="2031" y="496"/>
                </a:cubicBezTo>
                <a:lnTo>
                  <a:pt x="2025" y="517"/>
                </a:lnTo>
                <a:cubicBezTo>
                  <a:pt x="1971" y="503"/>
                  <a:pt x="1931" y="473"/>
                  <a:pt x="1902" y="427"/>
                </a:cubicBezTo>
                <a:cubicBezTo>
                  <a:pt x="1874" y="381"/>
                  <a:pt x="1860" y="325"/>
                  <a:pt x="1860" y="259"/>
                </a:cubicBezTo>
                <a:cubicBezTo>
                  <a:pt x="1860" y="193"/>
                  <a:pt x="1874" y="137"/>
                  <a:pt x="1902" y="90"/>
                </a:cubicBezTo>
                <a:cubicBezTo>
                  <a:pt x="1931" y="44"/>
                  <a:pt x="1972" y="14"/>
                  <a:pt x="2025" y="0"/>
                </a:cubicBezTo>
              </a:path>
              <a:path w="4621" h="517">
                <a:moveTo>
                  <a:pt x="4456" y="0"/>
                </a:moveTo>
                <a:cubicBezTo>
                  <a:pt x="4509" y="14"/>
                  <a:pt x="4550" y="44"/>
                  <a:pt x="4579" y="90"/>
                </a:cubicBezTo>
                <a:cubicBezTo>
                  <a:pt x="4607" y="137"/>
                  <a:pt x="4621" y="193"/>
                  <a:pt x="4621" y="259"/>
                </a:cubicBezTo>
                <a:cubicBezTo>
                  <a:pt x="4621" y="325"/>
                  <a:pt x="4607" y="381"/>
                  <a:pt x="4579" y="427"/>
                </a:cubicBezTo>
                <a:cubicBezTo>
                  <a:pt x="4550" y="473"/>
                  <a:pt x="4509" y="503"/>
                  <a:pt x="4456" y="517"/>
                </a:cubicBezTo>
                <a:lnTo>
                  <a:pt x="4450" y="496"/>
                </a:lnTo>
                <a:cubicBezTo>
                  <a:pt x="4492" y="482"/>
                  <a:pt x="4523" y="455"/>
                  <a:pt x="4543" y="413"/>
                </a:cubicBezTo>
                <a:cubicBezTo>
                  <a:pt x="4564" y="372"/>
                  <a:pt x="4574" y="320"/>
                  <a:pt x="4574" y="256"/>
                </a:cubicBezTo>
                <a:cubicBezTo>
                  <a:pt x="4574" y="194"/>
                  <a:pt x="4564" y="143"/>
                  <a:pt x="4543" y="103"/>
                </a:cubicBezTo>
                <a:cubicBezTo>
                  <a:pt x="4523" y="62"/>
                  <a:pt x="4492" y="35"/>
                  <a:pt x="4449" y="21"/>
                </a:cubicBezTo>
                <a:lnTo>
                  <a:pt x="4456" y="0"/>
                </a:lnTo>
                <a:close/>
                <a:moveTo>
                  <a:pt x="3796" y="0"/>
                </a:moveTo>
                <a:lnTo>
                  <a:pt x="3803" y="21"/>
                </a:lnTo>
                <a:cubicBezTo>
                  <a:pt x="3761" y="35"/>
                  <a:pt x="3729" y="62"/>
                  <a:pt x="3709" y="103"/>
                </a:cubicBezTo>
                <a:cubicBezTo>
                  <a:pt x="3688" y="143"/>
                  <a:pt x="3678" y="194"/>
                  <a:pt x="3678" y="256"/>
                </a:cubicBezTo>
                <a:cubicBezTo>
                  <a:pt x="3678" y="320"/>
                  <a:pt x="3688" y="372"/>
                  <a:pt x="3709" y="413"/>
                </a:cubicBezTo>
                <a:cubicBezTo>
                  <a:pt x="3729" y="455"/>
                  <a:pt x="3760" y="482"/>
                  <a:pt x="3802" y="496"/>
                </a:cubicBezTo>
                <a:lnTo>
                  <a:pt x="3796" y="517"/>
                </a:lnTo>
                <a:cubicBezTo>
                  <a:pt x="3743" y="503"/>
                  <a:pt x="3702" y="473"/>
                  <a:pt x="3673" y="427"/>
                </a:cubicBezTo>
                <a:cubicBezTo>
                  <a:pt x="3645" y="381"/>
                  <a:pt x="3631" y="325"/>
                  <a:pt x="3631" y="259"/>
                </a:cubicBezTo>
                <a:cubicBezTo>
                  <a:pt x="3631" y="193"/>
                  <a:pt x="3645" y="137"/>
                  <a:pt x="3673" y="90"/>
                </a:cubicBezTo>
                <a:cubicBezTo>
                  <a:pt x="3702" y="44"/>
                  <a:pt x="3743" y="14"/>
                  <a:pt x="3796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8" name="textbox 248"/>
          <p:cNvSpPr/>
          <p:nvPr/>
        </p:nvSpPr>
        <p:spPr>
          <a:xfrm>
            <a:off x="773904" y="749147"/>
            <a:ext cx="8392159" cy="50647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493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1000"/>
              </a:lnSpc>
              <a:tabLst/>
            </a:pPr>
            <a:r>
              <a:rPr sz="3600" kern="0" spc="-30" dirty="0">
                <a:solidFill>
                  <a:srgbClr val="90C226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Solution</a:t>
            </a:r>
            <a:endParaRPr sz="3600" dirty="0">
              <a:latin typeface="Trebuchet MS"/>
              <a:ea typeface="Trebuchet MS"/>
              <a:cs typeface="Trebuchet MS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8415" algn="l" rtl="0" eaLnBrk="0">
              <a:lnSpc>
                <a:spcPct val="98000"/>
              </a:lnSpc>
              <a:spcBef>
                <a:spcPts val="813"/>
              </a:spcBef>
              <a:tabLst/>
            </a:pPr>
            <a:r>
              <a:rPr sz="2200" kern="0" spc="-14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-1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这个式子怎么求：</a:t>
            </a:r>
            <a:endParaRPr sz="2700" dirty="0">
              <a:latin typeface="STXinwei"/>
              <a:ea typeface="STXinwei"/>
              <a:cs typeface="STXinwei"/>
            </a:endParaRPr>
          </a:p>
          <a:p>
            <a:pPr algn="l" rtl="0" eaLnBrk="0">
              <a:lnSpc>
                <a:spcPct val="11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5119370" algn="l" rtl="0" eaLnBrk="0">
              <a:lnSpc>
                <a:spcPct val="82000"/>
              </a:lnSpc>
              <a:spcBef>
                <a:spcPts val="812"/>
              </a:spcBef>
              <a:tabLst/>
            </a:pP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[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gcd</a:t>
            </a:r>
            <a:r>
              <a:rPr sz="2700" kern="0" spc="9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i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,</a:t>
            </a:r>
            <a:r>
              <a:rPr sz="2700" kern="0" spc="-3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j</a:t>
            </a:r>
            <a:r>
              <a:rPr sz="2700" kern="0" spc="1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2700" kern="0" spc="4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1]</a:t>
            </a:r>
            <a:endParaRPr sz="2700" dirty="0">
              <a:latin typeface="Cambria Math"/>
              <a:ea typeface="Cambria Math"/>
              <a:cs typeface="Cambria Math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964689" indent="-1946275" algn="l" rtl="0" eaLnBrk="0">
              <a:lnSpc>
                <a:spcPct val="106000"/>
              </a:lnSpc>
              <a:spcBef>
                <a:spcPts val="812"/>
              </a:spcBef>
              <a:tabLst/>
            </a:pPr>
            <a:r>
              <a:rPr sz="2200" kern="0" spc="7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7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我们令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f</a:t>
            </a:r>
            <a:r>
              <a:rPr sz="2700" kern="0" spc="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x</a:t>
            </a:r>
            <a:r>
              <a:rPr sz="2700" kern="0" spc="1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</a:t>
            </a:r>
            <a:r>
              <a:rPr sz="2700" kern="0" spc="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 </a:t>
            </a:r>
            <a:r>
              <a:rPr sz="2700" kern="0" spc="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                 [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gcd</a:t>
            </a:r>
            <a:r>
              <a:rPr sz="2700" kern="0" spc="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i</a:t>
            </a:r>
            <a:r>
              <a:rPr sz="2700" kern="0" spc="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,</a:t>
            </a:r>
            <a:r>
              <a:rPr sz="2700" kern="0" spc="-3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j</a:t>
            </a:r>
            <a:r>
              <a:rPr sz="2700" kern="0" spc="1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</a:t>
            </a:r>
            <a:r>
              <a:rPr sz="2700" kern="0" spc="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2700" kern="0" spc="2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x]</a:t>
            </a:r>
            <a:r>
              <a:rPr sz="2700" kern="0" spc="3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6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，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g</a:t>
            </a:r>
            <a:r>
              <a:rPr sz="2700" kern="0" spc="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x</a:t>
            </a:r>
            <a:r>
              <a:rPr sz="2700" kern="0" spc="1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</a:t>
            </a:r>
            <a:r>
              <a:rPr sz="2700" kern="0" spc="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      </a:t>
            </a:r>
            <a:r>
              <a:rPr sz="2700" kern="0" spc="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[x</a:t>
            </a:r>
            <a:r>
              <a:rPr sz="2700" kern="0" spc="-1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|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gcd</a:t>
            </a:r>
            <a:r>
              <a:rPr sz="2700" kern="0" spc="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i</a:t>
            </a:r>
            <a:r>
              <a:rPr sz="2700" kern="0" spc="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,</a:t>
            </a:r>
            <a:r>
              <a:rPr sz="2700" kern="0" spc="-3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j</a:t>
            </a:r>
            <a:r>
              <a:rPr sz="2700" kern="0" spc="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]</a:t>
            </a:r>
            <a:r>
              <a:rPr sz="2700" kern="0" spc="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。</a:t>
            </a:r>
            <a:endParaRPr sz="2700" dirty="0">
              <a:latin typeface="STXinwei"/>
              <a:ea typeface="STXinwei"/>
              <a:cs typeface="STXinwei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8415" algn="l" rtl="0" eaLnBrk="0">
              <a:lnSpc>
                <a:spcPct val="91000"/>
              </a:lnSpc>
              <a:spcBef>
                <a:spcPts val="816"/>
              </a:spcBef>
              <a:tabLst/>
            </a:pPr>
            <a:r>
              <a:rPr sz="2200" kern="0" spc="8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200" kern="0" spc="-15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如果</a:t>
            </a: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x|i,</a:t>
            </a:r>
            <a:r>
              <a:rPr sz="2700" kern="0" spc="-9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x</a:t>
            </a:r>
            <a:r>
              <a:rPr sz="2700" kern="0" spc="-1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|j</a:t>
            </a: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，那么 </a:t>
            </a: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x</a:t>
            </a:r>
            <a:r>
              <a:rPr sz="2700" kern="0" spc="-1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|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gcd</a:t>
            </a: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(i,</a:t>
            </a:r>
            <a:r>
              <a:rPr sz="2700" kern="0" spc="-3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j)</a:t>
            </a: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，</a:t>
            </a:r>
            <a:r>
              <a:rPr sz="2700" kern="0" spc="7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这样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g</a:t>
            </a:r>
            <a:r>
              <a:rPr sz="2700" kern="0" spc="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x</a:t>
            </a:r>
            <a:r>
              <a:rPr sz="2700" kern="0" spc="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=</a:t>
            </a:r>
            <a:endParaRPr sz="2700" dirty="0">
              <a:latin typeface="Cambria Math"/>
              <a:ea typeface="Cambria Math"/>
              <a:cs typeface="Cambria Math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6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1000"/>
              </a:lnSpc>
              <a:spcBef>
                <a:spcPts val="1"/>
              </a:spcBef>
              <a:tabLst/>
            </a:pPr>
            <a:r>
              <a:rPr sz="2200" kern="0" spc="3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考虑一个容斥，</a:t>
            </a:r>
            <a:r>
              <a:rPr sz="2700" kern="0" spc="-30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f</a:t>
            </a:r>
            <a:r>
              <a:rPr sz="2700" kern="0" spc="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x</a:t>
            </a:r>
            <a:r>
              <a:rPr sz="2700" kern="0" spc="1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</a:t>
            </a:r>
            <a:r>
              <a:rPr sz="2700" kern="0" spc="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2700" kern="0" spc="2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g</a:t>
            </a:r>
            <a:r>
              <a:rPr sz="2700" kern="0" spc="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x</a:t>
            </a:r>
            <a:r>
              <a:rPr sz="2700" kern="0" spc="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− f</a:t>
            </a:r>
            <a:r>
              <a:rPr sz="2700" kern="0" spc="1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2x    − f  3x   </a:t>
            </a:r>
            <a:r>
              <a:rPr sz="2700" kern="0" spc="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−</a:t>
            </a:r>
            <a:r>
              <a:rPr sz="2700" kern="0" spc="2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⋯</a:t>
            </a:r>
            <a:r>
              <a:rPr sz="2700" kern="0" spc="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。</a:t>
            </a:r>
            <a:endParaRPr sz="2700" dirty="0">
              <a:latin typeface="STXinwei"/>
              <a:ea typeface="STXinwei"/>
              <a:cs typeface="STXinwei"/>
            </a:endParaRPr>
          </a:p>
        </p:txBody>
      </p:sp>
      <p:sp>
        <p:nvSpPr>
          <p:cNvPr id="250" name="textbox 250"/>
          <p:cNvSpPr/>
          <p:nvPr/>
        </p:nvSpPr>
        <p:spPr>
          <a:xfrm>
            <a:off x="2517970" y="4176624"/>
            <a:ext cx="152400" cy="2489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04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77000"/>
              </a:lnSpc>
              <a:tabLst/>
            </a:pPr>
            <a:r>
              <a:rPr sz="1900" kern="0" spc="-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endParaRPr sz="1900" dirty="0">
              <a:latin typeface="Cambria Math"/>
              <a:ea typeface="Cambria Math"/>
              <a:cs typeface="Cambria Math"/>
            </a:endParaRPr>
          </a:p>
        </p:txBody>
      </p:sp>
      <p:sp>
        <p:nvSpPr>
          <p:cNvPr id="252" name="textbox 252"/>
          <p:cNvSpPr/>
          <p:nvPr/>
        </p:nvSpPr>
        <p:spPr>
          <a:xfrm>
            <a:off x="2559164" y="3941898"/>
            <a:ext cx="152400" cy="2489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04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77000"/>
              </a:lnSpc>
              <a:tabLst/>
            </a:pPr>
            <a:r>
              <a:rPr sz="1900" kern="0" spc="-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endParaRPr sz="1900" dirty="0">
              <a:latin typeface="Cambria Math"/>
              <a:ea typeface="Cambria Math"/>
              <a:cs typeface="Cambria Math"/>
            </a:endParaRPr>
          </a:p>
        </p:txBody>
      </p:sp>
      <p:pic>
        <p:nvPicPr>
          <p:cNvPr id="254" name="picture 2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340246" y="4034913"/>
            <a:ext cx="208300" cy="282915"/>
          </a:xfrm>
          <a:prstGeom prst="rect">
            <a:avLst/>
          </a:prstGeom>
        </p:spPr>
      </p:pic>
      <p:sp>
        <p:nvSpPr>
          <p:cNvPr id="256" name="textbox 256"/>
          <p:cNvSpPr/>
          <p:nvPr/>
        </p:nvSpPr>
        <p:spPr>
          <a:xfrm>
            <a:off x="2176503" y="4160561"/>
            <a:ext cx="144145" cy="2635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273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8000"/>
              </a:lnSpc>
              <a:tabLst/>
            </a:pPr>
            <a:r>
              <a:rPr sz="2000" kern="0" spc="3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j</a:t>
            </a:r>
            <a:endParaRPr sz="2000" dirty="0">
              <a:latin typeface="Cambria Math"/>
              <a:ea typeface="Cambria Math"/>
              <a:cs typeface="Cambria Math"/>
            </a:endParaRPr>
          </a:p>
        </p:txBody>
      </p:sp>
      <p:sp>
        <p:nvSpPr>
          <p:cNvPr id="258" name="textbox 258"/>
          <p:cNvSpPr/>
          <p:nvPr/>
        </p:nvSpPr>
        <p:spPr>
          <a:xfrm>
            <a:off x="2178575" y="3976096"/>
            <a:ext cx="188595" cy="2197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528"/>
              </a:lnSpc>
              <a:tabLst/>
            </a:pPr>
            <a:r>
              <a:rPr sz="2000" kern="0" spc="1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endParaRPr sz="2000" dirty="0">
              <a:latin typeface="Cambria Math"/>
              <a:ea typeface="Cambria Math"/>
              <a:cs typeface="Cambria Math"/>
            </a:endParaRPr>
          </a:p>
        </p:txBody>
      </p:sp>
      <p:pic>
        <p:nvPicPr>
          <p:cNvPr id="260" name="picture 2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116215" y="3954598"/>
            <a:ext cx="1069823" cy="402092"/>
          </a:xfrm>
          <a:prstGeom prst="rect">
            <a:avLst/>
          </a:prstGeom>
        </p:spPr>
      </p:pic>
      <p:sp>
        <p:nvSpPr>
          <p:cNvPr id="262" name="textbox 262"/>
          <p:cNvSpPr/>
          <p:nvPr/>
        </p:nvSpPr>
        <p:spPr>
          <a:xfrm>
            <a:off x="4746028" y="3676753"/>
            <a:ext cx="152400" cy="2489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04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77000"/>
              </a:lnSpc>
              <a:tabLst/>
            </a:pPr>
            <a:r>
              <a:rPr sz="1900" kern="0" spc="-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endParaRPr sz="1900" dirty="0">
              <a:latin typeface="Cambria Math"/>
              <a:ea typeface="Cambria Math"/>
              <a:cs typeface="Cambria Math"/>
            </a:endParaRPr>
          </a:p>
        </p:txBody>
      </p:sp>
      <p:sp>
        <p:nvSpPr>
          <p:cNvPr id="264" name="textbox 264"/>
          <p:cNvSpPr/>
          <p:nvPr/>
        </p:nvSpPr>
        <p:spPr>
          <a:xfrm>
            <a:off x="4730218" y="3442026"/>
            <a:ext cx="152400" cy="2489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04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77000"/>
              </a:lnSpc>
              <a:tabLst/>
            </a:pPr>
            <a:r>
              <a:rPr sz="1900" kern="0" spc="-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endParaRPr sz="1900" dirty="0">
              <a:latin typeface="Cambria Math"/>
              <a:ea typeface="Cambria Math"/>
              <a:cs typeface="Cambria Math"/>
            </a:endParaRPr>
          </a:p>
        </p:txBody>
      </p:sp>
      <p:pic>
        <p:nvPicPr>
          <p:cNvPr id="266" name="picture 2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4539794" y="3535041"/>
            <a:ext cx="208300" cy="282915"/>
          </a:xfrm>
          <a:prstGeom prst="rect">
            <a:avLst/>
          </a:prstGeom>
        </p:spPr>
      </p:pic>
      <p:sp>
        <p:nvSpPr>
          <p:cNvPr id="268" name="textbox 268"/>
          <p:cNvSpPr/>
          <p:nvPr/>
        </p:nvSpPr>
        <p:spPr>
          <a:xfrm>
            <a:off x="4406115" y="3660689"/>
            <a:ext cx="144145" cy="2635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273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8000"/>
              </a:lnSpc>
              <a:tabLst/>
            </a:pPr>
            <a:r>
              <a:rPr sz="2000" kern="0" spc="3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j</a:t>
            </a:r>
            <a:endParaRPr sz="2000" dirty="0">
              <a:latin typeface="Cambria Math"/>
              <a:ea typeface="Cambria Math"/>
              <a:cs typeface="Cambria Math"/>
            </a:endParaRPr>
          </a:p>
        </p:txBody>
      </p:sp>
      <p:sp>
        <p:nvSpPr>
          <p:cNvPr id="270" name="textbox 270"/>
          <p:cNvSpPr/>
          <p:nvPr/>
        </p:nvSpPr>
        <p:spPr>
          <a:xfrm>
            <a:off x="4390305" y="3476225"/>
            <a:ext cx="188595" cy="2197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528"/>
              </a:lnSpc>
              <a:tabLst/>
            </a:pPr>
            <a:r>
              <a:rPr sz="2000" kern="0" spc="1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endParaRPr sz="2000" dirty="0">
              <a:latin typeface="Cambria Math"/>
              <a:ea typeface="Cambria Math"/>
              <a:cs typeface="Cambria Math"/>
            </a:endParaRPr>
          </a:p>
        </p:txBody>
      </p:sp>
      <p:pic>
        <p:nvPicPr>
          <p:cNvPr id="272" name="picture 2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3315879" y="3454726"/>
            <a:ext cx="1071261" cy="402092"/>
          </a:xfrm>
          <a:prstGeom prst="rect">
            <a:avLst/>
          </a:prstGeom>
        </p:spPr>
      </p:pic>
      <p:pic>
        <p:nvPicPr>
          <p:cNvPr id="274" name="picture 2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5347342" y="2080169"/>
            <a:ext cx="505983" cy="1196949"/>
          </a:xfrm>
          <a:prstGeom prst="rect">
            <a:avLst/>
          </a:prstGeom>
        </p:spPr>
      </p:pic>
      <p:pic>
        <p:nvPicPr>
          <p:cNvPr id="276" name="picture 27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4775796" y="2080169"/>
            <a:ext cx="505983" cy="1148760"/>
          </a:xfrm>
          <a:prstGeom prst="rect">
            <a:avLst/>
          </a:prstGeom>
        </p:spPr>
      </p:pic>
      <p:sp>
        <p:nvSpPr>
          <p:cNvPr id="278" name="textbox 278"/>
          <p:cNvSpPr/>
          <p:nvPr/>
        </p:nvSpPr>
        <p:spPr>
          <a:xfrm>
            <a:off x="780013" y="5965892"/>
            <a:ext cx="4756150" cy="41148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66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tabLst/>
            </a:pPr>
            <a:r>
              <a:rPr sz="2200" kern="0" spc="-5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200" kern="0" spc="-14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700" kern="0" spc="-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对</a:t>
            </a:r>
            <a:r>
              <a:rPr sz="2700" kern="0" spc="-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x</a:t>
            </a:r>
            <a:r>
              <a:rPr sz="2700" kern="0" spc="-3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从大到小依次计算</a:t>
            </a:r>
            <a:r>
              <a:rPr sz="2700" kern="0" spc="-6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即可。</a:t>
            </a:r>
            <a:endParaRPr sz="2700" dirty="0">
              <a:latin typeface="STXinwei"/>
              <a:ea typeface="STXinwei"/>
              <a:cs typeface="STXinwei"/>
            </a:endParaRPr>
          </a:p>
        </p:txBody>
      </p:sp>
      <p:pic>
        <p:nvPicPr>
          <p:cNvPr id="280" name="picture 28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  <p:sp>
        <p:nvSpPr>
          <p:cNvPr id="282" name="textbox 282"/>
          <p:cNvSpPr/>
          <p:nvPr/>
        </p:nvSpPr>
        <p:spPr>
          <a:xfrm>
            <a:off x="8514969" y="4567485"/>
            <a:ext cx="1899285" cy="62293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543"/>
              </a:lnSpc>
              <a:tabLst/>
            </a:pPr>
            <a:r>
              <a:rPr sz="20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2</a:t>
            </a:r>
            <a:endParaRPr sz="2000" dirty="0">
              <a:latin typeface="Cambria Math"/>
              <a:ea typeface="Cambria Math"/>
              <a:cs typeface="Cambria Math"/>
            </a:endParaRPr>
          </a:p>
          <a:p>
            <a:pPr marL="203200" algn="l" rtl="0" eaLnBrk="0">
              <a:lnSpc>
                <a:spcPts val="3159"/>
              </a:lnSpc>
              <a:tabLst/>
            </a:pPr>
            <a:r>
              <a:rPr sz="2600" kern="0" spc="-17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是显然的。</a:t>
            </a:r>
            <a:endParaRPr sz="2600" dirty="0">
              <a:latin typeface="STXinwei"/>
              <a:ea typeface="STXinwei"/>
              <a:cs typeface="STXinwei"/>
            </a:endParaRPr>
          </a:p>
        </p:txBody>
      </p:sp>
      <p:grpSp>
        <p:nvGrpSpPr>
          <p:cNvPr id="6" name="group 6"/>
          <p:cNvGrpSpPr/>
          <p:nvPr/>
        </p:nvGrpSpPr>
        <p:grpSpPr>
          <a:xfrm rot="21600000">
            <a:off x="7777557" y="4667512"/>
            <a:ext cx="693762" cy="582574"/>
            <a:chOff x="0" y="0"/>
            <a:chExt cx="693762" cy="582574"/>
          </a:xfrm>
        </p:grpSpPr>
        <p:sp>
          <p:nvSpPr>
            <p:cNvPr id="284" name="path 284"/>
            <p:cNvSpPr/>
            <p:nvPr/>
          </p:nvSpPr>
          <p:spPr>
            <a:xfrm>
              <a:off x="0" y="0"/>
              <a:ext cx="693762" cy="582574"/>
            </a:xfrm>
            <a:custGeom>
              <a:avLst/>
              <a:gdLst/>
              <a:ahLst/>
              <a:cxnLst/>
              <a:rect l="0" t="0" r="0" b="0"/>
              <a:pathLst>
                <a:path w="1092" h="917">
                  <a:moveTo>
                    <a:pt x="1040" y="0"/>
                  </a:moveTo>
                  <a:lnTo>
                    <a:pt x="1092" y="0"/>
                  </a:lnTo>
                  <a:lnTo>
                    <a:pt x="1092" y="917"/>
                  </a:lnTo>
                  <a:lnTo>
                    <a:pt x="962" y="917"/>
                  </a:lnTo>
                  <a:lnTo>
                    <a:pt x="962" y="893"/>
                  </a:lnTo>
                  <a:lnTo>
                    <a:pt x="1040" y="893"/>
                  </a:lnTo>
                  <a:lnTo>
                    <a:pt x="1040" y="0"/>
                  </a:lnTo>
                  <a:close/>
                  <a:moveTo>
                    <a:pt x="0" y="0"/>
                  </a:moveTo>
                  <a:lnTo>
                    <a:pt x="50" y="0"/>
                  </a:lnTo>
                  <a:lnTo>
                    <a:pt x="50" y="893"/>
                  </a:lnTo>
                  <a:lnTo>
                    <a:pt x="129" y="893"/>
                  </a:lnTo>
                  <a:lnTo>
                    <a:pt x="129" y="917"/>
                  </a:lnTo>
                  <a:lnTo>
                    <a:pt x="0" y="9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86" name="textbox 286"/>
            <p:cNvSpPr/>
            <p:nvPr/>
          </p:nvSpPr>
          <p:spPr>
            <a:xfrm>
              <a:off x="84013" y="5936"/>
              <a:ext cx="531494" cy="641350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1645"/>
                </a:lnSpc>
                <a:tabLst/>
              </a:pPr>
              <a:endParaRPr sz="100" dirty="0">
                <a:latin typeface="Arial"/>
                <a:ea typeface="Arial"/>
                <a:cs typeface="Arial"/>
              </a:endParaRPr>
            </a:p>
            <a:p>
              <a:pPr marL="12700" algn="l" rtl="0" eaLnBrk="0">
                <a:lnSpc>
                  <a:spcPct val="75000"/>
                </a:lnSpc>
                <a:tabLst/>
              </a:pPr>
              <a:r>
                <a:rPr sz="2000" kern="0" spc="80" dirty="0">
                  <a:solidFill>
                    <a:srgbClr val="404040">
                      <a:alpha val="100000"/>
                    </a:srgbClr>
                  </a:solidFill>
                  <a:latin typeface="Cambria Math"/>
                  <a:ea typeface="Cambria Math"/>
                  <a:cs typeface="Cambria Math"/>
                </a:rPr>
                <a:t>n−1</a:t>
              </a:r>
              <a:endParaRPr sz="2000" dirty="0">
                <a:latin typeface="Cambria Math"/>
                <a:ea typeface="Cambria Math"/>
                <a:cs typeface="Cambria Math"/>
              </a:endParaRPr>
            </a:p>
            <a:p>
              <a:pPr algn="l" rtl="0" eaLnBrk="0">
                <a:lnSpc>
                  <a:spcPct val="105000"/>
                </a:lnSpc>
                <a:tabLst/>
              </a:pPr>
              <a:endParaRPr sz="12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6158"/>
                </a:lnSpc>
                <a:tabLst/>
              </a:pPr>
              <a:endParaRPr sz="100" dirty="0">
                <a:latin typeface="Arial"/>
                <a:ea typeface="Arial"/>
                <a:cs typeface="Arial"/>
              </a:endParaRPr>
            </a:p>
            <a:p>
              <a:pPr marL="186689" algn="l" rtl="0" eaLnBrk="0">
                <a:lnSpc>
                  <a:spcPts val="1528"/>
                </a:lnSpc>
                <a:tabLst/>
              </a:pPr>
              <a:r>
                <a:rPr sz="2000" kern="0" spc="190" dirty="0">
                  <a:solidFill>
                    <a:srgbClr val="404040">
                      <a:alpha val="100000"/>
                    </a:srgbClr>
                  </a:solidFill>
                  <a:latin typeface="Cambria Math"/>
                  <a:ea typeface="Cambria Math"/>
                  <a:cs typeface="Cambria Math"/>
                </a:rPr>
                <a:t>x</a:t>
              </a:r>
              <a:endParaRPr sz="2000" dirty="0">
                <a:latin typeface="Cambria Math"/>
                <a:ea typeface="Cambria Math"/>
                <a:cs typeface="Cambria Math"/>
              </a:endParaRPr>
            </a:p>
          </p:txBody>
        </p:sp>
        <p:sp>
          <p:nvSpPr>
            <p:cNvPr id="288" name="path 288"/>
            <p:cNvSpPr/>
            <p:nvPr/>
          </p:nvSpPr>
          <p:spPr>
            <a:xfrm>
              <a:off x="91527" y="279937"/>
              <a:ext cx="512064" cy="22860"/>
            </a:xfrm>
            <a:custGeom>
              <a:avLst/>
              <a:gdLst/>
              <a:ahLst/>
              <a:cxnLst/>
              <a:rect l="0" t="0" r="0" b="0"/>
              <a:pathLst>
                <a:path w="806" h="36">
                  <a:moveTo>
                    <a:pt x="0" y="0"/>
                  </a:moveTo>
                  <a:lnTo>
                    <a:pt x="806" y="0"/>
                  </a:lnTo>
                  <a:lnTo>
                    <a:pt x="806" y="36"/>
                  </a:lnTo>
                  <a:lnTo>
                    <a:pt x="0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picture 2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06" y="0"/>
            <a:ext cx="4771493" cy="6858000"/>
          </a:xfrm>
          <a:prstGeom prst="rect">
            <a:avLst/>
          </a:prstGeom>
        </p:spPr>
      </p:pic>
      <p:pic>
        <p:nvPicPr>
          <p:cNvPr id="292" name="picture 2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19022" y="1735290"/>
            <a:ext cx="6412188" cy="4764735"/>
          </a:xfrm>
          <a:prstGeom prst="rect">
            <a:avLst/>
          </a:prstGeom>
        </p:spPr>
      </p:pic>
      <p:pic>
        <p:nvPicPr>
          <p:cNvPr id="294" name="picture 2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  <p:sp>
        <p:nvSpPr>
          <p:cNvPr id="296" name="textbox 296"/>
          <p:cNvSpPr/>
          <p:nvPr/>
        </p:nvSpPr>
        <p:spPr>
          <a:xfrm>
            <a:off x="852543" y="640486"/>
            <a:ext cx="1758314" cy="5943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4475"/>
              </a:lnSpc>
              <a:tabLst/>
            </a:pPr>
            <a:r>
              <a:rPr sz="3600" kern="0" spc="-20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如何实现</a:t>
            </a:r>
            <a:endParaRPr sz="3600" dirty="0">
              <a:latin typeface="FZYaoTi"/>
              <a:ea typeface="FZYaoTi"/>
              <a:cs typeface="FZYaoT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ath 298"/>
          <p:cNvSpPr/>
          <p:nvPr/>
        </p:nvSpPr>
        <p:spPr>
          <a:xfrm>
            <a:off x="4009525" y="2246144"/>
            <a:ext cx="770763" cy="328904"/>
          </a:xfrm>
          <a:custGeom>
            <a:avLst/>
            <a:gdLst/>
            <a:ahLst/>
            <a:cxnLst/>
            <a:rect l="0" t="0" r="0" b="0"/>
            <a:pathLst>
              <a:path w="1213" h="517">
                <a:moveTo>
                  <a:pt x="1048" y="0"/>
                </a:moveTo>
                <a:cubicBezTo>
                  <a:pt x="1101" y="14"/>
                  <a:pt x="1142" y="44"/>
                  <a:pt x="1171" y="90"/>
                </a:cubicBezTo>
                <a:cubicBezTo>
                  <a:pt x="1199" y="137"/>
                  <a:pt x="1213" y="193"/>
                  <a:pt x="1213" y="259"/>
                </a:cubicBezTo>
                <a:cubicBezTo>
                  <a:pt x="1213" y="325"/>
                  <a:pt x="1199" y="381"/>
                  <a:pt x="1171" y="427"/>
                </a:cubicBezTo>
                <a:cubicBezTo>
                  <a:pt x="1142" y="473"/>
                  <a:pt x="1101" y="503"/>
                  <a:pt x="1048" y="517"/>
                </a:cubicBezTo>
                <a:lnTo>
                  <a:pt x="1042" y="496"/>
                </a:lnTo>
                <a:cubicBezTo>
                  <a:pt x="1084" y="482"/>
                  <a:pt x="1115" y="455"/>
                  <a:pt x="1135" y="413"/>
                </a:cubicBezTo>
                <a:cubicBezTo>
                  <a:pt x="1156" y="372"/>
                  <a:pt x="1166" y="320"/>
                  <a:pt x="1166" y="256"/>
                </a:cubicBezTo>
                <a:cubicBezTo>
                  <a:pt x="1166" y="194"/>
                  <a:pt x="1156" y="143"/>
                  <a:pt x="1135" y="103"/>
                </a:cubicBezTo>
                <a:cubicBezTo>
                  <a:pt x="1115" y="62"/>
                  <a:pt x="1083" y="35"/>
                  <a:pt x="1041" y="21"/>
                </a:cubicBezTo>
                <a:lnTo>
                  <a:pt x="1048" y="0"/>
                </a:lnTo>
                <a:close/>
                <a:moveTo>
                  <a:pt x="165" y="0"/>
                </a:moveTo>
                <a:lnTo>
                  <a:pt x="172" y="21"/>
                </a:lnTo>
                <a:cubicBezTo>
                  <a:pt x="129" y="35"/>
                  <a:pt x="98" y="62"/>
                  <a:pt x="77" y="103"/>
                </a:cubicBezTo>
                <a:cubicBezTo>
                  <a:pt x="57" y="143"/>
                  <a:pt x="47" y="194"/>
                  <a:pt x="47" y="256"/>
                </a:cubicBezTo>
                <a:cubicBezTo>
                  <a:pt x="47" y="320"/>
                  <a:pt x="57" y="372"/>
                  <a:pt x="77" y="413"/>
                </a:cubicBezTo>
                <a:cubicBezTo>
                  <a:pt x="98" y="455"/>
                  <a:pt x="129" y="482"/>
                  <a:pt x="171" y="496"/>
                </a:cubicBezTo>
                <a:lnTo>
                  <a:pt x="165" y="517"/>
                </a:lnTo>
                <a:cubicBezTo>
                  <a:pt x="111" y="503"/>
                  <a:pt x="70" y="473"/>
                  <a:pt x="42" y="427"/>
                </a:cubicBezTo>
                <a:cubicBezTo>
                  <a:pt x="14" y="381"/>
                  <a:pt x="0" y="325"/>
                  <a:pt x="0" y="259"/>
                </a:cubicBezTo>
                <a:cubicBezTo>
                  <a:pt x="0" y="193"/>
                  <a:pt x="14" y="137"/>
                  <a:pt x="42" y="90"/>
                </a:cubicBezTo>
                <a:cubicBezTo>
                  <a:pt x="71" y="44"/>
                  <a:pt x="112" y="14"/>
                  <a:pt x="165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00" name="path 300"/>
          <p:cNvSpPr/>
          <p:nvPr/>
        </p:nvSpPr>
        <p:spPr>
          <a:xfrm>
            <a:off x="3765684" y="6197876"/>
            <a:ext cx="770763" cy="328904"/>
          </a:xfrm>
          <a:custGeom>
            <a:avLst/>
            <a:gdLst/>
            <a:ahLst/>
            <a:cxnLst/>
            <a:rect l="0" t="0" r="0" b="0"/>
            <a:pathLst>
              <a:path w="1213" h="517">
                <a:moveTo>
                  <a:pt x="1048" y="0"/>
                </a:moveTo>
                <a:cubicBezTo>
                  <a:pt x="1101" y="14"/>
                  <a:pt x="1142" y="44"/>
                  <a:pt x="1171" y="90"/>
                </a:cubicBezTo>
                <a:cubicBezTo>
                  <a:pt x="1199" y="137"/>
                  <a:pt x="1213" y="193"/>
                  <a:pt x="1213" y="259"/>
                </a:cubicBezTo>
                <a:cubicBezTo>
                  <a:pt x="1213" y="325"/>
                  <a:pt x="1199" y="381"/>
                  <a:pt x="1171" y="427"/>
                </a:cubicBezTo>
                <a:cubicBezTo>
                  <a:pt x="1142" y="473"/>
                  <a:pt x="1101" y="503"/>
                  <a:pt x="1048" y="517"/>
                </a:cubicBezTo>
                <a:lnTo>
                  <a:pt x="1042" y="496"/>
                </a:lnTo>
                <a:cubicBezTo>
                  <a:pt x="1084" y="482"/>
                  <a:pt x="1115" y="455"/>
                  <a:pt x="1135" y="413"/>
                </a:cubicBezTo>
                <a:cubicBezTo>
                  <a:pt x="1156" y="372"/>
                  <a:pt x="1166" y="320"/>
                  <a:pt x="1166" y="256"/>
                </a:cubicBezTo>
                <a:cubicBezTo>
                  <a:pt x="1166" y="194"/>
                  <a:pt x="1156" y="143"/>
                  <a:pt x="1135" y="103"/>
                </a:cubicBezTo>
                <a:cubicBezTo>
                  <a:pt x="1115" y="62"/>
                  <a:pt x="1083" y="35"/>
                  <a:pt x="1041" y="21"/>
                </a:cubicBezTo>
                <a:lnTo>
                  <a:pt x="1048" y="0"/>
                </a:lnTo>
                <a:close/>
                <a:moveTo>
                  <a:pt x="165" y="0"/>
                </a:moveTo>
                <a:lnTo>
                  <a:pt x="172" y="21"/>
                </a:lnTo>
                <a:cubicBezTo>
                  <a:pt x="129" y="35"/>
                  <a:pt x="98" y="62"/>
                  <a:pt x="77" y="103"/>
                </a:cubicBezTo>
                <a:cubicBezTo>
                  <a:pt x="57" y="143"/>
                  <a:pt x="47" y="194"/>
                  <a:pt x="47" y="256"/>
                </a:cubicBezTo>
                <a:cubicBezTo>
                  <a:pt x="47" y="320"/>
                  <a:pt x="57" y="372"/>
                  <a:pt x="77" y="413"/>
                </a:cubicBezTo>
                <a:cubicBezTo>
                  <a:pt x="98" y="455"/>
                  <a:pt x="129" y="482"/>
                  <a:pt x="171" y="496"/>
                </a:cubicBezTo>
                <a:lnTo>
                  <a:pt x="165" y="517"/>
                </a:lnTo>
                <a:cubicBezTo>
                  <a:pt x="111" y="503"/>
                  <a:pt x="70" y="473"/>
                  <a:pt x="42" y="427"/>
                </a:cubicBezTo>
                <a:cubicBezTo>
                  <a:pt x="14" y="381"/>
                  <a:pt x="0" y="325"/>
                  <a:pt x="0" y="259"/>
                </a:cubicBezTo>
                <a:cubicBezTo>
                  <a:pt x="0" y="193"/>
                  <a:pt x="14" y="137"/>
                  <a:pt x="42" y="90"/>
                </a:cubicBezTo>
                <a:cubicBezTo>
                  <a:pt x="71" y="44"/>
                  <a:pt x="112" y="14"/>
                  <a:pt x="165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02" name="picture 3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06" y="0"/>
            <a:ext cx="4771493" cy="6858000"/>
          </a:xfrm>
          <a:prstGeom prst="rect">
            <a:avLst/>
          </a:prstGeom>
        </p:spPr>
      </p:pic>
      <p:sp>
        <p:nvSpPr>
          <p:cNvPr id="304" name="textbox 304"/>
          <p:cNvSpPr/>
          <p:nvPr/>
        </p:nvSpPr>
        <p:spPr>
          <a:xfrm>
            <a:off x="780010" y="640486"/>
            <a:ext cx="10478769" cy="59264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63500" algn="l" rtl="0" eaLnBrk="0">
              <a:lnSpc>
                <a:spcPts val="4503"/>
              </a:lnSpc>
              <a:tabLst/>
            </a:pPr>
            <a:r>
              <a:rPr sz="3600" kern="0" spc="-4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扩展欧几里得算法（</a:t>
            </a:r>
            <a:r>
              <a:rPr sz="3600" kern="0" spc="-40" dirty="0">
                <a:solidFill>
                  <a:srgbClr val="90C226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EXGC</a:t>
            </a:r>
            <a:r>
              <a:rPr sz="3600" kern="0" spc="-50" dirty="0">
                <a:solidFill>
                  <a:srgbClr val="90C226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D</a:t>
            </a:r>
            <a:r>
              <a:rPr sz="3600" kern="0" spc="-5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）</a:t>
            </a:r>
            <a:endParaRPr sz="3600" dirty="0">
              <a:latin typeface="FZYaoTi"/>
              <a:ea typeface="FZYaoTi"/>
              <a:cs typeface="FZYaoTi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spcBef>
                <a:spcPts val="816"/>
              </a:spcBef>
              <a:tabLst/>
            </a:pPr>
            <a:r>
              <a:rPr sz="2200" kern="0" spc="-2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-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求解方程</a:t>
            </a:r>
            <a:r>
              <a:rPr sz="27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ax</a:t>
            </a:r>
            <a:r>
              <a:rPr sz="2700" kern="0" spc="3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+</a:t>
            </a:r>
            <a:r>
              <a:rPr sz="2700" kern="0" spc="1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by</a:t>
            </a:r>
            <a:r>
              <a:rPr sz="2700" kern="0" spc="4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2700" kern="0" spc="2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gcd(a, b)</a:t>
            </a:r>
            <a:r>
              <a:rPr sz="2700" kern="0" spc="3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的一组解。</a:t>
            </a:r>
            <a:endParaRPr sz="2700" dirty="0">
              <a:latin typeface="STXinwei"/>
              <a:ea typeface="STXinwei"/>
              <a:cs typeface="STXinwei"/>
            </a:endParaRPr>
          </a:p>
          <a:p>
            <a:pPr algn="r" rtl="0" eaLnBrk="0">
              <a:lnSpc>
                <a:spcPct val="85000"/>
              </a:lnSpc>
              <a:spcBef>
                <a:spcPts val="1566"/>
              </a:spcBef>
              <a:tabLst/>
            </a:pPr>
            <a:r>
              <a:rPr sz="2200" kern="0" spc="-1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200" kern="0" spc="-19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700" kern="0" spc="-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设</a:t>
            </a:r>
            <a:r>
              <a:rPr sz="27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ax</a:t>
            </a:r>
            <a:r>
              <a:rPr sz="20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  </a:t>
            </a:r>
            <a:r>
              <a:rPr sz="27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+</a:t>
            </a:r>
            <a:r>
              <a:rPr sz="2700" kern="0" spc="1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by</a:t>
            </a:r>
            <a:r>
              <a:rPr sz="20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2000" kern="0" spc="1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2700" kern="0" spc="2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gcd  a, b   </a:t>
            </a:r>
            <a:r>
              <a:rPr sz="2700" kern="0" spc="-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，</a:t>
            </a:r>
            <a:r>
              <a:rPr sz="2700" kern="0" spc="-47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27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bx</a:t>
            </a:r>
            <a:r>
              <a:rPr sz="20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2</a:t>
            </a:r>
            <a:r>
              <a:rPr sz="2000" kern="0" spc="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+</a:t>
            </a:r>
            <a:r>
              <a:rPr sz="2700" kern="0" spc="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</a:t>
            </a:r>
            <a:r>
              <a:rPr sz="27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2700" kern="0" spc="1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mod</a:t>
            </a:r>
            <a:r>
              <a:rPr sz="2700" kern="0" spc="1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b</a:t>
            </a:r>
            <a:r>
              <a:rPr sz="2700" kern="0" spc="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y</a:t>
            </a:r>
            <a:r>
              <a:rPr sz="3100" kern="0" spc="-10" baseline="-50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2</a:t>
            </a:r>
            <a:r>
              <a:rPr sz="20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0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2700" kern="0" spc="2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gcd(b, a mod</a:t>
            </a:r>
            <a:r>
              <a:rPr sz="2700" kern="0" spc="1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b)</a:t>
            </a:r>
            <a:r>
              <a:rPr sz="2700" kern="0" spc="-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。</a:t>
            </a:r>
            <a:endParaRPr sz="2700" dirty="0">
              <a:latin typeface="STXinwei"/>
              <a:ea typeface="STXinwei"/>
              <a:cs typeface="STXinwei"/>
            </a:endParaRPr>
          </a:p>
          <a:p>
            <a:pPr marL="12700" algn="l" rtl="0" eaLnBrk="0">
              <a:lnSpc>
                <a:spcPct val="92000"/>
              </a:lnSpc>
              <a:spcBef>
                <a:spcPts val="1430"/>
              </a:spcBef>
              <a:tabLst/>
            </a:pPr>
            <a:r>
              <a:rPr sz="2200" kern="0" spc="5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可得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ax</a:t>
            </a:r>
            <a:r>
              <a:rPr sz="3100" kern="0" spc="50" baseline="-33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2000" kern="0" spc="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+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by</a:t>
            </a:r>
            <a:r>
              <a:rPr sz="2000" kern="0" spc="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2000" kern="0" spc="1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2700" kern="0" spc="3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bx</a:t>
            </a:r>
            <a:r>
              <a:rPr sz="2000" kern="0" spc="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2  </a:t>
            </a:r>
            <a:r>
              <a:rPr sz="2700" kern="0" spc="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+  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2700" kern="0" spc="1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mod</a:t>
            </a:r>
            <a:r>
              <a:rPr sz="2700" kern="0" spc="1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b</a:t>
            </a:r>
            <a:r>
              <a:rPr sz="2700" kern="0" spc="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y</a:t>
            </a:r>
            <a:r>
              <a:rPr sz="3100" kern="0" spc="40" baseline="-33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2</a:t>
            </a:r>
            <a:endParaRPr sz="3100" baseline="-3360" dirty="0">
              <a:latin typeface="Cambria Math"/>
              <a:ea typeface="Cambria Math"/>
              <a:cs typeface="Cambria Math"/>
            </a:endParaRPr>
          </a:p>
          <a:p>
            <a:pPr marL="12700" algn="l" rtl="0" eaLnBrk="0">
              <a:lnSpc>
                <a:spcPts val="4587"/>
              </a:lnSpc>
              <a:spcBef>
                <a:spcPts val="1433"/>
              </a:spcBef>
              <a:tabLst>
                <a:tab pos="3337559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611"/>
              </a:lnSpc>
              <a:spcBef>
                <a:spcPts val="1423"/>
              </a:spcBef>
              <a:tabLst>
                <a:tab pos="8919844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587"/>
              </a:lnSpc>
              <a:spcBef>
                <a:spcPts val="1414"/>
              </a:spcBef>
              <a:tabLst>
                <a:tab pos="4384040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2000"/>
              </a:lnSpc>
              <a:spcBef>
                <a:spcPts val="1367"/>
              </a:spcBef>
              <a:tabLst/>
            </a:pPr>
            <a:r>
              <a:rPr sz="2200" kern="0" spc="1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200" kern="0" spc="-20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2700" kern="0" spc="4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2700" kern="0" spc="4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1, b</a:t>
            </a:r>
            <a:r>
              <a:rPr sz="2700" kern="0" spc="4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2700" kern="0" spc="3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0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时，显然存在一组解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x</a:t>
            </a:r>
            <a:r>
              <a:rPr sz="2700" kern="0" spc="4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2700" kern="0" spc="4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,</a:t>
            </a:r>
            <a:r>
              <a:rPr sz="2700" kern="0" spc="-1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y</a:t>
            </a:r>
            <a:r>
              <a:rPr sz="2700" kern="0" spc="4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2700" kern="0" spc="3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0</a:t>
            </a:r>
            <a:endParaRPr sz="2700" dirty="0">
              <a:latin typeface="Cambria Math"/>
              <a:ea typeface="Cambria Math"/>
              <a:cs typeface="Cambria Math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1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spcBef>
                <a:spcPts val="4"/>
              </a:spcBef>
              <a:tabLst/>
            </a:pPr>
            <a:r>
              <a:rPr sz="2200" kern="0" spc="10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10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复杂度</a:t>
            </a:r>
            <a:r>
              <a:rPr sz="2700" kern="0" spc="1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o(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logmax</a:t>
            </a:r>
            <a:r>
              <a:rPr sz="2700" kern="0" spc="1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2700" kern="0" spc="1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, b  )</a:t>
            </a:r>
            <a:endParaRPr sz="2700" dirty="0">
              <a:latin typeface="Cambria Math"/>
              <a:ea typeface="Cambria Math"/>
              <a:cs typeface="Cambria Math"/>
            </a:endParaRPr>
          </a:p>
        </p:txBody>
      </p:sp>
      <p:pic>
        <p:nvPicPr>
          <p:cNvPr id="306" name="picture 3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92710" y="4868505"/>
            <a:ext cx="4371932" cy="582574"/>
          </a:xfrm>
          <a:prstGeom prst="rect">
            <a:avLst/>
          </a:prstGeom>
        </p:spPr>
      </p:pic>
      <p:pic>
        <p:nvPicPr>
          <p:cNvPr id="308" name="picture 3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792710" y="4103246"/>
            <a:ext cx="8907760" cy="585698"/>
          </a:xfrm>
          <a:prstGeom prst="rect">
            <a:avLst/>
          </a:prstGeom>
        </p:spPr>
      </p:pic>
      <p:pic>
        <p:nvPicPr>
          <p:cNvPr id="310" name="picture 3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792710" y="3339933"/>
            <a:ext cx="3325183" cy="582574"/>
          </a:xfrm>
          <a:prstGeom prst="rect">
            <a:avLst/>
          </a:prstGeom>
        </p:spPr>
      </p:pic>
      <p:pic>
        <p:nvPicPr>
          <p:cNvPr id="312" name="picture 3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picture 3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06" y="0"/>
            <a:ext cx="4771493" cy="6858000"/>
          </a:xfrm>
          <a:prstGeom prst="rect">
            <a:avLst/>
          </a:prstGeom>
        </p:spPr>
      </p:pic>
      <p:pic>
        <p:nvPicPr>
          <p:cNvPr id="316" name="picture 3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77333" y="2027009"/>
            <a:ext cx="6325966" cy="4439281"/>
          </a:xfrm>
          <a:prstGeom prst="rect">
            <a:avLst/>
          </a:prstGeom>
        </p:spPr>
      </p:pic>
      <p:sp>
        <p:nvSpPr>
          <p:cNvPr id="318" name="textbox 318"/>
          <p:cNvSpPr/>
          <p:nvPr/>
        </p:nvSpPr>
        <p:spPr>
          <a:xfrm>
            <a:off x="780013" y="640486"/>
            <a:ext cx="2070735" cy="130428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85089" algn="l" rtl="0" eaLnBrk="0">
              <a:lnSpc>
                <a:spcPts val="4475"/>
              </a:lnSpc>
              <a:tabLst/>
            </a:pPr>
            <a:r>
              <a:rPr sz="3600" kern="0" spc="-15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如何实现</a:t>
            </a:r>
            <a:endParaRPr sz="3600" dirty="0">
              <a:latin typeface="FZYaoTi"/>
              <a:ea typeface="FZYaoTi"/>
              <a:cs typeface="FZYaoTi"/>
            </a:endParaRPr>
          </a:p>
          <a:p>
            <a:pPr algn="l" rtl="0" eaLnBrk="0">
              <a:lnSpc>
                <a:spcPct val="13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6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9000"/>
              </a:lnSpc>
              <a:spcBef>
                <a:spcPts val="1"/>
              </a:spcBef>
              <a:tabLst/>
            </a:pPr>
            <a:r>
              <a:rPr sz="2200" kern="0" spc="-19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-19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建议记住。</a:t>
            </a:r>
            <a:endParaRPr sz="2700" dirty="0">
              <a:latin typeface="STXinwei"/>
              <a:ea typeface="STXinwei"/>
              <a:cs typeface="STXinwei"/>
            </a:endParaRPr>
          </a:p>
        </p:txBody>
      </p:sp>
      <p:pic>
        <p:nvPicPr>
          <p:cNvPr id="320" name="picture 3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picture 3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06" y="0"/>
            <a:ext cx="4771493" cy="6858000"/>
          </a:xfrm>
          <a:prstGeom prst="rect">
            <a:avLst/>
          </a:prstGeom>
        </p:spPr>
      </p:pic>
      <p:sp>
        <p:nvSpPr>
          <p:cNvPr id="324" name="textbox 324"/>
          <p:cNvSpPr/>
          <p:nvPr/>
        </p:nvSpPr>
        <p:spPr>
          <a:xfrm>
            <a:off x="783341" y="640486"/>
            <a:ext cx="9975850" cy="25342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0480" algn="l" rtl="0" eaLnBrk="0">
              <a:lnSpc>
                <a:spcPts val="4500"/>
              </a:lnSpc>
              <a:tabLst/>
            </a:pPr>
            <a:r>
              <a:rPr sz="3600" kern="0" spc="-90" dirty="0">
                <a:solidFill>
                  <a:srgbClr val="90C226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[NOIP2012</a:t>
            </a:r>
            <a:r>
              <a:rPr sz="3600" kern="0" spc="600" dirty="0">
                <a:solidFill>
                  <a:srgbClr val="90C226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600" kern="0" spc="-9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提</a:t>
            </a:r>
            <a:r>
              <a:rPr sz="3600" kern="0" spc="-10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高组</a:t>
            </a:r>
            <a:r>
              <a:rPr sz="3600" kern="0" spc="-100" dirty="0">
                <a:solidFill>
                  <a:srgbClr val="90C226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]</a:t>
            </a:r>
            <a:r>
              <a:rPr sz="3600" kern="0" spc="820" dirty="0">
                <a:solidFill>
                  <a:srgbClr val="90C226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600" kern="0" spc="-10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同余方程</a:t>
            </a:r>
            <a:endParaRPr sz="3600" dirty="0">
              <a:latin typeface="FZYaoTi"/>
              <a:ea typeface="FZYaoTi"/>
              <a:cs typeface="FZYaoTi"/>
            </a:endParaRPr>
          </a:p>
          <a:p>
            <a:pPr algn="l" rtl="0" eaLnBrk="0">
              <a:lnSpc>
                <a:spcPct val="15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361950" indent="-349250" algn="l" rtl="0" eaLnBrk="0">
              <a:lnSpc>
                <a:spcPct val="95000"/>
              </a:lnSpc>
              <a:spcBef>
                <a:spcPts val="962"/>
              </a:spcBef>
              <a:tabLst/>
            </a:pPr>
            <a:r>
              <a:rPr sz="2500" kern="0" spc="-13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500" kern="0" spc="-26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200" kern="0" spc="-1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求关于</a:t>
            </a:r>
            <a:r>
              <a:rPr sz="3200" kern="0" spc="-30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3200" kern="0" spc="-1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x </a:t>
            </a:r>
            <a:r>
              <a:rPr sz="3200" kern="0" spc="-1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的同余</a:t>
            </a:r>
            <a:r>
              <a:rPr sz="3200" kern="0" spc="-1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方程</a:t>
            </a:r>
            <a:r>
              <a:rPr sz="3200" kern="0" spc="-19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3200" kern="0" spc="-14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ax</a:t>
            </a:r>
            <a:r>
              <a:rPr sz="3200" kern="0" spc="27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200" kern="0" spc="-14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三</a:t>
            </a:r>
            <a:r>
              <a:rPr sz="3200" kern="0" spc="21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200" kern="0" spc="-14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 (mod b) </a:t>
            </a:r>
            <a:r>
              <a:rPr sz="3200" kern="0" spc="-1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的最小正整数解。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3200" kern="0" spc="-1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保证有解。</a:t>
            </a:r>
            <a:endParaRPr sz="3200" dirty="0">
              <a:latin typeface="STXinwei"/>
              <a:ea typeface="STXinwei"/>
              <a:cs typeface="STXinwei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spcBef>
                <a:spcPts val="5"/>
              </a:spcBef>
              <a:tabLst/>
            </a:pPr>
            <a:r>
              <a:rPr sz="2400" kern="0" spc="-11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3100" kern="0" spc="-11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a,</a:t>
            </a:r>
            <a:r>
              <a:rPr sz="3100" kern="0" spc="-2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100" kern="0" spc="-11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b</a:t>
            </a:r>
            <a:r>
              <a:rPr sz="3100" kern="0" spc="28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100" kern="0" spc="-11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≤</a:t>
            </a:r>
            <a:r>
              <a:rPr sz="3100" kern="0" spc="18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100" kern="0" spc="-11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 ×</a:t>
            </a:r>
            <a:r>
              <a:rPr sz="3100" kern="0" spc="7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100" kern="0" spc="-11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10</a:t>
            </a:r>
            <a:r>
              <a:rPr sz="3500" kern="0" spc="-110" baseline="4464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9</a:t>
            </a:r>
            <a:endParaRPr sz="3500" baseline="4464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326" name="picture 3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picture 3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06" y="0"/>
            <a:ext cx="4771493" cy="6858000"/>
          </a:xfrm>
          <a:prstGeom prst="rect">
            <a:avLst/>
          </a:prstGeom>
        </p:spPr>
      </p:pic>
      <p:sp>
        <p:nvSpPr>
          <p:cNvPr id="330" name="path 330"/>
          <p:cNvSpPr/>
          <p:nvPr/>
        </p:nvSpPr>
        <p:spPr>
          <a:xfrm>
            <a:off x="8548316" y="2515074"/>
            <a:ext cx="770763" cy="328904"/>
          </a:xfrm>
          <a:custGeom>
            <a:avLst/>
            <a:gdLst/>
            <a:ahLst/>
            <a:cxnLst/>
            <a:rect l="0" t="0" r="0" b="0"/>
            <a:pathLst>
              <a:path w="1213" h="517">
                <a:moveTo>
                  <a:pt x="1048" y="0"/>
                </a:moveTo>
                <a:cubicBezTo>
                  <a:pt x="1101" y="14"/>
                  <a:pt x="1142" y="44"/>
                  <a:pt x="1171" y="90"/>
                </a:cubicBezTo>
                <a:cubicBezTo>
                  <a:pt x="1199" y="137"/>
                  <a:pt x="1213" y="193"/>
                  <a:pt x="1213" y="259"/>
                </a:cubicBezTo>
                <a:cubicBezTo>
                  <a:pt x="1213" y="325"/>
                  <a:pt x="1199" y="381"/>
                  <a:pt x="1171" y="427"/>
                </a:cubicBezTo>
                <a:cubicBezTo>
                  <a:pt x="1142" y="473"/>
                  <a:pt x="1101" y="503"/>
                  <a:pt x="1048" y="517"/>
                </a:cubicBezTo>
                <a:lnTo>
                  <a:pt x="1042" y="496"/>
                </a:lnTo>
                <a:cubicBezTo>
                  <a:pt x="1084" y="482"/>
                  <a:pt x="1115" y="455"/>
                  <a:pt x="1135" y="413"/>
                </a:cubicBezTo>
                <a:cubicBezTo>
                  <a:pt x="1156" y="372"/>
                  <a:pt x="1166" y="320"/>
                  <a:pt x="1166" y="256"/>
                </a:cubicBezTo>
                <a:cubicBezTo>
                  <a:pt x="1166" y="194"/>
                  <a:pt x="1156" y="143"/>
                  <a:pt x="1135" y="103"/>
                </a:cubicBezTo>
                <a:cubicBezTo>
                  <a:pt x="1115" y="62"/>
                  <a:pt x="1084" y="35"/>
                  <a:pt x="1041" y="21"/>
                </a:cubicBezTo>
                <a:lnTo>
                  <a:pt x="1048" y="0"/>
                </a:lnTo>
                <a:close/>
                <a:moveTo>
                  <a:pt x="165" y="0"/>
                </a:moveTo>
                <a:lnTo>
                  <a:pt x="172" y="21"/>
                </a:lnTo>
                <a:cubicBezTo>
                  <a:pt x="129" y="35"/>
                  <a:pt x="98" y="62"/>
                  <a:pt x="77" y="103"/>
                </a:cubicBezTo>
                <a:cubicBezTo>
                  <a:pt x="57" y="143"/>
                  <a:pt x="47" y="194"/>
                  <a:pt x="47" y="256"/>
                </a:cubicBezTo>
                <a:cubicBezTo>
                  <a:pt x="47" y="320"/>
                  <a:pt x="57" y="372"/>
                  <a:pt x="77" y="413"/>
                </a:cubicBezTo>
                <a:cubicBezTo>
                  <a:pt x="98" y="455"/>
                  <a:pt x="129" y="482"/>
                  <a:pt x="171" y="496"/>
                </a:cubicBezTo>
                <a:lnTo>
                  <a:pt x="165" y="517"/>
                </a:lnTo>
                <a:cubicBezTo>
                  <a:pt x="111" y="503"/>
                  <a:pt x="70" y="473"/>
                  <a:pt x="42" y="427"/>
                </a:cubicBezTo>
                <a:cubicBezTo>
                  <a:pt x="14" y="381"/>
                  <a:pt x="0" y="325"/>
                  <a:pt x="0" y="259"/>
                </a:cubicBezTo>
                <a:cubicBezTo>
                  <a:pt x="0" y="193"/>
                  <a:pt x="14" y="137"/>
                  <a:pt x="42" y="90"/>
                </a:cubicBezTo>
                <a:cubicBezTo>
                  <a:pt x="71" y="44"/>
                  <a:pt x="112" y="14"/>
                  <a:pt x="165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32" name="path 332"/>
          <p:cNvSpPr/>
          <p:nvPr/>
        </p:nvSpPr>
        <p:spPr>
          <a:xfrm>
            <a:off x="2440124" y="2129502"/>
            <a:ext cx="770762" cy="328904"/>
          </a:xfrm>
          <a:custGeom>
            <a:avLst/>
            <a:gdLst/>
            <a:ahLst/>
            <a:cxnLst/>
            <a:rect l="0" t="0" r="0" b="0"/>
            <a:pathLst>
              <a:path w="1213" h="517">
                <a:moveTo>
                  <a:pt x="1048" y="0"/>
                </a:moveTo>
                <a:cubicBezTo>
                  <a:pt x="1101" y="14"/>
                  <a:pt x="1142" y="44"/>
                  <a:pt x="1171" y="90"/>
                </a:cubicBezTo>
                <a:cubicBezTo>
                  <a:pt x="1199" y="137"/>
                  <a:pt x="1213" y="193"/>
                  <a:pt x="1213" y="259"/>
                </a:cubicBezTo>
                <a:cubicBezTo>
                  <a:pt x="1213" y="325"/>
                  <a:pt x="1199" y="381"/>
                  <a:pt x="1171" y="427"/>
                </a:cubicBezTo>
                <a:cubicBezTo>
                  <a:pt x="1142" y="473"/>
                  <a:pt x="1101" y="503"/>
                  <a:pt x="1048" y="517"/>
                </a:cubicBezTo>
                <a:lnTo>
                  <a:pt x="1042" y="496"/>
                </a:lnTo>
                <a:cubicBezTo>
                  <a:pt x="1084" y="482"/>
                  <a:pt x="1115" y="455"/>
                  <a:pt x="1135" y="413"/>
                </a:cubicBezTo>
                <a:cubicBezTo>
                  <a:pt x="1156" y="372"/>
                  <a:pt x="1166" y="320"/>
                  <a:pt x="1166" y="256"/>
                </a:cubicBezTo>
                <a:cubicBezTo>
                  <a:pt x="1166" y="194"/>
                  <a:pt x="1156" y="143"/>
                  <a:pt x="1135" y="103"/>
                </a:cubicBezTo>
                <a:cubicBezTo>
                  <a:pt x="1115" y="62"/>
                  <a:pt x="1083" y="35"/>
                  <a:pt x="1041" y="21"/>
                </a:cubicBezTo>
                <a:lnTo>
                  <a:pt x="1048" y="0"/>
                </a:lnTo>
                <a:close/>
                <a:moveTo>
                  <a:pt x="165" y="0"/>
                </a:moveTo>
                <a:lnTo>
                  <a:pt x="172" y="21"/>
                </a:lnTo>
                <a:cubicBezTo>
                  <a:pt x="129" y="35"/>
                  <a:pt x="98" y="62"/>
                  <a:pt x="77" y="103"/>
                </a:cubicBezTo>
                <a:cubicBezTo>
                  <a:pt x="57" y="143"/>
                  <a:pt x="47" y="194"/>
                  <a:pt x="47" y="256"/>
                </a:cubicBezTo>
                <a:cubicBezTo>
                  <a:pt x="47" y="320"/>
                  <a:pt x="57" y="372"/>
                  <a:pt x="77" y="413"/>
                </a:cubicBezTo>
                <a:cubicBezTo>
                  <a:pt x="98" y="455"/>
                  <a:pt x="129" y="482"/>
                  <a:pt x="171" y="496"/>
                </a:cubicBezTo>
                <a:lnTo>
                  <a:pt x="165" y="517"/>
                </a:lnTo>
                <a:cubicBezTo>
                  <a:pt x="111" y="503"/>
                  <a:pt x="70" y="473"/>
                  <a:pt x="42" y="427"/>
                </a:cubicBezTo>
                <a:cubicBezTo>
                  <a:pt x="14" y="381"/>
                  <a:pt x="0" y="325"/>
                  <a:pt x="0" y="259"/>
                </a:cubicBezTo>
                <a:cubicBezTo>
                  <a:pt x="0" y="193"/>
                  <a:pt x="14" y="137"/>
                  <a:pt x="42" y="90"/>
                </a:cubicBezTo>
                <a:cubicBezTo>
                  <a:pt x="71" y="44"/>
                  <a:pt x="112" y="14"/>
                  <a:pt x="165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34" name="path 334"/>
          <p:cNvSpPr/>
          <p:nvPr/>
        </p:nvSpPr>
        <p:spPr>
          <a:xfrm>
            <a:off x="3182312" y="3537678"/>
            <a:ext cx="1054227" cy="328904"/>
          </a:xfrm>
          <a:custGeom>
            <a:avLst/>
            <a:gdLst/>
            <a:ahLst/>
            <a:cxnLst/>
            <a:rect l="0" t="0" r="0" b="0"/>
            <a:pathLst>
              <a:path w="1660" h="517">
                <a:moveTo>
                  <a:pt x="1495" y="0"/>
                </a:moveTo>
                <a:cubicBezTo>
                  <a:pt x="1548" y="14"/>
                  <a:pt x="1588" y="44"/>
                  <a:pt x="1617" y="90"/>
                </a:cubicBezTo>
                <a:cubicBezTo>
                  <a:pt x="1645" y="137"/>
                  <a:pt x="1660" y="193"/>
                  <a:pt x="1660" y="259"/>
                </a:cubicBezTo>
                <a:cubicBezTo>
                  <a:pt x="1660" y="325"/>
                  <a:pt x="1645" y="381"/>
                  <a:pt x="1617" y="427"/>
                </a:cubicBezTo>
                <a:cubicBezTo>
                  <a:pt x="1589" y="473"/>
                  <a:pt x="1548" y="503"/>
                  <a:pt x="1495" y="517"/>
                </a:cubicBezTo>
                <a:lnTo>
                  <a:pt x="1488" y="496"/>
                </a:lnTo>
                <a:cubicBezTo>
                  <a:pt x="1530" y="482"/>
                  <a:pt x="1561" y="455"/>
                  <a:pt x="1582" y="413"/>
                </a:cubicBezTo>
                <a:cubicBezTo>
                  <a:pt x="1602" y="372"/>
                  <a:pt x="1612" y="320"/>
                  <a:pt x="1612" y="256"/>
                </a:cubicBezTo>
                <a:cubicBezTo>
                  <a:pt x="1612" y="194"/>
                  <a:pt x="1602" y="143"/>
                  <a:pt x="1582" y="103"/>
                </a:cubicBezTo>
                <a:cubicBezTo>
                  <a:pt x="1561" y="62"/>
                  <a:pt x="1530" y="35"/>
                  <a:pt x="1487" y="21"/>
                </a:cubicBezTo>
                <a:lnTo>
                  <a:pt x="1495" y="0"/>
                </a:lnTo>
                <a:close/>
                <a:moveTo>
                  <a:pt x="165" y="0"/>
                </a:moveTo>
                <a:lnTo>
                  <a:pt x="172" y="21"/>
                </a:lnTo>
                <a:cubicBezTo>
                  <a:pt x="129" y="35"/>
                  <a:pt x="98" y="62"/>
                  <a:pt x="77" y="103"/>
                </a:cubicBezTo>
                <a:cubicBezTo>
                  <a:pt x="57" y="143"/>
                  <a:pt x="47" y="194"/>
                  <a:pt x="47" y="256"/>
                </a:cubicBezTo>
                <a:cubicBezTo>
                  <a:pt x="47" y="320"/>
                  <a:pt x="57" y="372"/>
                  <a:pt x="77" y="413"/>
                </a:cubicBezTo>
                <a:cubicBezTo>
                  <a:pt x="98" y="455"/>
                  <a:pt x="129" y="482"/>
                  <a:pt x="171" y="496"/>
                </a:cubicBezTo>
                <a:lnTo>
                  <a:pt x="165" y="517"/>
                </a:lnTo>
                <a:cubicBezTo>
                  <a:pt x="111" y="503"/>
                  <a:pt x="71" y="473"/>
                  <a:pt x="42" y="427"/>
                </a:cubicBezTo>
                <a:cubicBezTo>
                  <a:pt x="14" y="381"/>
                  <a:pt x="0" y="325"/>
                  <a:pt x="0" y="259"/>
                </a:cubicBezTo>
                <a:cubicBezTo>
                  <a:pt x="0" y="193"/>
                  <a:pt x="14" y="137"/>
                  <a:pt x="42" y="90"/>
                </a:cubicBezTo>
                <a:cubicBezTo>
                  <a:pt x="71" y="44"/>
                  <a:pt x="112" y="14"/>
                  <a:pt x="165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36" name="textbox 336"/>
          <p:cNvSpPr/>
          <p:nvPr/>
        </p:nvSpPr>
        <p:spPr>
          <a:xfrm>
            <a:off x="773904" y="749147"/>
            <a:ext cx="10293350" cy="52273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493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1000"/>
              </a:lnSpc>
              <a:tabLst/>
            </a:pPr>
            <a:r>
              <a:rPr sz="3600" kern="0" spc="-30" dirty="0">
                <a:solidFill>
                  <a:srgbClr val="90C226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Solution</a:t>
            </a:r>
            <a:endParaRPr sz="3600" dirty="0">
              <a:latin typeface="Trebuchet MS"/>
              <a:ea typeface="Trebuchet MS"/>
              <a:cs typeface="Trebuchet MS"/>
            </a:endParaRPr>
          </a:p>
          <a:p>
            <a:pPr algn="l" rtl="0" eaLnBrk="0">
              <a:lnSpc>
                <a:spcPct val="19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74930" algn="l" rtl="0" eaLnBrk="0">
              <a:lnSpc>
                <a:spcPct val="88000"/>
              </a:lnSpc>
              <a:spcBef>
                <a:spcPts val="819"/>
              </a:spcBef>
              <a:tabLst/>
            </a:pPr>
            <a:r>
              <a:rPr sz="2200" kern="0" spc="-5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-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我们容易发现，</a:t>
            </a:r>
            <a:r>
              <a:rPr sz="2700" kern="0" spc="-2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2700" kern="0" spc="-5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ax</a:t>
            </a:r>
            <a:r>
              <a:rPr sz="2700" kern="0" spc="27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700" kern="0" spc="-5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三</a:t>
            </a:r>
            <a:r>
              <a:rPr sz="2700" kern="0" spc="22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700" kern="0" spc="-5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 (mod b</a:t>
            </a:r>
            <a:r>
              <a:rPr sz="2700" kern="0" spc="-6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2700" kern="0" spc="-6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等价于</a:t>
            </a:r>
            <a:r>
              <a:rPr sz="2700" kern="0" spc="-6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ax + by</a:t>
            </a:r>
            <a:r>
              <a:rPr sz="2700" kern="0" spc="2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700" kern="0" spc="-6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2700" kern="0" spc="22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700" kern="0" spc="-6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</a:t>
            </a:r>
            <a:r>
              <a:rPr sz="2700" kern="0" spc="-6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。</a:t>
            </a:r>
            <a:endParaRPr sz="2700" dirty="0">
              <a:latin typeface="STXinwei"/>
              <a:ea typeface="STXinwei"/>
              <a:cs typeface="STXinwei"/>
            </a:endParaRPr>
          </a:p>
          <a:p>
            <a:pPr marL="452119" indent="-377190" algn="l" rtl="0" eaLnBrk="0">
              <a:lnSpc>
                <a:spcPct val="91000"/>
              </a:lnSpc>
              <a:spcBef>
                <a:spcPts val="1148"/>
              </a:spcBef>
              <a:tabLst/>
            </a:pPr>
            <a:r>
              <a:rPr sz="2200" kern="0" spc="-1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200" kern="0" spc="-16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700" kern="0" spc="-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如果</a:t>
            </a:r>
            <a:r>
              <a:rPr sz="2700" kern="0" spc="-1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gcd</a:t>
            </a:r>
            <a:r>
              <a:rPr sz="2700" kern="0" spc="51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700" kern="0" spc="-1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a,</a:t>
            </a:r>
            <a:r>
              <a:rPr sz="2700" kern="0" spc="-20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700" kern="0" spc="-1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b</a:t>
            </a:r>
            <a:r>
              <a:rPr sz="2700" kern="0" spc="30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2700" kern="0" spc="-1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≠</a:t>
            </a:r>
            <a:r>
              <a:rPr sz="2700" kern="0" spc="24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700" kern="0" spc="-1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</a:t>
            </a:r>
            <a:r>
              <a:rPr sz="2700" kern="0" spc="-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，不妨设其</a:t>
            </a:r>
            <a:r>
              <a:rPr sz="2700" kern="0" spc="-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为</a:t>
            </a:r>
            <a:r>
              <a:rPr sz="2700" kern="0" spc="-2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</a:t>
            </a:r>
            <a:r>
              <a:rPr sz="2700" kern="0" spc="-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，则</a:t>
            </a:r>
            <a:r>
              <a:rPr sz="2700" kern="0" spc="-2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d|a,</a:t>
            </a:r>
            <a:r>
              <a:rPr sz="2700" kern="0" spc="-19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700" kern="0" spc="-2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d|b</a:t>
            </a:r>
            <a:r>
              <a:rPr sz="2700" kern="0" spc="-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，所以</a:t>
            </a:r>
            <a:r>
              <a:rPr sz="2700" kern="0" spc="-2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d|ax + by</a:t>
            </a:r>
            <a:r>
              <a:rPr sz="2700" kern="0" spc="-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，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显然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不是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的倍数，方程无解，矛盾。所以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gcd</a:t>
            </a:r>
            <a:r>
              <a:rPr sz="2700" kern="0" spc="51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a,</a:t>
            </a:r>
            <a:r>
              <a:rPr sz="2700" kern="0" spc="-21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b</a:t>
            </a:r>
            <a:r>
              <a:rPr sz="2700" kern="0" spc="31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2700" kern="0" spc="22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</a:t>
            </a:r>
            <a:endParaRPr sz="2700" dirty="0">
              <a:latin typeface="Microsoft YaHei"/>
              <a:ea typeface="Microsoft YaHei"/>
              <a:cs typeface="Microsoft YaHei"/>
            </a:endParaRPr>
          </a:p>
          <a:p>
            <a:pPr marL="74930" algn="l" rtl="0" eaLnBrk="0">
              <a:lnSpc>
                <a:spcPts val="3486"/>
              </a:lnSpc>
              <a:spcBef>
                <a:spcPts val="645"/>
              </a:spcBef>
              <a:tabLst/>
            </a:pPr>
            <a:r>
              <a:rPr sz="2200" kern="0" spc="2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使用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exgcd</a:t>
            </a:r>
            <a:r>
              <a:rPr sz="2700" kern="0" spc="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求出方程的一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组可行解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x,</a:t>
            </a:r>
            <a:r>
              <a:rPr sz="2700" kern="0" spc="-32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y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，得到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ax</a:t>
            </a:r>
            <a:r>
              <a:rPr sz="2700" kern="0" spc="26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三</a:t>
            </a:r>
            <a:r>
              <a:rPr sz="2700" kern="0" spc="2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</a:t>
            </a:r>
            <a:endParaRPr sz="2700" dirty="0">
              <a:latin typeface="Microsoft YaHei"/>
              <a:ea typeface="Microsoft YaHei"/>
              <a:cs typeface="Microsoft YaHei"/>
            </a:endParaRPr>
          </a:p>
          <a:p>
            <a:pPr marL="74930" algn="l" rtl="0" eaLnBrk="0">
              <a:lnSpc>
                <a:spcPct val="95000"/>
              </a:lnSpc>
              <a:spcBef>
                <a:spcPts val="1065"/>
              </a:spcBef>
              <a:tabLst/>
            </a:pPr>
            <a:r>
              <a:rPr sz="2200" kern="0" spc="-8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-8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容易发现，</a:t>
            </a:r>
            <a:r>
              <a:rPr sz="2700" kern="0" spc="-4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2700" kern="0" spc="-8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</a:t>
            </a:r>
            <a:r>
              <a:rPr sz="2700" kern="0" spc="48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700" kern="0" spc="-8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x + b   三</a:t>
            </a:r>
            <a:r>
              <a:rPr sz="2700" kern="0" spc="2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700" kern="0" spc="-9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1( mod b)</a:t>
            </a:r>
            <a:r>
              <a:rPr sz="2700" kern="0" spc="-9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。</a:t>
            </a:r>
            <a:endParaRPr sz="2700" dirty="0">
              <a:latin typeface="STXinwei"/>
              <a:ea typeface="STXinwei"/>
              <a:cs typeface="STXinwei"/>
            </a:endParaRPr>
          </a:p>
          <a:p>
            <a:pPr marL="74930" algn="l" rtl="0" eaLnBrk="0">
              <a:lnSpc>
                <a:spcPct val="93000"/>
              </a:lnSpc>
              <a:spcBef>
                <a:spcPts val="934"/>
              </a:spcBef>
              <a:tabLst/>
            </a:pPr>
            <a:r>
              <a:rPr sz="2200" kern="0" spc="-3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-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将</a:t>
            </a:r>
            <a:r>
              <a:rPr sz="2700" kern="0" spc="-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x</a:t>
            </a:r>
            <a:r>
              <a:rPr sz="2700" kern="0" spc="-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对</a:t>
            </a:r>
            <a:r>
              <a:rPr sz="2700" kern="0" spc="-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b</a:t>
            </a:r>
            <a:r>
              <a:rPr sz="2700" kern="0" spc="-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取模可以得到最小正整</a:t>
            </a:r>
            <a:r>
              <a:rPr sz="2700" kern="0" spc="-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数解。</a:t>
            </a:r>
            <a:endParaRPr sz="2700" dirty="0">
              <a:latin typeface="STXinwei"/>
              <a:ea typeface="STXinwei"/>
              <a:cs typeface="STXinwei"/>
            </a:endParaRPr>
          </a:p>
          <a:p>
            <a:pPr marL="74930" algn="l" rtl="0" eaLnBrk="0">
              <a:lnSpc>
                <a:spcPct val="93000"/>
              </a:lnSpc>
              <a:spcBef>
                <a:spcPts val="1007"/>
              </a:spcBef>
              <a:tabLst/>
            </a:pPr>
            <a:r>
              <a:rPr sz="2200" kern="0" spc="-5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-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为什么不会错过更小的</a:t>
            </a:r>
            <a:r>
              <a:rPr sz="2700" kern="0" spc="-6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解？</a:t>
            </a:r>
            <a:endParaRPr sz="2700" dirty="0">
              <a:latin typeface="STXinwei"/>
              <a:ea typeface="STXinwei"/>
              <a:cs typeface="STXinwei"/>
            </a:endParaRPr>
          </a:p>
          <a:p>
            <a:pPr marL="74930" algn="l" rtl="0" eaLnBrk="0">
              <a:lnSpc>
                <a:spcPct val="97000"/>
              </a:lnSpc>
              <a:spcBef>
                <a:spcPts val="1019"/>
              </a:spcBef>
              <a:tabLst/>
            </a:pPr>
            <a:r>
              <a:rPr sz="2200" kern="0" spc="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可以参考</a:t>
            </a:r>
            <a:endParaRPr sz="2700" dirty="0">
              <a:latin typeface="STXinwei"/>
              <a:ea typeface="STXinwei"/>
              <a:cs typeface="STXinwei"/>
            </a:endParaRPr>
          </a:p>
          <a:p>
            <a:pPr marL="74930" algn="l" rtl="0" eaLnBrk="0">
              <a:lnSpc>
                <a:spcPct val="110000"/>
              </a:lnSpc>
              <a:spcBef>
                <a:spcPts val="372"/>
              </a:spcBef>
              <a:tabLst/>
            </a:pPr>
            <a:r>
              <a:rPr sz="2200" kern="0" spc="4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0C226"/>
                      <wpsdc:folHlinkClr xmlns:wpsdc="http://www.wps.cn/officeDocument/2017/drawingmlCustomData" val="90C226"/>
                      <wpsdc:hlinkUnderline xmlns:wpsdc="http://www.wps.cn/officeDocument/2017/drawingmlCustomData" val="0"/>
                    </a:ext>
                  </a:extLst>
                </a:hlinkClick>
              </a:rPr>
              <a:t>、</a:t>
            </a:r>
            <a:r>
              <a:rPr sz="2200" kern="0" spc="-35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0C226"/>
                      <wpsdc:folHlinkClr xmlns:wpsdc="http://www.wps.cn/officeDocument/2017/drawingmlCustomData" val="90C226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2700" u="sng" kern="0" spc="-61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2700" u="sng" kern="0" spc="4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P5656 </a:t>
            </a:r>
            <a:r>
              <a:rPr sz="2700" u="sng" kern="0" spc="40" dirty="0">
                <a:solidFill>
                  <a:srgbClr val="99CA3C">
                    <a:alpha val="100000"/>
                  </a:srgbClr>
                </a:solidFill>
                <a:latin typeface="STXinwei"/>
                <a:ea typeface="STXinwei"/>
                <a:cs typeface="STXinwe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【模板】</a:t>
            </a:r>
            <a:r>
              <a:rPr sz="2700" u="sng" kern="0" spc="30" dirty="0">
                <a:solidFill>
                  <a:srgbClr val="99CA3C">
                    <a:alpha val="100000"/>
                  </a:srgbClr>
                </a:solidFill>
                <a:latin typeface="STXinwei"/>
                <a:ea typeface="STXinwei"/>
                <a:cs typeface="STXinwe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二元一次不定方程</a:t>
            </a:r>
            <a:r>
              <a:rPr sz="2700" u="sng" kern="0" spc="490" dirty="0">
                <a:solidFill>
                  <a:srgbClr val="99CA3C">
                    <a:alpha val="100000"/>
                  </a:srgbClr>
                </a:solidFill>
                <a:latin typeface="STXinwei"/>
                <a:ea typeface="STXinwei"/>
                <a:cs typeface="STXinwe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2700" u="sng" kern="0" spc="3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(</a:t>
            </a:r>
            <a:r>
              <a:rPr sz="2700" u="sng" kern="0" spc="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exgcd</a:t>
            </a:r>
            <a:r>
              <a:rPr sz="2700" u="sng" kern="0" spc="3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)</a:t>
            </a:r>
            <a:r>
              <a:rPr sz="2700" kern="0" spc="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题解。</a:t>
            </a:r>
            <a:endParaRPr sz="2700" dirty="0">
              <a:latin typeface="STXinwei"/>
              <a:ea typeface="STXinwei"/>
              <a:cs typeface="STXinwei"/>
            </a:endParaRPr>
          </a:p>
        </p:txBody>
      </p:sp>
      <p:pic>
        <p:nvPicPr>
          <p:cNvPr id="338" name="picture 3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 rot="21600000">
            <a:off x="9043616" y="3025614"/>
            <a:ext cx="1269110" cy="344966"/>
            <a:chOff x="0" y="0"/>
            <a:chExt cx="1269110" cy="344966"/>
          </a:xfrm>
        </p:grpSpPr>
        <p:sp>
          <p:nvSpPr>
            <p:cNvPr id="340" name="path 340"/>
            <p:cNvSpPr/>
            <p:nvPr/>
          </p:nvSpPr>
          <p:spPr>
            <a:xfrm>
              <a:off x="0" y="0"/>
              <a:ext cx="1269110" cy="328904"/>
            </a:xfrm>
            <a:custGeom>
              <a:avLst/>
              <a:gdLst/>
              <a:ahLst/>
              <a:cxnLst/>
              <a:rect l="0" t="0" r="0" b="0"/>
              <a:pathLst>
                <a:path w="1998" h="517">
                  <a:moveTo>
                    <a:pt x="1833" y="0"/>
                  </a:moveTo>
                  <a:cubicBezTo>
                    <a:pt x="1886" y="14"/>
                    <a:pt x="1927" y="44"/>
                    <a:pt x="1955" y="90"/>
                  </a:cubicBezTo>
                  <a:cubicBezTo>
                    <a:pt x="1984" y="137"/>
                    <a:pt x="1998" y="193"/>
                    <a:pt x="1998" y="259"/>
                  </a:cubicBezTo>
                  <a:cubicBezTo>
                    <a:pt x="1998" y="325"/>
                    <a:pt x="1984" y="381"/>
                    <a:pt x="1955" y="427"/>
                  </a:cubicBezTo>
                  <a:cubicBezTo>
                    <a:pt x="1927" y="473"/>
                    <a:pt x="1886" y="503"/>
                    <a:pt x="1833" y="517"/>
                  </a:cubicBezTo>
                  <a:lnTo>
                    <a:pt x="1826" y="496"/>
                  </a:lnTo>
                  <a:cubicBezTo>
                    <a:pt x="1868" y="482"/>
                    <a:pt x="1900" y="455"/>
                    <a:pt x="1920" y="413"/>
                  </a:cubicBezTo>
                  <a:cubicBezTo>
                    <a:pt x="1941" y="372"/>
                    <a:pt x="1951" y="320"/>
                    <a:pt x="1951" y="256"/>
                  </a:cubicBezTo>
                  <a:cubicBezTo>
                    <a:pt x="1951" y="194"/>
                    <a:pt x="1941" y="143"/>
                    <a:pt x="1920" y="103"/>
                  </a:cubicBezTo>
                  <a:cubicBezTo>
                    <a:pt x="1900" y="62"/>
                    <a:pt x="1868" y="35"/>
                    <a:pt x="1826" y="21"/>
                  </a:cubicBezTo>
                  <a:lnTo>
                    <a:pt x="1833" y="0"/>
                  </a:lnTo>
                  <a:close/>
                  <a:moveTo>
                    <a:pt x="165" y="0"/>
                  </a:moveTo>
                  <a:lnTo>
                    <a:pt x="172" y="21"/>
                  </a:lnTo>
                  <a:cubicBezTo>
                    <a:pt x="129" y="35"/>
                    <a:pt x="98" y="62"/>
                    <a:pt x="77" y="103"/>
                  </a:cubicBezTo>
                  <a:cubicBezTo>
                    <a:pt x="57" y="143"/>
                    <a:pt x="47" y="194"/>
                    <a:pt x="47" y="256"/>
                  </a:cubicBezTo>
                  <a:cubicBezTo>
                    <a:pt x="47" y="320"/>
                    <a:pt x="57" y="372"/>
                    <a:pt x="77" y="413"/>
                  </a:cubicBezTo>
                  <a:cubicBezTo>
                    <a:pt x="98" y="455"/>
                    <a:pt x="129" y="482"/>
                    <a:pt x="171" y="496"/>
                  </a:cubicBezTo>
                  <a:lnTo>
                    <a:pt x="165" y="517"/>
                  </a:lnTo>
                  <a:cubicBezTo>
                    <a:pt x="111" y="503"/>
                    <a:pt x="70" y="473"/>
                    <a:pt x="42" y="427"/>
                  </a:cubicBezTo>
                  <a:cubicBezTo>
                    <a:pt x="14" y="381"/>
                    <a:pt x="0" y="325"/>
                    <a:pt x="0" y="259"/>
                  </a:cubicBezTo>
                  <a:cubicBezTo>
                    <a:pt x="0" y="193"/>
                    <a:pt x="14" y="137"/>
                    <a:pt x="42" y="90"/>
                  </a:cubicBezTo>
                  <a:cubicBezTo>
                    <a:pt x="71" y="44"/>
                    <a:pt x="112" y="14"/>
                    <a:pt x="165" y="0"/>
                  </a:cubicBezTo>
                </a:path>
              </a:pathLst>
            </a:custGeom>
            <a:solidFill>
              <a:srgbClr val="404040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42" name="textbox 342"/>
            <p:cNvSpPr/>
            <p:nvPr/>
          </p:nvSpPr>
          <p:spPr>
            <a:xfrm>
              <a:off x="-12700" y="-12700"/>
              <a:ext cx="1294764" cy="445769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77000"/>
                </a:lnSpc>
                <a:tabLst/>
              </a:pPr>
              <a:endParaRPr sz="100" dirty="0">
                <a:latin typeface="Arial"/>
                <a:ea typeface="Arial"/>
                <a:cs typeface="Arial"/>
              </a:endParaRPr>
            </a:p>
            <a:p>
              <a:pPr marL="221615" algn="l" rtl="0" eaLnBrk="0">
                <a:lnSpc>
                  <a:spcPts val="3194"/>
                </a:lnSpc>
                <a:spcBef>
                  <a:spcPts val="1"/>
                </a:spcBef>
                <a:tabLst/>
              </a:pPr>
              <a:r>
                <a:rPr sz="2600" kern="0" spc="-100" dirty="0">
                  <a:solidFill>
                    <a:srgbClr val="40404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mod b</a:t>
              </a:r>
              <a:endParaRPr sz="2600" dirty="0">
                <a:latin typeface="Microsoft YaHei"/>
                <a:ea typeface="Microsoft YaHei"/>
                <a:cs typeface="Microsoft YaHe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06" y="0"/>
            <a:ext cx="4771493" cy="6858000"/>
          </a:xfrm>
          <a:prstGeom prst="rect">
            <a:avLst/>
          </a:prstGeom>
        </p:spPr>
      </p:pic>
      <p:sp>
        <p:nvSpPr>
          <p:cNvPr id="18" name="textbox 18"/>
          <p:cNvSpPr/>
          <p:nvPr/>
        </p:nvSpPr>
        <p:spPr>
          <a:xfrm>
            <a:off x="780011" y="348975"/>
            <a:ext cx="10711180" cy="44183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52705" algn="l" rtl="0" eaLnBrk="0">
              <a:lnSpc>
                <a:spcPts val="4475"/>
              </a:lnSpc>
              <a:tabLst/>
            </a:pPr>
            <a:r>
              <a:rPr sz="3600" kern="0" spc="-12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快速幂</a:t>
            </a:r>
            <a:endParaRPr sz="3600" dirty="0">
              <a:latin typeface="FZYaoTi"/>
              <a:ea typeface="FZYaoTi"/>
              <a:cs typeface="FZYaoTi"/>
            </a:endParaRPr>
          </a:p>
          <a:p>
            <a:pPr marL="12700" algn="l" rtl="0" eaLnBrk="0">
              <a:lnSpc>
                <a:spcPct val="96000"/>
              </a:lnSpc>
              <a:spcBef>
                <a:spcPts val="1602"/>
              </a:spcBef>
              <a:tabLst/>
            </a:pPr>
            <a:r>
              <a:rPr sz="2200" kern="0" spc="6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6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我们首先将</a:t>
            </a:r>
            <a:r>
              <a:rPr sz="2700" kern="0" spc="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b</a:t>
            </a:r>
            <a:r>
              <a:rPr sz="2700" kern="0" spc="6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表</a:t>
            </a:r>
            <a:r>
              <a:rPr sz="2700" kern="0" spc="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示成二进制</a:t>
            </a:r>
            <a:endParaRPr sz="2700" dirty="0">
              <a:latin typeface="STXinwei"/>
              <a:ea typeface="STXinwei"/>
              <a:cs typeface="STXinwei"/>
            </a:endParaRPr>
          </a:p>
          <a:p>
            <a:pPr marL="12700" algn="l" rtl="0" eaLnBrk="0">
              <a:lnSpc>
                <a:spcPct val="95000"/>
              </a:lnSpc>
              <a:spcBef>
                <a:spcPts val="1251"/>
              </a:spcBef>
              <a:tabLst/>
            </a:pPr>
            <a:r>
              <a:rPr sz="2200" kern="0" spc="-17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-17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举一个例子：</a:t>
            </a:r>
            <a:endParaRPr sz="2700" dirty="0">
              <a:latin typeface="STXinwei"/>
              <a:ea typeface="STXinwei"/>
              <a:cs typeface="STXinwei"/>
            </a:endParaRPr>
          </a:p>
          <a:p>
            <a:pPr marL="12700" algn="l" rtl="0" eaLnBrk="0">
              <a:lnSpc>
                <a:spcPct val="100000"/>
              </a:lnSpc>
              <a:spcBef>
                <a:spcPts val="1294"/>
              </a:spcBef>
              <a:tabLst/>
            </a:pPr>
            <a:r>
              <a:rPr sz="3400" kern="0" spc="-40" baseline="-766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200" kern="0" spc="-15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4300" kern="0" spc="-40" baseline="4845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3</a:t>
            </a:r>
            <a:r>
              <a:rPr sz="3100" kern="0" spc="-40" baseline="6721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13</a:t>
            </a:r>
            <a:r>
              <a:rPr sz="2000" kern="0" spc="1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4300" kern="0" spc="-40" baseline="-6056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2700" kern="0" spc="3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4300" kern="0" spc="-40" baseline="8479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3</a:t>
            </a:r>
            <a:r>
              <a:rPr sz="3100" kern="0" spc="-40" baseline="11761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1101</a:t>
            </a:r>
            <a:r>
              <a:rPr sz="2500" kern="0" spc="-40" baseline="14584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2</a:t>
            </a:r>
            <a:r>
              <a:rPr sz="16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</a:t>
            </a:r>
            <a:r>
              <a:rPr sz="4300" kern="0" spc="-40" baseline="-6056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2700" kern="0" spc="-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-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3</a:t>
            </a:r>
            <a:r>
              <a:rPr sz="2000" kern="0" spc="-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8  </a:t>
            </a:r>
            <a:r>
              <a:rPr sz="4300" kern="0" spc="-50" baseline="-6056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×</a:t>
            </a:r>
            <a:r>
              <a:rPr sz="2700" kern="0" spc="2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3</a:t>
            </a:r>
            <a:r>
              <a:rPr sz="2000" kern="0" spc="-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4</a:t>
            </a:r>
            <a:r>
              <a:rPr sz="2000" kern="0" spc="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4300" kern="0" spc="-50" baseline="-6056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×</a:t>
            </a:r>
            <a:r>
              <a:rPr sz="2700" kern="0" spc="2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3</a:t>
            </a:r>
            <a:r>
              <a:rPr sz="2000" kern="0" spc="-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endParaRPr sz="2000" dirty="0">
              <a:latin typeface="Cambria Math"/>
              <a:ea typeface="Cambria Math"/>
              <a:cs typeface="Cambria Math"/>
            </a:endParaRPr>
          </a:p>
          <a:p>
            <a:pPr marL="369570" indent="-356870" algn="l" rtl="0" eaLnBrk="0">
              <a:lnSpc>
                <a:spcPct val="113000"/>
              </a:lnSpc>
              <a:spcBef>
                <a:spcPts val="877"/>
              </a:spcBef>
              <a:tabLst/>
            </a:pPr>
            <a:r>
              <a:rPr sz="2200" kern="0" spc="11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200" kern="0" spc="-16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700" kern="0" spc="1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如果我们知道了</a:t>
            </a:r>
            <a:r>
              <a:rPr sz="2700" kern="0" spc="1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3100" kern="0" spc="110" baseline="30244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2700" kern="0" spc="1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, a</a:t>
            </a:r>
            <a:r>
              <a:rPr sz="3100" kern="0" spc="110" baseline="30244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2</a:t>
            </a:r>
            <a:r>
              <a:rPr sz="2700" kern="0" spc="1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, a</a:t>
            </a:r>
            <a:r>
              <a:rPr sz="3100" kern="0" spc="110" baseline="30244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4</a:t>
            </a:r>
            <a:r>
              <a:rPr sz="2700" kern="0" spc="1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, </a:t>
            </a:r>
            <a:r>
              <a:rPr sz="2700" kern="0" spc="1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3100" kern="0" spc="100" baseline="30244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8</a:t>
            </a:r>
            <a:r>
              <a:rPr sz="2700" kern="0" spc="1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, a</a:t>
            </a:r>
            <a:r>
              <a:rPr sz="3100" kern="0" spc="100" baseline="48727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2</a:t>
            </a:r>
            <a:r>
              <a:rPr sz="2500" kern="0" spc="0" baseline="60422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log</a:t>
            </a:r>
            <a:r>
              <a:rPr sz="2500" kern="0" spc="100" baseline="60422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2</a:t>
            </a:r>
            <a:r>
              <a:rPr sz="1600" kern="0" spc="2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500" kern="0" spc="100" baseline="66672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r>
              <a:rPr sz="1600" kern="0" spc="1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10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后，我们只需要计算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o</a:t>
            </a:r>
            <a:r>
              <a:rPr sz="2700" kern="0" spc="1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log</a:t>
            </a:r>
            <a:r>
              <a:rPr sz="2700" kern="0" spc="-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r>
              <a:rPr sz="2700" kern="0" spc="1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10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次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2700" kern="0" spc="-10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乘法。</a:t>
            </a:r>
            <a:endParaRPr sz="2700" dirty="0">
              <a:latin typeface="STXinwei"/>
              <a:ea typeface="STXinwei"/>
              <a:cs typeface="STXinwei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620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63220" indent="-350520" algn="l" rtl="0" eaLnBrk="0">
              <a:lnSpc>
                <a:spcPct val="111000"/>
              </a:lnSpc>
              <a:tabLst/>
            </a:pPr>
            <a:r>
              <a:rPr sz="2200" kern="0" spc="10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10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而</a:t>
            </a:r>
            <a:r>
              <a:rPr sz="2700" kern="0" spc="1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3100" kern="0" spc="100" baseline="30244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2700" kern="0" spc="1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, a</a:t>
            </a:r>
            <a:r>
              <a:rPr sz="3100" kern="0" spc="100" baseline="30244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2</a:t>
            </a:r>
            <a:r>
              <a:rPr sz="2700" kern="0" spc="1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, a</a:t>
            </a:r>
            <a:r>
              <a:rPr sz="3100" kern="0" spc="100" baseline="30244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4</a:t>
            </a:r>
            <a:r>
              <a:rPr sz="2700" kern="0" spc="1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, a</a:t>
            </a:r>
            <a:r>
              <a:rPr sz="3100" kern="0" spc="100" baseline="30244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8</a:t>
            </a:r>
            <a:r>
              <a:rPr sz="2700" kern="0" spc="1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, a</a:t>
            </a:r>
            <a:r>
              <a:rPr sz="3100" kern="0" spc="100" baseline="48727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2</a:t>
            </a:r>
            <a:r>
              <a:rPr sz="2500" kern="0" spc="0" baseline="60422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log</a:t>
            </a:r>
            <a:r>
              <a:rPr sz="2500" kern="0" spc="100" baseline="60422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2</a:t>
            </a:r>
            <a:r>
              <a:rPr sz="1600" kern="0" spc="2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500" kern="0" spc="100" baseline="66672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r>
              <a:rPr sz="1600" kern="0" spc="2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10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也可以在</a:t>
            </a:r>
            <a:r>
              <a:rPr sz="2700" kern="0" spc="1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o(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log</a:t>
            </a:r>
            <a:r>
              <a:rPr sz="2700" kern="0" spc="-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r>
              <a:rPr sz="2700" kern="0" spc="1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)</a:t>
            </a:r>
            <a:r>
              <a:rPr sz="2700" kern="0" spc="10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次之内计算，只需要不断对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2700" kern="0" spc="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前一项做平方即可。</a:t>
            </a:r>
            <a:endParaRPr sz="2700" dirty="0">
              <a:latin typeface="STXinwei"/>
              <a:ea typeface="STXinwei"/>
              <a:cs typeface="STXinwei"/>
            </a:endParaRPr>
          </a:p>
        </p:txBody>
      </p:sp>
      <p:sp>
        <p:nvSpPr>
          <p:cNvPr id="20" name="textbox 20"/>
          <p:cNvSpPr/>
          <p:nvPr/>
        </p:nvSpPr>
        <p:spPr>
          <a:xfrm>
            <a:off x="780011" y="4908943"/>
            <a:ext cx="2832100" cy="15614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91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tabLst/>
            </a:pPr>
            <a:r>
              <a:rPr sz="2200" kern="0" spc="-21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-2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举个例子：</a:t>
            </a:r>
            <a:endParaRPr sz="2700" dirty="0">
              <a:latin typeface="STXinwei"/>
              <a:ea typeface="STXinwei"/>
              <a:cs typeface="STXinwei"/>
            </a:endParaRPr>
          </a:p>
          <a:p>
            <a:pPr marL="12700" algn="l" rtl="0" eaLnBrk="0">
              <a:lnSpc>
                <a:spcPct val="95000"/>
              </a:lnSpc>
              <a:spcBef>
                <a:spcPts val="1312"/>
              </a:spcBef>
              <a:tabLst/>
            </a:pPr>
            <a:r>
              <a:rPr sz="2200" kern="0" spc="-7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200" kern="0" spc="-14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4300" kern="0" spc="-70" baseline="4845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3</a:t>
            </a:r>
            <a:r>
              <a:rPr sz="3100" kern="0" spc="-70" baseline="6721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2000" kern="0" spc="1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-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2700" kern="0" spc="3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3</a:t>
            </a:r>
            <a:endParaRPr sz="2700" dirty="0">
              <a:latin typeface="Cambria Math"/>
              <a:ea typeface="Cambria Math"/>
              <a:cs typeface="Cambria Math"/>
            </a:endParaRPr>
          </a:p>
          <a:p>
            <a:pPr algn="l" rtl="0" eaLnBrk="0">
              <a:lnSpc>
                <a:spcPct val="110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833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9000"/>
              </a:lnSpc>
              <a:tabLst/>
            </a:pPr>
            <a:r>
              <a:rPr sz="2200" kern="0" spc="-8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200" kern="0" spc="-14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4300" kern="0" spc="-80" baseline="6056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3</a:t>
            </a:r>
            <a:r>
              <a:rPr sz="3100" kern="0" spc="-80" baseline="8401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4</a:t>
            </a:r>
            <a:r>
              <a:rPr sz="2000" kern="0" spc="1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-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2700" kern="0" spc="3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9</a:t>
            </a:r>
            <a:r>
              <a:rPr sz="2700" kern="0" spc="2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×</a:t>
            </a:r>
            <a:r>
              <a:rPr sz="2700" kern="0" spc="1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9</a:t>
            </a:r>
            <a:r>
              <a:rPr sz="2700" kern="0" spc="3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2700" kern="0" spc="3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81</a:t>
            </a:r>
            <a:endParaRPr sz="2700" dirty="0">
              <a:latin typeface="Cambria Math"/>
              <a:ea typeface="Cambria Math"/>
              <a:cs typeface="Cambria Math"/>
            </a:endParaRPr>
          </a:p>
        </p:txBody>
      </p:sp>
      <p:sp>
        <p:nvSpPr>
          <p:cNvPr id="22" name="textbox 22"/>
          <p:cNvSpPr/>
          <p:nvPr/>
        </p:nvSpPr>
        <p:spPr>
          <a:xfrm>
            <a:off x="4155047" y="5464336"/>
            <a:ext cx="3274695" cy="103758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8415" algn="l" rtl="0" eaLnBrk="0">
              <a:lnSpc>
                <a:spcPts val="3600"/>
              </a:lnSpc>
              <a:tabLst/>
            </a:pPr>
            <a:r>
              <a:rPr sz="4300" kern="0" spc="-110" baseline="9656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3</a:t>
            </a:r>
            <a:r>
              <a:rPr sz="3100" kern="0" spc="-110" baseline="13394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2</a:t>
            </a:r>
            <a:r>
              <a:rPr sz="2000" kern="0" spc="1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-1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2700" kern="0" spc="39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1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3</a:t>
            </a:r>
            <a:r>
              <a:rPr sz="2700" kern="0" spc="2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1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×</a:t>
            </a:r>
            <a:r>
              <a:rPr sz="2700" kern="0" spc="2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1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3</a:t>
            </a:r>
            <a:r>
              <a:rPr sz="2700" kern="0" spc="39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1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2700" kern="0" spc="3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1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9</a:t>
            </a:r>
            <a:endParaRPr sz="2700" dirty="0">
              <a:latin typeface="Cambria Math"/>
              <a:ea typeface="Cambria Math"/>
              <a:cs typeface="Cambria Math"/>
            </a:endParaRPr>
          </a:p>
          <a:p>
            <a:pPr marL="12700" algn="l" rtl="0" eaLnBrk="0">
              <a:lnSpc>
                <a:spcPts val="3600"/>
              </a:lnSpc>
              <a:spcBef>
                <a:spcPts val="768"/>
              </a:spcBef>
              <a:tabLst/>
            </a:pPr>
            <a:r>
              <a:rPr sz="4300" kern="0" spc="-50" baseline="9633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3</a:t>
            </a:r>
            <a:r>
              <a:rPr sz="3100" kern="0" spc="-50" baseline="13363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8</a:t>
            </a:r>
            <a:r>
              <a:rPr sz="2000" kern="0" spc="1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-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2700" kern="0" spc="3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81</a:t>
            </a:r>
            <a:r>
              <a:rPr sz="2700" kern="0" spc="2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×</a:t>
            </a:r>
            <a:r>
              <a:rPr sz="2700" kern="0" spc="1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81</a:t>
            </a:r>
            <a:r>
              <a:rPr sz="2700" kern="0" spc="4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2700" kern="0" spc="3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65</a:t>
            </a:r>
            <a:r>
              <a:rPr sz="2700" kern="0" spc="-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61</a:t>
            </a:r>
            <a:endParaRPr sz="2700" dirty="0">
              <a:latin typeface="Cambria Math"/>
              <a:ea typeface="Cambria Math"/>
              <a:cs typeface="Cambria Math"/>
            </a:endParaRP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picture 3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06" y="0"/>
            <a:ext cx="4771493" cy="6858000"/>
          </a:xfrm>
          <a:prstGeom prst="rect">
            <a:avLst/>
          </a:prstGeom>
        </p:spPr>
      </p:pic>
      <p:sp>
        <p:nvSpPr>
          <p:cNvPr id="346" name="path 346"/>
          <p:cNvSpPr/>
          <p:nvPr/>
        </p:nvSpPr>
        <p:spPr>
          <a:xfrm>
            <a:off x="1497975" y="5149428"/>
            <a:ext cx="1060322" cy="328904"/>
          </a:xfrm>
          <a:custGeom>
            <a:avLst/>
            <a:gdLst/>
            <a:ahLst/>
            <a:cxnLst/>
            <a:rect l="0" t="0" r="0" b="0"/>
            <a:pathLst>
              <a:path w="1669" h="517">
                <a:moveTo>
                  <a:pt x="1504" y="0"/>
                </a:moveTo>
                <a:cubicBezTo>
                  <a:pt x="1557" y="14"/>
                  <a:pt x="1598" y="44"/>
                  <a:pt x="1627" y="90"/>
                </a:cubicBezTo>
                <a:cubicBezTo>
                  <a:pt x="1655" y="137"/>
                  <a:pt x="1669" y="193"/>
                  <a:pt x="1669" y="259"/>
                </a:cubicBezTo>
                <a:cubicBezTo>
                  <a:pt x="1669" y="325"/>
                  <a:pt x="1655" y="381"/>
                  <a:pt x="1627" y="427"/>
                </a:cubicBezTo>
                <a:cubicBezTo>
                  <a:pt x="1598" y="473"/>
                  <a:pt x="1557" y="503"/>
                  <a:pt x="1504" y="517"/>
                </a:cubicBezTo>
                <a:lnTo>
                  <a:pt x="1498" y="496"/>
                </a:lnTo>
                <a:cubicBezTo>
                  <a:pt x="1540" y="482"/>
                  <a:pt x="1571" y="455"/>
                  <a:pt x="1591" y="413"/>
                </a:cubicBezTo>
                <a:cubicBezTo>
                  <a:pt x="1612" y="372"/>
                  <a:pt x="1622" y="320"/>
                  <a:pt x="1622" y="256"/>
                </a:cubicBezTo>
                <a:cubicBezTo>
                  <a:pt x="1622" y="194"/>
                  <a:pt x="1612" y="143"/>
                  <a:pt x="1591" y="103"/>
                </a:cubicBezTo>
                <a:cubicBezTo>
                  <a:pt x="1571" y="62"/>
                  <a:pt x="1540" y="35"/>
                  <a:pt x="1497" y="21"/>
                </a:cubicBezTo>
                <a:lnTo>
                  <a:pt x="1504" y="0"/>
                </a:lnTo>
                <a:close/>
                <a:moveTo>
                  <a:pt x="165" y="0"/>
                </a:moveTo>
                <a:lnTo>
                  <a:pt x="172" y="21"/>
                </a:lnTo>
                <a:cubicBezTo>
                  <a:pt x="129" y="35"/>
                  <a:pt x="98" y="62"/>
                  <a:pt x="77" y="103"/>
                </a:cubicBezTo>
                <a:cubicBezTo>
                  <a:pt x="57" y="143"/>
                  <a:pt x="47" y="194"/>
                  <a:pt x="47" y="256"/>
                </a:cubicBezTo>
                <a:cubicBezTo>
                  <a:pt x="47" y="320"/>
                  <a:pt x="57" y="372"/>
                  <a:pt x="77" y="413"/>
                </a:cubicBezTo>
                <a:cubicBezTo>
                  <a:pt x="98" y="455"/>
                  <a:pt x="129" y="482"/>
                  <a:pt x="171" y="496"/>
                </a:cubicBezTo>
                <a:lnTo>
                  <a:pt x="165" y="517"/>
                </a:lnTo>
                <a:cubicBezTo>
                  <a:pt x="111" y="503"/>
                  <a:pt x="70" y="473"/>
                  <a:pt x="42" y="427"/>
                </a:cubicBezTo>
                <a:cubicBezTo>
                  <a:pt x="14" y="381"/>
                  <a:pt x="0" y="325"/>
                  <a:pt x="0" y="259"/>
                </a:cubicBezTo>
                <a:cubicBezTo>
                  <a:pt x="0" y="193"/>
                  <a:pt x="14" y="137"/>
                  <a:pt x="42" y="90"/>
                </a:cubicBezTo>
                <a:cubicBezTo>
                  <a:pt x="71" y="44"/>
                  <a:pt x="112" y="14"/>
                  <a:pt x="165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48" name="path 348"/>
          <p:cNvSpPr/>
          <p:nvPr/>
        </p:nvSpPr>
        <p:spPr>
          <a:xfrm>
            <a:off x="3121039" y="4370011"/>
            <a:ext cx="3457526" cy="585698"/>
          </a:xfrm>
          <a:custGeom>
            <a:avLst/>
            <a:gdLst/>
            <a:ahLst/>
            <a:cxnLst/>
            <a:rect l="0" t="0" r="0" b="0"/>
            <a:pathLst>
              <a:path w="5444" h="922">
                <a:moveTo>
                  <a:pt x="489" y="123"/>
                </a:moveTo>
                <a:cubicBezTo>
                  <a:pt x="545" y="138"/>
                  <a:pt x="589" y="177"/>
                  <a:pt x="620" y="239"/>
                </a:cubicBezTo>
                <a:cubicBezTo>
                  <a:pt x="651" y="302"/>
                  <a:pt x="666" y="376"/>
                  <a:pt x="666" y="461"/>
                </a:cubicBezTo>
                <a:cubicBezTo>
                  <a:pt x="666" y="546"/>
                  <a:pt x="651" y="620"/>
                  <a:pt x="620" y="683"/>
                </a:cubicBezTo>
                <a:cubicBezTo>
                  <a:pt x="589" y="745"/>
                  <a:pt x="545" y="784"/>
                  <a:pt x="489" y="799"/>
                </a:cubicBezTo>
                <a:lnTo>
                  <a:pt x="482" y="776"/>
                </a:lnTo>
                <a:cubicBezTo>
                  <a:pt x="526" y="760"/>
                  <a:pt x="559" y="724"/>
                  <a:pt x="582" y="668"/>
                </a:cubicBezTo>
                <a:cubicBezTo>
                  <a:pt x="604" y="612"/>
                  <a:pt x="616" y="544"/>
                  <a:pt x="616" y="461"/>
                </a:cubicBezTo>
                <a:cubicBezTo>
                  <a:pt x="616" y="379"/>
                  <a:pt x="604" y="310"/>
                  <a:pt x="582" y="254"/>
                </a:cubicBezTo>
                <a:cubicBezTo>
                  <a:pt x="559" y="198"/>
                  <a:pt x="526" y="162"/>
                  <a:pt x="482" y="146"/>
                </a:cubicBezTo>
                <a:lnTo>
                  <a:pt x="489" y="123"/>
                </a:lnTo>
                <a:close/>
                <a:moveTo>
                  <a:pt x="177" y="123"/>
                </a:moveTo>
                <a:lnTo>
                  <a:pt x="184" y="146"/>
                </a:lnTo>
                <a:cubicBezTo>
                  <a:pt x="140" y="162"/>
                  <a:pt x="106" y="198"/>
                  <a:pt x="84" y="254"/>
                </a:cubicBezTo>
                <a:cubicBezTo>
                  <a:pt x="61" y="310"/>
                  <a:pt x="50" y="379"/>
                  <a:pt x="50" y="461"/>
                </a:cubicBezTo>
                <a:cubicBezTo>
                  <a:pt x="50" y="544"/>
                  <a:pt x="61" y="612"/>
                  <a:pt x="84" y="668"/>
                </a:cubicBezTo>
                <a:cubicBezTo>
                  <a:pt x="106" y="724"/>
                  <a:pt x="140" y="760"/>
                  <a:pt x="184" y="776"/>
                </a:cubicBezTo>
                <a:lnTo>
                  <a:pt x="177" y="799"/>
                </a:lnTo>
                <a:cubicBezTo>
                  <a:pt x="120" y="784"/>
                  <a:pt x="76" y="745"/>
                  <a:pt x="46" y="683"/>
                </a:cubicBezTo>
                <a:cubicBezTo>
                  <a:pt x="15" y="620"/>
                  <a:pt x="0" y="546"/>
                  <a:pt x="0" y="461"/>
                </a:cubicBezTo>
                <a:cubicBezTo>
                  <a:pt x="0" y="376"/>
                  <a:pt x="15" y="302"/>
                  <a:pt x="46" y="239"/>
                </a:cubicBezTo>
                <a:cubicBezTo>
                  <a:pt x="76" y="177"/>
                  <a:pt x="120" y="138"/>
                  <a:pt x="177" y="123"/>
                </a:cubicBezTo>
              </a:path>
              <a:path w="5444" h="922">
                <a:moveTo>
                  <a:pt x="1984" y="123"/>
                </a:moveTo>
                <a:cubicBezTo>
                  <a:pt x="2041" y="138"/>
                  <a:pt x="2084" y="177"/>
                  <a:pt x="2115" y="239"/>
                </a:cubicBezTo>
                <a:cubicBezTo>
                  <a:pt x="2146" y="302"/>
                  <a:pt x="2161" y="376"/>
                  <a:pt x="2161" y="461"/>
                </a:cubicBezTo>
                <a:cubicBezTo>
                  <a:pt x="2161" y="546"/>
                  <a:pt x="2146" y="620"/>
                  <a:pt x="2115" y="683"/>
                </a:cubicBezTo>
                <a:cubicBezTo>
                  <a:pt x="2084" y="745"/>
                  <a:pt x="2041" y="784"/>
                  <a:pt x="1984" y="799"/>
                </a:cubicBezTo>
                <a:lnTo>
                  <a:pt x="1977" y="776"/>
                </a:lnTo>
                <a:cubicBezTo>
                  <a:pt x="2021" y="760"/>
                  <a:pt x="2054" y="724"/>
                  <a:pt x="2077" y="668"/>
                </a:cubicBezTo>
                <a:cubicBezTo>
                  <a:pt x="2100" y="612"/>
                  <a:pt x="2111" y="544"/>
                  <a:pt x="2111" y="461"/>
                </a:cubicBezTo>
                <a:cubicBezTo>
                  <a:pt x="2111" y="379"/>
                  <a:pt x="2100" y="310"/>
                  <a:pt x="2077" y="254"/>
                </a:cubicBezTo>
                <a:cubicBezTo>
                  <a:pt x="2054" y="198"/>
                  <a:pt x="2021" y="162"/>
                  <a:pt x="1977" y="146"/>
                </a:cubicBezTo>
                <a:lnTo>
                  <a:pt x="1984" y="123"/>
                </a:lnTo>
                <a:close/>
                <a:moveTo>
                  <a:pt x="1670" y="123"/>
                </a:moveTo>
                <a:lnTo>
                  <a:pt x="1677" y="146"/>
                </a:lnTo>
                <a:cubicBezTo>
                  <a:pt x="1633" y="162"/>
                  <a:pt x="1599" y="198"/>
                  <a:pt x="1577" y="254"/>
                </a:cubicBezTo>
                <a:cubicBezTo>
                  <a:pt x="1554" y="310"/>
                  <a:pt x="1543" y="379"/>
                  <a:pt x="1543" y="461"/>
                </a:cubicBezTo>
                <a:cubicBezTo>
                  <a:pt x="1543" y="544"/>
                  <a:pt x="1554" y="612"/>
                  <a:pt x="1577" y="668"/>
                </a:cubicBezTo>
                <a:cubicBezTo>
                  <a:pt x="1599" y="724"/>
                  <a:pt x="1633" y="760"/>
                  <a:pt x="1677" y="776"/>
                </a:cubicBezTo>
                <a:lnTo>
                  <a:pt x="1670" y="799"/>
                </a:lnTo>
                <a:cubicBezTo>
                  <a:pt x="1613" y="784"/>
                  <a:pt x="1569" y="745"/>
                  <a:pt x="1538" y="683"/>
                </a:cubicBezTo>
                <a:cubicBezTo>
                  <a:pt x="1508" y="620"/>
                  <a:pt x="1492" y="546"/>
                  <a:pt x="1492" y="461"/>
                </a:cubicBezTo>
                <a:cubicBezTo>
                  <a:pt x="1492" y="376"/>
                  <a:pt x="1508" y="302"/>
                  <a:pt x="1538" y="239"/>
                </a:cubicBezTo>
                <a:cubicBezTo>
                  <a:pt x="1569" y="177"/>
                  <a:pt x="1613" y="138"/>
                  <a:pt x="1670" y="123"/>
                </a:cubicBezTo>
              </a:path>
              <a:path w="5444" h="922">
                <a:moveTo>
                  <a:pt x="5245" y="0"/>
                </a:moveTo>
                <a:cubicBezTo>
                  <a:pt x="5306" y="30"/>
                  <a:pt x="5355" y="87"/>
                  <a:pt x="5391" y="170"/>
                </a:cubicBezTo>
                <a:cubicBezTo>
                  <a:pt x="5426" y="253"/>
                  <a:pt x="5444" y="349"/>
                  <a:pt x="5444" y="460"/>
                </a:cubicBezTo>
                <a:cubicBezTo>
                  <a:pt x="5444" y="571"/>
                  <a:pt x="5426" y="668"/>
                  <a:pt x="5391" y="751"/>
                </a:cubicBezTo>
                <a:cubicBezTo>
                  <a:pt x="5355" y="834"/>
                  <a:pt x="5306" y="891"/>
                  <a:pt x="5245" y="922"/>
                </a:cubicBezTo>
                <a:lnTo>
                  <a:pt x="5236" y="900"/>
                </a:lnTo>
                <a:cubicBezTo>
                  <a:pt x="5285" y="868"/>
                  <a:pt x="5323" y="814"/>
                  <a:pt x="5351" y="737"/>
                </a:cubicBezTo>
                <a:cubicBezTo>
                  <a:pt x="5378" y="660"/>
                  <a:pt x="5392" y="568"/>
                  <a:pt x="5392" y="461"/>
                </a:cubicBezTo>
                <a:cubicBezTo>
                  <a:pt x="5392" y="352"/>
                  <a:pt x="5378" y="260"/>
                  <a:pt x="5351" y="183"/>
                </a:cubicBezTo>
                <a:cubicBezTo>
                  <a:pt x="5323" y="107"/>
                  <a:pt x="5285" y="53"/>
                  <a:pt x="5236" y="21"/>
                </a:cubicBezTo>
                <a:lnTo>
                  <a:pt x="5245" y="0"/>
                </a:lnTo>
                <a:close/>
                <a:moveTo>
                  <a:pt x="4395" y="0"/>
                </a:moveTo>
                <a:lnTo>
                  <a:pt x="4404" y="21"/>
                </a:lnTo>
                <a:cubicBezTo>
                  <a:pt x="4356" y="53"/>
                  <a:pt x="4318" y="107"/>
                  <a:pt x="4290" y="183"/>
                </a:cubicBezTo>
                <a:cubicBezTo>
                  <a:pt x="4262" y="260"/>
                  <a:pt x="4248" y="352"/>
                  <a:pt x="4248" y="461"/>
                </a:cubicBezTo>
                <a:cubicBezTo>
                  <a:pt x="4248" y="568"/>
                  <a:pt x="4262" y="660"/>
                  <a:pt x="4289" y="737"/>
                </a:cubicBezTo>
                <a:cubicBezTo>
                  <a:pt x="4317" y="814"/>
                  <a:pt x="4355" y="868"/>
                  <a:pt x="4404" y="900"/>
                </a:cubicBezTo>
                <a:lnTo>
                  <a:pt x="4395" y="922"/>
                </a:lnTo>
                <a:cubicBezTo>
                  <a:pt x="4334" y="891"/>
                  <a:pt x="4286" y="834"/>
                  <a:pt x="4250" y="751"/>
                </a:cubicBezTo>
                <a:cubicBezTo>
                  <a:pt x="4214" y="668"/>
                  <a:pt x="4196" y="571"/>
                  <a:pt x="4196" y="460"/>
                </a:cubicBezTo>
                <a:cubicBezTo>
                  <a:pt x="4196" y="349"/>
                  <a:pt x="4214" y="253"/>
                  <a:pt x="4250" y="170"/>
                </a:cubicBezTo>
                <a:cubicBezTo>
                  <a:pt x="4286" y="87"/>
                  <a:pt x="4334" y="30"/>
                  <a:pt x="4395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50" name="path 350"/>
          <p:cNvSpPr/>
          <p:nvPr/>
        </p:nvSpPr>
        <p:spPr>
          <a:xfrm>
            <a:off x="1142883" y="3683506"/>
            <a:ext cx="4638615" cy="428955"/>
          </a:xfrm>
          <a:custGeom>
            <a:avLst/>
            <a:gdLst/>
            <a:ahLst/>
            <a:cxnLst/>
            <a:rect l="0" t="0" r="0" b="0"/>
            <a:pathLst>
              <a:path w="7304" h="675">
                <a:moveTo>
                  <a:pt x="1502" y="78"/>
                </a:moveTo>
                <a:cubicBezTo>
                  <a:pt x="1555" y="92"/>
                  <a:pt x="1596" y="123"/>
                  <a:pt x="1624" y="169"/>
                </a:cubicBezTo>
                <a:cubicBezTo>
                  <a:pt x="1653" y="216"/>
                  <a:pt x="1667" y="272"/>
                  <a:pt x="1667" y="338"/>
                </a:cubicBezTo>
                <a:cubicBezTo>
                  <a:pt x="1667" y="403"/>
                  <a:pt x="1653" y="460"/>
                  <a:pt x="1624" y="506"/>
                </a:cubicBezTo>
                <a:cubicBezTo>
                  <a:pt x="1596" y="552"/>
                  <a:pt x="1555" y="582"/>
                  <a:pt x="1502" y="596"/>
                </a:cubicBezTo>
                <a:lnTo>
                  <a:pt x="1495" y="575"/>
                </a:lnTo>
                <a:cubicBezTo>
                  <a:pt x="1537" y="561"/>
                  <a:pt x="1568" y="534"/>
                  <a:pt x="1589" y="492"/>
                </a:cubicBezTo>
                <a:cubicBezTo>
                  <a:pt x="1609" y="451"/>
                  <a:pt x="1620" y="399"/>
                  <a:pt x="1620" y="335"/>
                </a:cubicBezTo>
                <a:cubicBezTo>
                  <a:pt x="1620" y="273"/>
                  <a:pt x="1609" y="222"/>
                  <a:pt x="1589" y="182"/>
                </a:cubicBezTo>
                <a:cubicBezTo>
                  <a:pt x="1569" y="141"/>
                  <a:pt x="1537" y="113"/>
                  <a:pt x="1494" y="99"/>
                </a:cubicBezTo>
                <a:lnTo>
                  <a:pt x="1502" y="78"/>
                </a:lnTo>
                <a:close/>
                <a:moveTo>
                  <a:pt x="165" y="78"/>
                </a:moveTo>
                <a:lnTo>
                  <a:pt x="172" y="99"/>
                </a:lnTo>
                <a:cubicBezTo>
                  <a:pt x="129" y="113"/>
                  <a:pt x="98" y="141"/>
                  <a:pt x="77" y="182"/>
                </a:cubicBezTo>
                <a:cubicBezTo>
                  <a:pt x="57" y="222"/>
                  <a:pt x="47" y="273"/>
                  <a:pt x="47" y="335"/>
                </a:cubicBezTo>
                <a:cubicBezTo>
                  <a:pt x="47" y="399"/>
                  <a:pt x="57" y="451"/>
                  <a:pt x="77" y="492"/>
                </a:cubicBezTo>
                <a:cubicBezTo>
                  <a:pt x="98" y="534"/>
                  <a:pt x="129" y="561"/>
                  <a:pt x="171" y="575"/>
                </a:cubicBezTo>
                <a:lnTo>
                  <a:pt x="165" y="596"/>
                </a:lnTo>
                <a:cubicBezTo>
                  <a:pt x="111" y="582"/>
                  <a:pt x="71" y="552"/>
                  <a:pt x="42" y="506"/>
                </a:cubicBezTo>
                <a:cubicBezTo>
                  <a:pt x="14" y="460"/>
                  <a:pt x="0" y="403"/>
                  <a:pt x="0" y="338"/>
                </a:cubicBezTo>
                <a:cubicBezTo>
                  <a:pt x="0" y="272"/>
                  <a:pt x="14" y="216"/>
                  <a:pt x="42" y="169"/>
                </a:cubicBezTo>
                <a:cubicBezTo>
                  <a:pt x="71" y="123"/>
                  <a:pt x="112" y="92"/>
                  <a:pt x="165" y="78"/>
                </a:cubicBezTo>
              </a:path>
              <a:path w="7304" h="675">
                <a:moveTo>
                  <a:pt x="4549" y="0"/>
                </a:moveTo>
                <a:cubicBezTo>
                  <a:pt x="4606" y="14"/>
                  <a:pt x="4650" y="53"/>
                  <a:pt x="4681" y="116"/>
                </a:cubicBezTo>
                <a:cubicBezTo>
                  <a:pt x="4711" y="178"/>
                  <a:pt x="4727" y="252"/>
                  <a:pt x="4727" y="337"/>
                </a:cubicBezTo>
                <a:cubicBezTo>
                  <a:pt x="4727" y="423"/>
                  <a:pt x="4711" y="497"/>
                  <a:pt x="4681" y="559"/>
                </a:cubicBezTo>
                <a:cubicBezTo>
                  <a:pt x="4650" y="621"/>
                  <a:pt x="4606" y="660"/>
                  <a:pt x="4549" y="675"/>
                </a:cubicBezTo>
                <a:lnTo>
                  <a:pt x="4543" y="653"/>
                </a:lnTo>
                <a:cubicBezTo>
                  <a:pt x="4587" y="636"/>
                  <a:pt x="4620" y="600"/>
                  <a:pt x="4643" y="544"/>
                </a:cubicBezTo>
                <a:cubicBezTo>
                  <a:pt x="4665" y="489"/>
                  <a:pt x="4677" y="420"/>
                  <a:pt x="4677" y="338"/>
                </a:cubicBezTo>
                <a:cubicBezTo>
                  <a:pt x="4677" y="255"/>
                  <a:pt x="4665" y="186"/>
                  <a:pt x="4643" y="130"/>
                </a:cubicBezTo>
                <a:cubicBezTo>
                  <a:pt x="4620" y="75"/>
                  <a:pt x="4587" y="38"/>
                  <a:pt x="4543" y="22"/>
                </a:cubicBezTo>
                <a:lnTo>
                  <a:pt x="4549" y="0"/>
                </a:lnTo>
                <a:close/>
                <a:moveTo>
                  <a:pt x="4238" y="0"/>
                </a:moveTo>
                <a:lnTo>
                  <a:pt x="4245" y="22"/>
                </a:lnTo>
                <a:cubicBezTo>
                  <a:pt x="4201" y="38"/>
                  <a:pt x="4167" y="75"/>
                  <a:pt x="4145" y="130"/>
                </a:cubicBezTo>
                <a:cubicBezTo>
                  <a:pt x="4122" y="186"/>
                  <a:pt x="4111" y="255"/>
                  <a:pt x="4111" y="338"/>
                </a:cubicBezTo>
                <a:cubicBezTo>
                  <a:pt x="4111" y="420"/>
                  <a:pt x="4122" y="489"/>
                  <a:pt x="4145" y="544"/>
                </a:cubicBezTo>
                <a:cubicBezTo>
                  <a:pt x="4167" y="600"/>
                  <a:pt x="4201" y="636"/>
                  <a:pt x="4245" y="653"/>
                </a:cubicBezTo>
                <a:lnTo>
                  <a:pt x="4238" y="675"/>
                </a:lnTo>
                <a:cubicBezTo>
                  <a:pt x="4181" y="660"/>
                  <a:pt x="4137" y="621"/>
                  <a:pt x="4106" y="559"/>
                </a:cubicBezTo>
                <a:cubicBezTo>
                  <a:pt x="4076" y="497"/>
                  <a:pt x="4060" y="423"/>
                  <a:pt x="4060" y="337"/>
                </a:cubicBezTo>
                <a:cubicBezTo>
                  <a:pt x="4060" y="252"/>
                  <a:pt x="4076" y="178"/>
                  <a:pt x="4106" y="116"/>
                </a:cubicBezTo>
                <a:cubicBezTo>
                  <a:pt x="4137" y="53"/>
                  <a:pt x="4181" y="14"/>
                  <a:pt x="4238" y="0"/>
                </a:cubicBezTo>
              </a:path>
              <a:path w="7304" h="675">
                <a:moveTo>
                  <a:pt x="7127" y="0"/>
                </a:moveTo>
                <a:cubicBezTo>
                  <a:pt x="7184" y="14"/>
                  <a:pt x="7228" y="53"/>
                  <a:pt x="7258" y="116"/>
                </a:cubicBezTo>
                <a:cubicBezTo>
                  <a:pt x="7289" y="178"/>
                  <a:pt x="7304" y="252"/>
                  <a:pt x="7304" y="337"/>
                </a:cubicBezTo>
                <a:cubicBezTo>
                  <a:pt x="7304" y="423"/>
                  <a:pt x="7289" y="497"/>
                  <a:pt x="7258" y="559"/>
                </a:cubicBezTo>
                <a:cubicBezTo>
                  <a:pt x="7228" y="621"/>
                  <a:pt x="7184" y="660"/>
                  <a:pt x="7127" y="675"/>
                </a:cubicBezTo>
                <a:lnTo>
                  <a:pt x="7120" y="653"/>
                </a:lnTo>
                <a:cubicBezTo>
                  <a:pt x="7164" y="636"/>
                  <a:pt x="7198" y="600"/>
                  <a:pt x="7220" y="544"/>
                </a:cubicBezTo>
                <a:cubicBezTo>
                  <a:pt x="7243" y="489"/>
                  <a:pt x="7254" y="420"/>
                  <a:pt x="7254" y="338"/>
                </a:cubicBezTo>
                <a:cubicBezTo>
                  <a:pt x="7254" y="255"/>
                  <a:pt x="7243" y="186"/>
                  <a:pt x="7220" y="130"/>
                </a:cubicBezTo>
                <a:cubicBezTo>
                  <a:pt x="7198" y="75"/>
                  <a:pt x="7164" y="38"/>
                  <a:pt x="7120" y="22"/>
                </a:cubicBezTo>
                <a:lnTo>
                  <a:pt x="7127" y="0"/>
                </a:lnTo>
                <a:close/>
                <a:moveTo>
                  <a:pt x="6815" y="0"/>
                </a:moveTo>
                <a:lnTo>
                  <a:pt x="6822" y="22"/>
                </a:lnTo>
                <a:cubicBezTo>
                  <a:pt x="6778" y="38"/>
                  <a:pt x="6745" y="75"/>
                  <a:pt x="6722" y="130"/>
                </a:cubicBezTo>
                <a:cubicBezTo>
                  <a:pt x="6699" y="186"/>
                  <a:pt x="6688" y="255"/>
                  <a:pt x="6688" y="338"/>
                </a:cubicBezTo>
                <a:cubicBezTo>
                  <a:pt x="6688" y="420"/>
                  <a:pt x="6699" y="489"/>
                  <a:pt x="6722" y="544"/>
                </a:cubicBezTo>
                <a:cubicBezTo>
                  <a:pt x="6745" y="600"/>
                  <a:pt x="6778" y="636"/>
                  <a:pt x="6822" y="653"/>
                </a:cubicBezTo>
                <a:lnTo>
                  <a:pt x="6815" y="675"/>
                </a:lnTo>
                <a:cubicBezTo>
                  <a:pt x="6759" y="660"/>
                  <a:pt x="6715" y="621"/>
                  <a:pt x="6684" y="559"/>
                </a:cubicBezTo>
                <a:cubicBezTo>
                  <a:pt x="6653" y="497"/>
                  <a:pt x="6638" y="423"/>
                  <a:pt x="6638" y="337"/>
                </a:cubicBezTo>
                <a:cubicBezTo>
                  <a:pt x="6638" y="252"/>
                  <a:pt x="6653" y="178"/>
                  <a:pt x="6684" y="116"/>
                </a:cubicBezTo>
                <a:cubicBezTo>
                  <a:pt x="6715" y="53"/>
                  <a:pt x="6759" y="14"/>
                  <a:pt x="6815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52" name="textbox 352"/>
          <p:cNvSpPr/>
          <p:nvPr/>
        </p:nvSpPr>
        <p:spPr>
          <a:xfrm>
            <a:off x="780013" y="3691103"/>
            <a:ext cx="7758430" cy="183070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402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tabLst/>
            </a:pPr>
            <a:r>
              <a:rPr sz="3400" kern="0" spc="0" baseline="-4596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200" kern="0" spc="15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4300" kern="0" spc="0" baseline="-3634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2700" kern="0" spc="3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4300" kern="0" spc="0" baseline="-3634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+</a:t>
            </a:r>
            <a:r>
              <a:rPr sz="2700" kern="0" spc="2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4300" kern="0" spc="0" baseline="-3634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3100" kern="0" spc="0" baseline="26884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p</a:t>
            </a:r>
            <a:r>
              <a:rPr sz="2000" kern="0" spc="1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4300" kern="0" spc="0" baseline="-3634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2700" kern="0" spc="3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4300" kern="0" spc="0" baseline="7268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3100" kern="0" spc="0" baseline="10081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p</a:t>
            </a:r>
            <a:r>
              <a:rPr sz="20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4300" kern="0" spc="0" baseline="-3634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+</a:t>
            </a:r>
            <a:r>
              <a:rPr sz="2700" kern="0" spc="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    </a:t>
            </a:r>
            <a:r>
              <a:rPr sz="4300" kern="0" spc="0" baseline="7268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3100" kern="0" spc="0" baseline="10081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p</a:t>
            </a:r>
            <a:r>
              <a:rPr sz="3100" kern="0" spc="-10" baseline="26884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−1</a:t>
            </a:r>
            <a:r>
              <a:rPr sz="20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4300" kern="0" spc="-10" baseline="-3634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+</a:t>
            </a:r>
            <a:r>
              <a:rPr sz="27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     </a:t>
            </a:r>
            <a:r>
              <a:rPr sz="4300" kern="0" spc="-10" baseline="7268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3100" kern="0" spc="-10" baseline="10081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p</a:t>
            </a:r>
            <a:r>
              <a:rPr sz="3100" kern="0" spc="-10" baseline="26884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−2</a:t>
            </a:r>
            <a:r>
              <a:rPr sz="20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4300" kern="0" spc="-10" baseline="-3634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+</a:t>
            </a:r>
            <a:r>
              <a:rPr sz="2700" kern="0" spc="2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4300" kern="0" spc="-10" baseline="-3634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⋯</a:t>
            </a:r>
            <a:r>
              <a:rPr sz="27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4300" kern="0" spc="-10" baseline="-3634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+</a:t>
            </a:r>
            <a:endParaRPr sz="4300" baseline="-3634" dirty="0">
              <a:latin typeface="Cambria Math"/>
              <a:ea typeface="Cambria Math"/>
              <a:cs typeface="Cambria Math"/>
            </a:endParaRPr>
          </a:p>
          <a:p>
            <a:pPr algn="l" rtl="0" eaLnBrk="0">
              <a:lnSpc>
                <a:spcPct val="17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676"/>
              </a:lnSpc>
              <a:spcBef>
                <a:spcPts val="816"/>
              </a:spcBef>
              <a:tabLst/>
            </a:pPr>
            <a:r>
              <a:rPr sz="2200" kern="0" spc="-1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-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模</a:t>
            </a:r>
            <a:r>
              <a:rPr sz="27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p</a:t>
            </a:r>
            <a:r>
              <a:rPr sz="2700" kern="0" spc="-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意义下，</a:t>
            </a: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      </a:t>
            </a:r>
            <a:r>
              <a:rPr sz="27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≡         ≡</a:t>
            </a:r>
            <a:r>
              <a:rPr sz="2700" kern="0" spc="4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⋯  ≡</a:t>
            </a:r>
            <a:r>
              <a:rPr sz="2700" kern="0" spc="1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</a:t>
            </a:r>
            <a:r>
              <a:rPr sz="3100" kern="0" spc="-10" baseline="-21238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p</a:t>
            </a:r>
            <a:r>
              <a:rPr sz="20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</a:t>
            </a:r>
            <a:r>
              <a:rPr sz="3100" kern="0" spc="-10" baseline="-21238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20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 </a:t>
            </a:r>
            <a:r>
              <a:rPr sz="20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≡</a:t>
            </a:r>
            <a:r>
              <a:rPr sz="2700" kern="0" spc="3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0(mod p)</a:t>
            </a:r>
            <a:endParaRPr sz="2700" dirty="0">
              <a:latin typeface="Cambria Math"/>
              <a:ea typeface="Cambria Math"/>
              <a:cs typeface="Cambria Math"/>
            </a:endParaRPr>
          </a:p>
          <a:p>
            <a:pPr algn="l" rtl="0" eaLnBrk="0">
              <a:lnSpc>
                <a:spcPct val="108000"/>
              </a:lnSpc>
              <a:tabLst/>
            </a:pPr>
            <a:endParaRPr sz="11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754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2200" kern="0" spc="-1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-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则  </a:t>
            </a:r>
            <a:r>
              <a:rPr sz="27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2700" kern="0" spc="3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+</a:t>
            </a:r>
            <a:r>
              <a:rPr sz="2700" kern="0" spc="2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  </a:t>
            </a:r>
            <a:r>
              <a:rPr sz="3100" kern="0" spc="-10" baseline="31925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p</a:t>
            </a:r>
            <a:r>
              <a:rPr sz="2000" kern="0" spc="1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≡</a:t>
            </a:r>
            <a:r>
              <a:rPr sz="2700" kern="0" spc="3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4300" kern="0" spc="-20" baseline="10902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3100" kern="0" spc="-20" baseline="15122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p</a:t>
            </a:r>
            <a:r>
              <a:rPr sz="20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+</a:t>
            </a:r>
            <a:r>
              <a:rPr sz="2700" kern="0" spc="2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2700" kern="0" spc="39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≡</a:t>
            </a:r>
            <a:r>
              <a:rPr sz="2700" kern="0" spc="3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2700" kern="0" spc="3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+</a:t>
            </a:r>
            <a:r>
              <a:rPr sz="2700" kern="0" spc="2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1(mod p)</a:t>
            </a:r>
            <a:endParaRPr sz="2700" dirty="0">
              <a:latin typeface="Cambria Math"/>
              <a:ea typeface="Cambria Math"/>
              <a:cs typeface="Cambria Math"/>
            </a:endParaRPr>
          </a:p>
        </p:txBody>
      </p:sp>
      <p:pic>
        <p:nvPicPr>
          <p:cNvPr id="354" name="picture 3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150057" y="4470299"/>
            <a:ext cx="179801" cy="363748"/>
          </a:xfrm>
          <a:prstGeom prst="rect">
            <a:avLst/>
          </a:prstGeom>
        </p:spPr>
      </p:pic>
      <p:sp>
        <p:nvSpPr>
          <p:cNvPr id="356" name="textbox 356"/>
          <p:cNvSpPr/>
          <p:nvPr/>
        </p:nvSpPr>
        <p:spPr>
          <a:xfrm>
            <a:off x="4209686" y="4719788"/>
            <a:ext cx="158750" cy="2527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314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4000"/>
              </a:lnSpc>
              <a:tabLst/>
            </a:pPr>
            <a:r>
              <a:rPr sz="20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2</a:t>
            </a:r>
            <a:endParaRPr sz="2000" dirty="0">
              <a:latin typeface="Cambria Math"/>
              <a:ea typeface="Cambria Math"/>
              <a:cs typeface="Cambria Math"/>
            </a:endParaRPr>
          </a:p>
        </p:txBody>
      </p:sp>
      <p:sp>
        <p:nvSpPr>
          <p:cNvPr id="358" name="textbox 358"/>
          <p:cNvSpPr/>
          <p:nvPr/>
        </p:nvSpPr>
        <p:spPr>
          <a:xfrm>
            <a:off x="4227397" y="4457599"/>
            <a:ext cx="182879" cy="2133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475"/>
              </a:lnSpc>
              <a:tabLst/>
            </a:pPr>
            <a:r>
              <a:rPr sz="2000" kern="0" spc="1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p</a:t>
            </a:r>
            <a:endParaRPr sz="2000" dirty="0">
              <a:latin typeface="Cambria Math"/>
              <a:ea typeface="Cambria Math"/>
              <a:cs typeface="Cambria Math"/>
            </a:endParaRPr>
          </a:p>
        </p:txBody>
      </p:sp>
      <p:sp>
        <p:nvSpPr>
          <p:cNvPr id="360" name="textbox 360"/>
          <p:cNvSpPr/>
          <p:nvPr/>
        </p:nvSpPr>
        <p:spPr>
          <a:xfrm>
            <a:off x="3267717" y="4720565"/>
            <a:ext cx="152400" cy="2489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04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77000"/>
              </a:lnSpc>
              <a:tabLst/>
            </a:pPr>
            <a:r>
              <a:rPr sz="1900" kern="0" spc="-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endParaRPr sz="1900" dirty="0">
              <a:latin typeface="Cambria Math"/>
              <a:ea typeface="Cambria Math"/>
              <a:cs typeface="Cambria Math"/>
            </a:endParaRPr>
          </a:p>
        </p:txBody>
      </p:sp>
      <p:sp>
        <p:nvSpPr>
          <p:cNvPr id="362" name="textbox 362"/>
          <p:cNvSpPr/>
          <p:nvPr/>
        </p:nvSpPr>
        <p:spPr>
          <a:xfrm>
            <a:off x="3268538" y="4457599"/>
            <a:ext cx="182879" cy="2133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475"/>
              </a:lnSpc>
              <a:tabLst/>
            </a:pPr>
            <a:r>
              <a:rPr sz="2000" kern="0" spc="1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p</a:t>
            </a:r>
            <a:endParaRPr sz="2000" dirty="0">
              <a:latin typeface="Cambria Math"/>
              <a:ea typeface="Cambria Math"/>
              <a:cs typeface="Cambria Math"/>
            </a:endParaRPr>
          </a:p>
        </p:txBody>
      </p:sp>
      <p:sp>
        <p:nvSpPr>
          <p:cNvPr id="364" name="textbox 364"/>
          <p:cNvSpPr/>
          <p:nvPr/>
        </p:nvSpPr>
        <p:spPr>
          <a:xfrm>
            <a:off x="5498990" y="3954740"/>
            <a:ext cx="158750" cy="2527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314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4000"/>
              </a:lnSpc>
              <a:tabLst/>
            </a:pPr>
            <a:r>
              <a:rPr sz="20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2</a:t>
            </a:r>
            <a:endParaRPr sz="2000" dirty="0">
              <a:latin typeface="Cambria Math"/>
              <a:ea typeface="Cambria Math"/>
              <a:cs typeface="Cambria Math"/>
            </a:endParaRPr>
          </a:p>
        </p:txBody>
      </p:sp>
      <p:sp>
        <p:nvSpPr>
          <p:cNvPr id="366" name="textbox 366"/>
          <p:cNvSpPr/>
          <p:nvPr/>
        </p:nvSpPr>
        <p:spPr>
          <a:xfrm>
            <a:off x="5493079" y="3692551"/>
            <a:ext cx="182879" cy="2133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475"/>
              </a:lnSpc>
              <a:tabLst/>
            </a:pPr>
            <a:r>
              <a:rPr sz="2000" kern="0" spc="1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p</a:t>
            </a:r>
            <a:endParaRPr sz="2000" dirty="0">
              <a:latin typeface="Cambria Math"/>
              <a:ea typeface="Cambria Math"/>
              <a:cs typeface="Cambria Math"/>
            </a:endParaRPr>
          </a:p>
        </p:txBody>
      </p:sp>
      <p:sp>
        <p:nvSpPr>
          <p:cNvPr id="368" name="textbox 368"/>
          <p:cNvSpPr/>
          <p:nvPr/>
        </p:nvSpPr>
        <p:spPr>
          <a:xfrm>
            <a:off x="3868173" y="3955517"/>
            <a:ext cx="152400" cy="2489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04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77000"/>
              </a:lnSpc>
              <a:tabLst/>
            </a:pPr>
            <a:r>
              <a:rPr sz="1900" kern="0" spc="-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endParaRPr sz="1900" dirty="0">
              <a:latin typeface="Cambria Math"/>
              <a:ea typeface="Cambria Math"/>
              <a:cs typeface="Cambria Math"/>
            </a:endParaRPr>
          </a:p>
        </p:txBody>
      </p:sp>
      <p:sp>
        <p:nvSpPr>
          <p:cNvPr id="370" name="textbox 370"/>
          <p:cNvSpPr/>
          <p:nvPr/>
        </p:nvSpPr>
        <p:spPr>
          <a:xfrm>
            <a:off x="3895420" y="3692551"/>
            <a:ext cx="182879" cy="2133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475"/>
              </a:lnSpc>
              <a:tabLst/>
            </a:pPr>
            <a:r>
              <a:rPr sz="2000" kern="0" spc="1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p</a:t>
            </a:r>
            <a:endParaRPr sz="2000" dirty="0">
              <a:latin typeface="Cambria Math"/>
              <a:ea typeface="Cambria Math"/>
              <a:cs typeface="Cambria Math"/>
            </a:endParaRPr>
          </a:p>
        </p:txBody>
      </p:sp>
      <p:sp>
        <p:nvSpPr>
          <p:cNvPr id="372" name="textbox 372"/>
          <p:cNvSpPr/>
          <p:nvPr/>
        </p:nvSpPr>
        <p:spPr>
          <a:xfrm>
            <a:off x="780013" y="1925656"/>
            <a:ext cx="7788909" cy="15081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177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15000"/>
              </a:lnSpc>
              <a:tabLst/>
            </a:pPr>
            <a:r>
              <a:rPr sz="2200" kern="0" spc="3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200" kern="0" spc="18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700" kern="0" spc="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另一种形式：对任意整数</a:t>
            </a:r>
            <a:r>
              <a:rPr sz="2700" kern="0" spc="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2700" kern="0" spc="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，有 </a:t>
            </a:r>
            <a:r>
              <a:rPr sz="4300" kern="0" spc="0" baseline="12113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3100" kern="0" spc="0" baseline="16802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p</a:t>
            </a:r>
            <a:r>
              <a:rPr sz="2000" kern="0" spc="1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≡</a:t>
            </a:r>
            <a:r>
              <a:rPr sz="2700" kern="0" spc="3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2700" kern="0" spc="-2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(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mod</a:t>
            </a:r>
            <a:r>
              <a:rPr sz="2700" kern="0" spc="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p</a:t>
            </a:r>
            <a:r>
              <a:rPr sz="2700" kern="0" spc="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)</a:t>
            </a:r>
            <a:r>
              <a:rPr sz="2700" kern="0" spc="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。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2200" kern="0" spc="-9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200" kern="0" spc="-12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700" kern="0" spc="-9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证明：</a:t>
            </a:r>
            <a:endParaRPr sz="2700" dirty="0">
              <a:latin typeface="STXinwei"/>
              <a:ea typeface="STXinwei"/>
              <a:cs typeface="STXinwei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spcBef>
                <a:spcPts val="1"/>
              </a:spcBef>
              <a:tabLst/>
            </a:pPr>
            <a:r>
              <a:rPr sz="2200" kern="0" spc="5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显然</a:t>
            </a:r>
            <a:r>
              <a:rPr sz="2700" kern="0" spc="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2000" kern="0" spc="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p</a:t>
            </a:r>
            <a:r>
              <a:rPr sz="2000" kern="0" spc="1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≡</a:t>
            </a:r>
            <a:r>
              <a:rPr sz="2700" kern="0" spc="4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1(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mod</a:t>
            </a:r>
            <a:r>
              <a:rPr sz="2700" kern="0" spc="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p</a:t>
            </a:r>
            <a:r>
              <a:rPr sz="2700" kern="0" spc="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)</a:t>
            </a:r>
            <a:r>
              <a:rPr sz="2700" kern="0" spc="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。假设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20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p</a:t>
            </a:r>
            <a:r>
              <a:rPr sz="2000" kern="0" spc="1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≡</a:t>
            </a:r>
            <a:r>
              <a:rPr sz="2700" kern="0" spc="3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2700" kern="0" spc="-2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(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mod</a:t>
            </a:r>
            <a:r>
              <a:rPr sz="2700" kern="0" spc="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p</a:t>
            </a:r>
            <a:r>
              <a:rPr sz="2700" kern="0" spc="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)</a:t>
            </a:r>
            <a:r>
              <a:rPr sz="2700" kern="0" spc="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成立</a:t>
            </a:r>
            <a:endParaRPr sz="2700" dirty="0">
              <a:latin typeface="STXinwei"/>
              <a:ea typeface="STXinwei"/>
              <a:cs typeface="STXinwei"/>
            </a:endParaRPr>
          </a:p>
        </p:txBody>
      </p:sp>
      <p:sp>
        <p:nvSpPr>
          <p:cNvPr id="374" name="textbox 374"/>
          <p:cNvSpPr/>
          <p:nvPr/>
        </p:nvSpPr>
        <p:spPr>
          <a:xfrm>
            <a:off x="780013" y="5671648"/>
            <a:ext cx="3846195" cy="97408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185"/>
              </a:lnSpc>
              <a:tabLst/>
            </a:pPr>
            <a:r>
              <a:rPr sz="2100" kern="0" spc="-17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600" kern="0" spc="-17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得证。</a:t>
            </a:r>
            <a:endParaRPr sz="2600" dirty="0">
              <a:latin typeface="STXinwei"/>
              <a:ea typeface="STXinwei"/>
              <a:cs typeface="STXinwei"/>
            </a:endParaRPr>
          </a:p>
          <a:p>
            <a:pPr algn="l" rtl="0" eaLnBrk="0">
              <a:lnSpc>
                <a:spcPct val="108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6000"/>
              </a:lnSpc>
              <a:spcBef>
                <a:spcPts val="4"/>
              </a:spcBef>
              <a:tabLst/>
            </a:pPr>
            <a:r>
              <a:rPr sz="2200" kern="0" spc="-11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200" kern="0" spc="18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700" kern="0" spc="-1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非常重要，建议记住。</a:t>
            </a:r>
            <a:endParaRPr sz="2700" dirty="0">
              <a:latin typeface="STXinwei"/>
              <a:ea typeface="STXinwei"/>
              <a:cs typeface="STXinwei"/>
            </a:endParaRPr>
          </a:p>
        </p:txBody>
      </p:sp>
      <p:sp>
        <p:nvSpPr>
          <p:cNvPr id="376" name="path 376"/>
          <p:cNvSpPr/>
          <p:nvPr/>
        </p:nvSpPr>
        <p:spPr>
          <a:xfrm>
            <a:off x="3651387" y="1403436"/>
            <a:ext cx="773810" cy="328904"/>
          </a:xfrm>
          <a:custGeom>
            <a:avLst/>
            <a:gdLst/>
            <a:ahLst/>
            <a:cxnLst/>
            <a:rect l="0" t="0" r="0" b="0"/>
            <a:pathLst>
              <a:path w="1218" h="517">
                <a:moveTo>
                  <a:pt x="1053" y="0"/>
                </a:moveTo>
                <a:cubicBezTo>
                  <a:pt x="1106" y="14"/>
                  <a:pt x="1147" y="44"/>
                  <a:pt x="1175" y="90"/>
                </a:cubicBezTo>
                <a:cubicBezTo>
                  <a:pt x="1204" y="137"/>
                  <a:pt x="1218" y="193"/>
                  <a:pt x="1218" y="259"/>
                </a:cubicBezTo>
                <a:cubicBezTo>
                  <a:pt x="1218" y="325"/>
                  <a:pt x="1204" y="381"/>
                  <a:pt x="1175" y="427"/>
                </a:cubicBezTo>
                <a:cubicBezTo>
                  <a:pt x="1147" y="473"/>
                  <a:pt x="1106" y="503"/>
                  <a:pt x="1053" y="517"/>
                </a:cubicBezTo>
                <a:lnTo>
                  <a:pt x="1046" y="496"/>
                </a:lnTo>
                <a:cubicBezTo>
                  <a:pt x="1088" y="482"/>
                  <a:pt x="1120" y="455"/>
                  <a:pt x="1140" y="413"/>
                </a:cubicBezTo>
                <a:cubicBezTo>
                  <a:pt x="1161" y="372"/>
                  <a:pt x="1171" y="320"/>
                  <a:pt x="1171" y="256"/>
                </a:cubicBezTo>
                <a:cubicBezTo>
                  <a:pt x="1171" y="194"/>
                  <a:pt x="1161" y="143"/>
                  <a:pt x="1140" y="103"/>
                </a:cubicBezTo>
                <a:cubicBezTo>
                  <a:pt x="1120" y="62"/>
                  <a:pt x="1088" y="35"/>
                  <a:pt x="1046" y="21"/>
                </a:cubicBezTo>
                <a:lnTo>
                  <a:pt x="1053" y="0"/>
                </a:lnTo>
                <a:close/>
                <a:moveTo>
                  <a:pt x="165" y="0"/>
                </a:moveTo>
                <a:lnTo>
                  <a:pt x="172" y="21"/>
                </a:lnTo>
                <a:cubicBezTo>
                  <a:pt x="129" y="35"/>
                  <a:pt x="98" y="62"/>
                  <a:pt x="77" y="103"/>
                </a:cubicBezTo>
                <a:cubicBezTo>
                  <a:pt x="57" y="143"/>
                  <a:pt x="47" y="194"/>
                  <a:pt x="47" y="256"/>
                </a:cubicBezTo>
                <a:cubicBezTo>
                  <a:pt x="47" y="320"/>
                  <a:pt x="57" y="372"/>
                  <a:pt x="77" y="413"/>
                </a:cubicBezTo>
                <a:cubicBezTo>
                  <a:pt x="98" y="455"/>
                  <a:pt x="129" y="482"/>
                  <a:pt x="171" y="496"/>
                </a:cubicBezTo>
                <a:lnTo>
                  <a:pt x="165" y="517"/>
                </a:lnTo>
                <a:cubicBezTo>
                  <a:pt x="111" y="503"/>
                  <a:pt x="70" y="473"/>
                  <a:pt x="42" y="427"/>
                </a:cubicBezTo>
                <a:cubicBezTo>
                  <a:pt x="14" y="381"/>
                  <a:pt x="0" y="325"/>
                  <a:pt x="0" y="259"/>
                </a:cubicBezTo>
                <a:cubicBezTo>
                  <a:pt x="0" y="193"/>
                  <a:pt x="14" y="137"/>
                  <a:pt x="42" y="90"/>
                </a:cubicBezTo>
                <a:cubicBezTo>
                  <a:pt x="71" y="44"/>
                  <a:pt x="112" y="14"/>
                  <a:pt x="165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78" name="textbox 378"/>
          <p:cNvSpPr/>
          <p:nvPr/>
        </p:nvSpPr>
        <p:spPr>
          <a:xfrm>
            <a:off x="780013" y="1361685"/>
            <a:ext cx="8068944" cy="4140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97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1000"/>
              </a:lnSpc>
              <a:tabLst/>
            </a:pPr>
            <a:r>
              <a:rPr sz="2200" kern="0" spc="-5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-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若</a:t>
            </a:r>
            <a:r>
              <a:rPr sz="2700" kern="0" spc="-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p</a:t>
            </a:r>
            <a:r>
              <a:rPr sz="2700" kern="0" spc="-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为素数，</a:t>
            </a:r>
            <a:r>
              <a:rPr sz="2700" kern="0" spc="-1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2700" kern="0" spc="-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gcd  a, p   =  1</a:t>
            </a:r>
            <a:r>
              <a:rPr sz="2700" kern="0" spc="29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，</a:t>
            </a:r>
            <a:r>
              <a:rPr sz="2700" kern="0" spc="-2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2700" kern="0" spc="-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则</a:t>
            </a:r>
            <a:r>
              <a:rPr sz="4300" kern="0" spc="-50" baseline="12113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3100" kern="0" spc="-50" baseline="16802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p</a:t>
            </a:r>
            <a:r>
              <a:rPr sz="3100" kern="0" spc="-50" baseline="31925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−1</a:t>
            </a:r>
            <a:r>
              <a:rPr sz="2000" kern="0" spc="-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</a:t>
            </a:r>
            <a:r>
              <a:rPr sz="2700" kern="0" spc="-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≡  1(mod p)</a:t>
            </a:r>
            <a:r>
              <a:rPr sz="2700" kern="0" spc="-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。</a:t>
            </a:r>
            <a:endParaRPr sz="2700" dirty="0">
              <a:latin typeface="STXinwei"/>
              <a:ea typeface="STXinwei"/>
              <a:cs typeface="STXinwei"/>
            </a:endParaRPr>
          </a:p>
        </p:txBody>
      </p:sp>
      <p:pic>
        <p:nvPicPr>
          <p:cNvPr id="380" name="picture 3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  <p:sp>
        <p:nvSpPr>
          <p:cNvPr id="382" name="textbox 382"/>
          <p:cNvSpPr/>
          <p:nvPr/>
        </p:nvSpPr>
        <p:spPr>
          <a:xfrm>
            <a:off x="831054" y="640486"/>
            <a:ext cx="2236470" cy="5943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4475"/>
              </a:lnSpc>
              <a:tabLst/>
            </a:pPr>
            <a:r>
              <a:rPr sz="3600" kern="0" spc="-13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费马小定理</a:t>
            </a:r>
            <a:endParaRPr sz="3600" dirty="0">
              <a:latin typeface="FZYaoTi"/>
              <a:ea typeface="FZYaoTi"/>
              <a:cs typeface="FZYaoTi"/>
            </a:endParaRPr>
          </a:p>
        </p:txBody>
      </p:sp>
      <p:sp>
        <p:nvSpPr>
          <p:cNvPr id="384" name="textbox 384"/>
          <p:cNvSpPr/>
          <p:nvPr/>
        </p:nvSpPr>
        <p:spPr>
          <a:xfrm>
            <a:off x="8592304" y="3735664"/>
            <a:ext cx="835025" cy="4286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81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8000"/>
              </a:lnSpc>
              <a:tabLst/>
            </a:pPr>
            <a:r>
              <a:rPr sz="2700" kern="0" spc="-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2700" kern="0" spc="29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+</a:t>
            </a:r>
            <a:r>
              <a:rPr sz="2700" kern="0" spc="2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endParaRPr sz="2700" dirty="0">
              <a:latin typeface="Cambria Math"/>
              <a:ea typeface="Cambria Math"/>
              <a:cs typeface="Cambria Math"/>
            </a:endParaRPr>
          </a:p>
        </p:txBody>
      </p:sp>
      <p:sp>
        <p:nvSpPr>
          <p:cNvPr id="386" name="textbox 386"/>
          <p:cNvSpPr/>
          <p:nvPr/>
        </p:nvSpPr>
        <p:spPr>
          <a:xfrm>
            <a:off x="7840738" y="3692551"/>
            <a:ext cx="525144" cy="5105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81610" algn="l" rtl="0" eaLnBrk="0">
              <a:lnSpc>
                <a:spcPts val="1475"/>
              </a:lnSpc>
              <a:tabLst/>
            </a:pPr>
            <a:r>
              <a:rPr sz="2000" kern="0" spc="1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p</a:t>
            </a:r>
            <a:endParaRPr sz="2000" dirty="0">
              <a:latin typeface="Cambria Math"/>
              <a:ea typeface="Cambria Math"/>
              <a:cs typeface="Cambria Math"/>
            </a:endParaRPr>
          </a:p>
          <a:p>
            <a:pPr marL="12700" algn="l" rtl="0" eaLnBrk="0">
              <a:lnSpc>
                <a:spcPct val="73000"/>
              </a:lnSpc>
              <a:spcBef>
                <a:spcPts val="588"/>
              </a:spcBef>
              <a:tabLst/>
            </a:pPr>
            <a:r>
              <a:rPr sz="20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p</a:t>
            </a:r>
            <a:r>
              <a:rPr sz="2000" kern="0" spc="-2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0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−1</a:t>
            </a:r>
            <a:endParaRPr sz="2000" dirty="0">
              <a:latin typeface="Cambria Math"/>
              <a:ea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picture 3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11670" y="0"/>
            <a:ext cx="11080329" cy="6858000"/>
          </a:xfrm>
          <a:prstGeom prst="rect">
            <a:avLst/>
          </a:prstGeom>
        </p:spPr>
      </p:pic>
      <p:sp>
        <p:nvSpPr>
          <p:cNvPr id="390" name="textbox 390"/>
          <p:cNvSpPr/>
          <p:nvPr/>
        </p:nvSpPr>
        <p:spPr>
          <a:xfrm>
            <a:off x="778219" y="640486"/>
            <a:ext cx="10724515" cy="60617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61594" algn="l" rtl="0" eaLnBrk="0">
              <a:lnSpc>
                <a:spcPts val="4503"/>
              </a:lnSpc>
              <a:tabLst/>
            </a:pPr>
            <a:r>
              <a:rPr sz="3600" kern="0" spc="-11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乘法逆元</a:t>
            </a:r>
            <a:endParaRPr sz="3600" dirty="0">
              <a:latin typeface="FZYaoTi"/>
              <a:ea typeface="FZYaoTi"/>
              <a:cs typeface="FZYaoTi"/>
            </a:endParaRPr>
          </a:p>
          <a:p>
            <a:pPr marL="374650" indent="-362584" algn="l" rtl="0" eaLnBrk="0">
              <a:lnSpc>
                <a:spcPct val="93000"/>
              </a:lnSpc>
              <a:spcBef>
                <a:spcPts val="1265"/>
              </a:spcBef>
              <a:tabLst/>
            </a:pPr>
            <a:r>
              <a:rPr sz="2000" kern="0" spc="-11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000" kern="0" spc="24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600" kern="0" spc="-1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定义：如果一个线性同余方程</a:t>
            </a:r>
            <a:r>
              <a:rPr sz="2600" kern="0" spc="-11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ax</a:t>
            </a:r>
            <a:r>
              <a:rPr sz="2600" kern="0" spc="21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600" kern="0" spc="-11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三</a:t>
            </a:r>
            <a:r>
              <a:rPr sz="2600" kern="0" spc="16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600" kern="0" spc="-11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1(mod b)</a:t>
            </a:r>
            <a:r>
              <a:rPr sz="2600" kern="0" spc="-1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，则 </a:t>
            </a:r>
            <a:r>
              <a:rPr sz="2600" kern="0" spc="-11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x</a:t>
            </a:r>
            <a:r>
              <a:rPr sz="2600" kern="0" spc="-38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600" kern="0" spc="-1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是</a:t>
            </a:r>
            <a:r>
              <a:rPr sz="2600" kern="0" spc="-11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 mo</a:t>
            </a:r>
            <a:r>
              <a:rPr sz="2600" kern="0" spc="-12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 b</a:t>
            </a:r>
            <a:r>
              <a:rPr sz="2600" kern="0" spc="-1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的逆元，记</a:t>
            </a:r>
            <a:r>
              <a:rPr sz="2600" kern="0" spc="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2600" kern="0" spc="-9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为</a:t>
            </a:r>
            <a:r>
              <a:rPr sz="2600" kern="0" spc="-9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</a:t>
            </a:r>
            <a:r>
              <a:rPr sz="2600" kern="0" spc="-52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900" kern="0" spc="-90" baseline="28738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−1</a:t>
            </a:r>
            <a:r>
              <a:rPr sz="2600" kern="0" spc="-9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。</a:t>
            </a:r>
            <a:endParaRPr sz="2600" dirty="0">
              <a:latin typeface="STXinwei"/>
              <a:ea typeface="STXinwei"/>
              <a:cs typeface="STXinwei"/>
            </a:endParaRPr>
          </a:p>
          <a:p>
            <a:pPr marL="12700" algn="l" rtl="0" eaLnBrk="0">
              <a:lnSpc>
                <a:spcPct val="93000"/>
              </a:lnSpc>
              <a:spcBef>
                <a:spcPts val="781"/>
              </a:spcBef>
              <a:tabLst/>
            </a:pPr>
            <a:r>
              <a:rPr sz="2000" kern="0" spc="-18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000" kern="0" spc="32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600" kern="0" spc="-18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是不是非常熟悉？</a:t>
            </a:r>
            <a:endParaRPr sz="2600" dirty="0">
              <a:latin typeface="STXinwei"/>
              <a:ea typeface="STXinwei"/>
              <a:cs typeface="STXinwei"/>
            </a:endParaRPr>
          </a:p>
          <a:p>
            <a:pPr marL="12700" algn="l" rtl="0" eaLnBrk="0">
              <a:lnSpc>
                <a:spcPct val="94000"/>
              </a:lnSpc>
              <a:spcBef>
                <a:spcPts val="909"/>
              </a:spcBef>
              <a:tabLst/>
            </a:pPr>
            <a:r>
              <a:rPr sz="2000" kern="0" spc="-6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600" kern="0" spc="-6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你已经学会了如何求一个数</a:t>
            </a:r>
            <a:r>
              <a:rPr sz="2600" kern="0" spc="-7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的逆元了！</a:t>
            </a:r>
            <a:endParaRPr sz="2600" dirty="0">
              <a:latin typeface="STXinwei"/>
              <a:ea typeface="STXinwei"/>
              <a:cs typeface="STXinwei"/>
            </a:endParaRPr>
          </a:p>
          <a:p>
            <a:pPr marL="12700" algn="l" rtl="0" eaLnBrk="0">
              <a:lnSpc>
                <a:spcPct val="92000"/>
              </a:lnSpc>
              <a:spcBef>
                <a:spcPts val="871"/>
              </a:spcBef>
              <a:tabLst/>
            </a:pPr>
            <a:r>
              <a:rPr sz="2000" kern="0" spc="-15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000" kern="0" spc="37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600" kern="0" spc="-1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下面再介绍一种方法。</a:t>
            </a:r>
            <a:endParaRPr sz="2600" dirty="0">
              <a:latin typeface="STXinwei"/>
              <a:ea typeface="STXinwei"/>
              <a:cs typeface="STXinwei"/>
            </a:endParaRPr>
          </a:p>
          <a:p>
            <a:pPr marL="12700" algn="l" rtl="0" eaLnBrk="0">
              <a:lnSpc>
                <a:spcPct val="97000"/>
              </a:lnSpc>
              <a:spcBef>
                <a:spcPts val="846"/>
              </a:spcBef>
              <a:tabLst/>
            </a:pPr>
            <a:r>
              <a:rPr sz="2000" kern="0" spc="-13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000" kern="0" spc="41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600" kern="0" spc="-1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由于</a:t>
            </a:r>
            <a:r>
              <a:rPr sz="2600" kern="0" spc="-1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ax</a:t>
            </a:r>
            <a:r>
              <a:rPr sz="2600" kern="0" spc="22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600" kern="0" spc="-1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三</a:t>
            </a:r>
            <a:r>
              <a:rPr sz="2600" kern="0" spc="16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600" kern="0" spc="-1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1(mod b)</a:t>
            </a:r>
            <a:r>
              <a:rPr sz="2600" kern="0" spc="-1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，</a:t>
            </a:r>
            <a:r>
              <a:rPr sz="2600" kern="0" spc="-3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2600" kern="0" spc="-1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则</a:t>
            </a:r>
            <a:r>
              <a:rPr sz="2600" kern="0" spc="-1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ax</a:t>
            </a:r>
            <a:r>
              <a:rPr sz="2600" kern="0" spc="2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600" kern="0" spc="-1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三 a</a:t>
            </a:r>
            <a:r>
              <a:rPr sz="2900" kern="0" spc="-130" baseline="323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b</a:t>
            </a:r>
            <a:r>
              <a:rPr sz="2900" kern="0" spc="-140" baseline="323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−1</a:t>
            </a:r>
            <a:r>
              <a:rPr sz="2600" kern="0" spc="-14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(mod b)</a:t>
            </a:r>
            <a:endParaRPr sz="2600" dirty="0">
              <a:latin typeface="Microsoft YaHei"/>
              <a:ea typeface="Microsoft YaHei"/>
              <a:cs typeface="Microsoft YaHei"/>
            </a:endParaRPr>
          </a:p>
          <a:p>
            <a:pPr marL="12700" algn="l" rtl="0" eaLnBrk="0">
              <a:lnSpc>
                <a:spcPct val="96000"/>
              </a:lnSpc>
              <a:spcBef>
                <a:spcPts val="818"/>
              </a:spcBef>
              <a:tabLst/>
            </a:pPr>
            <a:r>
              <a:rPr sz="2000" kern="0" spc="-10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000" kern="0" spc="22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4000" kern="0" spc="-100" baseline="3906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所以</a:t>
            </a:r>
            <a:r>
              <a:rPr sz="4000" kern="0" spc="-100" baseline="3906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x</a:t>
            </a:r>
            <a:r>
              <a:rPr sz="2600" kern="0" spc="22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4000" kern="0" spc="-100" baseline="3906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三</a:t>
            </a:r>
            <a:r>
              <a:rPr sz="2600" kern="0" spc="-10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4000" kern="0" spc="-100" baseline="3906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</a:t>
            </a:r>
            <a:r>
              <a:rPr sz="2900" kern="0" spc="-100" baseline="5388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b−2</a:t>
            </a:r>
            <a:r>
              <a:rPr sz="2600" kern="0" spc="-10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(mod b)</a:t>
            </a:r>
            <a:r>
              <a:rPr sz="2600" kern="0" spc="-10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，使用快速幂求逆元即可。</a:t>
            </a:r>
            <a:endParaRPr sz="2600" dirty="0">
              <a:latin typeface="STXinwei"/>
              <a:ea typeface="STXinwei"/>
              <a:cs typeface="STXinwei"/>
            </a:endParaRPr>
          </a:p>
          <a:p>
            <a:pPr marL="12700" algn="l" rtl="0" eaLnBrk="0">
              <a:lnSpc>
                <a:spcPct val="92000"/>
              </a:lnSpc>
              <a:spcBef>
                <a:spcPts val="965"/>
              </a:spcBef>
              <a:tabLst/>
            </a:pPr>
            <a:r>
              <a:rPr sz="2000" kern="0" spc="-10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000" kern="0" spc="43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600" kern="0" spc="-10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注意：这种方法要求</a:t>
            </a:r>
            <a:r>
              <a:rPr sz="2600" kern="0" spc="-10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b</a:t>
            </a:r>
            <a:r>
              <a:rPr sz="2600" kern="0" spc="-10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是素数。</a:t>
            </a:r>
            <a:endParaRPr sz="2600" dirty="0">
              <a:latin typeface="STXinwei"/>
              <a:ea typeface="STXinwei"/>
              <a:cs typeface="STXinwei"/>
            </a:endParaRPr>
          </a:p>
          <a:p>
            <a:pPr marL="334645" indent="-322579" algn="l" rtl="0" eaLnBrk="0">
              <a:lnSpc>
                <a:spcPct val="93000"/>
              </a:lnSpc>
              <a:spcBef>
                <a:spcPts val="935"/>
              </a:spcBef>
              <a:tabLst/>
            </a:pPr>
            <a:r>
              <a:rPr sz="2000" kern="0" spc="-1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600" kern="0" spc="-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对于</a:t>
            </a:r>
            <a:r>
              <a:rPr sz="2600" kern="0" spc="-1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b</a:t>
            </a:r>
            <a:r>
              <a:rPr sz="2600" kern="0" spc="-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不是素数的情况，依然可以用快速幂求逆元，有兴趣可以阅读</a:t>
            </a:r>
            <a:r>
              <a:rPr sz="2600" kern="0" spc="-10" dirty="0">
                <a:solidFill>
                  <a:srgbClr val="40404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OI</a:t>
            </a:r>
            <a:r>
              <a:rPr sz="2600" kern="0" spc="20" dirty="0">
                <a:solidFill>
                  <a:srgbClr val="40404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  </a:t>
            </a:r>
            <a:r>
              <a:rPr sz="2600" kern="0" spc="-10" dirty="0">
                <a:solidFill>
                  <a:srgbClr val="40404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Wiki</a:t>
            </a:r>
            <a:r>
              <a:rPr sz="2600" kern="0" spc="-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欧拉定理</a:t>
            </a:r>
            <a:endParaRPr sz="2600" dirty="0">
              <a:latin typeface="STXinwei"/>
              <a:ea typeface="STXinwei"/>
              <a:cs typeface="STXinwei"/>
            </a:endParaRPr>
          </a:p>
          <a:p>
            <a:pPr marL="12700" algn="l" rtl="0" eaLnBrk="0">
              <a:lnSpc>
                <a:spcPts val="3247"/>
              </a:lnSpc>
              <a:spcBef>
                <a:spcPts val="438"/>
              </a:spcBef>
              <a:tabLst/>
            </a:pPr>
            <a:r>
              <a:rPr sz="2000" kern="0" spc="1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0C226"/>
                      <wpsdc:folHlinkClr xmlns:wpsdc="http://www.wps.cn/officeDocument/2017/drawingmlCustomData" val="90C226"/>
                      <wpsdc:hlinkUnderline xmlns:wpsdc="http://www.wps.cn/officeDocument/2017/drawingmlCustomData" val="0"/>
                    </a:ext>
                  </a:extLst>
                </a:hlinkClick>
              </a:rPr>
              <a:t>、 </a:t>
            </a:r>
            <a:r>
              <a:rPr sz="2600" kern="0" spc="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https</a:t>
            </a:r>
            <a:r>
              <a:rPr sz="2600" kern="0" spc="1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://</a:t>
            </a:r>
            <a:r>
              <a:rPr sz="2600" kern="0" spc="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oiwiki</a:t>
            </a:r>
            <a:r>
              <a:rPr sz="2600" kern="0" spc="1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2600" kern="0" spc="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org</a:t>
            </a:r>
            <a:r>
              <a:rPr sz="2600" kern="0" spc="1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/</a:t>
            </a:r>
            <a:r>
              <a:rPr sz="2600" kern="0" spc="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math</a:t>
            </a:r>
            <a:r>
              <a:rPr sz="2600" kern="0" spc="1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/</a:t>
            </a:r>
            <a:r>
              <a:rPr sz="2600" kern="0" spc="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number</a:t>
            </a:r>
            <a:r>
              <a:rPr sz="2600" kern="0" spc="1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-</a:t>
            </a:r>
            <a:endParaRPr sz="2600" dirty="0">
              <a:latin typeface="Trebuchet MS"/>
              <a:ea typeface="Trebuchet MS"/>
              <a:cs typeface="Trebuchet MS"/>
            </a:endParaRPr>
          </a:p>
          <a:p>
            <a:pPr marL="346075" algn="l" rtl="0" eaLnBrk="0">
              <a:lnSpc>
                <a:spcPct val="81000"/>
              </a:lnSpc>
              <a:spcBef>
                <a:spcPts val="220"/>
              </a:spcBef>
              <a:tabLst/>
            </a:pPr>
            <a:r>
              <a:rPr sz="2600" kern="0" spc="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theory/fermat/#%E6%AC%A7%E6%8B%8</a:t>
            </a:r>
            <a:r>
              <a:rPr sz="2600" kern="0" spc="-1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9%E5%AE%9A%E7%90%86</a:t>
            </a:r>
            <a:endParaRPr sz="2600" dirty="0">
              <a:latin typeface="Trebuchet MS"/>
              <a:ea typeface="Trebuchet MS"/>
              <a:cs typeface="Trebuchet MS"/>
            </a:endParaRPr>
          </a:p>
        </p:txBody>
      </p:sp>
      <p:pic>
        <p:nvPicPr>
          <p:cNvPr id="392" name="picture 3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picture 3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11669" y="0"/>
            <a:ext cx="11080330" cy="6858000"/>
          </a:xfrm>
          <a:prstGeom prst="rect">
            <a:avLst/>
          </a:prstGeom>
        </p:spPr>
      </p:pic>
      <p:sp>
        <p:nvSpPr>
          <p:cNvPr id="396" name="textbox 396"/>
          <p:cNvSpPr/>
          <p:nvPr/>
        </p:nvSpPr>
        <p:spPr>
          <a:xfrm>
            <a:off x="778220" y="640486"/>
            <a:ext cx="11026775" cy="60178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65405" algn="l" rtl="0" eaLnBrk="0">
              <a:lnSpc>
                <a:spcPts val="4503"/>
              </a:lnSpc>
              <a:tabLst/>
            </a:pPr>
            <a:r>
              <a:rPr sz="3600" kern="0" spc="-9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线性求任意</a:t>
            </a:r>
            <a:r>
              <a:rPr sz="3600" kern="0" spc="-90" dirty="0">
                <a:solidFill>
                  <a:srgbClr val="90C226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r>
              <a:rPr sz="3600" kern="0" spc="-200" dirty="0">
                <a:solidFill>
                  <a:srgbClr val="90C226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600" kern="0" spc="-9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个数的逆元</a:t>
            </a:r>
            <a:endParaRPr sz="3600" dirty="0">
              <a:latin typeface="FZYaoTi"/>
              <a:ea typeface="FZYaoTi"/>
              <a:cs typeface="FZYaoTi"/>
            </a:endParaRPr>
          </a:p>
          <a:p>
            <a:pPr algn="l" rtl="0" eaLnBrk="0">
              <a:lnSpc>
                <a:spcPct val="13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spcBef>
                <a:spcPts val="781"/>
              </a:spcBef>
              <a:tabLst/>
            </a:pPr>
            <a:r>
              <a:rPr sz="2000" kern="0" spc="-4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600" kern="0" spc="-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如何在线性时间内求任意</a:t>
            </a:r>
            <a:r>
              <a:rPr sz="26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r>
              <a:rPr sz="2600" kern="0" spc="-2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600" kern="0" spc="-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个数</a:t>
            </a:r>
            <a:r>
              <a:rPr sz="4000" kern="0" spc="-40" baseline="-5208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2900" kern="0" spc="-40" baseline="-7184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4000" kern="0" spc="-40" baseline="-5208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,</a:t>
            </a:r>
            <a:r>
              <a:rPr sz="26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4000" kern="0" spc="-40" baseline="-5208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2900" kern="0" spc="-40" baseline="-7184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2</a:t>
            </a:r>
            <a:r>
              <a:rPr sz="26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,</a:t>
            </a:r>
            <a:r>
              <a:rPr sz="2600" kern="0" spc="1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6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…</a:t>
            </a:r>
            <a:r>
              <a:rPr sz="2600" kern="0" spc="-1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6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, a</a:t>
            </a:r>
            <a:r>
              <a:rPr sz="2900" kern="0" spc="-40" baseline="-17961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r>
              <a:rPr sz="1800" kern="0" spc="1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600" kern="0" spc="-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的</a:t>
            </a:r>
            <a:r>
              <a:rPr sz="2600" kern="0" spc="-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逆元？</a:t>
            </a:r>
            <a:endParaRPr sz="2600" dirty="0">
              <a:latin typeface="STXinwei"/>
              <a:ea typeface="STXinwei"/>
              <a:cs typeface="STXinwei"/>
            </a:endParaRPr>
          </a:p>
          <a:p>
            <a:pPr marL="12700" algn="l" rtl="0" eaLnBrk="0">
              <a:lnSpc>
                <a:spcPct val="88000"/>
              </a:lnSpc>
              <a:spcBef>
                <a:spcPts val="864"/>
              </a:spcBef>
              <a:tabLst/>
            </a:pPr>
            <a:r>
              <a:rPr sz="2000" kern="0" spc="-2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600" kern="0" spc="-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如果逐个求，复杂度</a:t>
            </a:r>
            <a:r>
              <a:rPr sz="26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o(n</a:t>
            </a:r>
            <a:r>
              <a:rPr sz="2600" kern="0" spc="-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log</a:t>
            </a:r>
            <a:r>
              <a:rPr sz="2600" kern="0" spc="-1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600" kern="0" spc="-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p)</a:t>
            </a:r>
            <a:r>
              <a:rPr sz="2600" kern="0" spc="-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，</a:t>
            </a:r>
            <a:r>
              <a:rPr sz="2600" kern="0" spc="-4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2600" kern="0" spc="-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不能满足需求。</a:t>
            </a:r>
            <a:endParaRPr sz="2600" dirty="0">
              <a:latin typeface="STXinwei"/>
              <a:ea typeface="STXinwei"/>
              <a:cs typeface="STXinwei"/>
            </a:endParaRPr>
          </a:p>
          <a:p>
            <a:pPr marL="12700" algn="l" rtl="0" eaLnBrk="0">
              <a:lnSpc>
                <a:spcPct val="98000"/>
              </a:lnSpc>
              <a:spcBef>
                <a:spcPts val="1428"/>
              </a:spcBef>
              <a:tabLst/>
            </a:pPr>
            <a:r>
              <a:rPr sz="2000" kern="0" spc="-3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000" kern="0" spc="24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600" kern="0" spc="-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首先计算</a:t>
            </a:r>
            <a:r>
              <a:rPr sz="2600" kern="0" spc="-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r>
              <a:rPr sz="2600" kern="0" spc="-3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600" kern="0" spc="-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个数的前缀</a:t>
            </a:r>
            <a:r>
              <a:rPr sz="2600" kern="0" spc="-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积</a:t>
            </a:r>
            <a:r>
              <a:rPr sz="26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s</a:t>
            </a:r>
            <a:r>
              <a:rPr sz="18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i</a:t>
            </a:r>
            <a:r>
              <a:rPr sz="1800" kern="0" spc="1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6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2600" kern="0" spc="2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6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∏</a:t>
            </a:r>
            <a:r>
              <a:rPr sz="2600" kern="0" spc="5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900" kern="0" spc="-40" baseline="-21553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1800" kern="0" spc="-2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900" kern="0" spc="-40" baseline="-21553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1800" kern="0" spc="1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4000" kern="0" spc="-40" baseline="-7813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2900" kern="0" spc="-40" baseline="-10776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j</a:t>
            </a:r>
            <a:r>
              <a:rPr sz="1800" kern="0" spc="-2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600" kern="0" spc="-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。</a:t>
            </a:r>
            <a:endParaRPr sz="2600" dirty="0">
              <a:latin typeface="STXinwei"/>
              <a:ea typeface="STXinwei"/>
              <a:cs typeface="STXinwei"/>
            </a:endParaRPr>
          </a:p>
          <a:p>
            <a:pPr marL="12700" algn="l" rtl="0" eaLnBrk="0">
              <a:lnSpc>
                <a:spcPct val="91000"/>
              </a:lnSpc>
              <a:spcBef>
                <a:spcPts val="979"/>
              </a:spcBef>
              <a:tabLst/>
            </a:pPr>
            <a:r>
              <a:rPr sz="2000" kern="0" spc="3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000" kern="0" spc="19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600" kern="0" spc="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使用前面的方法计算</a:t>
            </a:r>
            <a:r>
              <a:rPr sz="26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s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r>
              <a:rPr sz="2600" kern="0" spc="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的逆元，记为</a:t>
            </a:r>
            <a:r>
              <a:rPr sz="26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sv</a:t>
            </a:r>
            <a:r>
              <a:rPr sz="2900" kern="0" spc="0" baseline="-17961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r>
              <a:rPr sz="2600" kern="0" spc="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。</a:t>
            </a:r>
            <a:endParaRPr sz="2600" dirty="0">
              <a:latin typeface="STXinwei"/>
              <a:ea typeface="STXinwei"/>
              <a:cs typeface="STXinwei"/>
            </a:endParaRPr>
          </a:p>
          <a:p>
            <a:pPr marL="12700" algn="l" rtl="0" eaLnBrk="0">
              <a:lnSpc>
                <a:spcPct val="91000"/>
              </a:lnSpc>
              <a:spcBef>
                <a:spcPts val="957"/>
              </a:spcBef>
              <a:tabLst/>
            </a:pPr>
            <a:r>
              <a:rPr sz="2000" kern="0" spc="3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600" kern="0" spc="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对</a:t>
            </a:r>
            <a:r>
              <a:rPr sz="26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s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i</a:t>
            </a:r>
            <a:r>
              <a:rPr sz="2600" kern="0" spc="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的逆元</a:t>
            </a:r>
            <a:r>
              <a:rPr sz="26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sv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i</a:t>
            </a:r>
            <a:r>
              <a:rPr sz="2600" kern="0" spc="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，只需要将</a:t>
            </a:r>
            <a:r>
              <a:rPr sz="26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sv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i</a:t>
            </a:r>
            <a:r>
              <a:rPr sz="1800" kern="0" spc="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+1</a:t>
            </a:r>
            <a:r>
              <a:rPr sz="2600" kern="0" spc="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乘上</a:t>
            </a:r>
            <a:r>
              <a:rPr sz="4000" kern="0" spc="0" baseline="-7813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2600" kern="0" spc="-4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900" kern="0" spc="0" baseline="-10776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i</a:t>
            </a:r>
            <a:r>
              <a:rPr sz="2900" kern="0" spc="30" baseline="-10776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+1</a:t>
            </a:r>
            <a:r>
              <a:rPr sz="2600" kern="0" spc="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，即可求得。</a:t>
            </a:r>
            <a:endParaRPr sz="2600" dirty="0">
              <a:latin typeface="STXinwei"/>
              <a:ea typeface="STXinwei"/>
              <a:cs typeface="STXinwei"/>
            </a:endParaRPr>
          </a:p>
          <a:p>
            <a:pPr marL="12700" algn="l" rtl="0" eaLnBrk="0">
              <a:lnSpc>
                <a:spcPct val="100000"/>
              </a:lnSpc>
              <a:spcBef>
                <a:spcPts val="1310"/>
              </a:spcBef>
              <a:tabLst/>
            </a:pPr>
            <a:r>
              <a:rPr sz="2000" kern="0" spc="1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600" kern="0" spc="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2600" kern="0" spc="-3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900" kern="0" spc="10" baseline="34126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−1</a:t>
            </a:r>
            <a:r>
              <a:rPr sz="1800" kern="0" spc="1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600" kern="0" spc="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2600" kern="0" spc="2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4000" kern="0" spc="0" baseline="-7813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s</a:t>
            </a:r>
            <a:r>
              <a:rPr sz="2900" kern="0" spc="0" baseline="-10776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i</a:t>
            </a:r>
            <a:r>
              <a:rPr sz="2900" kern="0" spc="10" baseline="-10776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−1</a:t>
            </a:r>
            <a:r>
              <a:rPr sz="1800" kern="0" spc="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600" kern="0" spc="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× </a:t>
            </a:r>
            <a:r>
              <a:rPr sz="26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sv</a:t>
            </a:r>
            <a:r>
              <a:rPr sz="2900" kern="0" spc="0" baseline="-3592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i</a:t>
            </a:r>
            <a:endParaRPr sz="2900" baseline="-3592" dirty="0">
              <a:latin typeface="Cambria Math"/>
              <a:ea typeface="Cambria Math"/>
              <a:cs typeface="Cambria Math"/>
            </a:endParaRPr>
          </a:p>
          <a:p>
            <a:pPr marL="361950" indent="-349884" algn="l" rtl="0" eaLnBrk="0">
              <a:lnSpc>
                <a:spcPct val="92000"/>
              </a:lnSpc>
              <a:spcBef>
                <a:spcPts val="641"/>
              </a:spcBef>
              <a:tabLst/>
            </a:pPr>
            <a:r>
              <a:rPr sz="2000" kern="0" spc="-3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000" kern="0" spc="29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600" kern="0" spc="-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还有一种线性求</a:t>
            </a:r>
            <a:r>
              <a:rPr sz="2600" kern="0" spc="-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2600" kern="0" spc="19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600" kern="0" spc="-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− n</a:t>
            </a:r>
            <a:r>
              <a:rPr sz="2600" kern="0" spc="-1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600" kern="0" spc="-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的逆元的方</a:t>
            </a:r>
            <a:r>
              <a:rPr sz="2600" kern="0" spc="-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法，</a:t>
            </a:r>
            <a:r>
              <a:rPr sz="2600" kern="0" spc="-3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2600" kern="0" spc="-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这里不做介绍，复杂度相同，但是递</a:t>
            </a:r>
            <a:r>
              <a:rPr sz="2600" kern="0" spc="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2600" kern="0" spc="-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推式略复杂，有兴趣可以阅</a:t>
            </a:r>
            <a:r>
              <a:rPr sz="2600" kern="0" spc="-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读</a:t>
            </a:r>
            <a:r>
              <a:rPr sz="2600" kern="0" spc="-20" dirty="0">
                <a:solidFill>
                  <a:srgbClr val="40404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OI Wiki</a:t>
            </a:r>
            <a:endParaRPr sz="2600" dirty="0">
              <a:latin typeface="Trebuchet MS"/>
              <a:ea typeface="Trebuchet MS"/>
              <a:cs typeface="Trebuchet MS"/>
            </a:endParaRPr>
          </a:p>
          <a:p>
            <a:pPr marL="12700" algn="l" rtl="0" eaLnBrk="0">
              <a:lnSpc>
                <a:spcPts val="3247"/>
              </a:lnSpc>
              <a:spcBef>
                <a:spcPts val="512"/>
              </a:spcBef>
              <a:tabLst/>
            </a:pPr>
            <a:r>
              <a:rPr sz="2000" kern="0" spc="1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0C226"/>
                      <wpsdc:folHlinkClr xmlns:wpsdc="http://www.wps.cn/officeDocument/2017/drawingmlCustomData" val="90C226"/>
                      <wpsdc:hlinkUnderline xmlns:wpsdc="http://www.wps.cn/officeDocument/2017/drawingmlCustomData" val="0"/>
                    </a:ext>
                  </a:extLst>
                </a:hlinkClick>
              </a:rPr>
              <a:t>、 </a:t>
            </a:r>
            <a:r>
              <a:rPr sz="2600" kern="0" spc="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https</a:t>
            </a:r>
            <a:r>
              <a:rPr sz="2600" kern="0" spc="1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://</a:t>
            </a:r>
            <a:r>
              <a:rPr sz="2600" kern="0" spc="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oiwiki</a:t>
            </a:r>
            <a:r>
              <a:rPr sz="2600" kern="0" spc="1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2600" kern="0" spc="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org</a:t>
            </a:r>
            <a:r>
              <a:rPr sz="2600" kern="0" spc="1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/</a:t>
            </a:r>
            <a:r>
              <a:rPr sz="2600" kern="0" spc="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math</a:t>
            </a:r>
            <a:r>
              <a:rPr sz="2600" kern="0" spc="1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/</a:t>
            </a:r>
            <a:r>
              <a:rPr sz="2600" kern="0" spc="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number</a:t>
            </a:r>
            <a:r>
              <a:rPr sz="2600" kern="0" spc="1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-</a:t>
            </a:r>
            <a:endParaRPr sz="2600" dirty="0">
              <a:latin typeface="Trebuchet MS"/>
              <a:ea typeface="Trebuchet MS"/>
              <a:cs typeface="Trebuchet MS"/>
            </a:endParaRPr>
          </a:p>
          <a:p>
            <a:pPr marL="346075" algn="l" rtl="0" eaLnBrk="0">
              <a:lnSpc>
                <a:spcPct val="86000"/>
              </a:lnSpc>
              <a:spcBef>
                <a:spcPts val="189"/>
              </a:spcBef>
              <a:tabLst/>
            </a:pPr>
            <a:r>
              <a:rPr sz="2600" kern="0" spc="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theory/inverse/#%E7%BA%BF%E6%80%A7%E6%B</a:t>
            </a:r>
            <a:r>
              <a:rPr sz="2600" kern="0" spc="-1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1%82%E9%80%86%E5%85%8</a:t>
            </a:r>
            <a:r>
              <a:rPr sz="2600" kern="0" spc="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2600" kern="0" spc="-2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3</a:t>
            </a:r>
            <a:endParaRPr sz="2600" dirty="0">
              <a:latin typeface="Trebuchet MS"/>
              <a:ea typeface="Trebuchet MS"/>
              <a:cs typeface="Trebuchet MS"/>
            </a:endParaRPr>
          </a:p>
        </p:txBody>
      </p:sp>
      <p:sp>
        <p:nvSpPr>
          <p:cNvPr id="398" name="textbox 398"/>
          <p:cNvSpPr/>
          <p:nvPr/>
        </p:nvSpPr>
        <p:spPr>
          <a:xfrm>
            <a:off x="5545847" y="2899937"/>
            <a:ext cx="135889" cy="2463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150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0000"/>
              </a:lnSpc>
              <a:tabLst/>
            </a:pPr>
            <a:r>
              <a:rPr sz="1800" kern="0" spc="3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j</a:t>
            </a:r>
            <a:endParaRPr sz="1800" dirty="0">
              <a:latin typeface="Cambria Math"/>
              <a:ea typeface="Cambria Math"/>
              <a:cs typeface="Cambria Math"/>
            </a:endParaRPr>
          </a:p>
        </p:txBody>
      </p:sp>
      <p:sp>
        <p:nvSpPr>
          <p:cNvPr id="400" name="textbox 400"/>
          <p:cNvSpPr/>
          <p:nvPr/>
        </p:nvSpPr>
        <p:spPr>
          <a:xfrm>
            <a:off x="5568395" y="2683465"/>
            <a:ext cx="90805" cy="2508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08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2000"/>
              </a:lnSpc>
              <a:tabLst/>
            </a:pP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i</a:t>
            </a:r>
            <a:endParaRPr sz="1800" dirty="0">
              <a:latin typeface="Cambria Math"/>
              <a:ea typeface="Cambria Math"/>
              <a:cs typeface="Cambria Math"/>
            </a:endParaRPr>
          </a:p>
        </p:txBody>
      </p:sp>
      <p:pic>
        <p:nvPicPr>
          <p:cNvPr id="402" name="picture 4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picture 4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06" y="0"/>
            <a:ext cx="4771493" cy="6858000"/>
          </a:xfrm>
          <a:prstGeom prst="rect">
            <a:avLst/>
          </a:prstGeom>
        </p:spPr>
      </p:pic>
      <p:pic>
        <p:nvPicPr>
          <p:cNvPr id="406" name="picture 4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43064" y="2706763"/>
            <a:ext cx="9114246" cy="2220823"/>
          </a:xfrm>
          <a:prstGeom prst="rect">
            <a:avLst/>
          </a:prstGeom>
        </p:spPr>
      </p:pic>
      <p:sp>
        <p:nvSpPr>
          <p:cNvPr id="408" name="textbox 408"/>
          <p:cNvSpPr/>
          <p:nvPr/>
        </p:nvSpPr>
        <p:spPr>
          <a:xfrm>
            <a:off x="780013" y="640486"/>
            <a:ext cx="2070735" cy="154558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85089" algn="l" rtl="0" eaLnBrk="0">
              <a:lnSpc>
                <a:spcPts val="4475"/>
              </a:lnSpc>
              <a:tabLst/>
            </a:pPr>
            <a:r>
              <a:rPr sz="3600" kern="0" spc="-15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如何实现</a:t>
            </a:r>
            <a:endParaRPr sz="3600" dirty="0">
              <a:latin typeface="FZYaoTi"/>
              <a:ea typeface="FZYaoTi"/>
              <a:cs typeface="FZYaoTi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6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9000"/>
              </a:lnSpc>
              <a:spcBef>
                <a:spcPts val="3"/>
              </a:spcBef>
              <a:tabLst/>
            </a:pPr>
            <a:r>
              <a:rPr sz="2200" kern="0" spc="-19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-19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建议记住。</a:t>
            </a:r>
            <a:endParaRPr sz="2700" dirty="0">
              <a:latin typeface="STXinwei"/>
              <a:ea typeface="STXinwei"/>
              <a:cs typeface="STXinwei"/>
            </a:endParaRPr>
          </a:p>
        </p:txBody>
      </p:sp>
      <p:pic>
        <p:nvPicPr>
          <p:cNvPr id="410" name="picture 4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 rot="21600000">
            <a:off x="7420506" y="0"/>
            <a:ext cx="4771493" cy="6858000"/>
            <a:chOff x="0" y="0"/>
            <a:chExt cx="4771493" cy="6858000"/>
          </a:xfrm>
        </p:grpSpPr>
        <p:pic>
          <p:nvPicPr>
            <p:cNvPr id="412" name="picture 4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4771493" cy="6858000"/>
            </a:xfrm>
            <a:prstGeom prst="rect">
              <a:avLst/>
            </a:prstGeom>
          </p:spPr>
        </p:pic>
        <p:sp>
          <p:nvSpPr>
            <p:cNvPr id="414" name="textbox 414"/>
            <p:cNvSpPr/>
            <p:nvPr/>
          </p:nvSpPr>
          <p:spPr>
            <a:xfrm>
              <a:off x="-12700" y="-12700"/>
              <a:ext cx="4797425" cy="6892925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2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2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2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2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2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2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2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2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2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3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3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3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3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3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3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3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3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3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3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3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3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3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3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3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3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marL="361315" algn="l" rtl="0" eaLnBrk="0">
                <a:lnSpc>
                  <a:spcPct val="83000"/>
                </a:lnSpc>
                <a:spcBef>
                  <a:spcPts val="1"/>
                </a:spcBef>
                <a:tabLst>
                  <a:tab pos="495934" algn="l"/>
                </a:tabLst>
              </a:pPr>
              <a:r>
                <a:rPr sz="2700" kern="0" spc="0" dirty="0">
                  <a:solidFill>
                    <a:srgbClr val="404040">
                      <a:alpha val="100000"/>
                    </a:srgbClr>
                  </a:solidFill>
                  <a:latin typeface="Cambria Math"/>
                  <a:ea typeface="Cambria Math"/>
                  <a:cs typeface="Cambria Math"/>
                </a:rPr>
                <a:t>	</a:t>
              </a:r>
              <a:r>
                <a:rPr sz="2700" kern="0" spc="0" dirty="0">
                  <a:solidFill>
                    <a:srgbClr val="404040">
                      <a:alpha val="100000"/>
                    </a:srgbClr>
                  </a:solidFill>
                  <a:latin typeface="Cambria Math"/>
                  <a:ea typeface="Cambria Math"/>
                  <a:cs typeface="Cambria Math"/>
                </a:rPr>
                <a:t>ax</a:t>
              </a:r>
              <a:r>
                <a:rPr sz="2700" kern="0" spc="350" dirty="0">
                  <a:solidFill>
                    <a:srgbClr val="404040">
                      <a:alpha val="100000"/>
                    </a:srgbClr>
                  </a:solidFill>
                  <a:latin typeface="Cambria Math"/>
                  <a:ea typeface="Cambria Math"/>
                  <a:cs typeface="Cambria Math"/>
                </a:rPr>
                <a:t> </a:t>
              </a:r>
              <a:r>
                <a:rPr sz="2700" kern="0" spc="10" dirty="0">
                  <a:solidFill>
                    <a:srgbClr val="404040">
                      <a:alpha val="100000"/>
                    </a:srgbClr>
                  </a:solidFill>
                  <a:latin typeface="Cambria Math"/>
                  <a:ea typeface="Cambria Math"/>
                  <a:cs typeface="Cambria Math"/>
                </a:rPr>
                <a:t>+ </a:t>
              </a:r>
              <a:r>
                <a:rPr sz="2700" kern="0" spc="0" dirty="0">
                  <a:solidFill>
                    <a:srgbClr val="404040">
                      <a:alpha val="100000"/>
                    </a:srgbClr>
                  </a:solidFill>
                  <a:latin typeface="Cambria Math"/>
                  <a:ea typeface="Cambria Math"/>
                  <a:cs typeface="Cambria Math"/>
                </a:rPr>
                <a:t>by</a:t>
              </a:r>
              <a:r>
                <a:rPr sz="2700" kern="0" spc="10" dirty="0">
                  <a:solidFill>
                    <a:srgbClr val="404040">
                      <a:alpha val="100000"/>
                    </a:srgbClr>
                  </a:solidFill>
                  <a:latin typeface="Cambria Math"/>
                  <a:ea typeface="Cambria Math"/>
                  <a:cs typeface="Cambria Math"/>
                </a:rPr>
                <a:t>  </a:t>
              </a:r>
              <a:r>
                <a:rPr sz="2700" kern="0" spc="10" dirty="0">
                  <a:solidFill>
                    <a:srgbClr val="404040">
                      <a:alpha val="100000"/>
                    </a:srgbClr>
                  </a:solidFill>
                  <a:latin typeface="STXinwei"/>
                  <a:ea typeface="STXinwei"/>
                  <a:cs typeface="STXinwei"/>
                </a:rPr>
                <a:t>，那么</a:t>
              </a:r>
              <a:r>
                <a:rPr sz="2700" kern="0" spc="200" dirty="0">
                  <a:solidFill>
                    <a:srgbClr val="404040">
                      <a:alpha val="100000"/>
                    </a:srgbClr>
                  </a:solidFill>
                  <a:latin typeface="STXinwei"/>
                  <a:ea typeface="STXinwei"/>
                  <a:cs typeface="STXinwei"/>
                </a:rPr>
                <a:t> </a:t>
              </a:r>
              <a:r>
                <a:rPr sz="2700" kern="0" spc="10" dirty="0">
                  <a:solidFill>
                    <a:srgbClr val="404040">
                      <a:alpha val="100000"/>
                    </a:srgbClr>
                  </a:solidFill>
                  <a:latin typeface="STXinwei"/>
                  <a:ea typeface="STXinwei"/>
                  <a:cs typeface="STXinwei"/>
                </a:rPr>
                <a:t>一</a:t>
              </a:r>
              <a:endParaRPr sz="2700" dirty="0">
                <a:latin typeface="STXinwei"/>
                <a:ea typeface="STXinwei"/>
                <a:cs typeface="STXinwei"/>
              </a:endParaRPr>
            </a:p>
          </p:txBody>
        </p:sp>
      </p:grpSp>
      <p:sp>
        <p:nvSpPr>
          <p:cNvPr id="416" name="textbox 416"/>
          <p:cNvSpPr/>
          <p:nvPr/>
        </p:nvSpPr>
        <p:spPr>
          <a:xfrm>
            <a:off x="780013" y="2678318"/>
            <a:ext cx="9611994" cy="10255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1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3000"/>
              </a:lnSpc>
              <a:spcBef>
                <a:spcPts val="1"/>
              </a:spcBef>
              <a:tabLst/>
            </a:pPr>
            <a:r>
              <a:rPr sz="2200" kern="0" spc="5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那么我们只需要将这组整数解扩大         </a:t>
            </a:r>
            <a:r>
              <a:rPr sz="2700" kern="0" spc="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  倍</a:t>
            </a:r>
            <a:r>
              <a:rPr sz="2700" kern="0" spc="-2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2700" kern="0" spc="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，</a:t>
            </a:r>
            <a:r>
              <a:rPr sz="2700" kern="0" spc="-26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2700" kern="0" spc="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那么就可以得</a:t>
            </a:r>
            <a:endParaRPr sz="2700" dirty="0">
              <a:latin typeface="STXinwei"/>
              <a:ea typeface="STXinwei"/>
              <a:cs typeface="STXinwei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marL="382270" algn="l" rtl="0" eaLnBrk="0">
              <a:lnSpc>
                <a:spcPct val="92000"/>
              </a:lnSpc>
              <a:spcBef>
                <a:spcPts val="5"/>
              </a:spcBef>
              <a:tabLst/>
            </a:pPr>
            <a:r>
              <a:rPr sz="2700" kern="0" spc="-8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到</a:t>
            </a:r>
            <a:r>
              <a:rPr sz="2700" kern="0" spc="-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ax</a:t>
            </a:r>
            <a:r>
              <a:rPr sz="2700" kern="0" spc="3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+</a:t>
            </a:r>
            <a:r>
              <a:rPr sz="2700" kern="0" spc="1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by</a:t>
            </a:r>
            <a:r>
              <a:rPr sz="2700" kern="0" spc="4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2700" kern="0" spc="3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c</a:t>
            </a:r>
            <a:r>
              <a:rPr sz="2700" kern="0" spc="-8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的整数</a:t>
            </a:r>
            <a:r>
              <a:rPr sz="2700" kern="0" spc="-9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解。</a:t>
            </a:r>
            <a:endParaRPr sz="2700" dirty="0">
              <a:latin typeface="STXinwei"/>
              <a:ea typeface="STXinwei"/>
              <a:cs typeface="STXinwei"/>
            </a:endParaRPr>
          </a:p>
        </p:txBody>
      </p:sp>
      <p:pic>
        <p:nvPicPr>
          <p:cNvPr id="418" name="picture 4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406108" y="2691018"/>
            <a:ext cx="1036319" cy="574380"/>
          </a:xfrm>
          <a:prstGeom prst="rect">
            <a:avLst/>
          </a:prstGeom>
        </p:spPr>
      </p:pic>
      <p:sp>
        <p:nvSpPr>
          <p:cNvPr id="420" name="path 420"/>
          <p:cNvSpPr/>
          <p:nvPr/>
        </p:nvSpPr>
        <p:spPr>
          <a:xfrm>
            <a:off x="7682367" y="2153996"/>
            <a:ext cx="772286" cy="328904"/>
          </a:xfrm>
          <a:custGeom>
            <a:avLst/>
            <a:gdLst/>
            <a:ahLst/>
            <a:cxnLst/>
            <a:rect l="0" t="0" r="0" b="0"/>
            <a:pathLst>
              <a:path w="1216" h="517">
                <a:moveTo>
                  <a:pt x="1050" y="0"/>
                </a:moveTo>
                <a:cubicBezTo>
                  <a:pt x="1104" y="14"/>
                  <a:pt x="1144" y="44"/>
                  <a:pt x="1173" y="90"/>
                </a:cubicBezTo>
                <a:cubicBezTo>
                  <a:pt x="1201" y="137"/>
                  <a:pt x="1216" y="193"/>
                  <a:pt x="1216" y="259"/>
                </a:cubicBezTo>
                <a:cubicBezTo>
                  <a:pt x="1216" y="325"/>
                  <a:pt x="1201" y="381"/>
                  <a:pt x="1173" y="427"/>
                </a:cubicBezTo>
                <a:cubicBezTo>
                  <a:pt x="1145" y="473"/>
                  <a:pt x="1104" y="503"/>
                  <a:pt x="1050" y="517"/>
                </a:cubicBezTo>
                <a:lnTo>
                  <a:pt x="1044" y="496"/>
                </a:lnTo>
                <a:cubicBezTo>
                  <a:pt x="1086" y="482"/>
                  <a:pt x="1117" y="455"/>
                  <a:pt x="1138" y="413"/>
                </a:cubicBezTo>
                <a:cubicBezTo>
                  <a:pt x="1158" y="372"/>
                  <a:pt x="1168" y="320"/>
                  <a:pt x="1168" y="256"/>
                </a:cubicBezTo>
                <a:cubicBezTo>
                  <a:pt x="1168" y="194"/>
                  <a:pt x="1158" y="143"/>
                  <a:pt x="1138" y="103"/>
                </a:cubicBezTo>
                <a:cubicBezTo>
                  <a:pt x="1117" y="62"/>
                  <a:pt x="1086" y="35"/>
                  <a:pt x="1043" y="21"/>
                </a:cubicBezTo>
                <a:lnTo>
                  <a:pt x="1050" y="0"/>
                </a:lnTo>
                <a:close/>
                <a:moveTo>
                  <a:pt x="165" y="0"/>
                </a:moveTo>
                <a:lnTo>
                  <a:pt x="172" y="21"/>
                </a:lnTo>
                <a:cubicBezTo>
                  <a:pt x="129" y="35"/>
                  <a:pt x="98" y="62"/>
                  <a:pt x="77" y="103"/>
                </a:cubicBezTo>
                <a:cubicBezTo>
                  <a:pt x="57" y="143"/>
                  <a:pt x="47" y="194"/>
                  <a:pt x="47" y="256"/>
                </a:cubicBezTo>
                <a:cubicBezTo>
                  <a:pt x="47" y="320"/>
                  <a:pt x="57" y="372"/>
                  <a:pt x="77" y="413"/>
                </a:cubicBezTo>
                <a:cubicBezTo>
                  <a:pt x="98" y="455"/>
                  <a:pt x="129" y="482"/>
                  <a:pt x="171" y="496"/>
                </a:cubicBezTo>
                <a:lnTo>
                  <a:pt x="165" y="517"/>
                </a:lnTo>
                <a:cubicBezTo>
                  <a:pt x="111" y="503"/>
                  <a:pt x="70" y="473"/>
                  <a:pt x="42" y="427"/>
                </a:cubicBezTo>
                <a:cubicBezTo>
                  <a:pt x="14" y="381"/>
                  <a:pt x="0" y="325"/>
                  <a:pt x="0" y="259"/>
                </a:cubicBezTo>
                <a:cubicBezTo>
                  <a:pt x="0" y="193"/>
                  <a:pt x="14" y="137"/>
                  <a:pt x="42" y="90"/>
                </a:cubicBezTo>
                <a:cubicBezTo>
                  <a:pt x="71" y="44"/>
                  <a:pt x="112" y="14"/>
                  <a:pt x="165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22" name="path 422"/>
          <p:cNvSpPr/>
          <p:nvPr/>
        </p:nvSpPr>
        <p:spPr>
          <a:xfrm>
            <a:off x="6723771" y="1600784"/>
            <a:ext cx="772286" cy="328904"/>
          </a:xfrm>
          <a:custGeom>
            <a:avLst/>
            <a:gdLst/>
            <a:ahLst/>
            <a:cxnLst/>
            <a:rect l="0" t="0" r="0" b="0"/>
            <a:pathLst>
              <a:path w="1216" h="517">
                <a:moveTo>
                  <a:pt x="1050" y="0"/>
                </a:moveTo>
                <a:cubicBezTo>
                  <a:pt x="1104" y="14"/>
                  <a:pt x="1144" y="44"/>
                  <a:pt x="1173" y="90"/>
                </a:cubicBezTo>
                <a:cubicBezTo>
                  <a:pt x="1201" y="137"/>
                  <a:pt x="1216" y="193"/>
                  <a:pt x="1216" y="259"/>
                </a:cubicBezTo>
                <a:cubicBezTo>
                  <a:pt x="1216" y="325"/>
                  <a:pt x="1201" y="381"/>
                  <a:pt x="1173" y="427"/>
                </a:cubicBezTo>
                <a:cubicBezTo>
                  <a:pt x="1145" y="473"/>
                  <a:pt x="1104" y="503"/>
                  <a:pt x="1050" y="517"/>
                </a:cubicBezTo>
                <a:lnTo>
                  <a:pt x="1044" y="496"/>
                </a:lnTo>
                <a:cubicBezTo>
                  <a:pt x="1086" y="482"/>
                  <a:pt x="1117" y="455"/>
                  <a:pt x="1138" y="413"/>
                </a:cubicBezTo>
                <a:cubicBezTo>
                  <a:pt x="1158" y="372"/>
                  <a:pt x="1168" y="320"/>
                  <a:pt x="1168" y="256"/>
                </a:cubicBezTo>
                <a:cubicBezTo>
                  <a:pt x="1168" y="194"/>
                  <a:pt x="1158" y="143"/>
                  <a:pt x="1138" y="103"/>
                </a:cubicBezTo>
                <a:cubicBezTo>
                  <a:pt x="1117" y="62"/>
                  <a:pt x="1086" y="35"/>
                  <a:pt x="1043" y="21"/>
                </a:cubicBezTo>
                <a:lnTo>
                  <a:pt x="1050" y="0"/>
                </a:lnTo>
                <a:close/>
                <a:moveTo>
                  <a:pt x="165" y="0"/>
                </a:moveTo>
                <a:lnTo>
                  <a:pt x="172" y="21"/>
                </a:lnTo>
                <a:cubicBezTo>
                  <a:pt x="129" y="35"/>
                  <a:pt x="98" y="62"/>
                  <a:pt x="77" y="103"/>
                </a:cubicBezTo>
                <a:cubicBezTo>
                  <a:pt x="57" y="143"/>
                  <a:pt x="47" y="194"/>
                  <a:pt x="47" y="256"/>
                </a:cubicBezTo>
                <a:cubicBezTo>
                  <a:pt x="47" y="320"/>
                  <a:pt x="57" y="372"/>
                  <a:pt x="77" y="413"/>
                </a:cubicBezTo>
                <a:cubicBezTo>
                  <a:pt x="98" y="455"/>
                  <a:pt x="129" y="482"/>
                  <a:pt x="171" y="496"/>
                </a:cubicBezTo>
                <a:lnTo>
                  <a:pt x="165" y="517"/>
                </a:lnTo>
                <a:cubicBezTo>
                  <a:pt x="111" y="503"/>
                  <a:pt x="70" y="473"/>
                  <a:pt x="42" y="427"/>
                </a:cubicBezTo>
                <a:cubicBezTo>
                  <a:pt x="14" y="381"/>
                  <a:pt x="0" y="325"/>
                  <a:pt x="0" y="259"/>
                </a:cubicBezTo>
                <a:cubicBezTo>
                  <a:pt x="0" y="193"/>
                  <a:pt x="14" y="137"/>
                  <a:pt x="42" y="90"/>
                </a:cubicBezTo>
                <a:cubicBezTo>
                  <a:pt x="71" y="44"/>
                  <a:pt x="112" y="14"/>
                  <a:pt x="165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24" name="textbox 424"/>
          <p:cNvSpPr/>
          <p:nvPr/>
        </p:nvSpPr>
        <p:spPr>
          <a:xfrm>
            <a:off x="780013" y="1569791"/>
            <a:ext cx="10227309" cy="9544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31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2200" kern="0" spc="6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200" kern="0" spc="-17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ax</a:t>
            </a:r>
            <a:r>
              <a:rPr sz="2700" kern="0" spc="3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+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by</a:t>
            </a:r>
            <a:r>
              <a:rPr sz="2700" kern="0" spc="4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2700" kern="0" spc="3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c</a:t>
            </a:r>
            <a:r>
              <a:rPr sz="2700" kern="0" spc="6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存在整数解当且仅当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gcd</a:t>
            </a:r>
            <a:r>
              <a:rPr sz="2700" kern="0" spc="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2700" kern="0" spc="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, b</a:t>
            </a:r>
            <a:r>
              <a:rPr sz="2700" kern="0" spc="1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|c</a:t>
            </a:r>
            <a:endParaRPr sz="2700" dirty="0">
              <a:latin typeface="Cambria Math"/>
              <a:ea typeface="Cambria Math"/>
              <a:cs typeface="Cambria Math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1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734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2200" kern="0" spc="1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通过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EXGCD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，我们可以得出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ax</a:t>
            </a:r>
            <a:r>
              <a:rPr sz="2700" kern="0" spc="3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+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by</a:t>
            </a:r>
            <a:r>
              <a:rPr sz="2700" kern="0" spc="4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2700" kern="0" spc="2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gcd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,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b   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的一组整数解。</a:t>
            </a:r>
            <a:endParaRPr sz="2700" dirty="0">
              <a:latin typeface="STXinwei"/>
              <a:ea typeface="STXinwei"/>
              <a:cs typeface="STXinwei"/>
            </a:endParaRPr>
          </a:p>
        </p:txBody>
      </p:sp>
      <p:sp>
        <p:nvSpPr>
          <p:cNvPr id="426" name="path 426"/>
          <p:cNvSpPr/>
          <p:nvPr/>
        </p:nvSpPr>
        <p:spPr>
          <a:xfrm>
            <a:off x="3268863" y="3885260"/>
            <a:ext cx="4265295" cy="328904"/>
          </a:xfrm>
          <a:custGeom>
            <a:avLst/>
            <a:gdLst/>
            <a:ahLst/>
            <a:cxnLst/>
            <a:rect l="0" t="0" r="0" b="0"/>
            <a:pathLst>
              <a:path w="6717" h="517">
                <a:moveTo>
                  <a:pt x="1050" y="0"/>
                </a:moveTo>
                <a:cubicBezTo>
                  <a:pt x="1104" y="14"/>
                  <a:pt x="1144" y="44"/>
                  <a:pt x="1173" y="90"/>
                </a:cubicBezTo>
                <a:cubicBezTo>
                  <a:pt x="1201" y="137"/>
                  <a:pt x="1216" y="193"/>
                  <a:pt x="1216" y="259"/>
                </a:cubicBezTo>
                <a:cubicBezTo>
                  <a:pt x="1216" y="325"/>
                  <a:pt x="1201" y="381"/>
                  <a:pt x="1173" y="427"/>
                </a:cubicBezTo>
                <a:cubicBezTo>
                  <a:pt x="1145" y="473"/>
                  <a:pt x="1104" y="503"/>
                  <a:pt x="1050" y="517"/>
                </a:cubicBezTo>
                <a:lnTo>
                  <a:pt x="1044" y="496"/>
                </a:lnTo>
                <a:cubicBezTo>
                  <a:pt x="1086" y="482"/>
                  <a:pt x="1117" y="455"/>
                  <a:pt x="1138" y="413"/>
                </a:cubicBezTo>
                <a:cubicBezTo>
                  <a:pt x="1158" y="372"/>
                  <a:pt x="1168" y="320"/>
                  <a:pt x="1168" y="256"/>
                </a:cubicBezTo>
                <a:cubicBezTo>
                  <a:pt x="1168" y="194"/>
                  <a:pt x="1158" y="143"/>
                  <a:pt x="1138" y="103"/>
                </a:cubicBezTo>
                <a:cubicBezTo>
                  <a:pt x="1117" y="62"/>
                  <a:pt x="1086" y="35"/>
                  <a:pt x="1043" y="21"/>
                </a:cubicBezTo>
                <a:lnTo>
                  <a:pt x="1050" y="0"/>
                </a:lnTo>
                <a:close/>
                <a:moveTo>
                  <a:pt x="165" y="0"/>
                </a:moveTo>
                <a:lnTo>
                  <a:pt x="172" y="21"/>
                </a:lnTo>
                <a:cubicBezTo>
                  <a:pt x="129" y="35"/>
                  <a:pt x="98" y="62"/>
                  <a:pt x="77" y="103"/>
                </a:cubicBezTo>
                <a:cubicBezTo>
                  <a:pt x="57" y="143"/>
                  <a:pt x="47" y="194"/>
                  <a:pt x="47" y="256"/>
                </a:cubicBezTo>
                <a:cubicBezTo>
                  <a:pt x="47" y="320"/>
                  <a:pt x="57" y="372"/>
                  <a:pt x="77" y="413"/>
                </a:cubicBezTo>
                <a:cubicBezTo>
                  <a:pt x="98" y="455"/>
                  <a:pt x="129" y="482"/>
                  <a:pt x="171" y="496"/>
                </a:cubicBezTo>
                <a:lnTo>
                  <a:pt x="165" y="517"/>
                </a:lnTo>
                <a:cubicBezTo>
                  <a:pt x="111" y="503"/>
                  <a:pt x="70" y="473"/>
                  <a:pt x="42" y="427"/>
                </a:cubicBezTo>
                <a:cubicBezTo>
                  <a:pt x="14" y="381"/>
                  <a:pt x="0" y="325"/>
                  <a:pt x="0" y="259"/>
                </a:cubicBezTo>
                <a:cubicBezTo>
                  <a:pt x="0" y="193"/>
                  <a:pt x="14" y="137"/>
                  <a:pt x="42" y="90"/>
                </a:cubicBezTo>
                <a:cubicBezTo>
                  <a:pt x="71" y="44"/>
                  <a:pt x="112" y="14"/>
                  <a:pt x="165" y="0"/>
                </a:cubicBezTo>
              </a:path>
              <a:path w="6717" h="517">
                <a:moveTo>
                  <a:pt x="6551" y="0"/>
                </a:moveTo>
                <a:cubicBezTo>
                  <a:pt x="6604" y="14"/>
                  <a:pt x="6645" y="44"/>
                  <a:pt x="6674" y="90"/>
                </a:cubicBezTo>
                <a:cubicBezTo>
                  <a:pt x="6702" y="137"/>
                  <a:pt x="6717" y="193"/>
                  <a:pt x="6717" y="259"/>
                </a:cubicBezTo>
                <a:cubicBezTo>
                  <a:pt x="6717" y="325"/>
                  <a:pt x="6702" y="381"/>
                  <a:pt x="6674" y="427"/>
                </a:cubicBezTo>
                <a:cubicBezTo>
                  <a:pt x="6646" y="473"/>
                  <a:pt x="6605" y="503"/>
                  <a:pt x="6551" y="517"/>
                </a:cubicBezTo>
                <a:lnTo>
                  <a:pt x="6545" y="496"/>
                </a:lnTo>
                <a:cubicBezTo>
                  <a:pt x="6587" y="482"/>
                  <a:pt x="6618" y="455"/>
                  <a:pt x="6639" y="413"/>
                </a:cubicBezTo>
                <a:cubicBezTo>
                  <a:pt x="6659" y="372"/>
                  <a:pt x="6669" y="320"/>
                  <a:pt x="6669" y="256"/>
                </a:cubicBezTo>
                <a:cubicBezTo>
                  <a:pt x="6669" y="194"/>
                  <a:pt x="6659" y="143"/>
                  <a:pt x="6639" y="103"/>
                </a:cubicBezTo>
                <a:cubicBezTo>
                  <a:pt x="6618" y="62"/>
                  <a:pt x="6587" y="35"/>
                  <a:pt x="6544" y="21"/>
                </a:cubicBezTo>
                <a:lnTo>
                  <a:pt x="6551" y="0"/>
                </a:lnTo>
                <a:close/>
                <a:moveTo>
                  <a:pt x="5666" y="0"/>
                </a:moveTo>
                <a:lnTo>
                  <a:pt x="5673" y="21"/>
                </a:lnTo>
                <a:cubicBezTo>
                  <a:pt x="5630" y="35"/>
                  <a:pt x="5599" y="62"/>
                  <a:pt x="5578" y="103"/>
                </a:cubicBezTo>
                <a:cubicBezTo>
                  <a:pt x="5558" y="143"/>
                  <a:pt x="5548" y="194"/>
                  <a:pt x="5548" y="256"/>
                </a:cubicBezTo>
                <a:cubicBezTo>
                  <a:pt x="5548" y="320"/>
                  <a:pt x="5558" y="372"/>
                  <a:pt x="5578" y="413"/>
                </a:cubicBezTo>
                <a:cubicBezTo>
                  <a:pt x="5599" y="455"/>
                  <a:pt x="5630" y="482"/>
                  <a:pt x="5672" y="496"/>
                </a:cubicBezTo>
                <a:lnTo>
                  <a:pt x="5666" y="517"/>
                </a:lnTo>
                <a:cubicBezTo>
                  <a:pt x="5612" y="503"/>
                  <a:pt x="5571" y="473"/>
                  <a:pt x="5543" y="427"/>
                </a:cubicBezTo>
                <a:cubicBezTo>
                  <a:pt x="5515" y="381"/>
                  <a:pt x="5500" y="325"/>
                  <a:pt x="5500" y="259"/>
                </a:cubicBezTo>
                <a:cubicBezTo>
                  <a:pt x="5500" y="193"/>
                  <a:pt x="5515" y="137"/>
                  <a:pt x="5543" y="90"/>
                </a:cubicBezTo>
                <a:cubicBezTo>
                  <a:pt x="5572" y="44"/>
                  <a:pt x="5612" y="14"/>
                  <a:pt x="5666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28" name="textbox 428"/>
          <p:cNvSpPr/>
          <p:nvPr/>
        </p:nvSpPr>
        <p:spPr>
          <a:xfrm>
            <a:off x="780013" y="3854267"/>
            <a:ext cx="6970394" cy="83566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7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72745" indent="-360679" algn="l" rtl="0" eaLnBrk="0">
              <a:lnSpc>
                <a:spcPct val="98000"/>
              </a:lnSpc>
              <a:spcBef>
                <a:spcPts val="1"/>
              </a:spcBef>
              <a:tabLst/>
            </a:pPr>
            <a:r>
              <a:rPr sz="2200" kern="0" spc="4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200" kern="0" spc="-10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700" kern="0" spc="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如果</a:t>
            </a:r>
            <a:r>
              <a:rPr sz="2700" kern="0" spc="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c</a:t>
            </a:r>
            <a:r>
              <a:rPr sz="2700" kern="0" spc="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不是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gcd</a:t>
            </a:r>
            <a:r>
              <a:rPr sz="2700" kern="0" spc="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2700" kern="0" spc="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, b</a:t>
            </a:r>
            <a:r>
              <a:rPr sz="2700" kern="0" spc="2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的倍数，又由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gcd</a:t>
            </a:r>
            <a:r>
              <a:rPr sz="2700" kern="0" spc="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2700" kern="0" spc="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, b   |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8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定无解。</a:t>
            </a:r>
            <a:endParaRPr sz="2700" dirty="0">
              <a:latin typeface="STXinwei"/>
              <a:ea typeface="STXinwei"/>
              <a:cs typeface="STXinwei"/>
            </a:endParaRPr>
          </a:p>
        </p:txBody>
      </p:sp>
      <p:pic>
        <p:nvPicPr>
          <p:cNvPr id="430" name="picture 4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  <p:sp>
        <p:nvSpPr>
          <p:cNvPr id="432" name="textbox 432"/>
          <p:cNvSpPr/>
          <p:nvPr/>
        </p:nvSpPr>
        <p:spPr>
          <a:xfrm>
            <a:off x="827397" y="640486"/>
            <a:ext cx="1783079" cy="5943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4475"/>
              </a:lnSpc>
              <a:tabLst/>
            </a:pPr>
            <a:r>
              <a:rPr sz="3600" kern="0" spc="-15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裴蜀定理</a:t>
            </a:r>
            <a:endParaRPr sz="3600" dirty="0">
              <a:latin typeface="FZYaoTi"/>
              <a:ea typeface="FZYaoTi"/>
              <a:cs typeface="FZYaoT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picture 4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06" y="0"/>
            <a:ext cx="4771493" cy="6858000"/>
          </a:xfrm>
          <a:prstGeom prst="rect">
            <a:avLst/>
          </a:prstGeom>
        </p:spPr>
      </p:pic>
      <p:sp>
        <p:nvSpPr>
          <p:cNvPr id="436" name="textbox 436"/>
          <p:cNvSpPr/>
          <p:nvPr/>
        </p:nvSpPr>
        <p:spPr>
          <a:xfrm>
            <a:off x="783341" y="2247558"/>
            <a:ext cx="6849109" cy="16351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0000"/>
              </a:lnSpc>
              <a:tabLst/>
            </a:pPr>
            <a:r>
              <a:rPr sz="2500" kern="0" spc="-3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500" kern="0" spc="-22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200" kern="0" spc="-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求解如下形式的一元线性同余方程组</a:t>
            </a:r>
            <a:endParaRPr sz="3200" dirty="0">
              <a:latin typeface="STXinwei"/>
              <a:ea typeface="STXinwei"/>
              <a:cs typeface="STXinwei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1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883535" indent="8889" algn="l" rtl="0" eaLnBrk="0">
              <a:lnSpc>
                <a:spcPct val="105000"/>
              </a:lnSpc>
              <a:tabLst/>
            </a:pPr>
            <a:r>
              <a:rPr sz="3200" kern="0" spc="-2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x</a:t>
            </a:r>
            <a:r>
              <a:rPr sz="3200" kern="0" spc="27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200" kern="0" spc="-2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三</a:t>
            </a:r>
            <a:r>
              <a:rPr sz="3200" kern="0" spc="10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4900" kern="0" spc="-230" baseline="-5315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</a:t>
            </a:r>
            <a:r>
              <a:rPr sz="3600" kern="0" spc="-230" baseline="-7234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</a:t>
            </a:r>
            <a:r>
              <a:rPr sz="3200" kern="0" spc="-2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(mod</a:t>
            </a:r>
            <a:r>
              <a:rPr sz="3200" kern="0" spc="-21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4900" kern="0" spc="-230" baseline="-5315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m</a:t>
            </a:r>
            <a:r>
              <a:rPr sz="3600" kern="0" spc="-230" baseline="-7234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</a:t>
            </a:r>
            <a:r>
              <a:rPr sz="3200" kern="0" spc="42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   </a:t>
            </a:r>
            <a:r>
              <a:rPr sz="3000" kern="0" spc="-16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x</a:t>
            </a:r>
            <a:r>
              <a:rPr sz="3000" kern="0" spc="31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000" kern="0" spc="-16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三</a:t>
            </a:r>
            <a:r>
              <a:rPr sz="3000" kern="0" spc="17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4600" kern="0" spc="-160" baseline="-4529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</a:t>
            </a:r>
            <a:r>
              <a:rPr sz="3400" kern="0" spc="-160" baseline="-6128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</a:t>
            </a:r>
            <a:r>
              <a:rPr sz="2100" kern="0" spc="17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3000" kern="0" spc="-16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mod </a:t>
            </a:r>
            <a:r>
              <a:rPr sz="4600" kern="0" spc="-160" baseline="-4529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m</a:t>
            </a:r>
            <a:r>
              <a:rPr sz="3400" kern="0" spc="-160" baseline="-6128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</a:t>
            </a:r>
            <a:r>
              <a:rPr sz="2100" kern="0" spc="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endParaRPr sz="21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38" name="textbox 438"/>
          <p:cNvSpPr/>
          <p:nvPr/>
        </p:nvSpPr>
        <p:spPr>
          <a:xfrm>
            <a:off x="831054" y="640486"/>
            <a:ext cx="5828665" cy="59753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503"/>
              </a:lnSpc>
              <a:tabLst/>
            </a:pPr>
            <a:r>
              <a:rPr sz="3600" kern="0" spc="-5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扩展中国剩余定理（</a:t>
            </a:r>
            <a:r>
              <a:rPr sz="3600" kern="0" spc="-50" dirty="0">
                <a:solidFill>
                  <a:srgbClr val="90C226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EXCRT</a:t>
            </a:r>
            <a:r>
              <a:rPr sz="3600" kern="0" spc="-6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）</a:t>
            </a:r>
            <a:endParaRPr sz="3600" dirty="0">
              <a:latin typeface="FZYaoTi"/>
              <a:ea typeface="FZYaoTi"/>
              <a:cs typeface="FZYaoTi"/>
            </a:endParaRPr>
          </a:p>
        </p:txBody>
      </p:sp>
      <p:pic>
        <p:nvPicPr>
          <p:cNvPr id="440" name="picture 4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  <p:sp>
        <p:nvSpPr>
          <p:cNvPr id="442" name="textbox 442"/>
          <p:cNvSpPr/>
          <p:nvPr/>
        </p:nvSpPr>
        <p:spPr>
          <a:xfrm>
            <a:off x="3628995" y="4127304"/>
            <a:ext cx="1651000" cy="7016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381760" algn="l" rtl="0" eaLnBrk="0">
              <a:lnSpc>
                <a:spcPts val="362"/>
              </a:lnSpc>
              <a:tabLst/>
            </a:pPr>
            <a:r>
              <a:rPr sz="300" kern="0" spc="175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…</a:t>
            </a:r>
            <a:endParaRPr sz="3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7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1000"/>
              </a:lnSpc>
              <a:spcBef>
                <a:spcPts val="7"/>
              </a:spcBef>
              <a:tabLst/>
            </a:pPr>
            <a:r>
              <a:rPr sz="3000" kern="0" spc="-16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x</a:t>
            </a:r>
            <a:r>
              <a:rPr sz="3000" kern="0" spc="36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000" kern="0" spc="-16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三</a:t>
            </a:r>
            <a:r>
              <a:rPr sz="3000" kern="0" spc="15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000" kern="0" spc="-16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</a:t>
            </a:r>
            <a:r>
              <a:rPr sz="3400" kern="0" spc="-160" baseline="-1532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n</a:t>
            </a:r>
            <a:endParaRPr sz="3400" baseline="-1532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44" name="textbox 444"/>
          <p:cNvSpPr/>
          <p:nvPr/>
        </p:nvSpPr>
        <p:spPr>
          <a:xfrm>
            <a:off x="4857868" y="4361088"/>
            <a:ext cx="1715770" cy="49339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87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9000"/>
              </a:lnSpc>
              <a:tabLst>
                <a:tab pos="162560" algn="l"/>
              </a:tabLst>
            </a:pPr>
            <a:r>
              <a:rPr sz="3100" kern="0" spc="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3100" kern="0" spc="-20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mod</a:t>
            </a:r>
            <a:r>
              <a:rPr sz="3100" kern="0" spc="-16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100" kern="0" spc="-20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m</a:t>
            </a:r>
            <a:r>
              <a:rPr sz="3400" kern="0" spc="-200" baseline="-18384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n</a:t>
            </a:r>
            <a:r>
              <a:rPr sz="2200" kern="0" spc="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endParaRPr sz="22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46" name="path 446"/>
          <p:cNvSpPr/>
          <p:nvPr/>
        </p:nvSpPr>
        <p:spPr>
          <a:xfrm>
            <a:off x="3390102" y="2753738"/>
            <a:ext cx="237629" cy="2138781"/>
          </a:xfrm>
          <a:custGeom>
            <a:avLst/>
            <a:gdLst/>
            <a:ahLst/>
            <a:cxnLst/>
            <a:rect l="0" t="0" r="0" b="0"/>
            <a:pathLst>
              <a:path w="374" h="3368">
                <a:moveTo>
                  <a:pt x="374" y="0"/>
                </a:moveTo>
                <a:lnTo>
                  <a:pt x="374" y="29"/>
                </a:lnTo>
                <a:cubicBezTo>
                  <a:pt x="313" y="44"/>
                  <a:pt x="268" y="92"/>
                  <a:pt x="240" y="174"/>
                </a:cubicBezTo>
                <a:cubicBezTo>
                  <a:pt x="213" y="257"/>
                  <a:pt x="199" y="384"/>
                  <a:pt x="199" y="556"/>
                </a:cubicBezTo>
                <a:lnTo>
                  <a:pt x="199" y="796"/>
                </a:lnTo>
                <a:lnTo>
                  <a:pt x="199" y="949"/>
                </a:lnTo>
                <a:lnTo>
                  <a:pt x="199" y="1264"/>
                </a:lnTo>
                <a:lnTo>
                  <a:pt x="199" y="1320"/>
                </a:lnTo>
                <a:cubicBezTo>
                  <a:pt x="199" y="1436"/>
                  <a:pt x="184" y="1522"/>
                  <a:pt x="154" y="1577"/>
                </a:cubicBezTo>
                <a:cubicBezTo>
                  <a:pt x="125" y="1633"/>
                  <a:pt x="95" y="1666"/>
                  <a:pt x="65" y="1679"/>
                </a:cubicBezTo>
                <a:lnTo>
                  <a:pt x="65" y="1686"/>
                </a:lnTo>
                <a:cubicBezTo>
                  <a:pt x="94" y="1699"/>
                  <a:pt x="123" y="1731"/>
                  <a:pt x="151" y="1784"/>
                </a:cubicBezTo>
                <a:cubicBezTo>
                  <a:pt x="180" y="1836"/>
                  <a:pt x="195" y="1923"/>
                  <a:pt x="199" y="2045"/>
                </a:cubicBezTo>
                <a:lnTo>
                  <a:pt x="199" y="2104"/>
                </a:lnTo>
                <a:lnTo>
                  <a:pt x="199" y="2416"/>
                </a:lnTo>
                <a:lnTo>
                  <a:pt x="199" y="2571"/>
                </a:lnTo>
                <a:lnTo>
                  <a:pt x="199" y="2811"/>
                </a:lnTo>
                <a:cubicBezTo>
                  <a:pt x="199" y="2983"/>
                  <a:pt x="213" y="3110"/>
                  <a:pt x="240" y="3193"/>
                </a:cubicBezTo>
                <a:cubicBezTo>
                  <a:pt x="268" y="3275"/>
                  <a:pt x="313" y="3324"/>
                  <a:pt x="374" y="3338"/>
                </a:cubicBezTo>
                <a:lnTo>
                  <a:pt x="374" y="3368"/>
                </a:lnTo>
                <a:cubicBezTo>
                  <a:pt x="287" y="3353"/>
                  <a:pt x="226" y="3301"/>
                  <a:pt x="189" y="3214"/>
                </a:cubicBezTo>
                <a:cubicBezTo>
                  <a:pt x="161" y="3148"/>
                  <a:pt x="144" y="3058"/>
                  <a:pt x="137" y="2944"/>
                </a:cubicBezTo>
                <a:lnTo>
                  <a:pt x="134" y="2886"/>
                </a:lnTo>
                <a:lnTo>
                  <a:pt x="133" y="2886"/>
                </a:lnTo>
                <a:lnTo>
                  <a:pt x="133" y="2822"/>
                </a:lnTo>
                <a:lnTo>
                  <a:pt x="133" y="2571"/>
                </a:lnTo>
                <a:lnTo>
                  <a:pt x="133" y="2416"/>
                </a:lnTo>
                <a:lnTo>
                  <a:pt x="133" y="2104"/>
                </a:lnTo>
                <a:lnTo>
                  <a:pt x="133" y="1991"/>
                </a:lnTo>
                <a:cubicBezTo>
                  <a:pt x="133" y="1896"/>
                  <a:pt x="121" y="1825"/>
                  <a:pt x="98" y="1777"/>
                </a:cubicBezTo>
                <a:cubicBezTo>
                  <a:pt x="75" y="1729"/>
                  <a:pt x="42" y="1704"/>
                  <a:pt x="0" y="1703"/>
                </a:cubicBezTo>
                <a:lnTo>
                  <a:pt x="0" y="1665"/>
                </a:lnTo>
                <a:cubicBezTo>
                  <a:pt x="41" y="1664"/>
                  <a:pt x="74" y="1639"/>
                  <a:pt x="97" y="1590"/>
                </a:cubicBezTo>
                <a:cubicBezTo>
                  <a:pt x="121" y="1542"/>
                  <a:pt x="133" y="1470"/>
                  <a:pt x="133" y="1375"/>
                </a:cubicBezTo>
                <a:lnTo>
                  <a:pt x="133" y="1264"/>
                </a:lnTo>
                <a:lnTo>
                  <a:pt x="133" y="949"/>
                </a:lnTo>
                <a:lnTo>
                  <a:pt x="133" y="796"/>
                </a:lnTo>
                <a:lnTo>
                  <a:pt x="133" y="545"/>
                </a:lnTo>
                <a:lnTo>
                  <a:pt x="133" y="482"/>
                </a:lnTo>
                <a:lnTo>
                  <a:pt x="134" y="482"/>
                </a:lnTo>
                <a:lnTo>
                  <a:pt x="137" y="423"/>
                </a:lnTo>
                <a:cubicBezTo>
                  <a:pt x="144" y="309"/>
                  <a:pt x="161" y="219"/>
                  <a:pt x="189" y="154"/>
                </a:cubicBezTo>
                <a:cubicBezTo>
                  <a:pt x="226" y="66"/>
                  <a:pt x="287" y="15"/>
                  <a:pt x="374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picture 4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06" y="0"/>
            <a:ext cx="4771493" cy="6858000"/>
          </a:xfrm>
          <a:prstGeom prst="rect">
            <a:avLst/>
          </a:prstGeom>
        </p:spPr>
      </p:pic>
      <p:sp>
        <p:nvSpPr>
          <p:cNvPr id="450" name="path 450"/>
          <p:cNvSpPr/>
          <p:nvPr/>
        </p:nvSpPr>
        <p:spPr>
          <a:xfrm>
            <a:off x="4940068" y="3300839"/>
            <a:ext cx="1190116" cy="306323"/>
          </a:xfrm>
          <a:custGeom>
            <a:avLst/>
            <a:gdLst/>
            <a:ahLst/>
            <a:cxnLst/>
            <a:rect l="0" t="0" r="0" b="0"/>
            <a:pathLst>
              <a:path w="1874" h="482">
                <a:moveTo>
                  <a:pt x="1720" y="0"/>
                </a:moveTo>
                <a:cubicBezTo>
                  <a:pt x="1769" y="13"/>
                  <a:pt x="1807" y="41"/>
                  <a:pt x="1834" y="84"/>
                </a:cubicBezTo>
                <a:cubicBezTo>
                  <a:pt x="1860" y="127"/>
                  <a:pt x="1874" y="180"/>
                  <a:pt x="1874" y="241"/>
                </a:cubicBezTo>
                <a:cubicBezTo>
                  <a:pt x="1874" y="302"/>
                  <a:pt x="1860" y="354"/>
                  <a:pt x="1834" y="398"/>
                </a:cubicBezTo>
                <a:cubicBezTo>
                  <a:pt x="1808" y="441"/>
                  <a:pt x="1770" y="469"/>
                  <a:pt x="1720" y="482"/>
                </a:cubicBezTo>
                <a:lnTo>
                  <a:pt x="1714" y="462"/>
                </a:lnTo>
                <a:cubicBezTo>
                  <a:pt x="1753" y="449"/>
                  <a:pt x="1782" y="424"/>
                  <a:pt x="1801" y="385"/>
                </a:cubicBezTo>
                <a:cubicBezTo>
                  <a:pt x="1820" y="347"/>
                  <a:pt x="1830" y="298"/>
                  <a:pt x="1830" y="238"/>
                </a:cubicBezTo>
                <a:cubicBezTo>
                  <a:pt x="1830" y="181"/>
                  <a:pt x="1820" y="133"/>
                  <a:pt x="1801" y="95"/>
                </a:cubicBezTo>
                <a:cubicBezTo>
                  <a:pt x="1782" y="58"/>
                  <a:pt x="1753" y="32"/>
                  <a:pt x="1713" y="19"/>
                </a:cubicBezTo>
                <a:lnTo>
                  <a:pt x="1720" y="0"/>
                </a:lnTo>
                <a:close/>
                <a:moveTo>
                  <a:pt x="153" y="0"/>
                </a:moveTo>
                <a:lnTo>
                  <a:pt x="160" y="19"/>
                </a:lnTo>
                <a:cubicBezTo>
                  <a:pt x="121" y="32"/>
                  <a:pt x="91" y="58"/>
                  <a:pt x="72" y="95"/>
                </a:cubicBezTo>
                <a:cubicBezTo>
                  <a:pt x="53" y="133"/>
                  <a:pt x="43" y="181"/>
                  <a:pt x="43" y="238"/>
                </a:cubicBezTo>
                <a:cubicBezTo>
                  <a:pt x="43" y="298"/>
                  <a:pt x="53" y="347"/>
                  <a:pt x="72" y="385"/>
                </a:cubicBezTo>
                <a:cubicBezTo>
                  <a:pt x="91" y="424"/>
                  <a:pt x="120" y="449"/>
                  <a:pt x="159" y="462"/>
                </a:cubicBezTo>
                <a:lnTo>
                  <a:pt x="153" y="482"/>
                </a:lnTo>
                <a:cubicBezTo>
                  <a:pt x="104" y="469"/>
                  <a:pt x="66" y="441"/>
                  <a:pt x="39" y="398"/>
                </a:cubicBezTo>
                <a:cubicBezTo>
                  <a:pt x="13" y="354"/>
                  <a:pt x="0" y="302"/>
                  <a:pt x="0" y="241"/>
                </a:cubicBezTo>
                <a:cubicBezTo>
                  <a:pt x="0" y="180"/>
                  <a:pt x="13" y="127"/>
                  <a:pt x="39" y="84"/>
                </a:cubicBezTo>
                <a:cubicBezTo>
                  <a:pt x="66" y="41"/>
                  <a:pt x="104" y="13"/>
                  <a:pt x="153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52" name="path 452"/>
          <p:cNvSpPr/>
          <p:nvPr/>
        </p:nvSpPr>
        <p:spPr>
          <a:xfrm>
            <a:off x="2463569" y="3657455"/>
            <a:ext cx="716152" cy="306323"/>
          </a:xfrm>
          <a:custGeom>
            <a:avLst/>
            <a:gdLst/>
            <a:ahLst/>
            <a:cxnLst/>
            <a:rect l="0" t="0" r="0" b="0"/>
            <a:pathLst>
              <a:path w="1127" h="482">
                <a:moveTo>
                  <a:pt x="973" y="0"/>
                </a:moveTo>
                <a:cubicBezTo>
                  <a:pt x="1023" y="13"/>
                  <a:pt x="1061" y="41"/>
                  <a:pt x="1088" y="84"/>
                </a:cubicBezTo>
                <a:cubicBezTo>
                  <a:pt x="1114" y="127"/>
                  <a:pt x="1127" y="180"/>
                  <a:pt x="1127" y="241"/>
                </a:cubicBezTo>
                <a:cubicBezTo>
                  <a:pt x="1127" y="302"/>
                  <a:pt x="1114" y="354"/>
                  <a:pt x="1088" y="398"/>
                </a:cubicBezTo>
                <a:cubicBezTo>
                  <a:pt x="1061" y="441"/>
                  <a:pt x="1023" y="469"/>
                  <a:pt x="973" y="482"/>
                </a:cubicBezTo>
                <a:lnTo>
                  <a:pt x="967" y="462"/>
                </a:lnTo>
                <a:cubicBezTo>
                  <a:pt x="1007" y="449"/>
                  <a:pt x="1036" y="423"/>
                  <a:pt x="1055" y="385"/>
                </a:cubicBezTo>
                <a:cubicBezTo>
                  <a:pt x="1074" y="347"/>
                  <a:pt x="1083" y="298"/>
                  <a:pt x="1083" y="238"/>
                </a:cubicBezTo>
                <a:cubicBezTo>
                  <a:pt x="1083" y="181"/>
                  <a:pt x="1074" y="133"/>
                  <a:pt x="1055" y="96"/>
                </a:cubicBezTo>
                <a:cubicBezTo>
                  <a:pt x="1036" y="58"/>
                  <a:pt x="1006" y="32"/>
                  <a:pt x="967" y="19"/>
                </a:cubicBezTo>
                <a:lnTo>
                  <a:pt x="973" y="0"/>
                </a:lnTo>
                <a:close/>
                <a:moveTo>
                  <a:pt x="153" y="0"/>
                </a:moveTo>
                <a:lnTo>
                  <a:pt x="160" y="19"/>
                </a:lnTo>
                <a:cubicBezTo>
                  <a:pt x="121" y="32"/>
                  <a:pt x="91" y="58"/>
                  <a:pt x="72" y="96"/>
                </a:cubicBezTo>
                <a:cubicBezTo>
                  <a:pt x="53" y="133"/>
                  <a:pt x="43" y="181"/>
                  <a:pt x="43" y="238"/>
                </a:cubicBezTo>
                <a:cubicBezTo>
                  <a:pt x="43" y="298"/>
                  <a:pt x="53" y="347"/>
                  <a:pt x="72" y="385"/>
                </a:cubicBezTo>
                <a:cubicBezTo>
                  <a:pt x="91" y="423"/>
                  <a:pt x="120" y="449"/>
                  <a:pt x="159" y="462"/>
                </a:cubicBezTo>
                <a:lnTo>
                  <a:pt x="153" y="482"/>
                </a:lnTo>
                <a:cubicBezTo>
                  <a:pt x="104" y="469"/>
                  <a:pt x="66" y="441"/>
                  <a:pt x="39" y="398"/>
                </a:cubicBezTo>
                <a:cubicBezTo>
                  <a:pt x="13" y="354"/>
                  <a:pt x="0" y="302"/>
                  <a:pt x="0" y="241"/>
                </a:cubicBezTo>
                <a:cubicBezTo>
                  <a:pt x="0" y="180"/>
                  <a:pt x="13" y="127"/>
                  <a:pt x="39" y="84"/>
                </a:cubicBezTo>
                <a:cubicBezTo>
                  <a:pt x="66" y="41"/>
                  <a:pt x="104" y="13"/>
                  <a:pt x="153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54" name="textbox 454"/>
          <p:cNvSpPr/>
          <p:nvPr/>
        </p:nvSpPr>
        <p:spPr>
          <a:xfrm>
            <a:off x="778219" y="640486"/>
            <a:ext cx="10570844" cy="60871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65405" algn="l" rtl="0" eaLnBrk="0">
              <a:lnSpc>
                <a:spcPts val="4503"/>
              </a:lnSpc>
              <a:tabLst/>
            </a:pPr>
            <a:r>
              <a:rPr sz="3600" kern="0" spc="-5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扩展中国剩余定理（</a:t>
            </a:r>
            <a:r>
              <a:rPr sz="3600" kern="0" spc="-50" dirty="0">
                <a:solidFill>
                  <a:srgbClr val="90C226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EXCRT</a:t>
            </a:r>
            <a:r>
              <a:rPr sz="3600" kern="0" spc="-6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）</a:t>
            </a:r>
            <a:endParaRPr sz="3600" dirty="0">
              <a:latin typeface="FZYaoTi"/>
              <a:ea typeface="FZYaoTi"/>
              <a:cs typeface="FZYaoTi"/>
            </a:endParaRPr>
          </a:p>
          <a:p>
            <a:pPr marL="12700" algn="l" rtl="0" eaLnBrk="0">
              <a:lnSpc>
                <a:spcPct val="90000"/>
              </a:lnSpc>
              <a:spcBef>
                <a:spcPts val="1623"/>
              </a:spcBef>
              <a:tabLst/>
            </a:pPr>
            <a:r>
              <a:rPr sz="2000" kern="0" spc="-3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000" kern="0" spc="35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600" kern="0" spc="-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考虑只有两个方程如何求解</a:t>
            </a:r>
            <a:endParaRPr sz="2600" dirty="0">
              <a:latin typeface="STXinwei"/>
              <a:ea typeface="STXinwei"/>
              <a:cs typeface="STXinwei"/>
            </a:endParaRPr>
          </a:p>
          <a:p>
            <a:pPr marL="4032884" algn="l" rtl="0" eaLnBrk="0">
              <a:lnSpc>
                <a:spcPts val="6648"/>
              </a:lnSpc>
              <a:spcBef>
                <a:spcPts val="290"/>
              </a:spcBef>
              <a:tabLst>
                <a:tab pos="6514465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spcBef>
                <a:spcPts val="1021"/>
              </a:spcBef>
              <a:tabLst/>
            </a:pPr>
            <a:r>
              <a:rPr sz="2000" kern="0" spc="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600" kern="0" spc="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转化：</a:t>
            </a:r>
            <a:r>
              <a:rPr sz="26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x</a:t>
            </a:r>
            <a:r>
              <a:rPr sz="2600" kern="0" spc="4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6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2600" kern="0" spc="1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6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m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26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p</a:t>
            </a:r>
            <a:r>
              <a:rPr sz="2600" kern="0" spc="2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6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+ </a:t>
            </a:r>
            <a:r>
              <a:rPr sz="4000" kern="0" spc="0" baseline="-3906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2900" kern="0" spc="0" baseline="-5388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</a:t>
            </a:r>
            <a:r>
              <a:rPr sz="26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2600" kern="0" spc="1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6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m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2</a:t>
            </a:r>
            <a:r>
              <a:rPr sz="26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q</a:t>
            </a:r>
            <a:r>
              <a:rPr sz="2600" kern="0" spc="2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6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+ </a:t>
            </a:r>
            <a:r>
              <a:rPr sz="4000" kern="0" spc="0" baseline="-3906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2900" kern="0" spc="0" baseline="-5388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2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6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⇒</a:t>
            </a:r>
            <a:r>
              <a:rPr sz="2600" kern="0" spc="1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6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m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26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p</a:t>
            </a:r>
            <a:r>
              <a:rPr sz="2600" kern="0" spc="2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6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− </a:t>
            </a:r>
            <a:r>
              <a:rPr sz="26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m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2</a:t>
            </a:r>
            <a:r>
              <a:rPr sz="26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q  </a:t>
            </a:r>
            <a:r>
              <a:rPr sz="26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2600" kern="0" spc="2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4000" kern="0" spc="-10" baseline="-3906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2900" kern="0" spc="-10" baseline="-5388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2</a:t>
            </a:r>
            <a:r>
              <a:rPr sz="18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6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− </a:t>
            </a:r>
            <a:r>
              <a:rPr sz="4000" kern="0" spc="-10" baseline="-3906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2900" kern="0" spc="-10" baseline="-5388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endParaRPr sz="2900" baseline="-5388" dirty="0">
              <a:latin typeface="Cambria Math"/>
              <a:ea typeface="Cambria Math"/>
              <a:cs typeface="Cambria Math"/>
            </a:endParaRPr>
          </a:p>
          <a:p>
            <a:pPr marL="374650" indent="-361950" algn="l" rtl="0" eaLnBrk="0">
              <a:lnSpc>
                <a:spcPct val="89000"/>
              </a:lnSpc>
              <a:spcBef>
                <a:spcPts val="1070"/>
              </a:spcBef>
              <a:tabLst/>
            </a:pPr>
            <a:r>
              <a:rPr sz="2000" kern="0" spc="-2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000" kern="0" spc="41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600" kern="0" spc="-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由裴蜀定理，当且仅当</a:t>
            </a:r>
            <a:r>
              <a:rPr sz="26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gcd</a:t>
            </a:r>
            <a:r>
              <a:rPr sz="2600" kern="0" spc="5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4000" kern="0" spc="-20" baseline="-5208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m</a:t>
            </a:r>
            <a:r>
              <a:rPr sz="2900" kern="0" spc="-20" baseline="-7184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4000" kern="0" spc="-20" baseline="-5208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,</a:t>
            </a:r>
            <a:r>
              <a:rPr sz="2600" kern="0" spc="-1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4000" kern="0" spc="-20" baseline="-5208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m</a:t>
            </a:r>
            <a:r>
              <a:rPr sz="2900" kern="0" spc="-30" baseline="-7184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2</a:t>
            </a:r>
            <a:r>
              <a:rPr sz="1800" kern="0" spc="1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</a:t>
            </a:r>
            <a:r>
              <a:rPr sz="2600" kern="0" spc="-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|</a:t>
            </a:r>
            <a:r>
              <a:rPr sz="4000" kern="0" spc="-30" baseline="-5208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2900" kern="0" spc="-30" baseline="-7184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2</a:t>
            </a:r>
            <a:r>
              <a:rPr sz="1800" kern="0" spc="-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600" kern="0" spc="-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− </a:t>
            </a:r>
            <a:r>
              <a:rPr sz="4000" kern="0" spc="-30" baseline="-5208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2900" kern="0" spc="-30" baseline="-7184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1800" kern="0" spc="-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600" kern="0" spc="-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时有解，</a:t>
            </a:r>
            <a:r>
              <a:rPr sz="2600" kern="0" spc="-39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2600" kern="0" spc="-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使用</a:t>
            </a:r>
            <a:r>
              <a:rPr sz="2600" kern="0" spc="-30" dirty="0">
                <a:solidFill>
                  <a:srgbClr val="40404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EXGCD</a:t>
            </a:r>
            <a:r>
              <a:rPr sz="2600" kern="0" spc="-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求出</a:t>
            </a:r>
            <a:r>
              <a:rPr sz="2600" kern="0" spc="-37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2600" kern="0" spc="-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一</a:t>
            </a:r>
            <a:r>
              <a:rPr sz="2600" kern="0" spc="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2600" kern="0" spc="-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组可行解</a:t>
            </a:r>
            <a:r>
              <a:rPr sz="2600" kern="0" spc="5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2600" kern="0" spc="-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p, q</a:t>
            </a:r>
            <a:endParaRPr sz="2600" dirty="0">
              <a:latin typeface="Cambria Math"/>
              <a:ea typeface="Cambria Math"/>
              <a:cs typeface="Cambria Math"/>
            </a:endParaRPr>
          </a:p>
          <a:p>
            <a:pPr marL="12700" algn="l" rtl="0" eaLnBrk="0">
              <a:lnSpc>
                <a:spcPct val="92000"/>
              </a:lnSpc>
              <a:spcBef>
                <a:spcPts val="1041"/>
              </a:spcBef>
              <a:tabLst/>
            </a:pPr>
            <a:r>
              <a:rPr sz="2000" kern="0" spc="-15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600" kern="0" spc="-1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合并成以下的方程：</a:t>
            </a:r>
            <a:endParaRPr sz="2600" dirty="0">
              <a:latin typeface="STXinwei"/>
              <a:ea typeface="STXinwei"/>
              <a:cs typeface="STXinwei"/>
            </a:endParaRPr>
          </a:p>
          <a:p>
            <a:pPr marL="2942589" algn="l" rtl="0" eaLnBrk="0">
              <a:lnSpc>
                <a:spcPct val="79000"/>
              </a:lnSpc>
              <a:spcBef>
                <a:spcPts val="583"/>
              </a:spcBef>
              <a:tabLst/>
            </a:pPr>
            <a:r>
              <a:rPr sz="2600" kern="0" spc="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x</a:t>
            </a:r>
            <a:r>
              <a:rPr sz="2600" kern="0" spc="4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600" kern="0" spc="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≡</a:t>
            </a:r>
            <a:r>
              <a:rPr sz="2600" kern="0" spc="1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600" kern="0" spc="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m</a:t>
            </a:r>
            <a:r>
              <a:rPr sz="1800" kern="0" spc="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2600" kern="0" spc="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p</a:t>
            </a:r>
            <a:r>
              <a:rPr sz="2600" kern="0" spc="2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600" kern="0" spc="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+ </a:t>
            </a:r>
            <a:r>
              <a:rPr sz="4000" kern="0" spc="10" baseline="-5208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2900" kern="0" spc="10" baseline="-7184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2600" kern="0" spc="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(</a:t>
            </a:r>
            <a:r>
              <a:rPr sz="26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mod</a:t>
            </a:r>
            <a:r>
              <a:rPr sz="2600" kern="0" spc="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6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lcm</a:t>
            </a:r>
            <a:r>
              <a:rPr sz="2600" kern="0" spc="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4000" kern="0" spc="0" baseline="-3906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m</a:t>
            </a:r>
            <a:r>
              <a:rPr sz="2900" kern="0" spc="10" baseline="-5388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4000" kern="0" spc="10" baseline="-3906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,</a:t>
            </a:r>
            <a:r>
              <a:rPr sz="2600" kern="0" spc="-1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4000" kern="0" spc="10" baseline="-5208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m</a:t>
            </a:r>
            <a:r>
              <a:rPr sz="2900" kern="0" spc="10" baseline="-7184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2</a:t>
            </a:r>
            <a:r>
              <a:rPr sz="1800" kern="0" spc="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</a:t>
            </a:r>
            <a:r>
              <a:rPr sz="26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)</a:t>
            </a:r>
            <a:endParaRPr sz="2600" dirty="0">
              <a:latin typeface="Cambria Math"/>
              <a:ea typeface="Cambria Math"/>
              <a:cs typeface="Cambria Math"/>
            </a:endParaRPr>
          </a:p>
          <a:p>
            <a:pPr marL="12700" algn="l" rtl="0" eaLnBrk="0">
              <a:lnSpc>
                <a:spcPct val="90000"/>
              </a:lnSpc>
              <a:spcBef>
                <a:spcPts val="991"/>
              </a:spcBef>
              <a:tabLst/>
            </a:pPr>
            <a:r>
              <a:rPr sz="2000" kern="0" spc="-5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000" kern="0" spc="24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600" kern="0" spc="-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方程在</a:t>
            </a:r>
            <a:r>
              <a:rPr sz="2600" kern="0" spc="-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mod lcm  </a:t>
            </a:r>
            <a:r>
              <a:rPr sz="4000" kern="0" spc="-50" baseline="-5208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m</a:t>
            </a:r>
            <a:r>
              <a:rPr sz="2900" kern="0" spc="-60" baseline="-7184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4000" kern="0" spc="-60" baseline="-5208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,</a:t>
            </a:r>
            <a:r>
              <a:rPr sz="2600" kern="0" spc="-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4000" kern="0" spc="-60" baseline="-5208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m</a:t>
            </a:r>
            <a:r>
              <a:rPr sz="2900" kern="0" spc="-60" baseline="-7184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2</a:t>
            </a:r>
            <a:r>
              <a:rPr sz="1800" kern="0" spc="1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</a:t>
            </a:r>
            <a:r>
              <a:rPr sz="2600" kern="0" spc="-6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意义下有唯一解。</a:t>
            </a:r>
            <a:endParaRPr sz="2600" dirty="0">
              <a:latin typeface="STXinwei"/>
              <a:ea typeface="STXinwei"/>
              <a:cs typeface="STXinwei"/>
            </a:endParaRPr>
          </a:p>
          <a:p>
            <a:pPr marL="12700" algn="l" rtl="0" eaLnBrk="0">
              <a:lnSpc>
                <a:spcPct val="91000"/>
              </a:lnSpc>
              <a:spcBef>
                <a:spcPts val="1008"/>
              </a:spcBef>
              <a:tabLst/>
            </a:pPr>
            <a:r>
              <a:rPr sz="2000" kern="0" spc="-16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000" kern="0" spc="44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600" kern="0" spc="-16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多个方程两两合并即可</a:t>
            </a:r>
            <a:r>
              <a:rPr sz="2600" kern="0" spc="-17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。</a:t>
            </a:r>
            <a:endParaRPr sz="2600" dirty="0">
              <a:latin typeface="STXinwei"/>
              <a:ea typeface="STXinwei"/>
              <a:cs typeface="STXinwei"/>
            </a:endParaRPr>
          </a:p>
          <a:p>
            <a:pPr marL="12700" algn="l" rtl="0" eaLnBrk="0">
              <a:lnSpc>
                <a:spcPct val="82000"/>
              </a:lnSpc>
              <a:spcBef>
                <a:spcPts val="965"/>
              </a:spcBef>
              <a:tabLst/>
            </a:pPr>
            <a:r>
              <a:rPr sz="2000" kern="0" spc="-2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000" kern="0" spc="32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600" kern="0" spc="-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这个唯一解证明可以参考阮行止的博客</a:t>
            </a:r>
            <a:endParaRPr sz="2600" dirty="0">
              <a:latin typeface="STXinwei"/>
              <a:ea typeface="STXinwei"/>
              <a:cs typeface="STXinwei"/>
            </a:endParaRPr>
          </a:p>
          <a:p>
            <a:pPr marL="354965" algn="l" rtl="0" eaLnBrk="0">
              <a:lnSpc>
                <a:spcPct val="102000"/>
              </a:lnSpc>
              <a:spcBef>
                <a:spcPts val="24"/>
              </a:spcBef>
              <a:tabLst/>
            </a:pPr>
            <a:r>
              <a:rPr sz="2600" u="sng" kern="0" spc="-1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https://www.luogu.com.cn/article</a:t>
            </a:r>
            <a:r>
              <a:rPr sz="2600" u="sng" kern="0" spc="-2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/lr8vtpzl</a:t>
            </a:r>
            <a:endParaRPr sz="2600" dirty="0">
              <a:latin typeface="Trebuchet MS"/>
              <a:ea typeface="Trebuchet MS"/>
              <a:cs typeface="Trebuchet MS"/>
            </a:endParaRPr>
          </a:p>
        </p:txBody>
      </p:sp>
      <p:pic>
        <p:nvPicPr>
          <p:cNvPr id="456" name="picture 4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4811385" y="1824591"/>
            <a:ext cx="2481624" cy="844297"/>
          </a:xfrm>
          <a:prstGeom prst="rect">
            <a:avLst/>
          </a:prstGeom>
        </p:spPr>
      </p:pic>
      <p:pic>
        <p:nvPicPr>
          <p:cNvPr id="458" name="picture 4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extbox 460"/>
          <p:cNvSpPr/>
          <p:nvPr/>
        </p:nvSpPr>
        <p:spPr>
          <a:xfrm>
            <a:off x="852543" y="-12700"/>
            <a:ext cx="11352530" cy="68834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2000"/>
              </a:lnSpc>
              <a:spcBef>
                <a:spcPts val="5"/>
              </a:spcBef>
              <a:tabLst/>
            </a:pPr>
            <a:r>
              <a:rPr sz="3700" kern="0" spc="-30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如何实现</a:t>
            </a:r>
            <a:r>
              <a:rPr sz="3700" kern="0" spc="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                                          </a:t>
            </a:r>
            <a:endParaRPr sz="3700" dirty="0">
              <a:latin typeface="FZYaoTi"/>
              <a:ea typeface="FZYaoTi"/>
              <a:cs typeface="FZYaoTi"/>
            </a:endParaRPr>
          </a:p>
        </p:txBody>
      </p:sp>
      <p:pic>
        <p:nvPicPr>
          <p:cNvPr id="462" name="picture 4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15376" y="0"/>
            <a:ext cx="4771493" cy="6858000"/>
          </a:xfrm>
          <a:prstGeom prst="rect">
            <a:avLst/>
          </a:prstGeom>
        </p:spPr>
      </p:pic>
      <p:pic>
        <p:nvPicPr>
          <p:cNvPr id="464" name="picture 4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77341" y="2160600"/>
            <a:ext cx="9373968" cy="4029923"/>
          </a:xfrm>
          <a:prstGeom prst="rect">
            <a:avLst/>
          </a:prstGeom>
        </p:spPr>
      </p:pic>
      <p:pic>
        <p:nvPicPr>
          <p:cNvPr id="466" name="picture 4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picture 4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06" y="0"/>
            <a:ext cx="4771493" cy="6858000"/>
          </a:xfrm>
          <a:prstGeom prst="rect">
            <a:avLst/>
          </a:prstGeom>
        </p:spPr>
      </p:pic>
      <p:sp>
        <p:nvSpPr>
          <p:cNvPr id="470" name="textbox 470"/>
          <p:cNvSpPr/>
          <p:nvPr/>
        </p:nvSpPr>
        <p:spPr>
          <a:xfrm>
            <a:off x="783341" y="640486"/>
            <a:ext cx="4277995" cy="27006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4416"/>
              </a:lnSpc>
              <a:tabLst/>
            </a:pPr>
            <a:r>
              <a:rPr sz="3600" kern="0" spc="-70" dirty="0">
                <a:solidFill>
                  <a:srgbClr val="90C226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[CQOI2007]</a:t>
            </a:r>
            <a:r>
              <a:rPr sz="3600" kern="0" spc="580" dirty="0">
                <a:solidFill>
                  <a:srgbClr val="90C226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600" kern="0" spc="-7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余数求和</a:t>
            </a:r>
            <a:endParaRPr sz="3600" dirty="0">
              <a:latin typeface="FZYaoTi"/>
              <a:ea typeface="FZYaoTi"/>
              <a:cs typeface="FZYaoTi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722754" algn="l" rtl="0" eaLnBrk="0">
              <a:lnSpc>
                <a:spcPct val="99000"/>
              </a:lnSpc>
              <a:spcBef>
                <a:spcPts val="962"/>
              </a:spcBef>
              <a:tabLst/>
            </a:pPr>
            <a:r>
              <a:rPr sz="3600" kern="0" spc="-70" baseline="-21703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2300" kern="0" spc="-2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k</a:t>
            </a:r>
            <a:r>
              <a:rPr sz="3200" kern="0" spc="2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mod</a:t>
            </a:r>
            <a:r>
              <a:rPr sz="3200" kern="0" spc="2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i</a:t>
            </a:r>
            <a:r>
              <a:rPr sz="3200" kern="0" spc="-7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。</a:t>
            </a:r>
            <a:endParaRPr sz="3200" dirty="0">
              <a:latin typeface="STXinwei"/>
              <a:ea typeface="STXinwei"/>
              <a:cs typeface="STXinwei"/>
            </a:endParaRPr>
          </a:p>
          <a:p>
            <a:pPr marL="12700" algn="l" rtl="0" eaLnBrk="0">
              <a:lnSpc>
                <a:spcPct val="93000"/>
              </a:lnSpc>
              <a:spcBef>
                <a:spcPts val="727"/>
              </a:spcBef>
              <a:tabLst/>
            </a:pPr>
            <a:r>
              <a:rPr sz="2500" kern="0" spc="-6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3200" kern="0" spc="-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n, k</a:t>
            </a:r>
            <a:r>
              <a:rPr sz="3200" kern="0" spc="5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≤</a:t>
            </a:r>
            <a:r>
              <a:rPr sz="3200" kern="0" spc="4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10</a:t>
            </a:r>
            <a:r>
              <a:rPr sz="3600" kern="0" spc="-60" baseline="2893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9</a:t>
            </a:r>
            <a:endParaRPr sz="3600" baseline="2893" dirty="0">
              <a:latin typeface="Cambria Math"/>
              <a:ea typeface="Cambria Math"/>
              <a:cs typeface="Cambria Math"/>
            </a:endParaRPr>
          </a:p>
        </p:txBody>
      </p:sp>
      <p:pic>
        <p:nvPicPr>
          <p:cNvPr id="472" name="picture 4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96041" y="2261782"/>
            <a:ext cx="1684200" cy="428488"/>
          </a:xfrm>
          <a:prstGeom prst="rect">
            <a:avLst/>
          </a:prstGeom>
        </p:spPr>
      </p:pic>
      <p:pic>
        <p:nvPicPr>
          <p:cNvPr id="474" name="picture 4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ath 476"/>
          <p:cNvSpPr/>
          <p:nvPr/>
        </p:nvSpPr>
        <p:spPr>
          <a:xfrm>
            <a:off x="1117744" y="5941170"/>
            <a:ext cx="5904001" cy="582574"/>
          </a:xfrm>
          <a:custGeom>
            <a:avLst/>
            <a:gdLst/>
            <a:ahLst/>
            <a:cxnLst/>
            <a:rect l="0" t="0" r="0" b="0"/>
            <a:pathLst>
              <a:path w="9297" h="917">
                <a:moveTo>
                  <a:pt x="357" y="119"/>
                </a:moveTo>
                <a:lnTo>
                  <a:pt x="684" y="119"/>
                </a:lnTo>
                <a:lnTo>
                  <a:pt x="684" y="155"/>
                </a:lnTo>
                <a:lnTo>
                  <a:pt x="390" y="155"/>
                </a:lnTo>
                <a:lnTo>
                  <a:pt x="390" y="156"/>
                </a:lnTo>
                <a:lnTo>
                  <a:pt x="341" y="156"/>
                </a:lnTo>
                <a:lnTo>
                  <a:pt x="194" y="658"/>
                </a:lnTo>
                <a:lnTo>
                  <a:pt x="167" y="658"/>
                </a:lnTo>
                <a:lnTo>
                  <a:pt x="54" y="415"/>
                </a:lnTo>
                <a:lnTo>
                  <a:pt x="8" y="435"/>
                </a:lnTo>
                <a:lnTo>
                  <a:pt x="0" y="415"/>
                </a:lnTo>
                <a:lnTo>
                  <a:pt x="89" y="374"/>
                </a:lnTo>
                <a:lnTo>
                  <a:pt x="185" y="586"/>
                </a:lnTo>
                <a:lnTo>
                  <a:pt x="320" y="120"/>
                </a:lnTo>
                <a:lnTo>
                  <a:pt x="357" y="120"/>
                </a:lnTo>
                <a:lnTo>
                  <a:pt x="357" y="119"/>
                </a:lnTo>
                <a:close/>
              </a:path>
              <a:path w="9297" h="917">
                <a:moveTo>
                  <a:pt x="4827" y="0"/>
                </a:moveTo>
                <a:lnTo>
                  <a:pt x="4879" y="0"/>
                </a:lnTo>
                <a:lnTo>
                  <a:pt x="4879" y="917"/>
                </a:lnTo>
                <a:lnTo>
                  <a:pt x="4749" y="917"/>
                </a:lnTo>
                <a:lnTo>
                  <a:pt x="4749" y="893"/>
                </a:lnTo>
                <a:lnTo>
                  <a:pt x="4827" y="893"/>
                </a:lnTo>
                <a:lnTo>
                  <a:pt x="4827" y="0"/>
                </a:lnTo>
                <a:close/>
                <a:moveTo>
                  <a:pt x="4336" y="0"/>
                </a:moveTo>
                <a:lnTo>
                  <a:pt x="4387" y="0"/>
                </a:lnTo>
                <a:lnTo>
                  <a:pt x="4387" y="893"/>
                </a:lnTo>
                <a:lnTo>
                  <a:pt x="4466" y="893"/>
                </a:lnTo>
                <a:lnTo>
                  <a:pt x="4466" y="917"/>
                </a:lnTo>
                <a:lnTo>
                  <a:pt x="4336" y="917"/>
                </a:lnTo>
                <a:lnTo>
                  <a:pt x="4336" y="0"/>
                </a:lnTo>
                <a:close/>
              </a:path>
              <a:path w="9297" h="917">
                <a:moveTo>
                  <a:pt x="6040" y="119"/>
                </a:moveTo>
                <a:lnTo>
                  <a:pt x="6367" y="119"/>
                </a:lnTo>
                <a:lnTo>
                  <a:pt x="6367" y="155"/>
                </a:lnTo>
                <a:lnTo>
                  <a:pt x="6073" y="155"/>
                </a:lnTo>
                <a:lnTo>
                  <a:pt x="6073" y="156"/>
                </a:lnTo>
                <a:lnTo>
                  <a:pt x="6024" y="156"/>
                </a:lnTo>
                <a:lnTo>
                  <a:pt x="5877" y="658"/>
                </a:lnTo>
                <a:lnTo>
                  <a:pt x="5850" y="658"/>
                </a:lnTo>
                <a:lnTo>
                  <a:pt x="5737" y="415"/>
                </a:lnTo>
                <a:lnTo>
                  <a:pt x="5691" y="435"/>
                </a:lnTo>
                <a:lnTo>
                  <a:pt x="5683" y="415"/>
                </a:lnTo>
                <a:lnTo>
                  <a:pt x="5772" y="374"/>
                </a:lnTo>
                <a:lnTo>
                  <a:pt x="5869" y="586"/>
                </a:lnTo>
                <a:lnTo>
                  <a:pt x="6004" y="120"/>
                </a:lnTo>
                <a:lnTo>
                  <a:pt x="6040" y="120"/>
                </a:lnTo>
                <a:lnTo>
                  <a:pt x="6040" y="119"/>
                </a:lnTo>
                <a:close/>
              </a:path>
              <a:path w="9297" h="917">
                <a:moveTo>
                  <a:pt x="8971" y="119"/>
                </a:moveTo>
                <a:lnTo>
                  <a:pt x="9297" y="119"/>
                </a:lnTo>
                <a:lnTo>
                  <a:pt x="9297" y="155"/>
                </a:lnTo>
                <a:lnTo>
                  <a:pt x="9004" y="155"/>
                </a:lnTo>
                <a:lnTo>
                  <a:pt x="9004" y="156"/>
                </a:lnTo>
                <a:lnTo>
                  <a:pt x="8954" y="156"/>
                </a:lnTo>
                <a:lnTo>
                  <a:pt x="8807" y="658"/>
                </a:lnTo>
                <a:lnTo>
                  <a:pt x="8781" y="658"/>
                </a:lnTo>
                <a:lnTo>
                  <a:pt x="8668" y="415"/>
                </a:lnTo>
                <a:lnTo>
                  <a:pt x="8622" y="435"/>
                </a:lnTo>
                <a:lnTo>
                  <a:pt x="8613" y="415"/>
                </a:lnTo>
                <a:lnTo>
                  <a:pt x="8703" y="374"/>
                </a:lnTo>
                <a:lnTo>
                  <a:pt x="8799" y="586"/>
                </a:lnTo>
                <a:lnTo>
                  <a:pt x="8934" y="120"/>
                </a:lnTo>
                <a:lnTo>
                  <a:pt x="8971" y="120"/>
                </a:lnTo>
                <a:lnTo>
                  <a:pt x="8971" y="119"/>
                </a:lnTo>
                <a:close/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78" name="path 478"/>
          <p:cNvSpPr/>
          <p:nvPr/>
        </p:nvSpPr>
        <p:spPr>
          <a:xfrm>
            <a:off x="3432700" y="5262514"/>
            <a:ext cx="1997989" cy="342391"/>
          </a:xfrm>
          <a:custGeom>
            <a:avLst/>
            <a:gdLst/>
            <a:ahLst/>
            <a:cxnLst/>
            <a:rect l="0" t="0" r="0" b="0"/>
            <a:pathLst>
              <a:path w="3146" h="539">
                <a:moveTo>
                  <a:pt x="357" y="0"/>
                </a:moveTo>
                <a:lnTo>
                  <a:pt x="684" y="0"/>
                </a:lnTo>
                <a:lnTo>
                  <a:pt x="684" y="36"/>
                </a:lnTo>
                <a:lnTo>
                  <a:pt x="390" y="36"/>
                </a:lnTo>
                <a:lnTo>
                  <a:pt x="390" y="37"/>
                </a:lnTo>
                <a:lnTo>
                  <a:pt x="341" y="37"/>
                </a:lnTo>
                <a:lnTo>
                  <a:pt x="194" y="539"/>
                </a:lnTo>
                <a:lnTo>
                  <a:pt x="167" y="539"/>
                </a:lnTo>
                <a:lnTo>
                  <a:pt x="54" y="296"/>
                </a:lnTo>
                <a:lnTo>
                  <a:pt x="8" y="316"/>
                </a:lnTo>
                <a:lnTo>
                  <a:pt x="0" y="296"/>
                </a:lnTo>
                <a:lnTo>
                  <a:pt x="89" y="255"/>
                </a:lnTo>
                <a:lnTo>
                  <a:pt x="185" y="467"/>
                </a:lnTo>
                <a:lnTo>
                  <a:pt x="320" y="1"/>
                </a:lnTo>
                <a:lnTo>
                  <a:pt x="357" y="1"/>
                </a:lnTo>
                <a:lnTo>
                  <a:pt x="357" y="0"/>
                </a:lnTo>
                <a:close/>
              </a:path>
              <a:path w="3146" h="539">
                <a:moveTo>
                  <a:pt x="2820" y="0"/>
                </a:moveTo>
                <a:lnTo>
                  <a:pt x="3146" y="0"/>
                </a:lnTo>
                <a:lnTo>
                  <a:pt x="3146" y="36"/>
                </a:lnTo>
                <a:lnTo>
                  <a:pt x="2852" y="36"/>
                </a:lnTo>
                <a:lnTo>
                  <a:pt x="2852" y="37"/>
                </a:lnTo>
                <a:lnTo>
                  <a:pt x="2803" y="37"/>
                </a:lnTo>
                <a:lnTo>
                  <a:pt x="2656" y="539"/>
                </a:lnTo>
                <a:lnTo>
                  <a:pt x="2630" y="539"/>
                </a:lnTo>
                <a:lnTo>
                  <a:pt x="2516" y="296"/>
                </a:lnTo>
                <a:lnTo>
                  <a:pt x="2470" y="316"/>
                </a:lnTo>
                <a:lnTo>
                  <a:pt x="2462" y="296"/>
                </a:lnTo>
                <a:lnTo>
                  <a:pt x="2551" y="255"/>
                </a:lnTo>
                <a:lnTo>
                  <a:pt x="2648" y="467"/>
                </a:lnTo>
                <a:lnTo>
                  <a:pt x="2783" y="1"/>
                </a:lnTo>
                <a:lnTo>
                  <a:pt x="2820" y="1"/>
                </a:lnTo>
                <a:lnTo>
                  <a:pt x="2820" y="0"/>
                </a:lnTo>
                <a:close/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80" name="picture 4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06" y="0"/>
            <a:ext cx="4771493" cy="6858000"/>
          </a:xfrm>
          <a:prstGeom prst="rect">
            <a:avLst/>
          </a:prstGeom>
        </p:spPr>
      </p:pic>
      <p:sp>
        <p:nvSpPr>
          <p:cNvPr id="482" name="path 482"/>
          <p:cNvSpPr/>
          <p:nvPr/>
        </p:nvSpPr>
        <p:spPr>
          <a:xfrm>
            <a:off x="7020196" y="4521851"/>
            <a:ext cx="434365" cy="342392"/>
          </a:xfrm>
          <a:custGeom>
            <a:avLst/>
            <a:gdLst/>
            <a:ahLst/>
            <a:cxnLst/>
            <a:rect l="0" t="0" r="0" b="0"/>
            <a:pathLst>
              <a:path w="684" h="539">
                <a:moveTo>
                  <a:pt x="357" y="0"/>
                </a:moveTo>
                <a:lnTo>
                  <a:pt x="684" y="0"/>
                </a:lnTo>
                <a:lnTo>
                  <a:pt x="684" y="36"/>
                </a:lnTo>
                <a:lnTo>
                  <a:pt x="390" y="36"/>
                </a:lnTo>
                <a:lnTo>
                  <a:pt x="390" y="37"/>
                </a:lnTo>
                <a:lnTo>
                  <a:pt x="341" y="37"/>
                </a:lnTo>
                <a:lnTo>
                  <a:pt x="194" y="539"/>
                </a:lnTo>
                <a:lnTo>
                  <a:pt x="167" y="539"/>
                </a:lnTo>
                <a:lnTo>
                  <a:pt x="54" y="296"/>
                </a:lnTo>
                <a:lnTo>
                  <a:pt x="8" y="316"/>
                </a:lnTo>
                <a:lnTo>
                  <a:pt x="0" y="296"/>
                </a:lnTo>
                <a:lnTo>
                  <a:pt x="89" y="255"/>
                </a:lnTo>
                <a:lnTo>
                  <a:pt x="185" y="467"/>
                </a:lnTo>
                <a:lnTo>
                  <a:pt x="320" y="1"/>
                </a:lnTo>
                <a:lnTo>
                  <a:pt x="357" y="1"/>
                </a:lnTo>
                <a:lnTo>
                  <a:pt x="357" y="0"/>
                </a:lnTo>
                <a:close/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84" name="textbox 484"/>
          <p:cNvSpPr/>
          <p:nvPr/>
        </p:nvSpPr>
        <p:spPr>
          <a:xfrm>
            <a:off x="780013" y="640486"/>
            <a:ext cx="8719819" cy="59093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67310" algn="l" rtl="0" eaLnBrk="0">
              <a:lnSpc>
                <a:spcPts val="4503"/>
              </a:lnSpc>
              <a:tabLst/>
            </a:pPr>
            <a:r>
              <a:rPr sz="3600" kern="0" spc="-12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数论分块</a:t>
            </a:r>
            <a:endParaRPr sz="3600" dirty="0">
              <a:latin typeface="FZYaoTi"/>
              <a:ea typeface="FZYaoTi"/>
              <a:cs typeface="FZYaoTi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2000"/>
              </a:lnSpc>
              <a:spcBef>
                <a:spcPts val="813"/>
              </a:spcBef>
              <a:tabLst/>
            </a:pPr>
            <a:r>
              <a:rPr sz="2200" kern="0" spc="-3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-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不难发现，对于</a:t>
            </a:r>
            <a:r>
              <a:rPr sz="2700" kern="0" spc="-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所有的</a:t>
            </a:r>
            <a:r>
              <a:rPr sz="2700" kern="0" spc="-17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27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i</a:t>
            </a:r>
            <a:r>
              <a:rPr sz="2700" kern="0" spc="2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， </a:t>
            </a:r>
            <a:r>
              <a:rPr sz="27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⌊  ⌋</a:t>
            </a:r>
            <a:r>
              <a:rPr sz="2700" kern="0" spc="1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至多有</a:t>
            </a:r>
            <a:r>
              <a:rPr sz="2700" kern="0" spc="-18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27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2   k</a:t>
            </a:r>
            <a:r>
              <a:rPr sz="2700" kern="0" spc="3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+</a:t>
            </a:r>
            <a:r>
              <a:rPr sz="2700" kern="0" spc="2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 </a:t>
            </a:r>
            <a:r>
              <a:rPr sz="2700" kern="0" spc="-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种取值。</a:t>
            </a:r>
            <a:endParaRPr sz="2700" dirty="0">
              <a:latin typeface="STXinwei"/>
              <a:ea typeface="STXinwei"/>
              <a:cs typeface="STXinwei"/>
            </a:endParaRPr>
          </a:p>
          <a:p>
            <a:pPr algn="l" rtl="0" eaLnBrk="0">
              <a:lnSpc>
                <a:spcPct val="17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2000"/>
              </a:lnSpc>
              <a:spcBef>
                <a:spcPts val="812"/>
              </a:spcBef>
              <a:tabLst/>
            </a:pPr>
            <a:r>
              <a:rPr sz="2200" kern="0" spc="-10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-10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证明：</a:t>
            </a:r>
            <a:r>
              <a:rPr sz="2700" kern="0" spc="-27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2700" kern="0" spc="-1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2700" kern="0" spc="3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1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≤</a:t>
            </a:r>
            <a:r>
              <a:rPr sz="2700" kern="0" spc="3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1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i</a:t>
            </a:r>
            <a:r>
              <a:rPr sz="2700" kern="0" spc="4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1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≤</a:t>
            </a: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 </a:t>
            </a:r>
            <a:r>
              <a:rPr sz="2700" kern="0" spc="-1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k </a:t>
            </a:r>
            <a:r>
              <a:rPr sz="2700" kern="0" spc="-10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，</a:t>
            </a:r>
            <a:r>
              <a:rPr sz="2700" kern="0" spc="-26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2700" kern="0" spc="-1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⌊  ⌋</a:t>
            </a:r>
            <a:r>
              <a:rPr sz="2700" kern="0" spc="-10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有   </a:t>
            </a:r>
            <a:r>
              <a:rPr sz="2700" kern="0" spc="-1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k</a:t>
            </a:r>
            <a:r>
              <a:rPr sz="2700" kern="0" spc="-29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10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种取值。</a:t>
            </a:r>
            <a:endParaRPr sz="2700" dirty="0">
              <a:latin typeface="STXinwei"/>
              <a:ea typeface="STXinwei"/>
              <a:cs typeface="STXinwei"/>
            </a:endParaRPr>
          </a:p>
          <a:p>
            <a:pPr algn="l" rtl="0" eaLnBrk="0">
              <a:lnSpc>
                <a:spcPct val="17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6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tabLst/>
            </a:pPr>
            <a:r>
              <a:rPr sz="2200" kern="0" spc="-7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  </a:t>
            </a:r>
            <a:r>
              <a:rPr sz="2700" kern="0" spc="-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k  ≤  i  ≤</a:t>
            </a:r>
            <a:r>
              <a:rPr sz="2700" kern="0" spc="29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r>
              <a:rPr sz="2700" kern="0" spc="-1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7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，</a:t>
            </a:r>
            <a:r>
              <a:rPr sz="2700" kern="0" spc="-4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2700" kern="0" spc="-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0</a:t>
            </a:r>
            <a:r>
              <a:rPr sz="2700" kern="0" spc="3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≤         ≤     k</a:t>
            </a:r>
            <a:r>
              <a:rPr sz="2700" kern="0" spc="-7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，所以有</a:t>
            </a:r>
            <a:r>
              <a:rPr sz="2700" kern="0" spc="1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  </a:t>
            </a:r>
            <a:r>
              <a:rPr sz="2700" kern="0" spc="-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k</a:t>
            </a:r>
            <a:r>
              <a:rPr sz="2700" kern="0" spc="3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+</a:t>
            </a:r>
            <a:r>
              <a:rPr sz="2700" kern="0" spc="2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2700" kern="0" spc="-7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种取值。</a:t>
            </a:r>
            <a:endParaRPr sz="2700" dirty="0">
              <a:latin typeface="STXinwei"/>
              <a:ea typeface="STXinwei"/>
              <a:cs typeface="STXinwei"/>
            </a:endParaRPr>
          </a:p>
        </p:txBody>
      </p:sp>
      <p:pic>
        <p:nvPicPr>
          <p:cNvPr id="486" name="picture 4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946083" y="5949701"/>
            <a:ext cx="164591" cy="564535"/>
          </a:xfrm>
          <a:prstGeom prst="rect">
            <a:avLst/>
          </a:prstGeom>
        </p:spPr>
      </p:pic>
      <p:pic>
        <p:nvPicPr>
          <p:cNvPr id="488" name="picture 4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4369713" y="5195320"/>
            <a:ext cx="164591" cy="564535"/>
          </a:xfrm>
          <a:prstGeom prst="rect">
            <a:avLst/>
          </a:prstGeom>
        </p:spPr>
      </p:pic>
      <p:sp>
        <p:nvSpPr>
          <p:cNvPr id="490" name="textbox 490"/>
          <p:cNvSpPr/>
          <p:nvPr/>
        </p:nvSpPr>
        <p:spPr>
          <a:xfrm>
            <a:off x="5426905" y="4823063"/>
            <a:ext cx="95885" cy="2698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05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0000"/>
              </a:lnSpc>
              <a:tabLst/>
            </a:pPr>
            <a:r>
              <a:rPr sz="20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i</a:t>
            </a:r>
            <a:endParaRPr sz="2000" dirty="0">
              <a:latin typeface="Cambria Math"/>
              <a:ea typeface="Cambria Math"/>
              <a:cs typeface="Cambria Math"/>
            </a:endParaRPr>
          </a:p>
        </p:txBody>
      </p:sp>
      <p:sp>
        <p:nvSpPr>
          <p:cNvPr id="492" name="textbox 492"/>
          <p:cNvSpPr/>
          <p:nvPr/>
        </p:nvSpPr>
        <p:spPr>
          <a:xfrm>
            <a:off x="5337621" y="4441957"/>
            <a:ext cx="167639" cy="2641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95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8000"/>
              </a:lnSpc>
              <a:tabLst/>
            </a:pPr>
            <a:r>
              <a:rPr sz="2000" kern="0" spc="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k</a:t>
            </a:r>
            <a:endParaRPr sz="2000" dirty="0">
              <a:latin typeface="Cambria Math"/>
              <a:ea typeface="Cambria Math"/>
              <a:cs typeface="Cambria Math"/>
            </a:endParaRPr>
          </a:p>
        </p:txBody>
      </p:sp>
      <p:sp>
        <p:nvSpPr>
          <p:cNvPr id="494" name="textbox 494"/>
          <p:cNvSpPr/>
          <p:nvPr/>
        </p:nvSpPr>
        <p:spPr>
          <a:xfrm>
            <a:off x="3426135" y="1578437"/>
            <a:ext cx="3095625" cy="31832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4864"/>
              </a:lnSpc>
              <a:tabLst>
                <a:tab pos="3082289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sz="1000" dirty="0">
              <a:latin typeface="Arial"/>
              <a:ea typeface="Arial"/>
              <a:cs typeface="Arial"/>
            </a:endParaRPr>
          </a:p>
        </p:txBody>
      </p:sp>
      <p:pic>
        <p:nvPicPr>
          <p:cNvPr id="496" name="picture 4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438835" y="1591137"/>
            <a:ext cx="3070182" cy="3157785"/>
          </a:xfrm>
          <a:prstGeom prst="rect">
            <a:avLst/>
          </a:prstGeom>
        </p:spPr>
      </p:pic>
      <p:sp>
        <p:nvSpPr>
          <p:cNvPr id="498" name="textbox 498"/>
          <p:cNvSpPr/>
          <p:nvPr/>
        </p:nvSpPr>
        <p:spPr>
          <a:xfrm>
            <a:off x="780013" y="3886749"/>
            <a:ext cx="4556125" cy="41084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415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tabLst/>
            </a:pPr>
            <a:r>
              <a:rPr sz="2200" kern="0" spc="-6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-6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考虑后面那个式子</a:t>
            </a:r>
            <a:r>
              <a:rPr sz="2700" kern="0" spc="-7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怎么算。</a:t>
            </a:r>
            <a:endParaRPr sz="2700" dirty="0">
              <a:latin typeface="STXinwei"/>
              <a:ea typeface="STXinwei"/>
              <a:cs typeface="STXinwei"/>
            </a:endParaRPr>
          </a:p>
        </p:txBody>
      </p:sp>
      <p:pic>
        <p:nvPicPr>
          <p:cNvPr id="500" name="picture 5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06" y="0"/>
            <a:ext cx="4771493" cy="68580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847369" y="0"/>
            <a:ext cx="5288356" cy="68580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2674293"/>
            <a:ext cx="6486309" cy="4183706"/>
          </a:xfrm>
          <a:prstGeom prst="rect">
            <a:avLst/>
          </a:prstGeom>
        </p:spPr>
      </p:pic>
      <p:sp>
        <p:nvSpPr>
          <p:cNvPr id="32" name="textbox 32"/>
          <p:cNvSpPr/>
          <p:nvPr/>
        </p:nvSpPr>
        <p:spPr>
          <a:xfrm>
            <a:off x="780013" y="314715"/>
            <a:ext cx="8470265" cy="21062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85089" algn="l" rtl="0" eaLnBrk="0">
              <a:lnSpc>
                <a:spcPts val="4475"/>
              </a:lnSpc>
              <a:tabLst/>
            </a:pPr>
            <a:r>
              <a:rPr sz="3600" kern="0" spc="-15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如何实现</a:t>
            </a:r>
            <a:endParaRPr sz="3600" dirty="0">
              <a:latin typeface="FZYaoTi"/>
              <a:ea typeface="FZYaoTi"/>
              <a:cs typeface="FZYaoT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spcBef>
                <a:spcPts val="819"/>
              </a:spcBef>
              <a:tabLst/>
            </a:pPr>
            <a:r>
              <a:rPr sz="2200" kern="0" spc="3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一般有两种实现方式，推荐</a:t>
            </a:r>
            <a:r>
              <a:rPr sz="2700" kern="0" spc="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使用非递归，常数更小。</a:t>
            </a:r>
            <a:endParaRPr sz="2700" dirty="0">
              <a:latin typeface="STXinwei"/>
              <a:ea typeface="STXinwei"/>
              <a:cs typeface="STXinwei"/>
            </a:endParaRPr>
          </a:p>
          <a:p>
            <a:pPr algn="l" rtl="0" eaLnBrk="0">
              <a:lnSpc>
                <a:spcPct val="10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9000"/>
              </a:lnSpc>
              <a:spcBef>
                <a:spcPts val="1"/>
              </a:spcBef>
              <a:tabLst/>
            </a:pPr>
            <a:r>
              <a:rPr sz="2200" kern="0" spc="-19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-19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建议记住。</a:t>
            </a:r>
            <a:endParaRPr sz="2700" dirty="0">
              <a:latin typeface="STXinwei"/>
              <a:ea typeface="STXinwei"/>
              <a:cs typeface="STXinwe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picture 5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06" y="0"/>
            <a:ext cx="4771493" cy="6858000"/>
          </a:xfrm>
          <a:prstGeom prst="rect">
            <a:avLst/>
          </a:prstGeom>
        </p:spPr>
      </p:pic>
      <p:sp>
        <p:nvSpPr>
          <p:cNvPr id="504" name="path 504"/>
          <p:cNvSpPr/>
          <p:nvPr/>
        </p:nvSpPr>
        <p:spPr>
          <a:xfrm>
            <a:off x="7526094" y="3766192"/>
            <a:ext cx="517258" cy="706373"/>
          </a:xfrm>
          <a:custGeom>
            <a:avLst/>
            <a:gdLst/>
            <a:ahLst/>
            <a:cxnLst/>
            <a:rect l="0" t="0" r="0" b="0"/>
            <a:pathLst>
              <a:path w="814" h="1112">
                <a:moveTo>
                  <a:pt x="761" y="0"/>
                </a:moveTo>
                <a:lnTo>
                  <a:pt x="814" y="0"/>
                </a:lnTo>
                <a:lnTo>
                  <a:pt x="814" y="1112"/>
                </a:lnTo>
                <a:lnTo>
                  <a:pt x="677" y="1112"/>
                </a:lnTo>
                <a:lnTo>
                  <a:pt x="677" y="1087"/>
                </a:lnTo>
                <a:lnTo>
                  <a:pt x="761" y="1087"/>
                </a:lnTo>
                <a:lnTo>
                  <a:pt x="761" y="0"/>
                </a:lnTo>
                <a:close/>
                <a:moveTo>
                  <a:pt x="0" y="0"/>
                </a:moveTo>
                <a:lnTo>
                  <a:pt x="53" y="0"/>
                </a:lnTo>
                <a:lnTo>
                  <a:pt x="53" y="1087"/>
                </a:lnTo>
                <a:lnTo>
                  <a:pt x="137" y="1087"/>
                </a:lnTo>
                <a:lnTo>
                  <a:pt x="137" y="1112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12" name="group 12"/>
          <p:cNvGrpSpPr/>
          <p:nvPr/>
        </p:nvGrpSpPr>
        <p:grpSpPr>
          <a:xfrm rot="21600000">
            <a:off x="7651044" y="4059110"/>
            <a:ext cx="268592" cy="443477"/>
            <a:chOff x="0" y="0"/>
            <a:chExt cx="268592" cy="443477"/>
          </a:xfrm>
        </p:grpSpPr>
        <p:sp>
          <p:nvSpPr>
            <p:cNvPr id="506" name="path 506"/>
            <p:cNvSpPr/>
            <p:nvPr/>
          </p:nvSpPr>
          <p:spPr>
            <a:xfrm>
              <a:off x="0" y="18421"/>
              <a:ext cx="268592" cy="425056"/>
            </a:xfrm>
            <a:custGeom>
              <a:avLst/>
              <a:gdLst/>
              <a:ahLst/>
              <a:cxnLst/>
              <a:rect l="0" t="0" r="0" b="0"/>
              <a:pathLst>
                <a:path w="422" h="669">
                  <a:moveTo>
                    <a:pt x="384" y="0"/>
                  </a:moveTo>
                  <a:lnTo>
                    <a:pt x="422" y="0"/>
                  </a:lnTo>
                  <a:lnTo>
                    <a:pt x="422" y="669"/>
                  </a:lnTo>
                  <a:lnTo>
                    <a:pt x="328" y="669"/>
                  </a:lnTo>
                  <a:lnTo>
                    <a:pt x="328" y="652"/>
                  </a:lnTo>
                  <a:lnTo>
                    <a:pt x="384" y="652"/>
                  </a:lnTo>
                  <a:lnTo>
                    <a:pt x="384" y="0"/>
                  </a:lnTo>
                  <a:close/>
                  <a:moveTo>
                    <a:pt x="0" y="0"/>
                  </a:moveTo>
                  <a:lnTo>
                    <a:pt x="37" y="0"/>
                  </a:lnTo>
                  <a:lnTo>
                    <a:pt x="37" y="652"/>
                  </a:lnTo>
                  <a:lnTo>
                    <a:pt x="94" y="652"/>
                  </a:lnTo>
                  <a:lnTo>
                    <a:pt x="94" y="669"/>
                  </a:lnTo>
                  <a:lnTo>
                    <a:pt x="0" y="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08" name="textbox 508"/>
            <p:cNvSpPr/>
            <p:nvPr/>
          </p:nvSpPr>
          <p:spPr>
            <a:xfrm>
              <a:off x="-12700" y="-12700"/>
              <a:ext cx="294004" cy="469265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3341"/>
                </a:lnSpc>
                <a:tabLst/>
              </a:pPr>
              <a:endParaRPr sz="100" dirty="0">
                <a:latin typeface="Arial"/>
                <a:ea typeface="Arial"/>
                <a:cs typeface="Arial"/>
              </a:endParaRPr>
            </a:p>
            <a:p>
              <a:pPr marL="92075" algn="l" rtl="0" eaLnBrk="0">
                <a:lnSpc>
                  <a:spcPts val="1216"/>
                </a:lnSpc>
                <a:tabLst/>
              </a:pPr>
              <a:r>
                <a:rPr sz="1600" kern="0" spc="110" dirty="0">
                  <a:solidFill>
                    <a:srgbClr val="404040">
                      <a:alpha val="100000"/>
                    </a:srgbClr>
                  </a:solidFill>
                  <a:latin typeface="Cambria Math"/>
                  <a:ea typeface="Cambria Math"/>
                  <a:cs typeface="Cambria Math"/>
                </a:rPr>
                <a:t>k</a:t>
              </a:r>
              <a:endParaRPr sz="1600" dirty="0">
                <a:latin typeface="Cambria Math"/>
                <a:ea typeface="Cambria Math"/>
                <a:cs typeface="Cambria Math"/>
              </a:endParaRPr>
            </a:p>
            <a:p>
              <a:pPr marL="126364" algn="l" rtl="0" eaLnBrk="0">
                <a:lnSpc>
                  <a:spcPts val="2219"/>
                </a:lnSpc>
                <a:tabLst/>
              </a:pPr>
              <a:r>
                <a:rPr sz="1600" kern="0" spc="10" dirty="0">
                  <a:solidFill>
                    <a:srgbClr val="404040">
                      <a:alpha val="100000"/>
                    </a:srgbClr>
                  </a:solidFill>
                  <a:latin typeface="Cambria Math"/>
                  <a:ea typeface="Cambria Math"/>
                  <a:cs typeface="Cambria Math"/>
                </a:rPr>
                <a:t>i</a:t>
              </a:r>
              <a:endParaRPr sz="1600" dirty="0">
                <a:latin typeface="Cambria Math"/>
                <a:ea typeface="Cambria Math"/>
                <a:cs typeface="Cambria Math"/>
              </a:endParaRPr>
            </a:p>
          </p:txBody>
        </p:sp>
      </p:grpSp>
      <p:sp>
        <p:nvSpPr>
          <p:cNvPr id="510" name="path 510"/>
          <p:cNvSpPr/>
          <p:nvPr/>
        </p:nvSpPr>
        <p:spPr>
          <a:xfrm>
            <a:off x="3636846" y="1624385"/>
            <a:ext cx="346290" cy="582574"/>
          </a:xfrm>
          <a:custGeom>
            <a:avLst/>
            <a:gdLst/>
            <a:ahLst/>
            <a:cxnLst/>
            <a:rect l="0" t="0" r="0" b="0"/>
            <a:pathLst>
              <a:path w="545" h="917">
                <a:moveTo>
                  <a:pt x="493" y="0"/>
                </a:moveTo>
                <a:lnTo>
                  <a:pt x="545" y="0"/>
                </a:lnTo>
                <a:lnTo>
                  <a:pt x="545" y="917"/>
                </a:lnTo>
                <a:lnTo>
                  <a:pt x="415" y="917"/>
                </a:lnTo>
                <a:lnTo>
                  <a:pt x="415" y="893"/>
                </a:lnTo>
                <a:lnTo>
                  <a:pt x="493" y="893"/>
                </a:lnTo>
                <a:lnTo>
                  <a:pt x="493" y="0"/>
                </a:lnTo>
                <a:close/>
                <a:moveTo>
                  <a:pt x="0" y="0"/>
                </a:moveTo>
                <a:lnTo>
                  <a:pt x="50" y="0"/>
                </a:lnTo>
                <a:lnTo>
                  <a:pt x="50" y="893"/>
                </a:lnTo>
                <a:lnTo>
                  <a:pt x="129" y="893"/>
                </a:lnTo>
                <a:lnTo>
                  <a:pt x="129" y="917"/>
                </a:lnTo>
                <a:lnTo>
                  <a:pt x="0" y="917"/>
                </a:lnTo>
                <a:lnTo>
                  <a:pt x="0" y="0"/>
                </a:lnTo>
                <a:close/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12" name="textbox 512"/>
          <p:cNvSpPr/>
          <p:nvPr/>
        </p:nvSpPr>
        <p:spPr>
          <a:xfrm>
            <a:off x="780011" y="640486"/>
            <a:ext cx="9190355" cy="562673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67310" algn="l" rtl="0" eaLnBrk="0">
              <a:lnSpc>
                <a:spcPts val="4503"/>
              </a:lnSpc>
              <a:tabLst/>
            </a:pPr>
            <a:r>
              <a:rPr sz="3600" kern="0" spc="-12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数论分块</a:t>
            </a:r>
            <a:endParaRPr sz="3600" dirty="0">
              <a:latin typeface="FZYaoTi"/>
              <a:ea typeface="FZYaoTi"/>
              <a:cs typeface="FZYaoTi"/>
            </a:endParaRPr>
          </a:p>
          <a:p>
            <a:pPr algn="l" rtl="0" eaLnBrk="0">
              <a:lnSpc>
                <a:spcPct val="13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3000"/>
              </a:lnSpc>
              <a:spcBef>
                <a:spcPts val="821"/>
              </a:spcBef>
              <a:tabLst/>
            </a:pPr>
            <a:r>
              <a:rPr sz="2200" kern="0" spc="6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6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显然，对每一种     的不同取值，都有一个连续区间</a:t>
            </a:r>
            <a:endParaRPr sz="2700" dirty="0">
              <a:latin typeface="STXinwei"/>
              <a:ea typeface="STXinwei"/>
              <a:cs typeface="STXinwei"/>
            </a:endParaRPr>
          </a:p>
          <a:p>
            <a:pPr marL="370840" algn="l" rtl="0" eaLnBrk="0">
              <a:lnSpc>
                <a:spcPct val="79000"/>
              </a:lnSpc>
              <a:spcBef>
                <a:spcPts val="958"/>
              </a:spcBef>
              <a:tabLst>
                <a:tab pos="487044" algn="l"/>
              </a:tabLst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	</a:t>
            </a:r>
            <a:r>
              <a:rPr sz="27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1,</a:t>
            </a:r>
            <a:r>
              <a:rPr sz="2700" kern="0" spc="-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r>
              <a:rPr sz="2700" kern="0" spc="4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。</a:t>
            </a:r>
            <a:endParaRPr sz="2700" dirty="0">
              <a:latin typeface="STXinwei"/>
              <a:ea typeface="STXinwei"/>
              <a:cs typeface="STXinwei"/>
            </a:endParaRPr>
          </a:p>
          <a:p>
            <a:pPr marL="12700" algn="l" rtl="0" eaLnBrk="0">
              <a:lnSpc>
                <a:spcPct val="94000"/>
              </a:lnSpc>
              <a:spcBef>
                <a:spcPts val="1119"/>
              </a:spcBef>
              <a:tabLst/>
            </a:pPr>
            <a:r>
              <a:rPr sz="2200" kern="0" spc="3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我们只要对每个连续区间求出答案加起来即可。</a:t>
            </a:r>
            <a:endParaRPr sz="2700" dirty="0">
              <a:latin typeface="STXinwei"/>
              <a:ea typeface="STXinwei"/>
              <a:cs typeface="STXinwei"/>
            </a:endParaRPr>
          </a:p>
          <a:p>
            <a:pPr marL="12700" algn="l" rtl="0" eaLnBrk="0">
              <a:lnSpc>
                <a:spcPct val="99000"/>
              </a:lnSpc>
              <a:spcBef>
                <a:spcPts val="987"/>
              </a:spcBef>
              <a:tabLst/>
            </a:pPr>
            <a:r>
              <a:rPr sz="2200" kern="0" spc="-21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-2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一个结论：</a:t>
            </a:r>
            <a:endParaRPr sz="2700" dirty="0">
              <a:latin typeface="STXinwei"/>
              <a:ea typeface="STXinwei"/>
              <a:cs typeface="STXinwei"/>
            </a:endParaRPr>
          </a:p>
          <a:p>
            <a:pPr marL="12700" algn="l" rtl="0" eaLnBrk="0">
              <a:lnSpc>
                <a:spcPct val="91000"/>
              </a:lnSpc>
              <a:spcBef>
                <a:spcPts val="1743"/>
              </a:spcBef>
              <a:tabLst>
                <a:tab pos="7167880" algn="l"/>
              </a:tabLst>
            </a:pPr>
            <a:r>
              <a:rPr sz="2200" kern="0" spc="4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使得                   最大且满足</a:t>
            </a:r>
            <a:r>
              <a:rPr sz="2700" kern="0" spc="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i</a:t>
            </a:r>
            <a:r>
              <a:rPr sz="2700" kern="0" spc="4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≤ j  ≤</a:t>
            </a:r>
            <a:r>
              <a:rPr sz="2700" kern="0" spc="3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k</a:t>
            </a:r>
            <a:r>
              <a:rPr sz="2700" kern="0" spc="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的</a:t>
            </a:r>
            <a:r>
              <a:rPr sz="2700" kern="0" spc="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j</a:t>
            </a:r>
            <a:r>
              <a:rPr sz="2700" kern="0" spc="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为</a:t>
            </a:r>
            <a:r>
              <a:rPr sz="2700" kern="0" spc="40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2700" strike="sngStrike" kern="0" spc="8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2700" u="sng" strike="sngStrike" kern="0" spc="4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2700" strike="sngStrike" kern="0" spc="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	</a:t>
            </a:r>
            <a:endParaRPr sz="2700" dirty="0">
              <a:latin typeface="STXinwei"/>
              <a:ea typeface="STXinwei"/>
              <a:cs typeface="STXinwei"/>
            </a:endParaRPr>
          </a:p>
          <a:p>
            <a:pPr algn="l" rtl="0" eaLnBrk="0">
              <a:lnSpc>
                <a:spcPct val="16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spcBef>
                <a:spcPts val="814"/>
              </a:spcBef>
              <a:tabLst/>
            </a:pPr>
            <a:r>
              <a:rPr sz="2200" kern="0" spc="7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200" kern="0" spc="-12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700" kern="0" spc="7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证明参考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OI</a:t>
            </a:r>
            <a:r>
              <a:rPr sz="2700" kern="0" spc="70" dirty="0">
                <a:solidFill>
                  <a:srgbClr val="40404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Wiki</a:t>
            </a:r>
            <a:endParaRPr sz="2700" dirty="0">
              <a:latin typeface="Trebuchet MS"/>
              <a:ea typeface="Trebuchet MS"/>
              <a:cs typeface="Trebuchet MS"/>
            </a:endParaRPr>
          </a:p>
          <a:p>
            <a:pPr marL="12700" algn="l" rtl="0" eaLnBrk="0">
              <a:lnSpc>
                <a:spcPct val="111000"/>
              </a:lnSpc>
              <a:spcBef>
                <a:spcPts val="459"/>
              </a:spcBef>
              <a:tabLst/>
            </a:pPr>
            <a:r>
              <a:rPr sz="2200" kern="0" spc="21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0C226"/>
                      <wpsdc:folHlinkClr xmlns:wpsdc="http://www.wps.cn/officeDocument/2017/drawingmlCustomData" val="90C226"/>
                      <wpsdc:hlinkUnderline xmlns:wpsdc="http://www.wps.cn/officeDocument/2017/drawingmlCustomData" val="0"/>
                    </a:ext>
                  </a:extLst>
                </a:hlinkClick>
              </a:rPr>
              <a:t>、</a:t>
            </a:r>
            <a:r>
              <a:rPr sz="2200" kern="0" spc="-34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0C226"/>
                      <wpsdc:folHlinkClr xmlns:wpsdc="http://www.wps.cn/officeDocument/2017/drawingmlCustomData" val="90C226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2700" u="sng" kern="0" spc="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https</a:t>
            </a:r>
            <a:r>
              <a:rPr sz="2700" u="sng" kern="0" spc="21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://</a:t>
            </a:r>
            <a:r>
              <a:rPr sz="2700" u="sng" kern="0" spc="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oiwiki</a:t>
            </a:r>
            <a:r>
              <a:rPr sz="2700" u="sng" kern="0" spc="21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2700" u="sng" kern="0" spc="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org</a:t>
            </a:r>
            <a:r>
              <a:rPr sz="2700" u="sng" kern="0" spc="21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/</a:t>
            </a:r>
            <a:r>
              <a:rPr sz="2700" u="sng" kern="0" spc="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math</a:t>
            </a:r>
            <a:r>
              <a:rPr sz="2700" u="sng" kern="0" spc="21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/</a:t>
            </a:r>
            <a:r>
              <a:rPr sz="2700" u="sng" kern="0" spc="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number</a:t>
            </a:r>
            <a:r>
              <a:rPr sz="2700" u="sng" kern="0" spc="21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-</a:t>
            </a:r>
            <a:r>
              <a:rPr sz="2700" u="sng" kern="0" spc="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theory</a:t>
            </a:r>
            <a:r>
              <a:rPr sz="2700" u="sng" kern="0" spc="21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/</a:t>
            </a:r>
            <a:r>
              <a:rPr sz="2700" u="sng" kern="0" spc="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sqrt</a:t>
            </a:r>
            <a:r>
              <a:rPr sz="2700" u="sng" kern="0" spc="20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-</a:t>
            </a:r>
            <a:endParaRPr sz="2700" dirty="0">
              <a:latin typeface="Trebuchet MS"/>
              <a:ea typeface="Trebuchet MS"/>
              <a:cs typeface="Trebuchet MS"/>
            </a:endParaRPr>
          </a:p>
          <a:p>
            <a:pPr marL="344170" algn="l" rtl="0" eaLnBrk="0">
              <a:lnSpc>
                <a:spcPct val="88000"/>
              </a:lnSpc>
              <a:spcBef>
                <a:spcPts val="166"/>
              </a:spcBef>
              <a:tabLst/>
            </a:pPr>
            <a:r>
              <a:rPr sz="2700" u="sng" kern="0" spc="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decomposition</a:t>
            </a:r>
            <a:r>
              <a:rPr sz="2700" u="sng" kern="0" spc="8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/#%E6%95%B0%E</a:t>
            </a:r>
            <a:r>
              <a:rPr sz="2700" u="sng" kern="0" spc="7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8%</a:t>
            </a:r>
            <a:r>
              <a:rPr sz="2700" u="sng" kern="0" spc="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AE</a:t>
            </a:r>
            <a:r>
              <a:rPr sz="2700" u="sng" kern="0" spc="7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%</a:t>
            </a:r>
            <a:r>
              <a:rPr sz="2700" u="sng" kern="0" spc="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BA</a:t>
            </a:r>
            <a:r>
              <a:rPr sz="2700" u="sng" kern="0" spc="7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%E5%88%86%E5%</a:t>
            </a:r>
            <a:r>
              <a:rPr sz="2700" kern="0" spc="-1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2700" u="sng" kern="0" spc="6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9D%97%E7%</a:t>
            </a:r>
            <a:r>
              <a:rPr sz="2700" u="sng" kern="0" spc="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BB</a:t>
            </a:r>
            <a:r>
              <a:rPr sz="2700" u="sng" kern="0" spc="6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%93%E8%</a:t>
            </a:r>
            <a:r>
              <a:rPr sz="2700" u="sng" kern="0" spc="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AE</a:t>
            </a:r>
            <a:r>
              <a:rPr sz="2700" u="sng" kern="0" spc="6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%</a:t>
            </a:r>
            <a:r>
              <a:rPr sz="2700" u="sng" kern="0" spc="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BA</a:t>
            </a:r>
            <a:endParaRPr sz="2700" dirty="0">
              <a:latin typeface="Trebuchet MS"/>
              <a:ea typeface="Trebuchet MS"/>
              <a:cs typeface="Trebuchet MS"/>
            </a:endParaRPr>
          </a:p>
        </p:txBody>
      </p:sp>
      <p:pic>
        <p:nvPicPr>
          <p:cNvPr id="514" name="picture 5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900312" y="3674752"/>
            <a:ext cx="1386530" cy="706373"/>
          </a:xfrm>
          <a:prstGeom prst="rect">
            <a:avLst/>
          </a:prstGeom>
        </p:spPr>
      </p:pic>
      <p:pic>
        <p:nvPicPr>
          <p:cNvPr id="516" name="picture 5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754602" y="1632917"/>
            <a:ext cx="164591" cy="564535"/>
          </a:xfrm>
          <a:prstGeom prst="rect">
            <a:avLst/>
          </a:prstGeom>
        </p:spPr>
      </p:pic>
      <p:pic>
        <p:nvPicPr>
          <p:cNvPr id="518" name="picture 5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  <p:sp>
        <p:nvSpPr>
          <p:cNvPr id="520" name="path 520"/>
          <p:cNvSpPr/>
          <p:nvPr/>
        </p:nvSpPr>
        <p:spPr>
          <a:xfrm>
            <a:off x="9036385" y="1750628"/>
            <a:ext cx="601509" cy="330644"/>
          </a:xfrm>
          <a:custGeom>
            <a:avLst/>
            <a:gdLst/>
            <a:ahLst/>
            <a:cxnLst/>
            <a:rect l="0" t="0" r="0" b="0"/>
            <a:pathLst>
              <a:path w="947" h="520">
                <a:moveTo>
                  <a:pt x="825" y="0"/>
                </a:moveTo>
                <a:lnTo>
                  <a:pt x="947" y="0"/>
                </a:lnTo>
                <a:lnTo>
                  <a:pt x="947" y="520"/>
                </a:lnTo>
                <a:lnTo>
                  <a:pt x="825" y="520"/>
                </a:lnTo>
                <a:lnTo>
                  <a:pt x="825" y="499"/>
                </a:lnTo>
                <a:lnTo>
                  <a:pt x="901" y="499"/>
                </a:lnTo>
                <a:lnTo>
                  <a:pt x="901" y="21"/>
                </a:lnTo>
                <a:lnTo>
                  <a:pt x="825" y="21"/>
                </a:lnTo>
                <a:lnTo>
                  <a:pt x="825" y="0"/>
                </a:lnTo>
                <a:close/>
                <a:moveTo>
                  <a:pt x="0" y="0"/>
                </a:moveTo>
                <a:lnTo>
                  <a:pt x="121" y="0"/>
                </a:lnTo>
                <a:lnTo>
                  <a:pt x="121" y="21"/>
                </a:lnTo>
                <a:lnTo>
                  <a:pt x="45" y="21"/>
                </a:lnTo>
                <a:lnTo>
                  <a:pt x="45" y="499"/>
                </a:lnTo>
                <a:lnTo>
                  <a:pt x="121" y="499"/>
                </a:lnTo>
                <a:lnTo>
                  <a:pt x="121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22" name="textbox 522"/>
          <p:cNvSpPr/>
          <p:nvPr/>
        </p:nvSpPr>
        <p:spPr>
          <a:xfrm>
            <a:off x="9132907" y="1752997"/>
            <a:ext cx="923925" cy="3606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513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1000"/>
              </a:lnSpc>
              <a:tabLst/>
            </a:pPr>
            <a:r>
              <a:rPr sz="2700" kern="0" spc="1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l,</a:t>
            </a:r>
            <a:r>
              <a:rPr sz="2700" kern="0" spc="-1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1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r</a:t>
            </a: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</a:t>
            </a:r>
            <a:r>
              <a:rPr sz="2700" kern="0" spc="1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C</a:t>
            </a:r>
            <a:endParaRPr sz="2700" dirty="0">
              <a:latin typeface="Cambria Math"/>
              <a:ea typeface="Cambria Math"/>
              <a:cs typeface="Cambria Math"/>
            </a:endParaRPr>
          </a:p>
        </p:txBody>
      </p:sp>
      <p:sp>
        <p:nvSpPr>
          <p:cNvPr id="524" name="textbox 524"/>
          <p:cNvSpPr/>
          <p:nvPr/>
        </p:nvSpPr>
        <p:spPr>
          <a:xfrm>
            <a:off x="7705040" y="3732481"/>
            <a:ext cx="167639" cy="2641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95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8000"/>
              </a:lnSpc>
              <a:tabLst/>
            </a:pPr>
            <a:r>
              <a:rPr sz="2000" kern="0" spc="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k</a:t>
            </a:r>
            <a:endParaRPr sz="2000" dirty="0">
              <a:latin typeface="Cambria Math"/>
              <a:ea typeface="Cambria Math"/>
              <a:cs typeface="Cambria Math"/>
            </a:endParaRPr>
          </a:p>
        </p:txBody>
      </p:sp>
      <p:sp>
        <p:nvSpPr>
          <p:cNvPr id="526" name="textbox 526"/>
          <p:cNvSpPr/>
          <p:nvPr/>
        </p:nvSpPr>
        <p:spPr>
          <a:xfrm>
            <a:off x="8114845" y="4032865"/>
            <a:ext cx="153035" cy="1295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818"/>
              </a:lnSpc>
              <a:tabLst/>
            </a:pPr>
            <a:r>
              <a:rPr sz="600" kern="0" spc="6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。</a:t>
            </a:r>
            <a:endParaRPr sz="600" dirty="0">
              <a:latin typeface="STXinwei"/>
              <a:ea typeface="STXinwei"/>
              <a:cs typeface="STXinwe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textbox 528"/>
          <p:cNvSpPr/>
          <p:nvPr/>
        </p:nvSpPr>
        <p:spPr>
          <a:xfrm>
            <a:off x="852543" y="-12700"/>
            <a:ext cx="11352530" cy="68834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2000"/>
              </a:lnSpc>
              <a:spcBef>
                <a:spcPts val="5"/>
              </a:spcBef>
              <a:tabLst/>
            </a:pPr>
            <a:r>
              <a:rPr sz="3700" kern="0" spc="-30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如何实现</a:t>
            </a:r>
            <a:r>
              <a:rPr sz="3700" kern="0" spc="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                                          </a:t>
            </a:r>
            <a:endParaRPr sz="3700" dirty="0">
              <a:latin typeface="FZYaoTi"/>
              <a:ea typeface="FZYaoTi"/>
              <a:cs typeface="FZYaoTi"/>
            </a:endParaRPr>
          </a:p>
        </p:txBody>
      </p:sp>
      <p:pic>
        <p:nvPicPr>
          <p:cNvPr id="530" name="picture 5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15376" y="0"/>
            <a:ext cx="4771493" cy="6858000"/>
          </a:xfrm>
          <a:prstGeom prst="rect">
            <a:avLst/>
          </a:prstGeom>
        </p:spPr>
      </p:pic>
      <p:pic>
        <p:nvPicPr>
          <p:cNvPr id="532" name="picture 5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77333" y="2237155"/>
            <a:ext cx="6985300" cy="4092761"/>
          </a:xfrm>
          <a:prstGeom prst="rect">
            <a:avLst/>
          </a:prstGeom>
        </p:spPr>
      </p:pic>
      <p:pic>
        <p:nvPicPr>
          <p:cNvPr id="534" name="picture 5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" name="picture 5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366249" y="0"/>
            <a:ext cx="1228725" cy="6858000"/>
          </a:xfrm>
          <a:prstGeom prst="rect">
            <a:avLst/>
          </a:prstGeom>
        </p:spPr>
      </p:pic>
      <p:pic>
        <p:nvPicPr>
          <p:cNvPr id="538" name="picture 5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420506" y="0"/>
            <a:ext cx="4771493" cy="6858000"/>
          </a:xfrm>
          <a:prstGeom prst="rect">
            <a:avLst/>
          </a:prstGeom>
        </p:spPr>
      </p:pic>
      <p:pic>
        <p:nvPicPr>
          <p:cNvPr id="540" name="picture 5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1504607"/>
            <a:ext cx="12191999" cy="1273303"/>
          </a:xfrm>
          <a:prstGeom prst="rect">
            <a:avLst/>
          </a:prstGeom>
        </p:spPr>
      </p:pic>
      <p:sp>
        <p:nvSpPr>
          <p:cNvPr id="542" name="textbox 542"/>
          <p:cNvSpPr/>
          <p:nvPr/>
        </p:nvSpPr>
        <p:spPr>
          <a:xfrm>
            <a:off x="836720" y="3208425"/>
            <a:ext cx="3804920" cy="413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54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3000"/>
              </a:lnSpc>
              <a:tabLst/>
            </a:pPr>
            <a:r>
              <a:rPr sz="2100" kern="0" spc="-12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600" kern="0" spc="-1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2600" kern="0" spc="4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600" kern="0" spc="-1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≤</a:t>
            </a:r>
            <a:r>
              <a:rPr sz="2600" kern="0" spc="2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600" kern="0" spc="-1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x</a:t>
            </a:r>
            <a:r>
              <a:rPr sz="2600" kern="0" spc="5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600" kern="0" spc="-1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&lt;</a:t>
            </a:r>
            <a:r>
              <a:rPr sz="2600" kern="0" spc="2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600" kern="0" spc="-1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y</a:t>
            </a:r>
            <a:r>
              <a:rPr sz="2600" kern="0" spc="4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600" kern="0" spc="-1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≤</a:t>
            </a:r>
            <a:r>
              <a:rPr sz="2600" kern="0" spc="3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600" kern="0" spc="-1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2</a:t>
            </a:r>
            <a:r>
              <a:rPr sz="2600" kern="0" spc="3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600" kern="0" spc="-1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×</a:t>
            </a:r>
            <a:r>
              <a:rPr sz="2600" kern="0" spc="3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4200" kern="0" spc="-120" baseline="37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10</a:t>
            </a:r>
            <a:r>
              <a:rPr sz="3000" kern="0" spc="-120" baseline="5208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9</a:t>
            </a:r>
            <a:r>
              <a:rPr sz="2600" kern="0" spc="-1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。</a:t>
            </a:r>
            <a:endParaRPr sz="2600" dirty="0">
              <a:latin typeface="STXinwei"/>
              <a:ea typeface="STXinwei"/>
              <a:cs typeface="STXinwei"/>
            </a:endParaRPr>
          </a:p>
        </p:txBody>
      </p:sp>
      <p:sp>
        <p:nvSpPr>
          <p:cNvPr id="544" name="textbox 544"/>
          <p:cNvSpPr/>
          <p:nvPr/>
        </p:nvSpPr>
        <p:spPr>
          <a:xfrm>
            <a:off x="789449" y="640486"/>
            <a:ext cx="2715895" cy="59563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4489"/>
              </a:lnSpc>
              <a:tabLst/>
            </a:pPr>
            <a:r>
              <a:rPr sz="3600" kern="0" spc="-110" dirty="0">
                <a:solidFill>
                  <a:srgbClr val="90C226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P2424</a:t>
            </a:r>
            <a:r>
              <a:rPr sz="3600" kern="0" spc="580" dirty="0">
                <a:solidFill>
                  <a:srgbClr val="90C226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600" kern="0" spc="-11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约数和</a:t>
            </a:r>
            <a:endParaRPr sz="3600" dirty="0">
              <a:latin typeface="FZYaoTi"/>
              <a:ea typeface="FZYaoTi"/>
              <a:cs typeface="FZYaoTi"/>
            </a:endParaRPr>
          </a:p>
        </p:txBody>
      </p:sp>
      <p:pic>
        <p:nvPicPr>
          <p:cNvPr id="546" name="picture 5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ath 548"/>
          <p:cNvSpPr/>
          <p:nvPr/>
        </p:nvSpPr>
        <p:spPr>
          <a:xfrm>
            <a:off x="6013586" y="3185636"/>
            <a:ext cx="356235" cy="328904"/>
          </a:xfrm>
          <a:custGeom>
            <a:avLst/>
            <a:gdLst/>
            <a:ahLst/>
            <a:cxnLst/>
            <a:rect l="0" t="0" r="0" b="0"/>
            <a:pathLst>
              <a:path w="561" h="517">
                <a:moveTo>
                  <a:pt x="395" y="0"/>
                </a:moveTo>
                <a:cubicBezTo>
                  <a:pt x="448" y="14"/>
                  <a:pt x="489" y="44"/>
                  <a:pt x="518" y="90"/>
                </a:cubicBezTo>
                <a:cubicBezTo>
                  <a:pt x="546" y="137"/>
                  <a:pt x="561" y="193"/>
                  <a:pt x="561" y="259"/>
                </a:cubicBezTo>
                <a:cubicBezTo>
                  <a:pt x="561" y="325"/>
                  <a:pt x="546" y="381"/>
                  <a:pt x="518" y="427"/>
                </a:cubicBezTo>
                <a:cubicBezTo>
                  <a:pt x="490" y="473"/>
                  <a:pt x="449" y="503"/>
                  <a:pt x="395" y="517"/>
                </a:cubicBezTo>
                <a:lnTo>
                  <a:pt x="389" y="496"/>
                </a:lnTo>
                <a:cubicBezTo>
                  <a:pt x="431" y="482"/>
                  <a:pt x="462" y="455"/>
                  <a:pt x="483" y="413"/>
                </a:cubicBezTo>
                <a:cubicBezTo>
                  <a:pt x="503" y="372"/>
                  <a:pt x="513" y="320"/>
                  <a:pt x="513" y="256"/>
                </a:cubicBezTo>
                <a:cubicBezTo>
                  <a:pt x="513" y="194"/>
                  <a:pt x="503" y="143"/>
                  <a:pt x="483" y="103"/>
                </a:cubicBezTo>
                <a:cubicBezTo>
                  <a:pt x="462" y="62"/>
                  <a:pt x="431" y="35"/>
                  <a:pt x="388" y="21"/>
                </a:cubicBezTo>
                <a:lnTo>
                  <a:pt x="395" y="0"/>
                </a:lnTo>
                <a:close/>
                <a:moveTo>
                  <a:pt x="165" y="0"/>
                </a:moveTo>
                <a:lnTo>
                  <a:pt x="172" y="21"/>
                </a:lnTo>
                <a:cubicBezTo>
                  <a:pt x="129" y="35"/>
                  <a:pt x="98" y="62"/>
                  <a:pt x="77" y="103"/>
                </a:cubicBezTo>
                <a:cubicBezTo>
                  <a:pt x="57" y="143"/>
                  <a:pt x="47" y="194"/>
                  <a:pt x="47" y="256"/>
                </a:cubicBezTo>
                <a:cubicBezTo>
                  <a:pt x="47" y="320"/>
                  <a:pt x="57" y="372"/>
                  <a:pt x="77" y="413"/>
                </a:cubicBezTo>
                <a:cubicBezTo>
                  <a:pt x="98" y="455"/>
                  <a:pt x="129" y="482"/>
                  <a:pt x="171" y="496"/>
                </a:cubicBezTo>
                <a:lnTo>
                  <a:pt x="165" y="517"/>
                </a:lnTo>
                <a:cubicBezTo>
                  <a:pt x="111" y="503"/>
                  <a:pt x="71" y="473"/>
                  <a:pt x="42" y="427"/>
                </a:cubicBezTo>
                <a:cubicBezTo>
                  <a:pt x="14" y="381"/>
                  <a:pt x="0" y="325"/>
                  <a:pt x="0" y="259"/>
                </a:cubicBezTo>
                <a:cubicBezTo>
                  <a:pt x="0" y="193"/>
                  <a:pt x="14" y="137"/>
                  <a:pt x="42" y="90"/>
                </a:cubicBezTo>
                <a:cubicBezTo>
                  <a:pt x="71" y="44"/>
                  <a:pt x="112" y="14"/>
                  <a:pt x="165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550" name="picture 5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06" y="0"/>
            <a:ext cx="4771493" cy="6858000"/>
          </a:xfrm>
          <a:prstGeom prst="rect">
            <a:avLst/>
          </a:prstGeom>
        </p:spPr>
      </p:pic>
      <p:sp>
        <p:nvSpPr>
          <p:cNvPr id="552" name="path 552"/>
          <p:cNvSpPr/>
          <p:nvPr/>
        </p:nvSpPr>
        <p:spPr>
          <a:xfrm>
            <a:off x="4483490" y="2304762"/>
            <a:ext cx="2134743" cy="328904"/>
          </a:xfrm>
          <a:custGeom>
            <a:avLst/>
            <a:gdLst/>
            <a:ahLst/>
            <a:cxnLst/>
            <a:rect l="0" t="0" r="0" b="0"/>
            <a:pathLst>
              <a:path w="3361" h="517">
                <a:moveTo>
                  <a:pt x="395" y="0"/>
                </a:moveTo>
                <a:cubicBezTo>
                  <a:pt x="448" y="14"/>
                  <a:pt x="489" y="44"/>
                  <a:pt x="518" y="90"/>
                </a:cubicBezTo>
                <a:cubicBezTo>
                  <a:pt x="546" y="137"/>
                  <a:pt x="561" y="193"/>
                  <a:pt x="561" y="259"/>
                </a:cubicBezTo>
                <a:cubicBezTo>
                  <a:pt x="561" y="325"/>
                  <a:pt x="546" y="381"/>
                  <a:pt x="518" y="427"/>
                </a:cubicBezTo>
                <a:cubicBezTo>
                  <a:pt x="490" y="473"/>
                  <a:pt x="449" y="503"/>
                  <a:pt x="395" y="517"/>
                </a:cubicBezTo>
                <a:lnTo>
                  <a:pt x="389" y="496"/>
                </a:lnTo>
                <a:cubicBezTo>
                  <a:pt x="431" y="482"/>
                  <a:pt x="462" y="455"/>
                  <a:pt x="483" y="413"/>
                </a:cubicBezTo>
                <a:cubicBezTo>
                  <a:pt x="503" y="372"/>
                  <a:pt x="513" y="320"/>
                  <a:pt x="513" y="256"/>
                </a:cubicBezTo>
                <a:cubicBezTo>
                  <a:pt x="513" y="194"/>
                  <a:pt x="503" y="143"/>
                  <a:pt x="483" y="103"/>
                </a:cubicBezTo>
                <a:cubicBezTo>
                  <a:pt x="462" y="62"/>
                  <a:pt x="431" y="35"/>
                  <a:pt x="388" y="21"/>
                </a:cubicBezTo>
                <a:lnTo>
                  <a:pt x="395" y="0"/>
                </a:lnTo>
                <a:close/>
                <a:moveTo>
                  <a:pt x="165" y="0"/>
                </a:moveTo>
                <a:lnTo>
                  <a:pt x="172" y="21"/>
                </a:lnTo>
                <a:cubicBezTo>
                  <a:pt x="129" y="35"/>
                  <a:pt x="98" y="62"/>
                  <a:pt x="77" y="103"/>
                </a:cubicBezTo>
                <a:cubicBezTo>
                  <a:pt x="57" y="143"/>
                  <a:pt x="47" y="194"/>
                  <a:pt x="47" y="256"/>
                </a:cubicBezTo>
                <a:cubicBezTo>
                  <a:pt x="47" y="320"/>
                  <a:pt x="57" y="372"/>
                  <a:pt x="77" y="413"/>
                </a:cubicBezTo>
                <a:cubicBezTo>
                  <a:pt x="98" y="455"/>
                  <a:pt x="129" y="482"/>
                  <a:pt x="171" y="496"/>
                </a:cubicBezTo>
                <a:lnTo>
                  <a:pt x="165" y="517"/>
                </a:lnTo>
                <a:cubicBezTo>
                  <a:pt x="111" y="503"/>
                  <a:pt x="71" y="473"/>
                  <a:pt x="42" y="427"/>
                </a:cubicBezTo>
                <a:cubicBezTo>
                  <a:pt x="14" y="381"/>
                  <a:pt x="0" y="325"/>
                  <a:pt x="0" y="259"/>
                </a:cubicBezTo>
                <a:cubicBezTo>
                  <a:pt x="0" y="193"/>
                  <a:pt x="14" y="137"/>
                  <a:pt x="42" y="90"/>
                </a:cubicBezTo>
                <a:cubicBezTo>
                  <a:pt x="71" y="44"/>
                  <a:pt x="112" y="14"/>
                  <a:pt x="165" y="0"/>
                </a:cubicBezTo>
              </a:path>
              <a:path w="3361" h="517">
                <a:moveTo>
                  <a:pt x="3196" y="0"/>
                </a:moveTo>
                <a:cubicBezTo>
                  <a:pt x="3249" y="14"/>
                  <a:pt x="3290" y="44"/>
                  <a:pt x="3319" y="90"/>
                </a:cubicBezTo>
                <a:cubicBezTo>
                  <a:pt x="3347" y="137"/>
                  <a:pt x="3361" y="193"/>
                  <a:pt x="3361" y="259"/>
                </a:cubicBezTo>
                <a:cubicBezTo>
                  <a:pt x="3361" y="325"/>
                  <a:pt x="3347" y="381"/>
                  <a:pt x="3319" y="427"/>
                </a:cubicBezTo>
                <a:cubicBezTo>
                  <a:pt x="3290" y="473"/>
                  <a:pt x="3249" y="503"/>
                  <a:pt x="3196" y="517"/>
                </a:cubicBezTo>
                <a:lnTo>
                  <a:pt x="3190" y="496"/>
                </a:lnTo>
                <a:cubicBezTo>
                  <a:pt x="3232" y="482"/>
                  <a:pt x="3263" y="455"/>
                  <a:pt x="3283" y="413"/>
                </a:cubicBezTo>
                <a:cubicBezTo>
                  <a:pt x="3304" y="372"/>
                  <a:pt x="3314" y="320"/>
                  <a:pt x="3314" y="256"/>
                </a:cubicBezTo>
                <a:cubicBezTo>
                  <a:pt x="3314" y="194"/>
                  <a:pt x="3304" y="143"/>
                  <a:pt x="3283" y="103"/>
                </a:cubicBezTo>
                <a:cubicBezTo>
                  <a:pt x="3263" y="62"/>
                  <a:pt x="3232" y="35"/>
                  <a:pt x="3189" y="21"/>
                </a:cubicBezTo>
                <a:lnTo>
                  <a:pt x="3196" y="0"/>
                </a:lnTo>
                <a:close/>
                <a:moveTo>
                  <a:pt x="2966" y="0"/>
                </a:moveTo>
                <a:lnTo>
                  <a:pt x="2973" y="21"/>
                </a:lnTo>
                <a:cubicBezTo>
                  <a:pt x="2930" y="35"/>
                  <a:pt x="2899" y="62"/>
                  <a:pt x="2878" y="103"/>
                </a:cubicBezTo>
                <a:cubicBezTo>
                  <a:pt x="2858" y="143"/>
                  <a:pt x="2848" y="194"/>
                  <a:pt x="2848" y="256"/>
                </a:cubicBezTo>
                <a:cubicBezTo>
                  <a:pt x="2848" y="320"/>
                  <a:pt x="2858" y="372"/>
                  <a:pt x="2878" y="413"/>
                </a:cubicBezTo>
                <a:cubicBezTo>
                  <a:pt x="2899" y="455"/>
                  <a:pt x="2930" y="482"/>
                  <a:pt x="2972" y="496"/>
                </a:cubicBezTo>
                <a:lnTo>
                  <a:pt x="2966" y="517"/>
                </a:lnTo>
                <a:cubicBezTo>
                  <a:pt x="2912" y="503"/>
                  <a:pt x="2871" y="473"/>
                  <a:pt x="2843" y="427"/>
                </a:cubicBezTo>
                <a:cubicBezTo>
                  <a:pt x="2815" y="381"/>
                  <a:pt x="2800" y="325"/>
                  <a:pt x="2800" y="259"/>
                </a:cubicBezTo>
                <a:cubicBezTo>
                  <a:pt x="2800" y="193"/>
                  <a:pt x="2815" y="137"/>
                  <a:pt x="2843" y="90"/>
                </a:cubicBezTo>
                <a:cubicBezTo>
                  <a:pt x="2872" y="44"/>
                  <a:pt x="2912" y="14"/>
                  <a:pt x="2966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54" name="path 554"/>
          <p:cNvSpPr/>
          <p:nvPr/>
        </p:nvSpPr>
        <p:spPr>
          <a:xfrm>
            <a:off x="6242888" y="4522326"/>
            <a:ext cx="409054" cy="706373"/>
          </a:xfrm>
          <a:custGeom>
            <a:avLst/>
            <a:gdLst/>
            <a:ahLst/>
            <a:cxnLst/>
            <a:rect l="0" t="0" r="0" b="0"/>
            <a:pathLst>
              <a:path w="644" h="1112">
                <a:moveTo>
                  <a:pt x="590" y="0"/>
                </a:moveTo>
                <a:lnTo>
                  <a:pt x="644" y="0"/>
                </a:lnTo>
                <a:lnTo>
                  <a:pt x="644" y="1112"/>
                </a:lnTo>
                <a:lnTo>
                  <a:pt x="506" y="1112"/>
                </a:lnTo>
                <a:lnTo>
                  <a:pt x="506" y="1087"/>
                </a:lnTo>
                <a:lnTo>
                  <a:pt x="590" y="1087"/>
                </a:lnTo>
                <a:lnTo>
                  <a:pt x="590" y="0"/>
                </a:lnTo>
                <a:close/>
                <a:moveTo>
                  <a:pt x="0" y="0"/>
                </a:moveTo>
                <a:lnTo>
                  <a:pt x="53" y="0"/>
                </a:lnTo>
                <a:lnTo>
                  <a:pt x="53" y="1087"/>
                </a:lnTo>
                <a:lnTo>
                  <a:pt x="137" y="1087"/>
                </a:lnTo>
                <a:lnTo>
                  <a:pt x="137" y="1112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56" name="textbox 556"/>
          <p:cNvSpPr/>
          <p:nvPr/>
        </p:nvSpPr>
        <p:spPr>
          <a:xfrm>
            <a:off x="780013" y="2243916"/>
            <a:ext cx="9756775" cy="35591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450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74650" indent="-362584" algn="l" rtl="0" eaLnBrk="0">
              <a:lnSpc>
                <a:spcPct val="103000"/>
              </a:lnSpc>
              <a:tabLst/>
            </a:pPr>
            <a:r>
              <a:rPr sz="2200" kern="0" spc="5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                </a:t>
            </a:r>
            <a:r>
              <a:rPr sz="2200" kern="0" spc="4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           </a:t>
            </a:r>
            <a:r>
              <a:rPr sz="3100" kern="0" spc="40" baseline="-28564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f</a:t>
            </a:r>
            <a:r>
              <a:rPr sz="2700" kern="0" spc="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i</a:t>
            </a:r>
            <a:r>
              <a:rPr sz="2700" kern="0" spc="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− Σ      </a:t>
            </a:r>
            <a:r>
              <a:rPr sz="3100" kern="0" spc="40" baseline="36965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f</a:t>
            </a:r>
            <a:r>
              <a:rPr sz="2700" kern="0" spc="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i</a:t>
            </a:r>
            <a:r>
              <a:rPr sz="2700" kern="0" spc="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</a:t>
            </a:r>
            <a:r>
              <a:rPr sz="2700" kern="0" spc="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。我们只需要知道怎么计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2700" kern="0" spc="9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算</a:t>
            </a:r>
            <a:r>
              <a:rPr sz="2700" kern="0" spc="9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f(x)</a:t>
            </a:r>
            <a:r>
              <a:rPr sz="2700" kern="0" spc="9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的前缀和即可。</a:t>
            </a:r>
            <a:endParaRPr sz="2700" dirty="0">
              <a:latin typeface="STXinwei"/>
              <a:ea typeface="STXinwei"/>
              <a:cs typeface="STXinwei"/>
            </a:endParaRPr>
          </a:p>
          <a:p>
            <a:pPr marL="4355465" algn="l" rtl="0" eaLnBrk="0">
              <a:lnSpc>
                <a:spcPct val="98000"/>
              </a:lnSpc>
              <a:spcBef>
                <a:spcPts val="729"/>
              </a:spcBef>
              <a:tabLst/>
            </a:pPr>
            <a:r>
              <a:rPr sz="2700" kern="0" spc="2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Σ</a:t>
            </a:r>
            <a:r>
              <a:rPr sz="2700" kern="0" spc="1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</a:t>
            </a:r>
            <a:r>
              <a:rPr sz="3100" kern="0" spc="220" baseline="-20163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2700" kern="0" spc="2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f</a:t>
            </a:r>
            <a:r>
              <a:rPr sz="2700" kern="0" spc="1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2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i</a:t>
            </a:r>
            <a:endParaRPr sz="2700" dirty="0">
              <a:latin typeface="Cambria Math"/>
              <a:ea typeface="Cambria Math"/>
              <a:cs typeface="Cambria Math"/>
            </a:endParaRPr>
          </a:p>
          <a:p>
            <a:pPr marL="4110990" algn="l" rtl="0" eaLnBrk="0">
              <a:lnSpc>
                <a:spcPct val="90000"/>
              </a:lnSpc>
              <a:spcBef>
                <a:spcPts val="201"/>
              </a:spcBef>
              <a:tabLst/>
            </a:pPr>
            <a:r>
              <a:rPr sz="4300" kern="0" spc="80" baseline="4845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2700" kern="0" spc="29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4300" kern="0" spc="80" baseline="4845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Σ</a:t>
            </a:r>
            <a:r>
              <a:rPr sz="2700" kern="0" spc="1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</a:t>
            </a:r>
            <a:r>
              <a:rPr sz="3100" kern="0" spc="80" baseline="-15122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2000" kern="0" spc="-2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Σ</a:t>
            </a:r>
            <a:r>
              <a:rPr sz="2000" kern="0" spc="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d|</a:t>
            </a:r>
            <a:r>
              <a:rPr sz="20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i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d</a:t>
            </a:r>
            <a:endParaRPr sz="2700" dirty="0">
              <a:latin typeface="Cambria Math"/>
              <a:ea typeface="Cambria Math"/>
              <a:cs typeface="Cambria Math"/>
            </a:endParaRPr>
          </a:p>
          <a:p>
            <a:pPr marL="4074159" algn="l" rtl="0" eaLnBrk="0">
              <a:lnSpc>
                <a:spcPts val="3492"/>
              </a:lnSpc>
              <a:spcBef>
                <a:spcPts val="168"/>
              </a:spcBef>
              <a:tabLst/>
            </a:pPr>
            <a:r>
              <a:rPr sz="4300" kern="0" spc="0" baseline="58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2700" kern="0" spc="2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4300" kern="0" spc="0" baseline="58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Σ</a:t>
            </a:r>
            <a:r>
              <a:rPr sz="2700" kern="0" spc="1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3100" kern="0" spc="0" baseline="-12034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2000" kern="0" spc="-2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100" kern="0" spc="0" baseline="-12034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2000" kern="0" spc="-1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4300" kern="0" spc="0" baseline="58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dΣ</a:t>
            </a:r>
            <a:r>
              <a:rPr sz="3100" kern="0" spc="0" baseline="-8673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d|i</a:t>
            </a:r>
            <a:endParaRPr sz="3100" baseline="-8673" dirty="0">
              <a:latin typeface="Cambria Math"/>
              <a:ea typeface="Cambria Math"/>
              <a:cs typeface="Cambria Math"/>
            </a:endParaRPr>
          </a:p>
          <a:p>
            <a:pPr marL="4083684" algn="l" rtl="0" eaLnBrk="0">
              <a:lnSpc>
                <a:spcPct val="99000"/>
              </a:lnSpc>
              <a:spcBef>
                <a:spcPts val="1962"/>
              </a:spcBef>
              <a:tabLst/>
            </a:pPr>
            <a:r>
              <a:rPr sz="4300" kern="0" spc="-90" baseline="6056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2700" kern="0" spc="3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4300" kern="0" spc="-90" baseline="6056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Σ</a:t>
            </a:r>
            <a:r>
              <a:rPr sz="2700" kern="0" spc="1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3100" kern="0" spc="-90" baseline="-13442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2000" kern="0" spc="-2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100" kern="0" spc="-90" baseline="-13442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2000" kern="0" spc="-1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4300" kern="0" spc="-90" baseline="6056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d</a:t>
            </a:r>
            <a:r>
              <a:rPr sz="2700" kern="0" spc="-9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</a:t>
            </a:r>
            <a:endParaRPr sz="2700" dirty="0">
              <a:latin typeface="Cambria Math"/>
              <a:ea typeface="Cambria Math"/>
              <a:cs typeface="Cambria Math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6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spcBef>
                <a:spcPts val="7"/>
              </a:spcBef>
              <a:tabLst/>
            </a:pPr>
            <a:r>
              <a:rPr sz="2200" kern="0" spc="-9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-9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这个式子我们刚算过。</a:t>
            </a:r>
            <a:endParaRPr sz="2700" dirty="0">
              <a:latin typeface="STXinwei"/>
              <a:ea typeface="STXinwei"/>
              <a:cs typeface="STXinwei"/>
            </a:endParaRPr>
          </a:p>
        </p:txBody>
      </p:sp>
      <p:pic>
        <p:nvPicPr>
          <p:cNvPr id="558" name="picture 5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353267" y="4537562"/>
            <a:ext cx="217931" cy="679646"/>
          </a:xfrm>
          <a:prstGeom prst="rect">
            <a:avLst/>
          </a:prstGeom>
        </p:spPr>
      </p:pic>
      <p:sp>
        <p:nvSpPr>
          <p:cNvPr id="560" name="textbox 560"/>
          <p:cNvSpPr/>
          <p:nvPr/>
        </p:nvSpPr>
        <p:spPr>
          <a:xfrm>
            <a:off x="5400783" y="4875711"/>
            <a:ext cx="175260" cy="2622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493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8000"/>
              </a:lnSpc>
              <a:tabLst/>
            </a:pPr>
            <a:r>
              <a:rPr sz="2000" kern="0" spc="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d</a:t>
            </a:r>
            <a:endParaRPr sz="2000" dirty="0">
              <a:latin typeface="Cambria Math"/>
              <a:ea typeface="Cambria Math"/>
              <a:cs typeface="Cambria Math"/>
            </a:endParaRPr>
          </a:p>
        </p:txBody>
      </p:sp>
      <p:sp>
        <p:nvSpPr>
          <p:cNvPr id="562" name="textbox 562"/>
          <p:cNvSpPr/>
          <p:nvPr/>
        </p:nvSpPr>
        <p:spPr>
          <a:xfrm>
            <a:off x="5432163" y="4691505"/>
            <a:ext cx="188595" cy="2197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528"/>
              </a:lnSpc>
              <a:tabLst/>
            </a:pPr>
            <a:r>
              <a:rPr sz="2000" kern="0" spc="1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endParaRPr sz="2000" dirty="0">
              <a:latin typeface="Cambria Math"/>
              <a:ea typeface="Cambria Math"/>
              <a:cs typeface="Cambria Math"/>
            </a:endParaRPr>
          </a:p>
        </p:txBody>
      </p:sp>
      <p:sp>
        <p:nvSpPr>
          <p:cNvPr id="564" name="textbox 564"/>
          <p:cNvSpPr/>
          <p:nvPr/>
        </p:nvSpPr>
        <p:spPr>
          <a:xfrm>
            <a:off x="5390115" y="4243251"/>
            <a:ext cx="175260" cy="2622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493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8000"/>
              </a:lnSpc>
              <a:tabLst/>
            </a:pPr>
            <a:r>
              <a:rPr sz="2000" kern="0" spc="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d</a:t>
            </a:r>
            <a:endParaRPr sz="2000" dirty="0">
              <a:latin typeface="Cambria Math"/>
              <a:ea typeface="Cambria Math"/>
              <a:cs typeface="Cambria Math"/>
            </a:endParaRPr>
          </a:p>
        </p:txBody>
      </p:sp>
      <p:sp>
        <p:nvSpPr>
          <p:cNvPr id="566" name="textbox 566"/>
          <p:cNvSpPr/>
          <p:nvPr/>
        </p:nvSpPr>
        <p:spPr>
          <a:xfrm>
            <a:off x="5435970" y="4059045"/>
            <a:ext cx="188595" cy="2197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528"/>
              </a:lnSpc>
              <a:tabLst/>
            </a:pPr>
            <a:r>
              <a:rPr sz="2000" kern="0" spc="1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endParaRPr sz="2000" dirty="0">
              <a:latin typeface="Cambria Math"/>
              <a:ea typeface="Cambria Math"/>
              <a:cs typeface="Cambria Math"/>
            </a:endParaRPr>
          </a:p>
        </p:txBody>
      </p:sp>
      <p:pic>
        <p:nvPicPr>
          <p:cNvPr id="568" name="picture 5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500494" y="3603755"/>
            <a:ext cx="273329" cy="367893"/>
          </a:xfrm>
          <a:prstGeom prst="rect">
            <a:avLst/>
          </a:prstGeom>
        </p:spPr>
      </p:pic>
      <p:pic>
        <p:nvPicPr>
          <p:cNvPr id="570" name="picture 5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5367507" y="3175512"/>
            <a:ext cx="272033" cy="367893"/>
          </a:xfrm>
          <a:prstGeom prst="rect">
            <a:avLst/>
          </a:prstGeom>
        </p:spPr>
      </p:pic>
      <p:pic>
        <p:nvPicPr>
          <p:cNvPr id="572" name="picture 5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5475742" y="2294640"/>
            <a:ext cx="416859" cy="367893"/>
          </a:xfrm>
          <a:prstGeom prst="rect">
            <a:avLst/>
          </a:prstGeom>
        </p:spPr>
      </p:pic>
      <p:pic>
        <p:nvPicPr>
          <p:cNvPr id="574" name="picture 5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1160990" y="2256616"/>
            <a:ext cx="2926882" cy="428777"/>
          </a:xfrm>
          <a:prstGeom prst="rect">
            <a:avLst/>
          </a:prstGeom>
        </p:spPr>
      </p:pic>
      <p:pic>
        <p:nvPicPr>
          <p:cNvPr id="576" name="picture 57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  <p:sp>
        <p:nvSpPr>
          <p:cNvPr id="578" name="textbox 578"/>
          <p:cNvSpPr/>
          <p:nvPr/>
        </p:nvSpPr>
        <p:spPr>
          <a:xfrm>
            <a:off x="773904" y="749147"/>
            <a:ext cx="1664335" cy="4718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493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1000"/>
              </a:lnSpc>
              <a:tabLst/>
            </a:pPr>
            <a:r>
              <a:rPr sz="3600" kern="0" spc="-30" dirty="0">
                <a:solidFill>
                  <a:srgbClr val="90C226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Solution</a:t>
            </a:r>
            <a:endParaRPr sz="3600" dirty="0">
              <a:latin typeface="Trebuchet MS"/>
              <a:ea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picture 5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06" y="0"/>
            <a:ext cx="4771493" cy="6858000"/>
          </a:xfrm>
          <a:prstGeom prst="rect">
            <a:avLst/>
          </a:prstGeom>
        </p:spPr>
      </p:pic>
      <p:sp>
        <p:nvSpPr>
          <p:cNvPr id="582" name="path 582"/>
          <p:cNvSpPr/>
          <p:nvPr/>
        </p:nvSpPr>
        <p:spPr>
          <a:xfrm>
            <a:off x="2208163" y="1962862"/>
            <a:ext cx="503999" cy="428955"/>
          </a:xfrm>
          <a:custGeom>
            <a:avLst/>
            <a:gdLst/>
            <a:ahLst/>
            <a:cxnLst/>
            <a:rect l="0" t="0" r="0" b="0"/>
            <a:pathLst>
              <a:path w="793" h="675">
                <a:moveTo>
                  <a:pt x="616" y="0"/>
                </a:moveTo>
                <a:cubicBezTo>
                  <a:pt x="673" y="14"/>
                  <a:pt x="716" y="53"/>
                  <a:pt x="747" y="116"/>
                </a:cubicBezTo>
                <a:cubicBezTo>
                  <a:pt x="778" y="178"/>
                  <a:pt x="793" y="252"/>
                  <a:pt x="793" y="337"/>
                </a:cubicBezTo>
                <a:cubicBezTo>
                  <a:pt x="793" y="423"/>
                  <a:pt x="778" y="497"/>
                  <a:pt x="747" y="559"/>
                </a:cubicBezTo>
                <a:cubicBezTo>
                  <a:pt x="716" y="621"/>
                  <a:pt x="673" y="660"/>
                  <a:pt x="616" y="675"/>
                </a:cubicBezTo>
                <a:lnTo>
                  <a:pt x="609" y="653"/>
                </a:lnTo>
                <a:cubicBezTo>
                  <a:pt x="653" y="636"/>
                  <a:pt x="686" y="600"/>
                  <a:pt x="709" y="544"/>
                </a:cubicBezTo>
                <a:cubicBezTo>
                  <a:pt x="732" y="489"/>
                  <a:pt x="743" y="420"/>
                  <a:pt x="743" y="338"/>
                </a:cubicBezTo>
                <a:cubicBezTo>
                  <a:pt x="743" y="255"/>
                  <a:pt x="732" y="186"/>
                  <a:pt x="709" y="130"/>
                </a:cubicBezTo>
                <a:cubicBezTo>
                  <a:pt x="686" y="75"/>
                  <a:pt x="653" y="38"/>
                  <a:pt x="609" y="22"/>
                </a:cubicBezTo>
                <a:lnTo>
                  <a:pt x="616" y="0"/>
                </a:lnTo>
                <a:close/>
                <a:moveTo>
                  <a:pt x="177" y="0"/>
                </a:moveTo>
                <a:lnTo>
                  <a:pt x="184" y="22"/>
                </a:lnTo>
                <a:cubicBezTo>
                  <a:pt x="140" y="38"/>
                  <a:pt x="106" y="75"/>
                  <a:pt x="84" y="130"/>
                </a:cubicBezTo>
                <a:cubicBezTo>
                  <a:pt x="61" y="186"/>
                  <a:pt x="50" y="255"/>
                  <a:pt x="50" y="338"/>
                </a:cubicBezTo>
                <a:cubicBezTo>
                  <a:pt x="50" y="420"/>
                  <a:pt x="61" y="489"/>
                  <a:pt x="84" y="544"/>
                </a:cubicBezTo>
                <a:cubicBezTo>
                  <a:pt x="106" y="600"/>
                  <a:pt x="140" y="636"/>
                  <a:pt x="184" y="653"/>
                </a:cubicBezTo>
                <a:lnTo>
                  <a:pt x="177" y="675"/>
                </a:lnTo>
                <a:cubicBezTo>
                  <a:pt x="120" y="660"/>
                  <a:pt x="76" y="621"/>
                  <a:pt x="46" y="559"/>
                </a:cubicBezTo>
                <a:cubicBezTo>
                  <a:pt x="15" y="497"/>
                  <a:pt x="0" y="423"/>
                  <a:pt x="0" y="337"/>
                </a:cubicBezTo>
                <a:cubicBezTo>
                  <a:pt x="0" y="252"/>
                  <a:pt x="15" y="178"/>
                  <a:pt x="46" y="116"/>
                </a:cubicBezTo>
                <a:cubicBezTo>
                  <a:pt x="76" y="53"/>
                  <a:pt x="120" y="14"/>
                  <a:pt x="177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84" name="path 584"/>
          <p:cNvSpPr/>
          <p:nvPr/>
        </p:nvSpPr>
        <p:spPr>
          <a:xfrm>
            <a:off x="6109603" y="2604466"/>
            <a:ext cx="1383348" cy="428955"/>
          </a:xfrm>
          <a:custGeom>
            <a:avLst/>
            <a:gdLst/>
            <a:ahLst/>
            <a:cxnLst/>
            <a:rect l="0" t="0" r="0" b="0"/>
            <a:pathLst>
              <a:path w="2178" h="675">
                <a:moveTo>
                  <a:pt x="498" y="0"/>
                </a:moveTo>
                <a:cubicBezTo>
                  <a:pt x="555" y="14"/>
                  <a:pt x="599" y="53"/>
                  <a:pt x="629" y="116"/>
                </a:cubicBezTo>
                <a:cubicBezTo>
                  <a:pt x="660" y="178"/>
                  <a:pt x="676" y="252"/>
                  <a:pt x="676" y="337"/>
                </a:cubicBezTo>
                <a:cubicBezTo>
                  <a:pt x="676" y="423"/>
                  <a:pt x="660" y="497"/>
                  <a:pt x="629" y="559"/>
                </a:cubicBezTo>
                <a:cubicBezTo>
                  <a:pt x="599" y="621"/>
                  <a:pt x="555" y="660"/>
                  <a:pt x="498" y="675"/>
                </a:cubicBezTo>
                <a:lnTo>
                  <a:pt x="491" y="653"/>
                </a:lnTo>
                <a:cubicBezTo>
                  <a:pt x="535" y="636"/>
                  <a:pt x="569" y="600"/>
                  <a:pt x="591" y="544"/>
                </a:cubicBezTo>
                <a:cubicBezTo>
                  <a:pt x="614" y="489"/>
                  <a:pt x="625" y="420"/>
                  <a:pt x="625" y="338"/>
                </a:cubicBezTo>
                <a:cubicBezTo>
                  <a:pt x="625" y="255"/>
                  <a:pt x="614" y="186"/>
                  <a:pt x="591" y="130"/>
                </a:cubicBezTo>
                <a:cubicBezTo>
                  <a:pt x="569" y="75"/>
                  <a:pt x="535" y="38"/>
                  <a:pt x="491" y="22"/>
                </a:cubicBezTo>
                <a:lnTo>
                  <a:pt x="498" y="0"/>
                </a:lnTo>
                <a:close/>
                <a:moveTo>
                  <a:pt x="177" y="0"/>
                </a:moveTo>
                <a:lnTo>
                  <a:pt x="184" y="22"/>
                </a:lnTo>
                <a:cubicBezTo>
                  <a:pt x="140" y="38"/>
                  <a:pt x="106" y="75"/>
                  <a:pt x="84" y="130"/>
                </a:cubicBezTo>
                <a:cubicBezTo>
                  <a:pt x="61" y="186"/>
                  <a:pt x="50" y="255"/>
                  <a:pt x="50" y="338"/>
                </a:cubicBezTo>
                <a:cubicBezTo>
                  <a:pt x="50" y="420"/>
                  <a:pt x="61" y="489"/>
                  <a:pt x="84" y="544"/>
                </a:cubicBezTo>
                <a:cubicBezTo>
                  <a:pt x="106" y="600"/>
                  <a:pt x="140" y="636"/>
                  <a:pt x="184" y="653"/>
                </a:cubicBezTo>
                <a:lnTo>
                  <a:pt x="177" y="675"/>
                </a:lnTo>
                <a:cubicBezTo>
                  <a:pt x="120" y="660"/>
                  <a:pt x="76" y="621"/>
                  <a:pt x="46" y="559"/>
                </a:cubicBezTo>
                <a:cubicBezTo>
                  <a:pt x="15" y="497"/>
                  <a:pt x="0" y="423"/>
                  <a:pt x="0" y="337"/>
                </a:cubicBezTo>
                <a:cubicBezTo>
                  <a:pt x="0" y="252"/>
                  <a:pt x="15" y="178"/>
                  <a:pt x="46" y="116"/>
                </a:cubicBezTo>
                <a:cubicBezTo>
                  <a:pt x="76" y="53"/>
                  <a:pt x="120" y="14"/>
                  <a:pt x="177" y="0"/>
                </a:cubicBezTo>
              </a:path>
              <a:path w="2178" h="675">
                <a:moveTo>
                  <a:pt x="2001" y="0"/>
                </a:moveTo>
                <a:cubicBezTo>
                  <a:pt x="2057" y="14"/>
                  <a:pt x="2101" y="53"/>
                  <a:pt x="2132" y="116"/>
                </a:cubicBezTo>
                <a:cubicBezTo>
                  <a:pt x="2163" y="178"/>
                  <a:pt x="2178" y="252"/>
                  <a:pt x="2178" y="337"/>
                </a:cubicBezTo>
                <a:cubicBezTo>
                  <a:pt x="2178" y="423"/>
                  <a:pt x="2163" y="497"/>
                  <a:pt x="2132" y="559"/>
                </a:cubicBezTo>
                <a:cubicBezTo>
                  <a:pt x="2101" y="621"/>
                  <a:pt x="2057" y="660"/>
                  <a:pt x="2001" y="675"/>
                </a:cubicBezTo>
                <a:lnTo>
                  <a:pt x="1994" y="653"/>
                </a:lnTo>
                <a:cubicBezTo>
                  <a:pt x="2038" y="636"/>
                  <a:pt x="2071" y="600"/>
                  <a:pt x="2094" y="544"/>
                </a:cubicBezTo>
                <a:cubicBezTo>
                  <a:pt x="2116" y="489"/>
                  <a:pt x="2128" y="420"/>
                  <a:pt x="2128" y="338"/>
                </a:cubicBezTo>
                <a:cubicBezTo>
                  <a:pt x="2128" y="255"/>
                  <a:pt x="2116" y="186"/>
                  <a:pt x="2094" y="130"/>
                </a:cubicBezTo>
                <a:cubicBezTo>
                  <a:pt x="2071" y="75"/>
                  <a:pt x="2038" y="38"/>
                  <a:pt x="1994" y="22"/>
                </a:cubicBezTo>
                <a:lnTo>
                  <a:pt x="2001" y="0"/>
                </a:lnTo>
                <a:close/>
                <a:moveTo>
                  <a:pt x="1679" y="0"/>
                </a:moveTo>
                <a:lnTo>
                  <a:pt x="1686" y="22"/>
                </a:lnTo>
                <a:cubicBezTo>
                  <a:pt x="1642" y="38"/>
                  <a:pt x="1609" y="75"/>
                  <a:pt x="1586" y="130"/>
                </a:cubicBezTo>
                <a:cubicBezTo>
                  <a:pt x="1563" y="186"/>
                  <a:pt x="1552" y="255"/>
                  <a:pt x="1552" y="338"/>
                </a:cubicBezTo>
                <a:cubicBezTo>
                  <a:pt x="1552" y="420"/>
                  <a:pt x="1563" y="489"/>
                  <a:pt x="1586" y="544"/>
                </a:cubicBezTo>
                <a:cubicBezTo>
                  <a:pt x="1609" y="600"/>
                  <a:pt x="1642" y="636"/>
                  <a:pt x="1686" y="653"/>
                </a:cubicBezTo>
                <a:lnTo>
                  <a:pt x="1679" y="675"/>
                </a:lnTo>
                <a:cubicBezTo>
                  <a:pt x="1623" y="660"/>
                  <a:pt x="1579" y="621"/>
                  <a:pt x="1548" y="559"/>
                </a:cubicBezTo>
                <a:cubicBezTo>
                  <a:pt x="1517" y="497"/>
                  <a:pt x="1502" y="423"/>
                  <a:pt x="1502" y="337"/>
                </a:cubicBezTo>
                <a:cubicBezTo>
                  <a:pt x="1502" y="252"/>
                  <a:pt x="1517" y="178"/>
                  <a:pt x="1548" y="116"/>
                </a:cubicBezTo>
                <a:cubicBezTo>
                  <a:pt x="1579" y="53"/>
                  <a:pt x="1623" y="14"/>
                  <a:pt x="1679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86" name="path 586"/>
          <p:cNvSpPr/>
          <p:nvPr/>
        </p:nvSpPr>
        <p:spPr>
          <a:xfrm>
            <a:off x="1391295" y="5092992"/>
            <a:ext cx="443102" cy="328904"/>
          </a:xfrm>
          <a:custGeom>
            <a:avLst/>
            <a:gdLst/>
            <a:ahLst/>
            <a:cxnLst/>
            <a:rect l="0" t="0" r="0" b="0"/>
            <a:pathLst>
              <a:path w="697" h="517">
                <a:moveTo>
                  <a:pt x="532" y="0"/>
                </a:moveTo>
                <a:cubicBezTo>
                  <a:pt x="585" y="14"/>
                  <a:pt x="626" y="44"/>
                  <a:pt x="655" y="90"/>
                </a:cubicBezTo>
                <a:cubicBezTo>
                  <a:pt x="683" y="137"/>
                  <a:pt x="697" y="193"/>
                  <a:pt x="697" y="259"/>
                </a:cubicBezTo>
                <a:cubicBezTo>
                  <a:pt x="697" y="325"/>
                  <a:pt x="683" y="381"/>
                  <a:pt x="655" y="427"/>
                </a:cubicBezTo>
                <a:cubicBezTo>
                  <a:pt x="626" y="473"/>
                  <a:pt x="585" y="503"/>
                  <a:pt x="532" y="517"/>
                </a:cubicBezTo>
                <a:lnTo>
                  <a:pt x="526" y="496"/>
                </a:lnTo>
                <a:cubicBezTo>
                  <a:pt x="568" y="482"/>
                  <a:pt x="599" y="455"/>
                  <a:pt x="619" y="413"/>
                </a:cubicBezTo>
                <a:cubicBezTo>
                  <a:pt x="640" y="372"/>
                  <a:pt x="650" y="320"/>
                  <a:pt x="650" y="256"/>
                </a:cubicBezTo>
                <a:cubicBezTo>
                  <a:pt x="650" y="194"/>
                  <a:pt x="640" y="143"/>
                  <a:pt x="619" y="103"/>
                </a:cubicBezTo>
                <a:cubicBezTo>
                  <a:pt x="599" y="62"/>
                  <a:pt x="568" y="35"/>
                  <a:pt x="525" y="21"/>
                </a:cubicBezTo>
                <a:lnTo>
                  <a:pt x="532" y="0"/>
                </a:lnTo>
                <a:close/>
                <a:moveTo>
                  <a:pt x="165" y="0"/>
                </a:moveTo>
                <a:lnTo>
                  <a:pt x="172" y="21"/>
                </a:lnTo>
                <a:cubicBezTo>
                  <a:pt x="129" y="35"/>
                  <a:pt x="98" y="62"/>
                  <a:pt x="77" y="103"/>
                </a:cubicBezTo>
                <a:cubicBezTo>
                  <a:pt x="57" y="143"/>
                  <a:pt x="47" y="194"/>
                  <a:pt x="47" y="256"/>
                </a:cubicBezTo>
                <a:cubicBezTo>
                  <a:pt x="47" y="320"/>
                  <a:pt x="57" y="372"/>
                  <a:pt x="77" y="413"/>
                </a:cubicBezTo>
                <a:cubicBezTo>
                  <a:pt x="98" y="455"/>
                  <a:pt x="129" y="482"/>
                  <a:pt x="171" y="496"/>
                </a:cubicBezTo>
                <a:lnTo>
                  <a:pt x="165" y="517"/>
                </a:lnTo>
                <a:cubicBezTo>
                  <a:pt x="111" y="503"/>
                  <a:pt x="71" y="473"/>
                  <a:pt x="42" y="427"/>
                </a:cubicBezTo>
                <a:cubicBezTo>
                  <a:pt x="14" y="381"/>
                  <a:pt x="0" y="325"/>
                  <a:pt x="0" y="259"/>
                </a:cubicBezTo>
                <a:cubicBezTo>
                  <a:pt x="0" y="193"/>
                  <a:pt x="14" y="137"/>
                  <a:pt x="42" y="90"/>
                </a:cubicBezTo>
                <a:cubicBezTo>
                  <a:pt x="71" y="44"/>
                  <a:pt x="112" y="14"/>
                  <a:pt x="165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88" name="path 588"/>
          <p:cNvSpPr/>
          <p:nvPr/>
        </p:nvSpPr>
        <p:spPr>
          <a:xfrm>
            <a:off x="2456570" y="3248952"/>
            <a:ext cx="609219" cy="328904"/>
          </a:xfrm>
          <a:custGeom>
            <a:avLst/>
            <a:gdLst/>
            <a:ahLst/>
            <a:cxnLst/>
            <a:rect l="0" t="0" r="0" b="0"/>
            <a:pathLst>
              <a:path w="959" h="517">
                <a:moveTo>
                  <a:pt x="794" y="0"/>
                </a:moveTo>
                <a:cubicBezTo>
                  <a:pt x="847" y="14"/>
                  <a:pt x="888" y="44"/>
                  <a:pt x="916" y="90"/>
                </a:cubicBezTo>
                <a:cubicBezTo>
                  <a:pt x="945" y="137"/>
                  <a:pt x="959" y="193"/>
                  <a:pt x="959" y="259"/>
                </a:cubicBezTo>
                <a:cubicBezTo>
                  <a:pt x="959" y="325"/>
                  <a:pt x="945" y="381"/>
                  <a:pt x="916" y="427"/>
                </a:cubicBezTo>
                <a:cubicBezTo>
                  <a:pt x="888" y="473"/>
                  <a:pt x="847" y="503"/>
                  <a:pt x="794" y="517"/>
                </a:cubicBezTo>
                <a:lnTo>
                  <a:pt x="787" y="496"/>
                </a:lnTo>
                <a:cubicBezTo>
                  <a:pt x="829" y="482"/>
                  <a:pt x="860" y="455"/>
                  <a:pt x="881" y="413"/>
                </a:cubicBezTo>
                <a:cubicBezTo>
                  <a:pt x="901" y="372"/>
                  <a:pt x="912" y="320"/>
                  <a:pt x="912" y="256"/>
                </a:cubicBezTo>
                <a:cubicBezTo>
                  <a:pt x="912" y="194"/>
                  <a:pt x="901" y="143"/>
                  <a:pt x="881" y="103"/>
                </a:cubicBezTo>
                <a:cubicBezTo>
                  <a:pt x="861" y="62"/>
                  <a:pt x="829" y="35"/>
                  <a:pt x="786" y="21"/>
                </a:cubicBezTo>
                <a:lnTo>
                  <a:pt x="794" y="0"/>
                </a:lnTo>
                <a:close/>
                <a:moveTo>
                  <a:pt x="165" y="0"/>
                </a:moveTo>
                <a:lnTo>
                  <a:pt x="172" y="21"/>
                </a:lnTo>
                <a:cubicBezTo>
                  <a:pt x="129" y="35"/>
                  <a:pt x="98" y="62"/>
                  <a:pt x="77" y="103"/>
                </a:cubicBezTo>
                <a:cubicBezTo>
                  <a:pt x="57" y="143"/>
                  <a:pt x="47" y="194"/>
                  <a:pt x="47" y="256"/>
                </a:cubicBezTo>
                <a:cubicBezTo>
                  <a:pt x="47" y="320"/>
                  <a:pt x="57" y="372"/>
                  <a:pt x="77" y="413"/>
                </a:cubicBezTo>
                <a:cubicBezTo>
                  <a:pt x="98" y="455"/>
                  <a:pt x="129" y="482"/>
                  <a:pt x="171" y="496"/>
                </a:cubicBezTo>
                <a:lnTo>
                  <a:pt x="165" y="517"/>
                </a:lnTo>
                <a:cubicBezTo>
                  <a:pt x="111" y="503"/>
                  <a:pt x="71" y="473"/>
                  <a:pt x="42" y="427"/>
                </a:cubicBezTo>
                <a:cubicBezTo>
                  <a:pt x="14" y="381"/>
                  <a:pt x="0" y="325"/>
                  <a:pt x="0" y="259"/>
                </a:cubicBezTo>
                <a:cubicBezTo>
                  <a:pt x="0" y="193"/>
                  <a:pt x="14" y="137"/>
                  <a:pt x="42" y="90"/>
                </a:cubicBezTo>
                <a:cubicBezTo>
                  <a:pt x="71" y="44"/>
                  <a:pt x="112" y="14"/>
                  <a:pt x="165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90" name="textbox 590"/>
          <p:cNvSpPr/>
          <p:nvPr/>
        </p:nvSpPr>
        <p:spPr>
          <a:xfrm>
            <a:off x="780013" y="1971907"/>
            <a:ext cx="8277225" cy="34905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44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3000"/>
              </a:lnSpc>
              <a:spcBef>
                <a:spcPts val="1"/>
              </a:spcBef>
              <a:tabLst/>
            </a:pPr>
            <a:r>
              <a:rPr sz="2200" kern="0" spc="-5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-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组合数       如何快</a:t>
            </a:r>
            <a:r>
              <a:rPr sz="2700" kern="0" spc="-6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速求解？</a:t>
            </a:r>
            <a:endParaRPr sz="2700" dirty="0">
              <a:latin typeface="STXinwei"/>
              <a:ea typeface="STXinwei"/>
              <a:cs typeface="STXinwei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3627120" algn="l" rtl="0" eaLnBrk="0">
              <a:lnSpc>
                <a:spcPct val="98000"/>
              </a:lnSpc>
              <a:spcBef>
                <a:spcPts val="818"/>
              </a:spcBef>
              <a:tabLst>
                <a:tab pos="3921759" algn="l"/>
              </a:tabLst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	</a:t>
            </a:r>
            <a:r>
              <a:rPr sz="2700" kern="0" spc="-6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边界条件</a:t>
            </a:r>
            <a:r>
              <a:rPr sz="2700" kern="0" spc="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      </a:t>
            </a:r>
            <a:r>
              <a:rPr sz="2700" kern="0" spc="-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2700" kern="0" spc="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      </a:t>
            </a:r>
            <a:r>
              <a:rPr sz="2700" kern="0" spc="-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2700" kern="0" spc="4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2700" kern="0" spc="-6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。</a:t>
            </a:r>
            <a:endParaRPr sz="2700" dirty="0">
              <a:latin typeface="STXinwei"/>
              <a:ea typeface="STXinwei"/>
              <a:cs typeface="STXinwei"/>
            </a:endParaRPr>
          </a:p>
          <a:p>
            <a:pPr marL="12700" algn="l" rtl="0" eaLnBrk="0">
              <a:lnSpc>
                <a:spcPct val="99000"/>
              </a:lnSpc>
              <a:spcBef>
                <a:spcPts val="1413"/>
              </a:spcBef>
              <a:tabLst/>
            </a:pPr>
            <a:r>
              <a:rPr sz="2200" kern="0" spc="-1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-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复杂度</a:t>
            </a:r>
            <a:r>
              <a:rPr sz="27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o  n</a:t>
            </a:r>
            <a:r>
              <a:rPr sz="3100" kern="0" spc="-10" baseline="33605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2</a:t>
            </a:r>
            <a:r>
              <a:rPr sz="20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0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-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，可以求出</a:t>
            </a:r>
            <a:r>
              <a:rPr sz="27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0</a:t>
            </a:r>
            <a:r>
              <a:rPr sz="2700" kern="0" spc="2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− n</a:t>
            </a:r>
            <a:r>
              <a:rPr sz="2700" kern="0" spc="-29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所有的组合数。</a:t>
            </a:r>
            <a:endParaRPr sz="2700" dirty="0">
              <a:latin typeface="STXinwei"/>
              <a:ea typeface="STXinwei"/>
              <a:cs typeface="STXinwei"/>
            </a:endParaRPr>
          </a:p>
          <a:p>
            <a:pPr marL="12700" algn="l" rtl="0" eaLnBrk="0">
              <a:lnSpc>
                <a:spcPct val="94000"/>
              </a:lnSpc>
              <a:spcBef>
                <a:spcPts val="1534"/>
              </a:spcBef>
              <a:tabLst/>
            </a:pPr>
            <a:r>
              <a:rPr sz="2200" kern="0" spc="7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200" kern="0" spc="-15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700" kern="0" spc="7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如果我们对于</a:t>
            </a:r>
            <a:r>
              <a:rPr sz="2700" kern="0" spc="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n,</a:t>
            </a:r>
            <a:r>
              <a:rPr sz="2700" kern="0" spc="-1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m</a:t>
            </a:r>
            <a:r>
              <a:rPr sz="2700" kern="0" spc="-2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7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比较大的</a:t>
            </a:r>
            <a:r>
              <a:rPr sz="2700" kern="0" spc="6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情形，需要快速计算</a:t>
            </a:r>
            <a:endParaRPr sz="2700" dirty="0">
              <a:latin typeface="STXinwei"/>
              <a:ea typeface="STXinwei"/>
              <a:cs typeface="STXinwei"/>
            </a:endParaRPr>
          </a:p>
          <a:p>
            <a:pPr algn="l" rtl="0" eaLnBrk="0">
              <a:lnSpc>
                <a:spcPct val="13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713354" algn="l" rtl="0" eaLnBrk="0">
              <a:lnSpc>
                <a:spcPct val="95000"/>
              </a:lnSpc>
              <a:spcBef>
                <a:spcPts val="816"/>
              </a:spcBef>
              <a:tabLst>
                <a:tab pos="3000375" algn="l"/>
              </a:tabLst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	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需要用到乘法逆元</a:t>
            </a:r>
            <a:r>
              <a:rPr sz="2700" kern="0" spc="-17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，</a:t>
            </a:r>
            <a:r>
              <a:rPr sz="2700" kern="0" spc="-38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2700" kern="0" spc="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预处理复杂度</a:t>
            </a:r>
            <a:endParaRPr sz="2700" dirty="0">
              <a:latin typeface="STXinwei"/>
              <a:ea typeface="STXinwei"/>
              <a:cs typeface="STXinwei"/>
            </a:endParaRPr>
          </a:p>
          <a:p>
            <a:pPr algn="l" rtl="0" eaLnBrk="0">
              <a:lnSpc>
                <a:spcPct val="10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600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54965" algn="l" rtl="0" eaLnBrk="0">
              <a:lnSpc>
                <a:spcPct val="91000"/>
              </a:lnSpc>
              <a:tabLst/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o</a:t>
            </a:r>
            <a:r>
              <a:rPr sz="2700" kern="0" spc="9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r>
              <a:rPr sz="2700" kern="0" spc="2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9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，单次查询复杂度</a:t>
            </a:r>
            <a:r>
              <a:rPr sz="2700" kern="0" spc="9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o(1)</a:t>
            </a:r>
            <a:r>
              <a:rPr sz="2700" kern="0" spc="9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。</a:t>
            </a:r>
            <a:endParaRPr sz="2700" dirty="0">
              <a:latin typeface="STXinwei"/>
              <a:ea typeface="STXinwei"/>
              <a:cs typeface="STXinwei"/>
            </a:endParaRPr>
          </a:p>
        </p:txBody>
      </p:sp>
      <p:pic>
        <p:nvPicPr>
          <p:cNvPr id="592" name="picture 5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92713" y="4409032"/>
            <a:ext cx="2700937" cy="628040"/>
          </a:xfrm>
          <a:prstGeom prst="rect">
            <a:avLst/>
          </a:prstGeom>
        </p:spPr>
      </p:pic>
      <p:sp>
        <p:nvSpPr>
          <p:cNvPr id="594" name="textbox 594"/>
          <p:cNvSpPr/>
          <p:nvPr/>
        </p:nvSpPr>
        <p:spPr>
          <a:xfrm>
            <a:off x="7184916" y="2910676"/>
            <a:ext cx="188595" cy="2197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528"/>
              </a:lnSpc>
              <a:tabLst/>
            </a:pPr>
            <a:r>
              <a:rPr sz="2000" kern="0" spc="1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endParaRPr sz="2000" dirty="0">
              <a:latin typeface="Cambria Math"/>
              <a:ea typeface="Cambria Math"/>
              <a:cs typeface="Cambria Math"/>
            </a:endParaRPr>
          </a:p>
        </p:txBody>
      </p:sp>
      <p:sp>
        <p:nvSpPr>
          <p:cNvPr id="596" name="textbox 596"/>
          <p:cNvSpPr/>
          <p:nvPr/>
        </p:nvSpPr>
        <p:spPr>
          <a:xfrm>
            <a:off x="7169471" y="2613511"/>
            <a:ext cx="188595" cy="2197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528"/>
              </a:lnSpc>
              <a:tabLst/>
            </a:pPr>
            <a:r>
              <a:rPr sz="2000" kern="0" spc="1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endParaRPr sz="2000" dirty="0">
              <a:latin typeface="Cambria Math"/>
              <a:ea typeface="Cambria Math"/>
              <a:cs typeface="Cambria Math"/>
            </a:endParaRPr>
          </a:p>
        </p:txBody>
      </p:sp>
      <p:sp>
        <p:nvSpPr>
          <p:cNvPr id="598" name="textbox 598"/>
          <p:cNvSpPr/>
          <p:nvPr/>
        </p:nvSpPr>
        <p:spPr>
          <a:xfrm>
            <a:off x="6254468" y="2875700"/>
            <a:ext cx="157479" cy="2533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42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5000"/>
              </a:lnSpc>
              <a:tabLst/>
            </a:pPr>
            <a:r>
              <a:rPr sz="20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0</a:t>
            </a:r>
            <a:endParaRPr sz="2000" dirty="0">
              <a:latin typeface="Cambria Math"/>
              <a:ea typeface="Cambria Math"/>
              <a:cs typeface="Cambria Math"/>
            </a:endParaRPr>
          </a:p>
        </p:txBody>
      </p:sp>
      <p:sp>
        <p:nvSpPr>
          <p:cNvPr id="600" name="textbox 600"/>
          <p:cNvSpPr/>
          <p:nvPr/>
        </p:nvSpPr>
        <p:spPr>
          <a:xfrm>
            <a:off x="6208094" y="2613511"/>
            <a:ext cx="188595" cy="2197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528"/>
              </a:lnSpc>
              <a:tabLst/>
            </a:pPr>
            <a:r>
              <a:rPr sz="2000" kern="0" spc="1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endParaRPr sz="2000" dirty="0">
              <a:latin typeface="Cambria Math"/>
              <a:ea typeface="Cambria Math"/>
              <a:cs typeface="Cambria Math"/>
            </a:endParaRPr>
          </a:p>
        </p:txBody>
      </p:sp>
      <p:pic>
        <p:nvPicPr>
          <p:cNvPr id="602" name="picture 6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792713" y="2592013"/>
            <a:ext cx="3614968" cy="464530"/>
          </a:xfrm>
          <a:prstGeom prst="rect">
            <a:avLst/>
          </a:prstGeom>
        </p:spPr>
      </p:pic>
      <p:sp>
        <p:nvSpPr>
          <p:cNvPr id="604" name="textbox 604"/>
          <p:cNvSpPr/>
          <p:nvPr/>
        </p:nvSpPr>
        <p:spPr>
          <a:xfrm>
            <a:off x="2329497" y="2269072"/>
            <a:ext cx="262890" cy="2197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528"/>
              </a:lnSpc>
              <a:tabLst/>
            </a:pPr>
            <a:r>
              <a:rPr sz="2000" kern="0" spc="19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m</a:t>
            </a:r>
            <a:endParaRPr sz="2000" dirty="0">
              <a:latin typeface="Cambria Math"/>
              <a:ea typeface="Cambria Math"/>
              <a:cs typeface="Cambria Math"/>
            </a:endParaRPr>
          </a:p>
        </p:txBody>
      </p:sp>
      <p:sp>
        <p:nvSpPr>
          <p:cNvPr id="606" name="textbox 606"/>
          <p:cNvSpPr/>
          <p:nvPr/>
        </p:nvSpPr>
        <p:spPr>
          <a:xfrm>
            <a:off x="2316860" y="1971907"/>
            <a:ext cx="188595" cy="2197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528"/>
              </a:lnSpc>
              <a:tabLst/>
            </a:pPr>
            <a:r>
              <a:rPr sz="2000" kern="0" spc="1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endParaRPr sz="2000" dirty="0">
              <a:latin typeface="Cambria Math"/>
              <a:ea typeface="Cambria Math"/>
              <a:cs typeface="Cambria Math"/>
            </a:endParaRPr>
          </a:p>
        </p:txBody>
      </p:sp>
      <p:pic>
        <p:nvPicPr>
          <p:cNvPr id="608" name="picture 6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  <p:sp>
        <p:nvSpPr>
          <p:cNvPr id="610" name="textbox 610"/>
          <p:cNvSpPr/>
          <p:nvPr/>
        </p:nvSpPr>
        <p:spPr>
          <a:xfrm>
            <a:off x="838370" y="640486"/>
            <a:ext cx="1315085" cy="59753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4503"/>
              </a:lnSpc>
              <a:tabLst/>
            </a:pPr>
            <a:r>
              <a:rPr sz="3600" kern="0" spc="-22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组合数</a:t>
            </a:r>
            <a:endParaRPr sz="3600" dirty="0">
              <a:latin typeface="FZYaoTi"/>
              <a:ea typeface="FZYaoTi"/>
              <a:cs typeface="FZYaoTi"/>
            </a:endParaRPr>
          </a:p>
        </p:txBody>
      </p:sp>
      <p:sp>
        <p:nvSpPr>
          <p:cNvPr id="612" name="path 612"/>
          <p:cNvSpPr/>
          <p:nvPr/>
        </p:nvSpPr>
        <p:spPr>
          <a:xfrm>
            <a:off x="8540384" y="3788614"/>
            <a:ext cx="503999" cy="428955"/>
          </a:xfrm>
          <a:custGeom>
            <a:avLst/>
            <a:gdLst/>
            <a:ahLst/>
            <a:cxnLst/>
            <a:rect l="0" t="0" r="0" b="0"/>
            <a:pathLst>
              <a:path w="793" h="675">
                <a:moveTo>
                  <a:pt x="616" y="0"/>
                </a:moveTo>
                <a:cubicBezTo>
                  <a:pt x="673" y="14"/>
                  <a:pt x="716" y="53"/>
                  <a:pt x="747" y="116"/>
                </a:cubicBezTo>
                <a:cubicBezTo>
                  <a:pt x="778" y="178"/>
                  <a:pt x="793" y="252"/>
                  <a:pt x="793" y="337"/>
                </a:cubicBezTo>
                <a:cubicBezTo>
                  <a:pt x="793" y="423"/>
                  <a:pt x="778" y="497"/>
                  <a:pt x="747" y="559"/>
                </a:cubicBezTo>
                <a:cubicBezTo>
                  <a:pt x="716" y="621"/>
                  <a:pt x="673" y="660"/>
                  <a:pt x="616" y="675"/>
                </a:cubicBezTo>
                <a:lnTo>
                  <a:pt x="609" y="653"/>
                </a:lnTo>
                <a:cubicBezTo>
                  <a:pt x="653" y="636"/>
                  <a:pt x="686" y="600"/>
                  <a:pt x="709" y="544"/>
                </a:cubicBezTo>
                <a:cubicBezTo>
                  <a:pt x="732" y="489"/>
                  <a:pt x="743" y="420"/>
                  <a:pt x="743" y="338"/>
                </a:cubicBezTo>
                <a:cubicBezTo>
                  <a:pt x="743" y="255"/>
                  <a:pt x="732" y="186"/>
                  <a:pt x="709" y="130"/>
                </a:cubicBezTo>
                <a:cubicBezTo>
                  <a:pt x="686" y="75"/>
                  <a:pt x="653" y="38"/>
                  <a:pt x="609" y="22"/>
                </a:cubicBezTo>
                <a:lnTo>
                  <a:pt x="616" y="0"/>
                </a:lnTo>
                <a:close/>
                <a:moveTo>
                  <a:pt x="177" y="0"/>
                </a:moveTo>
                <a:lnTo>
                  <a:pt x="184" y="22"/>
                </a:lnTo>
                <a:cubicBezTo>
                  <a:pt x="140" y="38"/>
                  <a:pt x="106" y="75"/>
                  <a:pt x="84" y="130"/>
                </a:cubicBezTo>
                <a:cubicBezTo>
                  <a:pt x="61" y="186"/>
                  <a:pt x="50" y="255"/>
                  <a:pt x="50" y="338"/>
                </a:cubicBezTo>
                <a:cubicBezTo>
                  <a:pt x="50" y="420"/>
                  <a:pt x="61" y="489"/>
                  <a:pt x="84" y="544"/>
                </a:cubicBezTo>
                <a:cubicBezTo>
                  <a:pt x="106" y="600"/>
                  <a:pt x="140" y="636"/>
                  <a:pt x="184" y="653"/>
                </a:cubicBezTo>
                <a:lnTo>
                  <a:pt x="177" y="675"/>
                </a:lnTo>
                <a:cubicBezTo>
                  <a:pt x="120" y="660"/>
                  <a:pt x="76" y="621"/>
                  <a:pt x="46" y="559"/>
                </a:cubicBezTo>
                <a:cubicBezTo>
                  <a:pt x="15" y="497"/>
                  <a:pt x="0" y="423"/>
                  <a:pt x="0" y="337"/>
                </a:cubicBezTo>
                <a:cubicBezTo>
                  <a:pt x="0" y="252"/>
                  <a:pt x="15" y="178"/>
                  <a:pt x="46" y="116"/>
                </a:cubicBezTo>
                <a:cubicBezTo>
                  <a:pt x="76" y="53"/>
                  <a:pt x="120" y="14"/>
                  <a:pt x="177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14" name="textbox 614"/>
          <p:cNvSpPr/>
          <p:nvPr/>
        </p:nvSpPr>
        <p:spPr>
          <a:xfrm>
            <a:off x="8661717" y="3807748"/>
            <a:ext cx="581659" cy="44576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3308"/>
              </a:lnSpc>
              <a:tabLst/>
            </a:pPr>
            <a:r>
              <a:rPr sz="2300" kern="0" spc="600" baseline="-20577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m</a:t>
            </a:r>
            <a:r>
              <a:rPr sz="1500" kern="0" spc="1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</a:t>
            </a:r>
            <a:r>
              <a:rPr sz="2000" kern="0" spc="-80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？</a:t>
            </a:r>
            <a:endParaRPr sz="2000" dirty="0">
              <a:latin typeface="STXinwei"/>
              <a:ea typeface="STXinwei"/>
              <a:cs typeface="STXinwei"/>
            </a:endParaRPr>
          </a:p>
        </p:txBody>
      </p:sp>
      <p:sp>
        <p:nvSpPr>
          <p:cNvPr id="616" name="textbox 616"/>
          <p:cNvSpPr/>
          <p:nvPr/>
        </p:nvSpPr>
        <p:spPr>
          <a:xfrm>
            <a:off x="8698247" y="3797659"/>
            <a:ext cx="188595" cy="1587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048"/>
              </a:lnSpc>
              <a:tabLst/>
            </a:pPr>
            <a:r>
              <a:rPr sz="2000" kern="0" spc="1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endParaRPr sz="2000" dirty="0">
              <a:latin typeface="Cambria Math"/>
              <a:ea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" name="picture 6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06" y="0"/>
            <a:ext cx="4771493" cy="6858000"/>
          </a:xfrm>
          <a:prstGeom prst="rect">
            <a:avLst/>
          </a:prstGeom>
        </p:spPr>
      </p:pic>
      <p:pic>
        <p:nvPicPr>
          <p:cNvPr id="620" name="picture 6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44093" y="3836938"/>
            <a:ext cx="8068801" cy="2886466"/>
          </a:xfrm>
          <a:prstGeom prst="rect">
            <a:avLst/>
          </a:prstGeom>
        </p:spPr>
      </p:pic>
      <p:pic>
        <p:nvPicPr>
          <p:cNvPr id="622" name="picture 6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444093" y="1535646"/>
            <a:ext cx="6611273" cy="1514678"/>
          </a:xfrm>
          <a:prstGeom prst="rect">
            <a:avLst/>
          </a:prstGeom>
        </p:spPr>
      </p:pic>
      <p:pic>
        <p:nvPicPr>
          <p:cNvPr id="624" name="picture 6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  <p:sp>
        <p:nvSpPr>
          <p:cNvPr id="626" name="textbox 626"/>
          <p:cNvSpPr/>
          <p:nvPr/>
        </p:nvSpPr>
        <p:spPr>
          <a:xfrm>
            <a:off x="852543" y="640486"/>
            <a:ext cx="1758314" cy="5943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4475"/>
              </a:lnSpc>
              <a:tabLst/>
            </a:pPr>
            <a:r>
              <a:rPr sz="3600" kern="0" spc="-20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如何实现</a:t>
            </a:r>
            <a:endParaRPr sz="3600" dirty="0">
              <a:latin typeface="FZYaoTi"/>
              <a:ea typeface="FZYaoTi"/>
              <a:cs typeface="FZYaoT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ath 628"/>
          <p:cNvSpPr/>
          <p:nvPr/>
        </p:nvSpPr>
        <p:spPr>
          <a:xfrm>
            <a:off x="3356633" y="4687818"/>
            <a:ext cx="405269" cy="306323"/>
          </a:xfrm>
          <a:custGeom>
            <a:avLst/>
            <a:gdLst/>
            <a:ahLst/>
            <a:cxnLst/>
            <a:rect l="0" t="0" r="0" b="0"/>
            <a:pathLst>
              <a:path w="638" h="482">
                <a:moveTo>
                  <a:pt x="484" y="0"/>
                </a:moveTo>
                <a:cubicBezTo>
                  <a:pt x="533" y="13"/>
                  <a:pt x="571" y="41"/>
                  <a:pt x="598" y="84"/>
                </a:cubicBezTo>
                <a:cubicBezTo>
                  <a:pt x="624" y="127"/>
                  <a:pt x="638" y="180"/>
                  <a:pt x="638" y="241"/>
                </a:cubicBezTo>
                <a:cubicBezTo>
                  <a:pt x="638" y="302"/>
                  <a:pt x="624" y="354"/>
                  <a:pt x="598" y="398"/>
                </a:cubicBezTo>
                <a:cubicBezTo>
                  <a:pt x="572" y="441"/>
                  <a:pt x="534" y="469"/>
                  <a:pt x="484" y="482"/>
                </a:cubicBezTo>
                <a:lnTo>
                  <a:pt x="478" y="462"/>
                </a:lnTo>
                <a:cubicBezTo>
                  <a:pt x="517" y="449"/>
                  <a:pt x="546" y="423"/>
                  <a:pt x="565" y="385"/>
                </a:cubicBezTo>
                <a:cubicBezTo>
                  <a:pt x="584" y="347"/>
                  <a:pt x="594" y="298"/>
                  <a:pt x="594" y="238"/>
                </a:cubicBezTo>
                <a:cubicBezTo>
                  <a:pt x="594" y="181"/>
                  <a:pt x="584" y="133"/>
                  <a:pt x="565" y="96"/>
                </a:cubicBezTo>
                <a:cubicBezTo>
                  <a:pt x="546" y="58"/>
                  <a:pt x="517" y="32"/>
                  <a:pt x="477" y="19"/>
                </a:cubicBezTo>
                <a:lnTo>
                  <a:pt x="484" y="0"/>
                </a:lnTo>
                <a:close/>
                <a:moveTo>
                  <a:pt x="153" y="0"/>
                </a:moveTo>
                <a:lnTo>
                  <a:pt x="160" y="19"/>
                </a:lnTo>
                <a:cubicBezTo>
                  <a:pt x="121" y="32"/>
                  <a:pt x="91" y="58"/>
                  <a:pt x="72" y="96"/>
                </a:cubicBezTo>
                <a:cubicBezTo>
                  <a:pt x="53" y="133"/>
                  <a:pt x="43" y="181"/>
                  <a:pt x="43" y="238"/>
                </a:cubicBezTo>
                <a:cubicBezTo>
                  <a:pt x="43" y="298"/>
                  <a:pt x="53" y="347"/>
                  <a:pt x="72" y="385"/>
                </a:cubicBezTo>
                <a:cubicBezTo>
                  <a:pt x="91" y="423"/>
                  <a:pt x="120" y="449"/>
                  <a:pt x="159" y="462"/>
                </a:cubicBezTo>
                <a:lnTo>
                  <a:pt x="153" y="482"/>
                </a:lnTo>
                <a:cubicBezTo>
                  <a:pt x="104" y="469"/>
                  <a:pt x="66" y="441"/>
                  <a:pt x="39" y="398"/>
                </a:cubicBezTo>
                <a:cubicBezTo>
                  <a:pt x="13" y="354"/>
                  <a:pt x="0" y="302"/>
                  <a:pt x="0" y="241"/>
                </a:cubicBezTo>
                <a:cubicBezTo>
                  <a:pt x="0" y="180"/>
                  <a:pt x="13" y="127"/>
                  <a:pt x="39" y="84"/>
                </a:cubicBezTo>
                <a:cubicBezTo>
                  <a:pt x="66" y="41"/>
                  <a:pt x="104" y="13"/>
                  <a:pt x="153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630" name="picture 6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06" y="0"/>
            <a:ext cx="4771493" cy="6858000"/>
          </a:xfrm>
          <a:prstGeom prst="rect">
            <a:avLst/>
          </a:prstGeom>
        </p:spPr>
      </p:pic>
      <p:sp>
        <p:nvSpPr>
          <p:cNvPr id="632" name="textbox 632"/>
          <p:cNvSpPr/>
          <p:nvPr/>
        </p:nvSpPr>
        <p:spPr>
          <a:xfrm>
            <a:off x="778220" y="640486"/>
            <a:ext cx="10558144" cy="58547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68580" algn="l" rtl="0" eaLnBrk="0">
              <a:lnSpc>
                <a:spcPts val="4503"/>
              </a:lnSpc>
              <a:tabLst/>
            </a:pPr>
            <a:r>
              <a:rPr sz="3600" kern="0" spc="-11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卢卡斯定理</a:t>
            </a:r>
            <a:endParaRPr sz="3600" dirty="0">
              <a:latin typeface="FZYaoTi"/>
              <a:ea typeface="FZYaoTi"/>
              <a:cs typeface="FZYaoTi"/>
            </a:endParaRPr>
          </a:p>
          <a:p>
            <a:pPr algn="l" rtl="0" eaLnBrk="0">
              <a:lnSpc>
                <a:spcPct val="18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0000"/>
              </a:lnSpc>
              <a:spcBef>
                <a:spcPts val="788"/>
              </a:spcBef>
              <a:tabLst/>
            </a:pPr>
            <a:r>
              <a:rPr sz="2000" kern="0" spc="-4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000" kern="0" spc="29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600" kern="0" spc="-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我们之前讨论的情形是</a:t>
            </a:r>
            <a:r>
              <a:rPr sz="26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r>
              <a:rPr sz="2600" kern="0" spc="-3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600" kern="0" spc="-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不太大</a:t>
            </a:r>
            <a:r>
              <a:rPr sz="26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(n</a:t>
            </a:r>
            <a:r>
              <a:rPr sz="2600" kern="0" spc="3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6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≤</a:t>
            </a:r>
            <a:r>
              <a:rPr sz="2600" kern="0" spc="3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4000" kern="0" spc="-40" baseline="3906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10</a:t>
            </a:r>
            <a:r>
              <a:rPr sz="2900" kern="0" spc="-40" baseline="5388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7</a:t>
            </a:r>
            <a:r>
              <a:rPr sz="26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)</a:t>
            </a:r>
            <a:r>
              <a:rPr sz="2600" kern="0" spc="-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，并且模数</a:t>
            </a:r>
            <a:r>
              <a:rPr sz="26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p</a:t>
            </a:r>
            <a:r>
              <a:rPr sz="2600" kern="0" spc="-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比</a:t>
            </a:r>
            <a:r>
              <a:rPr sz="26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r>
              <a:rPr sz="2600" kern="0" spc="-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大且是素数。</a:t>
            </a:r>
            <a:endParaRPr sz="2600" dirty="0">
              <a:latin typeface="STXinwei"/>
              <a:ea typeface="STXinwei"/>
              <a:cs typeface="STXinwei"/>
            </a:endParaRPr>
          </a:p>
          <a:p>
            <a:pPr marL="12700" algn="l" rtl="0" eaLnBrk="0">
              <a:lnSpc>
                <a:spcPct val="92000"/>
              </a:lnSpc>
              <a:spcBef>
                <a:spcPts val="1365"/>
              </a:spcBef>
              <a:tabLst/>
            </a:pPr>
            <a:r>
              <a:rPr sz="2000" kern="0" spc="-6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600" kern="0" spc="-60" dirty="0">
                <a:solidFill>
                  <a:srgbClr val="40404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Lucas</a:t>
            </a:r>
            <a:r>
              <a:rPr sz="2600" kern="0" spc="290" dirty="0">
                <a:solidFill>
                  <a:srgbClr val="40404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2600" kern="0" spc="-6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定理在另一种情形下</a:t>
            </a:r>
            <a:r>
              <a:rPr sz="2600" kern="0" spc="-7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很有用：</a:t>
            </a:r>
            <a:endParaRPr sz="2600" dirty="0">
              <a:latin typeface="STXinwei"/>
              <a:ea typeface="STXinwei"/>
              <a:cs typeface="STXinwei"/>
            </a:endParaRPr>
          </a:p>
          <a:p>
            <a:pPr marL="12700" algn="l" rtl="0" eaLnBrk="0">
              <a:lnSpc>
                <a:spcPct val="91000"/>
              </a:lnSpc>
              <a:spcBef>
                <a:spcPts val="1170"/>
              </a:spcBef>
              <a:tabLst/>
            </a:pPr>
            <a:r>
              <a:rPr sz="2000" kern="0" spc="-2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6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n,</a:t>
            </a:r>
            <a:r>
              <a:rPr sz="2600" kern="0" spc="-1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6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m</a:t>
            </a:r>
            <a:r>
              <a:rPr sz="2600" kern="0" spc="-2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600" kern="0" spc="-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比较大，</a:t>
            </a:r>
            <a:r>
              <a:rPr sz="26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p</a:t>
            </a:r>
            <a:r>
              <a:rPr sz="2600" kern="0" spc="-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是比较小的素数</a:t>
            </a:r>
            <a:r>
              <a:rPr sz="26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(p</a:t>
            </a:r>
            <a:r>
              <a:rPr sz="2600" kern="0" spc="3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6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≤</a:t>
            </a:r>
            <a:r>
              <a:rPr sz="2600" kern="0" spc="3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4000" kern="0" spc="-20" baseline="3906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10</a:t>
            </a:r>
            <a:r>
              <a:rPr sz="2900" kern="0" spc="-20" baseline="5388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6</a:t>
            </a:r>
            <a:r>
              <a:rPr sz="2600" kern="0" spc="-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)</a:t>
            </a:r>
            <a:r>
              <a:rPr sz="2600" kern="0" spc="-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。</a:t>
            </a:r>
            <a:endParaRPr sz="2600" dirty="0">
              <a:latin typeface="STXinwei"/>
              <a:ea typeface="STXinwei"/>
              <a:cs typeface="STXinwei"/>
            </a:endParaRPr>
          </a:p>
          <a:p>
            <a:pPr marL="2367914" algn="l" rtl="0" eaLnBrk="0">
              <a:lnSpc>
                <a:spcPts val="11355"/>
              </a:lnSpc>
              <a:spcBef>
                <a:spcPts val="406"/>
              </a:spcBef>
              <a:tabLst>
                <a:tab pos="8293100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spcBef>
                <a:spcPts val="1334"/>
              </a:spcBef>
              <a:tabLst/>
            </a:pPr>
            <a:r>
              <a:rPr sz="2000" kern="0" spc="3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600" kern="0" spc="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预处理复杂度</a:t>
            </a:r>
            <a:r>
              <a:rPr sz="26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o</a:t>
            </a:r>
            <a:r>
              <a:rPr sz="2600" kern="0" spc="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6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p</a:t>
            </a:r>
            <a:r>
              <a:rPr sz="2600" kern="0" spc="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600" kern="0" spc="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，单次查询复杂度</a:t>
            </a:r>
            <a:r>
              <a:rPr sz="2600" kern="0" spc="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o(</a:t>
            </a:r>
            <a:r>
              <a:rPr sz="26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log</a:t>
            </a:r>
            <a:r>
              <a:rPr sz="2600" kern="0" spc="-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6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r>
              <a:rPr sz="2600" kern="0" spc="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)</a:t>
            </a:r>
            <a:r>
              <a:rPr sz="2600" kern="0" spc="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。</a:t>
            </a:r>
            <a:endParaRPr sz="2600" dirty="0">
              <a:latin typeface="STXinwei"/>
              <a:ea typeface="STXinwei"/>
              <a:cs typeface="STXinwei"/>
            </a:endParaRPr>
          </a:p>
          <a:p>
            <a:pPr marL="12700" algn="l" rtl="0" eaLnBrk="0">
              <a:lnSpc>
                <a:spcPct val="92000"/>
              </a:lnSpc>
              <a:spcBef>
                <a:spcPts val="1379"/>
              </a:spcBef>
              <a:tabLst/>
            </a:pPr>
            <a:r>
              <a:rPr sz="2000" kern="0" spc="-1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600" kern="0" spc="-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证明详见</a:t>
            </a:r>
            <a:r>
              <a:rPr sz="2600" kern="0" spc="-10" dirty="0">
                <a:solidFill>
                  <a:srgbClr val="40404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OI Wiki</a:t>
            </a:r>
            <a:endParaRPr sz="2600" dirty="0">
              <a:latin typeface="Trebuchet MS"/>
              <a:ea typeface="Trebuchet MS"/>
              <a:cs typeface="Trebuchet MS"/>
            </a:endParaRPr>
          </a:p>
          <a:p>
            <a:pPr marL="12700" algn="l" rtl="0" eaLnBrk="0">
              <a:lnSpc>
                <a:spcPct val="107000"/>
              </a:lnSpc>
              <a:spcBef>
                <a:spcPts val="861"/>
              </a:spcBef>
              <a:tabLst/>
            </a:pPr>
            <a:r>
              <a:rPr sz="2000" kern="0" spc="1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0C226"/>
                      <wpsdc:folHlinkClr xmlns:wpsdc="http://www.wps.cn/officeDocument/2017/drawingmlCustomData" val="90C226"/>
                      <wpsdc:hlinkUnderline xmlns:wpsdc="http://www.wps.cn/officeDocument/2017/drawingmlCustomData" val="0"/>
                    </a:ext>
                  </a:extLst>
                </a:hlinkClick>
              </a:rPr>
              <a:t>、 </a:t>
            </a:r>
            <a:r>
              <a:rPr sz="2600" u="sng" kern="0" spc="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https</a:t>
            </a:r>
            <a:r>
              <a:rPr sz="2600" u="sng" kern="0" spc="1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://</a:t>
            </a:r>
            <a:r>
              <a:rPr sz="2600" u="sng" kern="0" spc="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oiwiki</a:t>
            </a:r>
            <a:r>
              <a:rPr sz="2600" u="sng" kern="0" spc="1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2600" u="sng" kern="0" spc="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org</a:t>
            </a:r>
            <a:r>
              <a:rPr sz="2600" u="sng" kern="0" spc="1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/</a:t>
            </a:r>
            <a:r>
              <a:rPr sz="2600" u="sng" kern="0" spc="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math</a:t>
            </a:r>
            <a:r>
              <a:rPr sz="2600" u="sng" kern="0" spc="1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/</a:t>
            </a:r>
            <a:r>
              <a:rPr sz="2600" u="sng" kern="0" spc="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number</a:t>
            </a:r>
            <a:r>
              <a:rPr sz="2600" u="sng" kern="0" spc="1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-</a:t>
            </a:r>
            <a:endParaRPr sz="2600" dirty="0">
              <a:latin typeface="Trebuchet MS"/>
              <a:ea typeface="Trebuchet MS"/>
              <a:cs typeface="Trebuchet MS"/>
            </a:endParaRPr>
          </a:p>
          <a:p>
            <a:pPr marL="346075" algn="l" rtl="0" eaLnBrk="0">
              <a:lnSpc>
                <a:spcPct val="81000"/>
              </a:lnSpc>
              <a:spcBef>
                <a:spcPts val="442"/>
              </a:spcBef>
              <a:tabLst/>
            </a:pPr>
            <a:r>
              <a:rPr sz="2600" u="sng" kern="0" spc="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theory/lucas/#%E8%</a:t>
            </a:r>
            <a:r>
              <a:rPr sz="2600" u="sng" kern="0" spc="-10" dirty="0">
                <a:solidFill>
                  <a:srgbClr val="99CA3C">
                    <a:alpha val="100000"/>
                  </a:srgbClr>
                </a:solidFill>
                <a:latin typeface="Trebuchet MS"/>
                <a:ea typeface="Trebuchet MS"/>
                <a:cs typeface="Trebuchet MS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99CA3C"/>
                      <wpsdc:folHlinkClr xmlns:wpsdc="http://www.wps.cn/officeDocument/2017/drawingmlCustomData" val="99CA3C"/>
                      <wpsdc:hlinkUnderline xmlns:wpsdc="http://www.wps.cn/officeDocument/2017/drawingmlCustomData" val="0"/>
                    </a:ext>
                  </a:extLst>
                </a:hlinkClick>
              </a:rPr>
              <a:t>AF%81%E6%98%8E</a:t>
            </a:r>
            <a:endParaRPr sz="2600" dirty="0">
              <a:latin typeface="Trebuchet MS"/>
              <a:ea typeface="Trebuchet MS"/>
              <a:cs typeface="Trebuchet MS"/>
            </a:endParaRPr>
          </a:p>
        </p:txBody>
      </p:sp>
      <p:pic>
        <p:nvPicPr>
          <p:cNvPr id="634" name="picture 6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146238" y="3059102"/>
            <a:ext cx="5925318" cy="1442138"/>
          </a:xfrm>
          <a:prstGeom prst="rect">
            <a:avLst/>
          </a:prstGeom>
        </p:spPr>
      </p:pic>
      <p:pic>
        <p:nvPicPr>
          <p:cNvPr id="636" name="picture 6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textbox 638"/>
          <p:cNvSpPr/>
          <p:nvPr/>
        </p:nvSpPr>
        <p:spPr>
          <a:xfrm>
            <a:off x="852543" y="-12700"/>
            <a:ext cx="11352530" cy="68834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2000"/>
              </a:lnSpc>
              <a:spcBef>
                <a:spcPts val="5"/>
              </a:spcBef>
              <a:tabLst/>
            </a:pPr>
            <a:r>
              <a:rPr sz="3700" kern="0" spc="-30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如何实现</a:t>
            </a:r>
            <a:r>
              <a:rPr sz="3700" kern="0" spc="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                                          </a:t>
            </a:r>
            <a:endParaRPr sz="3700" dirty="0">
              <a:latin typeface="FZYaoTi"/>
              <a:ea typeface="FZYaoTi"/>
              <a:cs typeface="FZYaoTi"/>
            </a:endParaRPr>
          </a:p>
        </p:txBody>
      </p:sp>
      <p:pic>
        <p:nvPicPr>
          <p:cNvPr id="640" name="picture 6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15376" y="0"/>
            <a:ext cx="4771493" cy="6858000"/>
          </a:xfrm>
          <a:prstGeom prst="rect">
            <a:avLst/>
          </a:prstGeom>
        </p:spPr>
      </p:pic>
      <p:pic>
        <p:nvPicPr>
          <p:cNvPr id="642" name="picture 6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70051" y="2138036"/>
            <a:ext cx="6639846" cy="1743311"/>
          </a:xfrm>
          <a:prstGeom prst="rect">
            <a:avLst/>
          </a:prstGeom>
        </p:spPr>
      </p:pic>
      <p:pic>
        <p:nvPicPr>
          <p:cNvPr id="644" name="picture 6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picture 6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06" y="0"/>
            <a:ext cx="4771493" cy="6858000"/>
          </a:xfrm>
          <a:prstGeom prst="rect">
            <a:avLst/>
          </a:prstGeom>
        </p:spPr>
      </p:pic>
      <p:sp>
        <p:nvSpPr>
          <p:cNvPr id="648" name="textbox 648"/>
          <p:cNvSpPr/>
          <p:nvPr/>
        </p:nvSpPr>
        <p:spPr>
          <a:xfrm>
            <a:off x="780013" y="2241767"/>
            <a:ext cx="7378700" cy="251206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416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4000"/>
              </a:lnSpc>
              <a:tabLst/>
            </a:pPr>
            <a:r>
              <a:rPr sz="2200" kern="0" spc="-1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-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斐波那契数列是满</a:t>
            </a:r>
            <a:r>
              <a:rPr sz="2700" kern="0" spc="-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足下面递推式的一个数列：</a:t>
            </a:r>
            <a:endParaRPr sz="2700" dirty="0">
              <a:latin typeface="STXinwei"/>
              <a:ea typeface="STXinwei"/>
              <a:cs typeface="STXinwei"/>
            </a:endParaRPr>
          </a:p>
          <a:p>
            <a:pPr marL="2217420" algn="l" rtl="0" eaLnBrk="0">
              <a:lnSpc>
                <a:spcPts val="7138"/>
              </a:lnSpc>
              <a:spcBef>
                <a:spcPts val="295"/>
              </a:spcBef>
              <a:tabLst>
                <a:tab pos="6181090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9000"/>
              </a:lnSpc>
              <a:spcBef>
                <a:spcPts val="1309"/>
              </a:spcBef>
              <a:tabLst/>
            </a:pPr>
            <a:r>
              <a:rPr sz="2200" kern="0" spc="-3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-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求出</a:t>
            </a:r>
            <a:r>
              <a:rPr sz="2700" kern="0" spc="-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F</a:t>
            </a:r>
            <a:r>
              <a:rPr sz="3100" kern="0" spc="-30" baseline="-18482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r>
              <a:rPr sz="2000" kern="0" spc="-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-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mod</a:t>
            </a:r>
            <a:r>
              <a:rPr sz="2700" kern="0" spc="2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4300" kern="0" spc="-30" baseline="3634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4300" kern="0" spc="-40" baseline="3634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0</a:t>
            </a:r>
            <a:r>
              <a:rPr sz="3100" kern="0" spc="-40" baseline="50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9</a:t>
            </a:r>
            <a:r>
              <a:rPr sz="20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27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+</a:t>
            </a:r>
            <a:r>
              <a:rPr sz="2700" kern="0" spc="2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7</a:t>
            </a:r>
            <a:r>
              <a:rPr sz="2700" kern="0" spc="-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。</a:t>
            </a:r>
            <a:endParaRPr sz="2700" dirty="0">
              <a:latin typeface="STXinwei"/>
              <a:ea typeface="STXinwei"/>
              <a:cs typeface="STXinwei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spcBef>
                <a:spcPts val="5"/>
              </a:spcBef>
              <a:tabLst/>
            </a:pPr>
            <a:r>
              <a:rPr sz="3400" kern="0" spc="-30" baseline="-4596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200" kern="0" spc="-28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700" kern="0" spc="-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r>
              <a:rPr sz="2700" kern="0" spc="4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2700" kern="0" spc="-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&lt;</a:t>
            </a:r>
            <a:r>
              <a:rPr sz="2700" kern="0" spc="3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4300" kern="0" spc="-30" baseline="7268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2</a:t>
            </a:r>
            <a:r>
              <a:rPr sz="3100" kern="0" spc="-30" baseline="10081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63</a:t>
            </a:r>
            <a:endParaRPr sz="3100" baseline="10081" dirty="0">
              <a:latin typeface="Cambria Math"/>
              <a:ea typeface="Cambria Math"/>
              <a:cs typeface="Cambria Math"/>
            </a:endParaRPr>
          </a:p>
        </p:txBody>
      </p:sp>
      <p:pic>
        <p:nvPicPr>
          <p:cNvPr id="650" name="picture 6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997660" y="2677263"/>
            <a:ext cx="3963953" cy="906549"/>
          </a:xfrm>
          <a:prstGeom prst="rect">
            <a:avLst/>
          </a:prstGeom>
        </p:spPr>
      </p:pic>
      <p:sp>
        <p:nvSpPr>
          <p:cNvPr id="652" name="textbox 652"/>
          <p:cNvSpPr/>
          <p:nvPr/>
        </p:nvSpPr>
        <p:spPr>
          <a:xfrm>
            <a:off x="789449" y="640486"/>
            <a:ext cx="4087495" cy="5943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4475"/>
              </a:lnSpc>
              <a:tabLst/>
            </a:pPr>
            <a:r>
              <a:rPr sz="3600" kern="0" spc="-90" dirty="0">
                <a:solidFill>
                  <a:srgbClr val="90C226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P1962</a:t>
            </a:r>
            <a:r>
              <a:rPr sz="3600" kern="0" spc="690" dirty="0">
                <a:solidFill>
                  <a:srgbClr val="90C226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600" kern="0" spc="-9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斐波那契数列</a:t>
            </a:r>
            <a:endParaRPr sz="3600" dirty="0">
              <a:latin typeface="FZYaoTi"/>
              <a:ea typeface="FZYaoTi"/>
              <a:cs typeface="FZYaoTi"/>
            </a:endParaRPr>
          </a:p>
        </p:txBody>
      </p:sp>
      <p:pic>
        <p:nvPicPr>
          <p:cNvPr id="654" name="picture 6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ath 656"/>
          <p:cNvSpPr/>
          <p:nvPr/>
        </p:nvSpPr>
        <p:spPr>
          <a:xfrm>
            <a:off x="2909525" y="3078086"/>
            <a:ext cx="997381" cy="701509"/>
          </a:xfrm>
          <a:custGeom>
            <a:avLst/>
            <a:gdLst/>
            <a:ahLst/>
            <a:cxnLst/>
            <a:rect l="0" t="0" r="0" b="0"/>
            <a:pathLst>
              <a:path w="1570" h="1104">
                <a:moveTo>
                  <a:pt x="1374" y="0"/>
                </a:moveTo>
                <a:cubicBezTo>
                  <a:pt x="1426" y="41"/>
                  <a:pt x="1472" y="108"/>
                  <a:pt x="1511" y="201"/>
                </a:cubicBezTo>
                <a:cubicBezTo>
                  <a:pt x="1551" y="295"/>
                  <a:pt x="1570" y="412"/>
                  <a:pt x="1570" y="552"/>
                </a:cubicBezTo>
                <a:cubicBezTo>
                  <a:pt x="1570" y="692"/>
                  <a:pt x="1551" y="809"/>
                  <a:pt x="1511" y="902"/>
                </a:cubicBezTo>
                <a:cubicBezTo>
                  <a:pt x="1472" y="996"/>
                  <a:pt x="1426" y="1063"/>
                  <a:pt x="1374" y="1104"/>
                </a:cubicBezTo>
                <a:lnTo>
                  <a:pt x="1358" y="1086"/>
                </a:lnTo>
                <a:cubicBezTo>
                  <a:pt x="1404" y="1043"/>
                  <a:pt x="1442" y="977"/>
                  <a:pt x="1472" y="887"/>
                </a:cubicBezTo>
                <a:cubicBezTo>
                  <a:pt x="1502" y="797"/>
                  <a:pt x="1517" y="685"/>
                  <a:pt x="1517" y="552"/>
                </a:cubicBezTo>
                <a:cubicBezTo>
                  <a:pt x="1517" y="418"/>
                  <a:pt x="1502" y="307"/>
                  <a:pt x="1472" y="217"/>
                </a:cubicBezTo>
                <a:cubicBezTo>
                  <a:pt x="1442" y="127"/>
                  <a:pt x="1404" y="60"/>
                  <a:pt x="1358" y="18"/>
                </a:cubicBezTo>
                <a:lnTo>
                  <a:pt x="1374" y="0"/>
                </a:lnTo>
                <a:close/>
                <a:moveTo>
                  <a:pt x="196" y="0"/>
                </a:moveTo>
                <a:lnTo>
                  <a:pt x="212" y="18"/>
                </a:lnTo>
                <a:cubicBezTo>
                  <a:pt x="166" y="60"/>
                  <a:pt x="128" y="127"/>
                  <a:pt x="98" y="217"/>
                </a:cubicBezTo>
                <a:cubicBezTo>
                  <a:pt x="67" y="307"/>
                  <a:pt x="52" y="418"/>
                  <a:pt x="52" y="552"/>
                </a:cubicBezTo>
                <a:cubicBezTo>
                  <a:pt x="52" y="685"/>
                  <a:pt x="67" y="797"/>
                  <a:pt x="98" y="887"/>
                </a:cubicBezTo>
                <a:cubicBezTo>
                  <a:pt x="128" y="977"/>
                  <a:pt x="166" y="1043"/>
                  <a:pt x="212" y="1086"/>
                </a:cubicBezTo>
                <a:lnTo>
                  <a:pt x="196" y="1104"/>
                </a:lnTo>
                <a:cubicBezTo>
                  <a:pt x="143" y="1063"/>
                  <a:pt x="97" y="996"/>
                  <a:pt x="58" y="902"/>
                </a:cubicBezTo>
                <a:cubicBezTo>
                  <a:pt x="19" y="809"/>
                  <a:pt x="0" y="692"/>
                  <a:pt x="0" y="552"/>
                </a:cubicBezTo>
                <a:cubicBezTo>
                  <a:pt x="0" y="412"/>
                  <a:pt x="19" y="295"/>
                  <a:pt x="58" y="201"/>
                </a:cubicBezTo>
                <a:cubicBezTo>
                  <a:pt x="97" y="108"/>
                  <a:pt x="143" y="41"/>
                  <a:pt x="196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658" name="picture 6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06" y="0"/>
            <a:ext cx="4771493" cy="6858000"/>
          </a:xfrm>
          <a:prstGeom prst="rect">
            <a:avLst/>
          </a:prstGeom>
        </p:spPr>
      </p:pic>
      <p:sp>
        <p:nvSpPr>
          <p:cNvPr id="660" name="textbox 660"/>
          <p:cNvSpPr/>
          <p:nvPr/>
        </p:nvSpPr>
        <p:spPr>
          <a:xfrm>
            <a:off x="772925" y="406568"/>
            <a:ext cx="8322309" cy="60375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67310" algn="l" rtl="0" eaLnBrk="0">
              <a:lnSpc>
                <a:spcPts val="4475"/>
              </a:lnSpc>
              <a:tabLst/>
            </a:pPr>
            <a:r>
              <a:rPr sz="3600" kern="0" spc="-9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矩阵加速递推</a:t>
            </a:r>
            <a:endParaRPr sz="3600" dirty="0">
              <a:latin typeface="FZYaoTi"/>
              <a:ea typeface="FZYaoTi"/>
              <a:cs typeface="FZYaoTi"/>
            </a:endParaRPr>
          </a:p>
          <a:p>
            <a:pPr algn="l" rtl="0" eaLnBrk="0">
              <a:lnSpc>
                <a:spcPct val="11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8000"/>
              </a:lnSpc>
              <a:spcBef>
                <a:spcPts val="814"/>
              </a:spcBef>
              <a:tabLst/>
            </a:pPr>
            <a:r>
              <a:rPr sz="2200" kern="0" spc="-8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-8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直接递推显然是不行的。</a:t>
            </a:r>
            <a:endParaRPr sz="2700" dirty="0">
              <a:latin typeface="STXinwei"/>
              <a:ea typeface="STXinwei"/>
              <a:cs typeface="STXinwei"/>
            </a:endParaRPr>
          </a:p>
          <a:p>
            <a:pPr marL="12700" algn="l" rtl="0" eaLnBrk="0">
              <a:lnSpc>
                <a:spcPct val="94000"/>
              </a:lnSpc>
              <a:spcBef>
                <a:spcPts val="859"/>
              </a:spcBef>
              <a:tabLst/>
            </a:pPr>
            <a:r>
              <a:rPr sz="2200" kern="0" spc="3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我们考虑如何用矩阵乘法来描述这个递推过程。</a:t>
            </a:r>
            <a:endParaRPr sz="2700" dirty="0">
              <a:latin typeface="STXinwei"/>
              <a:ea typeface="STXinwei"/>
              <a:cs typeface="STXinwei"/>
            </a:endParaRPr>
          </a:p>
          <a:p>
            <a:pPr marL="3527425" algn="l" rtl="0" eaLnBrk="0">
              <a:lnSpc>
                <a:spcPts val="5833"/>
              </a:lnSpc>
              <a:spcBef>
                <a:spcPts val="323"/>
              </a:spcBef>
              <a:tabLst>
                <a:tab pos="7554594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291714" algn="l" rtl="0" eaLnBrk="0">
              <a:lnSpc>
                <a:spcPts val="1892"/>
              </a:lnSpc>
              <a:spcBef>
                <a:spcPts val="911"/>
              </a:spcBef>
              <a:tabLst/>
            </a:pPr>
            <a:r>
              <a:rPr sz="2700" kern="0" spc="1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F</a:t>
            </a:r>
            <a:endParaRPr sz="2700" dirty="0">
              <a:latin typeface="Cambria Math"/>
              <a:ea typeface="Cambria Math"/>
              <a:cs typeface="Cambria Math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773045" algn="l" rtl="0" eaLnBrk="0">
              <a:lnSpc>
                <a:spcPts val="5833"/>
              </a:lnSpc>
              <a:spcBef>
                <a:spcPts val="303"/>
              </a:spcBef>
              <a:tabLst>
                <a:tab pos="8308975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9000"/>
              </a:lnSpc>
              <a:spcBef>
                <a:spcPts val="1024"/>
              </a:spcBef>
              <a:tabLst/>
            </a:pPr>
            <a:r>
              <a:rPr sz="2200" kern="0" spc="5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由此递归下去，可以得到</a:t>
            </a:r>
            <a:endParaRPr sz="2700" dirty="0">
              <a:latin typeface="STXinwei"/>
              <a:ea typeface="STXinwei"/>
              <a:cs typeface="STXinwei"/>
            </a:endParaRPr>
          </a:p>
          <a:p>
            <a:pPr marL="3519804" algn="l" rtl="0" eaLnBrk="0">
              <a:lnSpc>
                <a:spcPts val="6183"/>
              </a:lnSpc>
              <a:spcBef>
                <a:spcPts val="181"/>
              </a:spcBef>
              <a:tabLst>
                <a:tab pos="7562215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630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tabLst/>
            </a:pPr>
            <a:r>
              <a:rPr sz="2200" kern="0" spc="-2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200" kern="0" spc="-14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700" kern="0" spc="-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对矩阵进行快速幂</a:t>
            </a:r>
            <a:r>
              <a:rPr sz="2700" kern="0" spc="-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，可以求出答案。</a:t>
            </a:r>
            <a:endParaRPr sz="2700" dirty="0">
              <a:latin typeface="STXinwei"/>
              <a:ea typeface="STXinwei"/>
              <a:cs typeface="STXinwei"/>
            </a:endParaRPr>
          </a:p>
        </p:txBody>
      </p:sp>
      <p:pic>
        <p:nvPicPr>
          <p:cNvPr id="662" name="picture 6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292831" y="5127471"/>
            <a:ext cx="4042820" cy="785362"/>
          </a:xfrm>
          <a:prstGeom prst="rect">
            <a:avLst/>
          </a:prstGeom>
        </p:spPr>
      </p:pic>
      <p:pic>
        <p:nvPicPr>
          <p:cNvPr id="664" name="picture 6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546071" y="3826324"/>
            <a:ext cx="5536340" cy="740817"/>
          </a:xfrm>
          <a:prstGeom prst="rect">
            <a:avLst/>
          </a:prstGeom>
        </p:spPr>
      </p:pic>
      <p:pic>
        <p:nvPicPr>
          <p:cNvPr id="666" name="picture 6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4300451" y="2200216"/>
            <a:ext cx="4027580" cy="740817"/>
          </a:xfrm>
          <a:prstGeom prst="rect">
            <a:avLst/>
          </a:prstGeom>
        </p:spPr>
      </p:pic>
      <p:sp>
        <p:nvSpPr>
          <p:cNvPr id="668" name="textbox 668"/>
          <p:cNvSpPr/>
          <p:nvPr/>
        </p:nvSpPr>
        <p:spPr>
          <a:xfrm>
            <a:off x="772925" y="3192260"/>
            <a:ext cx="6728459" cy="61849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7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816"/>
              </a:lnSpc>
              <a:spcBef>
                <a:spcPts val="4"/>
              </a:spcBef>
              <a:tabLst/>
            </a:pPr>
            <a:r>
              <a:rPr sz="2200" kern="0" spc="5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700" kern="0" spc="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那么将向量  </a:t>
            </a:r>
            <a:r>
              <a:rPr sz="4300" kern="0" spc="50" baseline="-25213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F</a:t>
            </a:r>
            <a:r>
              <a:rPr sz="2700" kern="0" spc="4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100" b="1" kern="0" spc="50" baseline="-53456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−</a:t>
            </a:r>
            <a:r>
              <a:rPr sz="2000" kern="0" spc="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   </a:t>
            </a:r>
            <a:r>
              <a:rPr sz="2700" kern="0" spc="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也写成矩阵乘法，就是</a:t>
            </a:r>
            <a:endParaRPr sz="2700" dirty="0">
              <a:latin typeface="STXinwei"/>
              <a:ea typeface="STXinwei"/>
              <a:cs typeface="STXinwei"/>
            </a:endParaRPr>
          </a:p>
        </p:txBody>
      </p:sp>
      <p:sp>
        <p:nvSpPr>
          <p:cNvPr id="670" name="textbox 670"/>
          <p:cNvSpPr/>
          <p:nvPr/>
        </p:nvSpPr>
        <p:spPr>
          <a:xfrm>
            <a:off x="3600725" y="3616679"/>
            <a:ext cx="158750" cy="2527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314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4000"/>
              </a:lnSpc>
              <a:tabLst/>
            </a:pPr>
            <a:r>
              <a:rPr sz="20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2</a:t>
            </a:r>
            <a:endParaRPr sz="2000" dirty="0">
              <a:latin typeface="Cambria Math"/>
              <a:ea typeface="Cambria Math"/>
              <a:cs typeface="Cambria Math"/>
            </a:endParaRPr>
          </a:p>
        </p:txBody>
      </p:sp>
      <p:sp>
        <p:nvSpPr>
          <p:cNvPr id="672" name="textbox 672"/>
          <p:cNvSpPr/>
          <p:nvPr/>
        </p:nvSpPr>
        <p:spPr>
          <a:xfrm>
            <a:off x="3636353" y="3192260"/>
            <a:ext cx="152400" cy="2489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04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77000"/>
              </a:lnSpc>
              <a:tabLst/>
            </a:pPr>
            <a:r>
              <a:rPr sz="1900" kern="0" spc="-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endParaRPr sz="1900" dirty="0">
              <a:latin typeface="Cambria Math"/>
              <a:ea typeface="Cambria Math"/>
              <a:cs typeface="Cambria Math"/>
            </a:endParaRPr>
          </a:p>
        </p:txBody>
      </p:sp>
      <p:sp>
        <p:nvSpPr>
          <p:cNvPr id="674" name="textbox 674"/>
          <p:cNvSpPr/>
          <p:nvPr/>
        </p:nvSpPr>
        <p:spPr>
          <a:xfrm>
            <a:off x="3226096" y="3651655"/>
            <a:ext cx="188595" cy="2197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528"/>
              </a:lnSpc>
              <a:tabLst/>
            </a:pPr>
            <a:r>
              <a:rPr sz="2000" kern="0" spc="1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endParaRPr sz="2000" dirty="0">
              <a:latin typeface="Cambria Math"/>
              <a:ea typeface="Cambria Math"/>
              <a:cs typeface="Cambria Math"/>
            </a:endParaRPr>
          </a:p>
        </p:txBody>
      </p:sp>
      <p:sp>
        <p:nvSpPr>
          <p:cNvPr id="676" name="textbox 676"/>
          <p:cNvSpPr/>
          <p:nvPr/>
        </p:nvSpPr>
        <p:spPr>
          <a:xfrm>
            <a:off x="3250878" y="3226459"/>
            <a:ext cx="188595" cy="2197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528"/>
              </a:lnSpc>
              <a:tabLst/>
            </a:pPr>
            <a:r>
              <a:rPr sz="2000" kern="0" spc="1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endParaRPr sz="2000" dirty="0">
              <a:latin typeface="Cambria Math"/>
              <a:ea typeface="Cambria Math"/>
              <a:cs typeface="Cambria Math"/>
            </a:endParaRPr>
          </a:p>
        </p:txBody>
      </p:sp>
      <p:pic>
        <p:nvPicPr>
          <p:cNvPr id="678" name="picture 6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06" y="0"/>
            <a:ext cx="4771493" cy="6858000"/>
          </a:xfrm>
          <a:prstGeom prst="rect">
            <a:avLst/>
          </a:prstGeom>
        </p:spPr>
      </p:pic>
      <p:sp>
        <p:nvSpPr>
          <p:cNvPr id="36" name="textbox 36"/>
          <p:cNvSpPr/>
          <p:nvPr/>
        </p:nvSpPr>
        <p:spPr>
          <a:xfrm>
            <a:off x="783341" y="640486"/>
            <a:ext cx="8279765" cy="32505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63500" algn="l" rtl="0" eaLnBrk="0">
              <a:lnSpc>
                <a:spcPts val="4447"/>
              </a:lnSpc>
              <a:tabLst/>
            </a:pPr>
            <a:r>
              <a:rPr sz="3600" kern="0" spc="-11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一些基本概念</a:t>
            </a:r>
            <a:endParaRPr sz="3600" dirty="0">
              <a:latin typeface="FZYaoTi"/>
              <a:ea typeface="FZYaoTi"/>
              <a:cs typeface="FZYaoTi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661"/>
              </a:lnSpc>
              <a:spcBef>
                <a:spcPts val="877"/>
              </a:spcBef>
              <a:tabLst/>
            </a:pPr>
            <a:r>
              <a:rPr sz="2300" kern="0" spc="-18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2900" kern="0" spc="-18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同余：</a:t>
            </a:r>
            <a:endParaRPr sz="2900" dirty="0">
              <a:latin typeface="STXinwei"/>
              <a:ea typeface="STXinwei"/>
              <a:cs typeface="STXinwei"/>
            </a:endParaRPr>
          </a:p>
          <a:p>
            <a:pPr marL="12700" algn="l" rtl="0" eaLnBrk="0">
              <a:lnSpc>
                <a:spcPct val="85000"/>
              </a:lnSpc>
              <a:spcBef>
                <a:spcPts val="1172"/>
              </a:spcBef>
              <a:tabLst/>
            </a:pPr>
            <a:r>
              <a:rPr sz="2500" kern="0" spc="-8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3200" kern="0" spc="-8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设整数</a:t>
            </a:r>
            <a:r>
              <a:rPr sz="3200" kern="0" spc="-8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m</a:t>
            </a:r>
            <a:r>
              <a:rPr sz="3200" kern="0" spc="2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200" kern="0" spc="-8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≠ 0</a:t>
            </a:r>
            <a:r>
              <a:rPr sz="3200" kern="0" spc="-8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，若</a:t>
            </a:r>
            <a:r>
              <a:rPr sz="3200" kern="0" spc="-8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m</a:t>
            </a:r>
            <a:r>
              <a:rPr sz="3200" kern="0" spc="-51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200" kern="0" spc="-8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|(a − b)</a:t>
            </a:r>
            <a:r>
              <a:rPr sz="3200" kern="0" spc="-8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，则称</a:t>
            </a:r>
            <a:r>
              <a:rPr sz="3200" kern="0" spc="-2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3200" kern="0" spc="-9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</a:t>
            </a:r>
            <a:r>
              <a:rPr sz="3200" kern="0" spc="26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200" kern="0" spc="-9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三</a:t>
            </a:r>
            <a:endParaRPr sz="3200" dirty="0">
              <a:latin typeface="Microsoft YaHei"/>
              <a:ea typeface="Microsoft YaHei"/>
              <a:cs typeface="Microsoft YaHei"/>
            </a:endParaRPr>
          </a:p>
          <a:p>
            <a:pPr algn="r" rtl="0" eaLnBrk="0">
              <a:lnSpc>
                <a:spcPct val="92000"/>
              </a:lnSpc>
              <a:spcBef>
                <a:spcPts val="570"/>
              </a:spcBef>
              <a:tabLst/>
            </a:pPr>
            <a:r>
              <a:rPr sz="3200" kern="0" spc="-1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b(mod</a:t>
            </a:r>
            <a:r>
              <a:rPr sz="3200" kern="0" spc="-20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200" kern="0" spc="-1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m)</a:t>
            </a:r>
            <a:r>
              <a:rPr sz="3200" kern="0" spc="-1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，</a:t>
            </a:r>
            <a:r>
              <a:rPr sz="3200" kern="0" spc="-6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3200" kern="0" spc="-1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</a:t>
            </a:r>
            <a:r>
              <a:rPr sz="3200" kern="0" spc="-1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和</a:t>
            </a:r>
            <a:r>
              <a:rPr sz="3200" kern="0" spc="-1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b</a:t>
            </a:r>
            <a:r>
              <a:rPr sz="3200" kern="0" spc="-1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在</a:t>
            </a:r>
            <a:r>
              <a:rPr sz="3200" kern="0" spc="-1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mod</a:t>
            </a:r>
            <a:r>
              <a:rPr sz="3200" kern="0" spc="-20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200" kern="0" spc="-1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m</a:t>
            </a:r>
            <a:r>
              <a:rPr sz="3200" kern="0" spc="-50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200" kern="0" spc="-1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意义下同余，也可</a:t>
            </a:r>
            <a:endParaRPr sz="3200" dirty="0">
              <a:latin typeface="STXinwei"/>
              <a:ea typeface="STXinwei"/>
              <a:cs typeface="STXinwei"/>
            </a:endParaRPr>
          </a:p>
          <a:p>
            <a:pPr marL="374650" algn="l" rtl="0" eaLnBrk="0">
              <a:lnSpc>
                <a:spcPct val="90000"/>
              </a:lnSpc>
              <a:spcBef>
                <a:spcPts val="309"/>
              </a:spcBef>
              <a:tabLst/>
            </a:pPr>
            <a:r>
              <a:rPr sz="3200" kern="0" spc="-2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以理解为</a:t>
            </a:r>
            <a:r>
              <a:rPr sz="3200" kern="0" spc="-21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 mod m</a:t>
            </a:r>
            <a:r>
              <a:rPr sz="3200" kern="0" spc="20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200" kern="0" spc="-21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 b </a:t>
            </a:r>
            <a:r>
              <a:rPr sz="3200" kern="0" spc="-22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mod m</a:t>
            </a:r>
            <a:r>
              <a:rPr sz="3200" kern="0" spc="-2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。</a:t>
            </a:r>
            <a:endParaRPr sz="3200" dirty="0">
              <a:latin typeface="STXinwei"/>
              <a:ea typeface="STXinwei"/>
              <a:cs typeface="STXinwei"/>
            </a:endParaRPr>
          </a:p>
        </p:txBody>
      </p:sp>
      <p:pic>
        <p:nvPicPr>
          <p:cNvPr id="38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0" name="picture 6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06" y="0"/>
            <a:ext cx="4771493" cy="6858000"/>
          </a:xfrm>
          <a:prstGeom prst="rect">
            <a:avLst/>
          </a:prstGeom>
        </p:spPr>
      </p:pic>
      <p:pic>
        <p:nvPicPr>
          <p:cNvPr id="682" name="picture 6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  <p:pic>
        <p:nvPicPr>
          <p:cNvPr id="684" name="picture 6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94334" y="1515976"/>
            <a:ext cx="11610873" cy="3304104"/>
          </a:xfrm>
          <a:prstGeom prst="rect">
            <a:avLst/>
          </a:prstGeom>
        </p:spPr>
      </p:pic>
      <p:sp>
        <p:nvSpPr>
          <p:cNvPr id="686" name="textbox 686"/>
          <p:cNvSpPr/>
          <p:nvPr/>
        </p:nvSpPr>
        <p:spPr>
          <a:xfrm>
            <a:off x="852543" y="640486"/>
            <a:ext cx="1758314" cy="5943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4475"/>
              </a:lnSpc>
              <a:tabLst/>
            </a:pPr>
            <a:r>
              <a:rPr sz="3600" kern="0" spc="-20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如何实现</a:t>
            </a:r>
            <a:endParaRPr sz="3600" dirty="0">
              <a:latin typeface="FZYaoTi"/>
              <a:ea typeface="FZYaoTi"/>
              <a:cs typeface="FZYaoT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" name="picture 6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399318" y="0"/>
            <a:ext cx="6792681" cy="6858000"/>
          </a:xfrm>
          <a:prstGeom prst="rect">
            <a:avLst/>
          </a:prstGeom>
        </p:spPr>
      </p:pic>
      <p:pic>
        <p:nvPicPr>
          <p:cNvPr id="690" name="picture 6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1863953"/>
            <a:ext cx="5258650" cy="4994046"/>
          </a:xfrm>
          <a:prstGeom prst="rect">
            <a:avLst/>
          </a:prstGeom>
        </p:spPr>
      </p:pic>
      <p:sp>
        <p:nvSpPr>
          <p:cNvPr id="692" name="textbox 692"/>
          <p:cNvSpPr/>
          <p:nvPr/>
        </p:nvSpPr>
        <p:spPr>
          <a:xfrm>
            <a:off x="852543" y="640486"/>
            <a:ext cx="1758314" cy="5943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4475"/>
              </a:lnSpc>
              <a:tabLst/>
            </a:pPr>
            <a:r>
              <a:rPr sz="3600" kern="0" spc="-20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如何实现</a:t>
            </a:r>
            <a:endParaRPr sz="3600" dirty="0">
              <a:latin typeface="FZYaoTi"/>
              <a:ea typeface="FZYaoTi"/>
              <a:cs typeface="FZYaoT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21600000">
            <a:off x="7420506" y="0"/>
            <a:ext cx="4771493" cy="6858000"/>
            <a:chOff x="0" y="0"/>
            <a:chExt cx="4771493" cy="6858000"/>
          </a:xfrm>
        </p:grpSpPr>
        <p:pic>
          <p:nvPicPr>
            <p:cNvPr id="694" name="picture 69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4771493" cy="6858000"/>
            </a:xfrm>
            <a:prstGeom prst="rect">
              <a:avLst/>
            </a:prstGeom>
          </p:spPr>
        </p:pic>
        <p:sp>
          <p:nvSpPr>
            <p:cNvPr id="696" name="textbox 696"/>
            <p:cNvSpPr/>
            <p:nvPr/>
          </p:nvSpPr>
          <p:spPr>
            <a:xfrm>
              <a:off x="-12700" y="-12700"/>
              <a:ext cx="4797425" cy="6918325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4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4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4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5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5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5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5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5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5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5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5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5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5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5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5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5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5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marL="47625" algn="l" rtl="0" eaLnBrk="0">
                <a:lnSpc>
                  <a:spcPct val="95000"/>
                </a:lnSpc>
                <a:spcBef>
                  <a:spcPts val="2"/>
                </a:spcBef>
                <a:tabLst/>
              </a:pPr>
              <a:r>
                <a:rPr sz="4900" kern="0" spc="90" baseline="8504" dirty="0">
                  <a:solidFill>
                    <a:srgbClr val="404040">
                      <a:alpha val="100000"/>
                    </a:srgbClr>
                  </a:solidFill>
                  <a:latin typeface="Cambria Math"/>
                  <a:ea typeface="Cambria Math"/>
                  <a:cs typeface="Cambria Math"/>
                </a:rPr>
                <a:t>Σ</a:t>
              </a:r>
              <a:r>
                <a:rPr sz="3600" kern="0" spc="90" baseline="-5787" dirty="0">
                  <a:solidFill>
                    <a:srgbClr val="404040">
                      <a:alpha val="100000"/>
                    </a:srgbClr>
                  </a:solidFill>
                  <a:latin typeface="Cambria Math"/>
                  <a:ea typeface="Cambria Math"/>
                  <a:cs typeface="Cambria Math"/>
                </a:rPr>
                <a:t>d|n</a:t>
              </a:r>
              <a:endParaRPr sz="3600" baseline="-5787" dirty="0">
                <a:latin typeface="Cambria Math"/>
                <a:ea typeface="Cambria Math"/>
                <a:cs typeface="Cambria Math"/>
              </a:endParaRPr>
            </a:p>
          </p:txBody>
        </p:sp>
      </p:grpSp>
      <p:sp>
        <p:nvSpPr>
          <p:cNvPr id="698" name="textbox 698"/>
          <p:cNvSpPr/>
          <p:nvPr/>
        </p:nvSpPr>
        <p:spPr>
          <a:xfrm>
            <a:off x="783340" y="640486"/>
            <a:ext cx="6564630" cy="32569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0480" algn="l" rtl="0" eaLnBrk="0">
              <a:lnSpc>
                <a:spcPts val="4416"/>
              </a:lnSpc>
              <a:tabLst/>
            </a:pPr>
            <a:r>
              <a:rPr sz="3600" kern="0" spc="-70" dirty="0">
                <a:solidFill>
                  <a:srgbClr val="90C226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[SDOI2010]</a:t>
            </a:r>
            <a:r>
              <a:rPr sz="3600" kern="0" spc="770" dirty="0">
                <a:solidFill>
                  <a:srgbClr val="90C226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3600" kern="0" spc="-7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古代猪文</a:t>
            </a:r>
            <a:endParaRPr sz="3600" dirty="0">
              <a:latin typeface="FZYaoTi"/>
              <a:ea typeface="FZYaoTi"/>
              <a:cs typeface="FZYaoTi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spcBef>
                <a:spcPts val="967"/>
              </a:spcBef>
              <a:tabLst/>
            </a:pPr>
            <a:r>
              <a:rPr sz="2500" kern="0" spc="-5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500" kern="0" spc="-35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200" kern="0" spc="-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一句话题意：求</a:t>
            </a:r>
            <a:endParaRPr sz="3200" dirty="0">
              <a:latin typeface="STXinwei"/>
              <a:ea typeface="STXinwei"/>
              <a:cs typeface="STXinwei"/>
            </a:endParaRPr>
          </a:p>
          <a:p>
            <a:pPr algn="r" rtl="0" eaLnBrk="0">
              <a:lnSpc>
                <a:spcPct val="88000"/>
              </a:lnSpc>
              <a:spcBef>
                <a:spcPts val="1764"/>
              </a:spcBef>
              <a:tabLst/>
            </a:pP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g</a:t>
            </a:r>
            <a:r>
              <a:rPr sz="3600" kern="0" spc="0" baseline="33278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x</a:t>
            </a:r>
            <a:r>
              <a:rPr sz="2300" kern="0" spc="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mod</a:t>
            </a:r>
            <a:r>
              <a:rPr sz="3200" kern="0" spc="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9999116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59, 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其中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x  =</a:t>
            </a:r>
            <a:endParaRPr sz="3200" dirty="0">
              <a:latin typeface="Cambria Math"/>
              <a:ea typeface="Cambria Math"/>
              <a:cs typeface="Cambria Math"/>
            </a:endParaRPr>
          </a:p>
          <a:p>
            <a:pPr algn="l" rtl="0" eaLnBrk="0">
              <a:lnSpc>
                <a:spcPct val="15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0000"/>
              </a:lnSpc>
              <a:spcBef>
                <a:spcPts val="2"/>
              </a:spcBef>
              <a:tabLst/>
            </a:pPr>
            <a:r>
              <a:rPr sz="2500" kern="0" spc="-3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3200" kern="0" spc="-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n, g</a:t>
            </a:r>
            <a:r>
              <a:rPr sz="3200" kern="0" spc="5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≤</a:t>
            </a:r>
            <a:r>
              <a:rPr sz="3200" kern="0" spc="4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10</a:t>
            </a:r>
            <a:r>
              <a:rPr sz="3600" kern="0" spc="-30" baseline="2893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9</a:t>
            </a:r>
            <a:endParaRPr sz="3600" baseline="2893" dirty="0">
              <a:latin typeface="Cambria Math"/>
              <a:ea typeface="Cambria Math"/>
              <a:cs typeface="Cambria Math"/>
            </a:endParaRPr>
          </a:p>
        </p:txBody>
      </p:sp>
      <p:pic>
        <p:nvPicPr>
          <p:cNvPr id="700" name="picture 7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 rot="21600000">
            <a:off x="8277766" y="2464313"/>
            <a:ext cx="583094" cy="803884"/>
            <a:chOff x="0" y="0"/>
            <a:chExt cx="583094" cy="803884"/>
          </a:xfrm>
        </p:grpSpPr>
        <p:sp>
          <p:nvSpPr>
            <p:cNvPr id="702" name="path 702"/>
            <p:cNvSpPr/>
            <p:nvPr/>
          </p:nvSpPr>
          <p:spPr>
            <a:xfrm>
              <a:off x="0" y="0"/>
              <a:ext cx="583094" cy="803884"/>
            </a:xfrm>
            <a:custGeom>
              <a:avLst/>
              <a:gdLst/>
              <a:ahLst/>
              <a:cxnLst/>
              <a:rect l="0" t="0" r="0" b="0"/>
              <a:pathLst>
                <a:path w="918" h="1265">
                  <a:moveTo>
                    <a:pt x="693" y="0"/>
                  </a:moveTo>
                  <a:cubicBezTo>
                    <a:pt x="753" y="47"/>
                    <a:pt x="806" y="124"/>
                    <a:pt x="850" y="231"/>
                  </a:cubicBezTo>
                  <a:cubicBezTo>
                    <a:pt x="895" y="338"/>
                    <a:pt x="918" y="472"/>
                    <a:pt x="918" y="632"/>
                  </a:cubicBezTo>
                  <a:cubicBezTo>
                    <a:pt x="918" y="793"/>
                    <a:pt x="895" y="927"/>
                    <a:pt x="850" y="1034"/>
                  </a:cubicBezTo>
                  <a:cubicBezTo>
                    <a:pt x="806" y="1141"/>
                    <a:pt x="753" y="1218"/>
                    <a:pt x="693" y="1265"/>
                  </a:cubicBezTo>
                  <a:lnTo>
                    <a:pt x="675" y="1245"/>
                  </a:lnTo>
                  <a:cubicBezTo>
                    <a:pt x="727" y="1196"/>
                    <a:pt x="771" y="1120"/>
                    <a:pt x="805" y="1017"/>
                  </a:cubicBezTo>
                  <a:cubicBezTo>
                    <a:pt x="840" y="914"/>
                    <a:pt x="857" y="786"/>
                    <a:pt x="857" y="632"/>
                  </a:cubicBezTo>
                  <a:cubicBezTo>
                    <a:pt x="857" y="479"/>
                    <a:pt x="840" y="351"/>
                    <a:pt x="805" y="248"/>
                  </a:cubicBezTo>
                  <a:cubicBezTo>
                    <a:pt x="771" y="145"/>
                    <a:pt x="727" y="69"/>
                    <a:pt x="675" y="20"/>
                  </a:cubicBezTo>
                  <a:lnTo>
                    <a:pt x="693" y="0"/>
                  </a:lnTo>
                  <a:close/>
                  <a:moveTo>
                    <a:pt x="224" y="0"/>
                  </a:moveTo>
                  <a:lnTo>
                    <a:pt x="243" y="20"/>
                  </a:lnTo>
                  <a:cubicBezTo>
                    <a:pt x="190" y="69"/>
                    <a:pt x="146" y="145"/>
                    <a:pt x="112" y="248"/>
                  </a:cubicBezTo>
                  <a:cubicBezTo>
                    <a:pt x="77" y="351"/>
                    <a:pt x="60" y="479"/>
                    <a:pt x="60" y="632"/>
                  </a:cubicBezTo>
                  <a:cubicBezTo>
                    <a:pt x="60" y="786"/>
                    <a:pt x="77" y="914"/>
                    <a:pt x="112" y="1017"/>
                  </a:cubicBezTo>
                  <a:cubicBezTo>
                    <a:pt x="146" y="1120"/>
                    <a:pt x="190" y="1196"/>
                    <a:pt x="243" y="1245"/>
                  </a:cubicBezTo>
                  <a:lnTo>
                    <a:pt x="224" y="1265"/>
                  </a:lnTo>
                  <a:cubicBezTo>
                    <a:pt x="164" y="1218"/>
                    <a:pt x="112" y="1141"/>
                    <a:pt x="67" y="1034"/>
                  </a:cubicBezTo>
                  <a:cubicBezTo>
                    <a:pt x="22" y="927"/>
                    <a:pt x="0" y="793"/>
                    <a:pt x="0" y="632"/>
                  </a:cubicBezTo>
                  <a:cubicBezTo>
                    <a:pt x="0" y="472"/>
                    <a:pt x="22" y="338"/>
                    <a:pt x="67" y="231"/>
                  </a:cubicBezTo>
                  <a:cubicBezTo>
                    <a:pt x="112" y="124"/>
                    <a:pt x="164" y="47"/>
                    <a:pt x="224" y="0"/>
                  </a:cubicBezTo>
                </a:path>
              </a:pathLst>
            </a:custGeom>
            <a:solidFill>
              <a:srgbClr val="404040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04" name="textbox 704"/>
            <p:cNvSpPr/>
            <p:nvPr/>
          </p:nvSpPr>
          <p:spPr>
            <a:xfrm>
              <a:off x="-12700" y="-12700"/>
              <a:ext cx="608965" cy="829310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66000"/>
                </a:lnSpc>
                <a:tabLst/>
              </a:pPr>
              <a:endParaRPr sz="100" dirty="0">
                <a:latin typeface="Arial"/>
                <a:ea typeface="Arial"/>
                <a:cs typeface="Arial"/>
              </a:endParaRPr>
            </a:p>
            <a:p>
              <a:pPr marL="187960" algn="l" rtl="0" eaLnBrk="0">
                <a:lnSpc>
                  <a:spcPts val="1566"/>
                </a:lnSpc>
                <a:spcBef>
                  <a:spcPts val="1"/>
                </a:spcBef>
                <a:tabLst/>
              </a:pPr>
              <a:r>
                <a:rPr sz="3200" kern="0" spc="0" dirty="0">
                  <a:solidFill>
                    <a:srgbClr val="404040">
                      <a:alpha val="100000"/>
                    </a:srgbClr>
                  </a:solidFill>
                  <a:latin typeface="Cambria Math"/>
                  <a:ea typeface="Cambria Math"/>
                  <a:cs typeface="Cambria Math"/>
                </a:rPr>
                <a:t>n</a:t>
              </a:r>
              <a:endParaRPr sz="3200" dirty="0">
                <a:latin typeface="Cambria Math"/>
                <a:ea typeface="Cambria Math"/>
                <a:cs typeface="Cambria Math"/>
              </a:endParaRPr>
            </a:p>
            <a:p>
              <a:pPr marL="200660" algn="l" rtl="0" eaLnBrk="0">
                <a:lnSpc>
                  <a:spcPts val="4572"/>
                </a:lnSpc>
                <a:tabLst/>
              </a:pPr>
              <a:r>
                <a:rPr sz="3200" kern="0" spc="-10" dirty="0">
                  <a:solidFill>
                    <a:srgbClr val="404040">
                      <a:alpha val="100000"/>
                    </a:srgbClr>
                  </a:solidFill>
                  <a:latin typeface="Cambria Math"/>
                  <a:ea typeface="Cambria Math"/>
                  <a:cs typeface="Cambria Math"/>
                </a:rPr>
                <a:t>d</a:t>
              </a:r>
              <a:endParaRPr sz="3200" dirty="0">
                <a:latin typeface="Cambria Math"/>
                <a:ea typeface="Cambria Math"/>
                <a:cs typeface="Cambria Math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" name="picture 7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06" y="0"/>
            <a:ext cx="4771493" cy="6858000"/>
          </a:xfrm>
          <a:prstGeom prst="rect">
            <a:avLst/>
          </a:prstGeom>
        </p:spPr>
      </p:pic>
      <p:sp>
        <p:nvSpPr>
          <p:cNvPr id="708" name="textbox 708"/>
          <p:cNvSpPr/>
          <p:nvPr/>
        </p:nvSpPr>
        <p:spPr>
          <a:xfrm>
            <a:off x="773904" y="749147"/>
            <a:ext cx="8206740" cy="32499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493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1000"/>
              </a:lnSpc>
              <a:tabLst/>
            </a:pPr>
            <a:r>
              <a:rPr sz="3600" kern="0" spc="-30" dirty="0">
                <a:solidFill>
                  <a:srgbClr val="90C226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Solution</a:t>
            </a:r>
            <a:endParaRPr sz="3600" dirty="0">
              <a:latin typeface="Trebuchet MS"/>
              <a:ea typeface="Trebuchet MS"/>
              <a:cs typeface="Trebuchet MS"/>
            </a:endParaRPr>
          </a:p>
          <a:p>
            <a:pPr algn="l" rtl="0" eaLnBrk="0">
              <a:lnSpc>
                <a:spcPct val="10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1590" algn="l" rtl="0" eaLnBrk="0">
              <a:lnSpc>
                <a:spcPct val="91000"/>
              </a:lnSpc>
              <a:spcBef>
                <a:spcPts val="962"/>
              </a:spcBef>
              <a:tabLst/>
            </a:pPr>
            <a:r>
              <a:rPr sz="2500" kern="0" spc="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不难想到，使用费马小定理，先计算</a:t>
            </a:r>
            <a:endParaRPr sz="3200" dirty="0">
              <a:latin typeface="STXinwei"/>
              <a:ea typeface="STXinwei"/>
              <a:cs typeface="STXinwei"/>
            </a:endParaRPr>
          </a:p>
          <a:p>
            <a:pPr marL="343534" algn="l" rtl="0" eaLnBrk="0">
              <a:lnSpc>
                <a:spcPct val="88000"/>
              </a:lnSpc>
              <a:spcBef>
                <a:spcPts val="381"/>
              </a:spcBef>
              <a:tabLst/>
            </a:pPr>
            <a:r>
              <a:rPr sz="3200" kern="0" spc="-9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x mod</a:t>
            </a:r>
            <a:r>
              <a:rPr sz="3200" kern="0" spc="2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9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(999911659</a:t>
            </a:r>
            <a:r>
              <a:rPr sz="3200" kern="0" spc="2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9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−</a:t>
            </a:r>
            <a:r>
              <a:rPr sz="3200" kern="0" spc="2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9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1)</a:t>
            </a:r>
            <a:r>
              <a:rPr sz="3200" kern="0" spc="-9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，然后计算</a:t>
            </a:r>
            <a:r>
              <a:rPr sz="3200" kern="0" spc="-10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快速幂。</a:t>
            </a:r>
            <a:endParaRPr sz="3200" dirty="0">
              <a:latin typeface="STXinwei"/>
              <a:ea typeface="STXinwei"/>
              <a:cs typeface="STXinwei"/>
            </a:endParaRPr>
          </a:p>
          <a:p>
            <a:pPr marL="21590" algn="l" rtl="0" eaLnBrk="0">
              <a:lnSpc>
                <a:spcPct val="91000"/>
              </a:lnSpc>
              <a:spcBef>
                <a:spcPts val="1459"/>
              </a:spcBef>
              <a:tabLst/>
            </a:pPr>
            <a:r>
              <a:rPr sz="2500" kern="0" spc="-14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3200" kern="0" spc="-1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如何计算上面这个结果？</a:t>
            </a:r>
            <a:endParaRPr sz="3200" dirty="0">
              <a:latin typeface="STXinwei"/>
              <a:ea typeface="STXinwei"/>
              <a:cs typeface="STXinwei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100" dirty="0">
              <a:latin typeface="Arial"/>
              <a:ea typeface="Arial"/>
              <a:cs typeface="Arial"/>
            </a:endParaRPr>
          </a:p>
          <a:p>
            <a:pPr marL="21590" algn="l" rtl="0" eaLnBrk="0">
              <a:lnSpc>
                <a:spcPct val="91000"/>
              </a:lnSpc>
              <a:spcBef>
                <a:spcPts val="6"/>
              </a:spcBef>
              <a:tabLst/>
            </a:pPr>
            <a:r>
              <a:rPr sz="2500" kern="0" spc="-19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500" kern="0" spc="-43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200" kern="0" spc="-19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现在问题变为下面这样</a:t>
            </a:r>
            <a:r>
              <a:rPr sz="3200" kern="0" spc="-20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：</a:t>
            </a:r>
            <a:endParaRPr sz="3200" dirty="0">
              <a:latin typeface="STXinwei"/>
              <a:ea typeface="STXinwei"/>
              <a:cs typeface="STXinwei"/>
            </a:endParaRPr>
          </a:p>
        </p:txBody>
      </p:sp>
      <p:sp>
        <p:nvSpPr>
          <p:cNvPr id="710" name="path 710"/>
          <p:cNvSpPr/>
          <p:nvPr/>
        </p:nvSpPr>
        <p:spPr>
          <a:xfrm>
            <a:off x="2691248" y="4165780"/>
            <a:ext cx="492264" cy="491553"/>
          </a:xfrm>
          <a:custGeom>
            <a:avLst/>
            <a:gdLst/>
            <a:ahLst/>
            <a:cxnLst/>
            <a:rect l="0" t="0" r="0" b="0"/>
            <a:pathLst>
              <a:path w="775" h="774">
                <a:moveTo>
                  <a:pt x="571" y="0"/>
                </a:moveTo>
                <a:cubicBezTo>
                  <a:pt x="636" y="17"/>
                  <a:pt x="687" y="61"/>
                  <a:pt x="722" y="132"/>
                </a:cubicBezTo>
                <a:cubicBezTo>
                  <a:pt x="757" y="204"/>
                  <a:pt x="775" y="289"/>
                  <a:pt x="775" y="387"/>
                </a:cubicBezTo>
                <a:cubicBezTo>
                  <a:pt x="775" y="484"/>
                  <a:pt x="757" y="569"/>
                  <a:pt x="722" y="641"/>
                </a:cubicBezTo>
                <a:cubicBezTo>
                  <a:pt x="687" y="712"/>
                  <a:pt x="636" y="756"/>
                  <a:pt x="571" y="774"/>
                </a:cubicBezTo>
                <a:lnTo>
                  <a:pt x="564" y="748"/>
                </a:lnTo>
                <a:cubicBezTo>
                  <a:pt x="614" y="729"/>
                  <a:pt x="652" y="688"/>
                  <a:pt x="678" y="624"/>
                </a:cubicBezTo>
                <a:cubicBezTo>
                  <a:pt x="704" y="560"/>
                  <a:pt x="717" y="481"/>
                  <a:pt x="717" y="387"/>
                </a:cubicBezTo>
                <a:cubicBezTo>
                  <a:pt x="717" y="292"/>
                  <a:pt x="704" y="213"/>
                  <a:pt x="678" y="149"/>
                </a:cubicBezTo>
                <a:cubicBezTo>
                  <a:pt x="652" y="86"/>
                  <a:pt x="614" y="44"/>
                  <a:pt x="564" y="25"/>
                </a:cubicBezTo>
                <a:lnTo>
                  <a:pt x="571" y="0"/>
                </a:lnTo>
                <a:close/>
                <a:moveTo>
                  <a:pt x="203" y="0"/>
                </a:moveTo>
                <a:lnTo>
                  <a:pt x="211" y="25"/>
                </a:lnTo>
                <a:cubicBezTo>
                  <a:pt x="160" y="44"/>
                  <a:pt x="122" y="86"/>
                  <a:pt x="96" y="149"/>
                </a:cubicBezTo>
                <a:cubicBezTo>
                  <a:pt x="70" y="213"/>
                  <a:pt x="57" y="292"/>
                  <a:pt x="57" y="387"/>
                </a:cubicBezTo>
                <a:cubicBezTo>
                  <a:pt x="57" y="481"/>
                  <a:pt x="70" y="560"/>
                  <a:pt x="96" y="624"/>
                </a:cubicBezTo>
                <a:cubicBezTo>
                  <a:pt x="122" y="688"/>
                  <a:pt x="160" y="729"/>
                  <a:pt x="211" y="748"/>
                </a:cubicBezTo>
                <a:lnTo>
                  <a:pt x="203" y="774"/>
                </a:lnTo>
                <a:cubicBezTo>
                  <a:pt x="138" y="756"/>
                  <a:pt x="88" y="712"/>
                  <a:pt x="52" y="641"/>
                </a:cubicBezTo>
                <a:cubicBezTo>
                  <a:pt x="17" y="569"/>
                  <a:pt x="0" y="484"/>
                  <a:pt x="0" y="387"/>
                </a:cubicBezTo>
                <a:cubicBezTo>
                  <a:pt x="0" y="289"/>
                  <a:pt x="17" y="204"/>
                  <a:pt x="52" y="132"/>
                </a:cubicBezTo>
                <a:cubicBezTo>
                  <a:pt x="88" y="61"/>
                  <a:pt x="138" y="17"/>
                  <a:pt x="203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12" name="path 712"/>
          <p:cNvSpPr/>
          <p:nvPr/>
        </p:nvSpPr>
        <p:spPr>
          <a:xfrm>
            <a:off x="2368160" y="5363644"/>
            <a:ext cx="493788" cy="491553"/>
          </a:xfrm>
          <a:custGeom>
            <a:avLst/>
            <a:gdLst/>
            <a:ahLst/>
            <a:cxnLst/>
            <a:rect l="0" t="0" r="0" b="0"/>
            <a:pathLst>
              <a:path w="777" h="774">
                <a:moveTo>
                  <a:pt x="574" y="0"/>
                </a:moveTo>
                <a:cubicBezTo>
                  <a:pt x="639" y="17"/>
                  <a:pt x="689" y="61"/>
                  <a:pt x="724" y="132"/>
                </a:cubicBezTo>
                <a:cubicBezTo>
                  <a:pt x="760" y="204"/>
                  <a:pt x="777" y="289"/>
                  <a:pt x="777" y="387"/>
                </a:cubicBezTo>
                <a:cubicBezTo>
                  <a:pt x="777" y="484"/>
                  <a:pt x="760" y="569"/>
                  <a:pt x="724" y="641"/>
                </a:cubicBezTo>
                <a:cubicBezTo>
                  <a:pt x="689" y="712"/>
                  <a:pt x="639" y="756"/>
                  <a:pt x="574" y="774"/>
                </a:cubicBezTo>
                <a:lnTo>
                  <a:pt x="566" y="748"/>
                </a:lnTo>
                <a:cubicBezTo>
                  <a:pt x="616" y="729"/>
                  <a:pt x="655" y="688"/>
                  <a:pt x="681" y="624"/>
                </a:cubicBezTo>
                <a:cubicBezTo>
                  <a:pt x="707" y="560"/>
                  <a:pt x="720" y="481"/>
                  <a:pt x="720" y="387"/>
                </a:cubicBezTo>
                <a:cubicBezTo>
                  <a:pt x="720" y="292"/>
                  <a:pt x="707" y="213"/>
                  <a:pt x="681" y="149"/>
                </a:cubicBezTo>
                <a:cubicBezTo>
                  <a:pt x="655" y="86"/>
                  <a:pt x="616" y="44"/>
                  <a:pt x="566" y="25"/>
                </a:cubicBezTo>
                <a:lnTo>
                  <a:pt x="574" y="0"/>
                </a:lnTo>
                <a:close/>
                <a:moveTo>
                  <a:pt x="203" y="0"/>
                </a:moveTo>
                <a:lnTo>
                  <a:pt x="211" y="25"/>
                </a:lnTo>
                <a:cubicBezTo>
                  <a:pt x="160" y="44"/>
                  <a:pt x="122" y="86"/>
                  <a:pt x="96" y="149"/>
                </a:cubicBezTo>
                <a:cubicBezTo>
                  <a:pt x="70" y="213"/>
                  <a:pt x="57" y="292"/>
                  <a:pt x="57" y="387"/>
                </a:cubicBezTo>
                <a:cubicBezTo>
                  <a:pt x="57" y="481"/>
                  <a:pt x="70" y="560"/>
                  <a:pt x="96" y="624"/>
                </a:cubicBezTo>
                <a:cubicBezTo>
                  <a:pt x="122" y="688"/>
                  <a:pt x="160" y="729"/>
                  <a:pt x="211" y="748"/>
                </a:cubicBezTo>
                <a:lnTo>
                  <a:pt x="203" y="774"/>
                </a:lnTo>
                <a:cubicBezTo>
                  <a:pt x="138" y="756"/>
                  <a:pt x="88" y="712"/>
                  <a:pt x="52" y="641"/>
                </a:cubicBezTo>
                <a:cubicBezTo>
                  <a:pt x="17" y="569"/>
                  <a:pt x="0" y="484"/>
                  <a:pt x="0" y="387"/>
                </a:cubicBezTo>
                <a:cubicBezTo>
                  <a:pt x="0" y="289"/>
                  <a:pt x="17" y="204"/>
                  <a:pt x="52" y="132"/>
                </a:cubicBezTo>
                <a:cubicBezTo>
                  <a:pt x="88" y="61"/>
                  <a:pt x="138" y="17"/>
                  <a:pt x="203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14" name="path 714"/>
          <p:cNvSpPr/>
          <p:nvPr/>
        </p:nvSpPr>
        <p:spPr>
          <a:xfrm>
            <a:off x="4521571" y="4876780"/>
            <a:ext cx="774013" cy="391794"/>
          </a:xfrm>
          <a:custGeom>
            <a:avLst/>
            <a:gdLst/>
            <a:ahLst/>
            <a:cxnLst/>
            <a:rect l="0" t="0" r="0" b="0"/>
            <a:pathLst>
              <a:path w="1218" h="616">
                <a:moveTo>
                  <a:pt x="1029" y="20"/>
                </a:moveTo>
                <a:cubicBezTo>
                  <a:pt x="1090" y="36"/>
                  <a:pt x="1137" y="71"/>
                  <a:pt x="1169" y="124"/>
                </a:cubicBezTo>
                <a:cubicBezTo>
                  <a:pt x="1202" y="178"/>
                  <a:pt x="1218" y="242"/>
                  <a:pt x="1218" y="317"/>
                </a:cubicBezTo>
                <a:cubicBezTo>
                  <a:pt x="1218" y="393"/>
                  <a:pt x="1202" y="457"/>
                  <a:pt x="1170" y="510"/>
                </a:cubicBezTo>
                <a:cubicBezTo>
                  <a:pt x="1137" y="563"/>
                  <a:pt x="1090" y="598"/>
                  <a:pt x="1029" y="614"/>
                </a:cubicBezTo>
                <a:lnTo>
                  <a:pt x="1022" y="590"/>
                </a:lnTo>
                <a:cubicBezTo>
                  <a:pt x="1070" y="574"/>
                  <a:pt x="1106" y="542"/>
                  <a:pt x="1129" y="495"/>
                </a:cubicBezTo>
                <a:cubicBezTo>
                  <a:pt x="1153" y="447"/>
                  <a:pt x="1164" y="387"/>
                  <a:pt x="1164" y="314"/>
                </a:cubicBezTo>
                <a:cubicBezTo>
                  <a:pt x="1164" y="243"/>
                  <a:pt x="1153" y="185"/>
                  <a:pt x="1129" y="138"/>
                </a:cubicBezTo>
                <a:cubicBezTo>
                  <a:pt x="1106" y="92"/>
                  <a:pt x="1070" y="60"/>
                  <a:pt x="1021" y="44"/>
                </a:cubicBezTo>
                <a:lnTo>
                  <a:pt x="1029" y="20"/>
                </a:lnTo>
                <a:close/>
                <a:moveTo>
                  <a:pt x="189" y="20"/>
                </a:moveTo>
                <a:lnTo>
                  <a:pt x="197" y="44"/>
                </a:lnTo>
                <a:cubicBezTo>
                  <a:pt x="148" y="60"/>
                  <a:pt x="112" y="92"/>
                  <a:pt x="89" y="138"/>
                </a:cubicBezTo>
                <a:cubicBezTo>
                  <a:pt x="65" y="185"/>
                  <a:pt x="54" y="243"/>
                  <a:pt x="54" y="314"/>
                </a:cubicBezTo>
                <a:cubicBezTo>
                  <a:pt x="54" y="387"/>
                  <a:pt x="65" y="447"/>
                  <a:pt x="89" y="495"/>
                </a:cubicBezTo>
                <a:cubicBezTo>
                  <a:pt x="112" y="542"/>
                  <a:pt x="148" y="574"/>
                  <a:pt x="196" y="590"/>
                </a:cubicBezTo>
                <a:lnTo>
                  <a:pt x="189" y="614"/>
                </a:lnTo>
                <a:cubicBezTo>
                  <a:pt x="128" y="598"/>
                  <a:pt x="81" y="563"/>
                  <a:pt x="48" y="510"/>
                </a:cubicBezTo>
                <a:cubicBezTo>
                  <a:pt x="16" y="457"/>
                  <a:pt x="0" y="393"/>
                  <a:pt x="0" y="317"/>
                </a:cubicBezTo>
                <a:cubicBezTo>
                  <a:pt x="0" y="242"/>
                  <a:pt x="16" y="178"/>
                  <a:pt x="48" y="124"/>
                </a:cubicBezTo>
                <a:cubicBezTo>
                  <a:pt x="81" y="71"/>
                  <a:pt x="128" y="36"/>
                  <a:pt x="189" y="20"/>
                </a:cubicBezTo>
              </a:path>
              <a:path w="1218" h="616">
                <a:moveTo>
                  <a:pt x="630" y="0"/>
                </a:moveTo>
                <a:lnTo>
                  <a:pt x="1009" y="0"/>
                </a:lnTo>
                <a:lnTo>
                  <a:pt x="1009" y="40"/>
                </a:lnTo>
                <a:lnTo>
                  <a:pt x="668" y="40"/>
                </a:lnTo>
                <a:lnTo>
                  <a:pt x="668" y="41"/>
                </a:lnTo>
                <a:lnTo>
                  <a:pt x="611" y="41"/>
                </a:lnTo>
                <a:lnTo>
                  <a:pt x="443" y="616"/>
                </a:lnTo>
                <a:lnTo>
                  <a:pt x="413" y="616"/>
                </a:lnTo>
                <a:lnTo>
                  <a:pt x="283" y="338"/>
                </a:lnTo>
                <a:lnTo>
                  <a:pt x="230" y="361"/>
                </a:lnTo>
                <a:lnTo>
                  <a:pt x="221" y="338"/>
                </a:lnTo>
                <a:lnTo>
                  <a:pt x="323" y="291"/>
                </a:lnTo>
                <a:lnTo>
                  <a:pt x="434" y="534"/>
                </a:lnTo>
                <a:lnTo>
                  <a:pt x="588" y="0"/>
                </a:lnTo>
                <a:lnTo>
                  <a:pt x="630" y="0"/>
                </a:lnTo>
                <a:lnTo>
                  <a:pt x="630" y="0"/>
                </a:lnTo>
                <a:close/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16" name="textbox 716"/>
          <p:cNvSpPr/>
          <p:nvPr/>
        </p:nvSpPr>
        <p:spPr>
          <a:xfrm>
            <a:off x="783340" y="4175735"/>
            <a:ext cx="9845040" cy="17392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64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912"/>
              </a:lnSpc>
              <a:tabLst/>
            </a:pPr>
            <a:r>
              <a:rPr sz="2500" kern="0" spc="-3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3200" kern="0" spc="-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计算</a:t>
            </a:r>
            <a:r>
              <a:rPr sz="3200" kern="0" spc="-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Σ</a:t>
            </a:r>
            <a:r>
              <a:rPr sz="3600" kern="0" spc="-30" baseline="-9374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d|n</a:t>
            </a:r>
            <a:r>
              <a:rPr sz="2300" kern="0" spc="-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       </a:t>
            </a:r>
            <a:r>
              <a:rPr sz="3200" kern="0" spc="-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mod</a:t>
            </a:r>
            <a:r>
              <a:rPr sz="3200" kern="0" spc="1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999911658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的结果。</a:t>
            </a:r>
            <a:endParaRPr sz="3200" dirty="0">
              <a:latin typeface="STXinwei"/>
              <a:ea typeface="STXinwei"/>
              <a:cs typeface="STXinwei"/>
            </a:endParaRPr>
          </a:p>
          <a:p>
            <a:pPr marL="12700" algn="l" rtl="0" eaLnBrk="0">
              <a:lnSpc>
                <a:spcPct val="92000"/>
              </a:lnSpc>
              <a:spcBef>
                <a:spcPts val="1342"/>
              </a:spcBef>
              <a:tabLst/>
            </a:pPr>
            <a:r>
              <a:rPr sz="2500" kern="0" spc="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r>
              <a:rPr sz="3200" kern="0" spc="-1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的约数可以通过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o     n  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方式枚举，因此我们只需要快</a:t>
            </a:r>
            <a:endParaRPr sz="3200" dirty="0">
              <a:latin typeface="STXinwei"/>
              <a:ea typeface="STXinwei"/>
              <a:cs typeface="STXinwei"/>
            </a:endParaRPr>
          </a:p>
          <a:p>
            <a:pPr marL="380365" algn="l" rtl="0" eaLnBrk="0">
              <a:lnSpc>
                <a:spcPct val="91000"/>
              </a:lnSpc>
              <a:spcBef>
                <a:spcPts val="650"/>
              </a:spcBef>
              <a:tabLst/>
            </a:pPr>
            <a:r>
              <a:rPr sz="3200" kern="0" spc="-26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速计算</a:t>
            </a:r>
            <a:r>
              <a:rPr sz="3200" kern="0" spc="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     </a:t>
            </a:r>
            <a:r>
              <a:rPr sz="3200" kern="0" spc="-26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取模的结果。</a:t>
            </a:r>
            <a:endParaRPr sz="3200" dirty="0">
              <a:latin typeface="STXinwei"/>
              <a:ea typeface="STXinwei"/>
              <a:cs typeface="STXinwei"/>
            </a:endParaRPr>
          </a:p>
        </p:txBody>
      </p:sp>
      <p:sp>
        <p:nvSpPr>
          <p:cNvPr id="718" name="textbox 718"/>
          <p:cNvSpPr/>
          <p:nvPr/>
        </p:nvSpPr>
        <p:spPr>
          <a:xfrm>
            <a:off x="2521299" y="5662755"/>
            <a:ext cx="196850" cy="2971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324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7000"/>
              </a:lnSpc>
              <a:tabLst/>
            </a:pPr>
            <a:r>
              <a:rPr sz="2300" kern="0" spc="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d</a:t>
            </a:r>
            <a:endParaRPr sz="2300" dirty="0">
              <a:latin typeface="Cambria Math"/>
              <a:ea typeface="Cambria Math"/>
              <a:cs typeface="Cambria Math"/>
            </a:endParaRPr>
          </a:p>
        </p:txBody>
      </p:sp>
      <p:sp>
        <p:nvSpPr>
          <p:cNvPr id="720" name="textbox 720"/>
          <p:cNvSpPr/>
          <p:nvPr/>
        </p:nvSpPr>
        <p:spPr>
          <a:xfrm>
            <a:off x="2473127" y="5373599"/>
            <a:ext cx="212725" cy="2482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754"/>
              </a:lnSpc>
              <a:tabLst/>
            </a:pPr>
            <a:r>
              <a:rPr sz="2300" kern="0" spc="1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endParaRPr sz="2300" dirty="0">
              <a:latin typeface="Cambria Math"/>
              <a:ea typeface="Cambria Math"/>
              <a:cs typeface="Cambria Math"/>
            </a:endParaRPr>
          </a:p>
        </p:txBody>
      </p:sp>
      <p:sp>
        <p:nvSpPr>
          <p:cNvPr id="722" name="textbox 722"/>
          <p:cNvSpPr/>
          <p:nvPr/>
        </p:nvSpPr>
        <p:spPr>
          <a:xfrm>
            <a:off x="2844387" y="4464891"/>
            <a:ext cx="196850" cy="2971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324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7000"/>
              </a:lnSpc>
              <a:tabLst/>
            </a:pPr>
            <a:r>
              <a:rPr sz="2300" kern="0" spc="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d</a:t>
            </a:r>
            <a:endParaRPr sz="2300" dirty="0">
              <a:latin typeface="Cambria Math"/>
              <a:ea typeface="Cambria Math"/>
              <a:cs typeface="Cambria Math"/>
            </a:endParaRPr>
          </a:p>
        </p:txBody>
      </p:sp>
      <p:sp>
        <p:nvSpPr>
          <p:cNvPr id="724" name="textbox 724"/>
          <p:cNvSpPr/>
          <p:nvPr/>
        </p:nvSpPr>
        <p:spPr>
          <a:xfrm>
            <a:off x="2758093" y="4175735"/>
            <a:ext cx="212725" cy="2482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754"/>
              </a:lnSpc>
              <a:tabLst/>
            </a:pPr>
            <a:r>
              <a:rPr sz="2300" kern="0" spc="1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endParaRPr sz="2300" dirty="0">
              <a:latin typeface="Cambria Math"/>
              <a:ea typeface="Cambria Math"/>
              <a:cs typeface="Cambria Math"/>
            </a:endParaRPr>
          </a:p>
        </p:txBody>
      </p:sp>
      <p:pic>
        <p:nvPicPr>
          <p:cNvPr id="726" name="picture 7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picture 7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06" y="0"/>
            <a:ext cx="4771493" cy="6858000"/>
          </a:xfrm>
          <a:prstGeom prst="rect">
            <a:avLst/>
          </a:prstGeom>
        </p:spPr>
      </p:pic>
      <p:sp>
        <p:nvSpPr>
          <p:cNvPr id="730" name="textbox 730"/>
          <p:cNvSpPr/>
          <p:nvPr/>
        </p:nvSpPr>
        <p:spPr>
          <a:xfrm>
            <a:off x="773904" y="749147"/>
            <a:ext cx="8941434" cy="53124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493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1000"/>
              </a:lnSpc>
              <a:tabLst/>
            </a:pPr>
            <a:r>
              <a:rPr sz="3600" kern="0" spc="-30" dirty="0">
                <a:solidFill>
                  <a:srgbClr val="90C226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Solution</a:t>
            </a:r>
            <a:endParaRPr sz="3600" dirty="0">
              <a:latin typeface="Trebuchet MS"/>
              <a:ea typeface="Trebuchet MS"/>
              <a:cs typeface="Trebuchet MS"/>
            </a:endParaRPr>
          </a:p>
          <a:p>
            <a:pPr algn="l" rtl="0" eaLnBrk="0">
              <a:lnSpc>
                <a:spcPct val="16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1590" algn="l" rtl="0" eaLnBrk="0">
              <a:lnSpc>
                <a:spcPct val="94000"/>
              </a:lnSpc>
              <a:spcBef>
                <a:spcPts val="968"/>
              </a:spcBef>
              <a:tabLst/>
            </a:pPr>
            <a:r>
              <a:rPr sz="2500" kern="0" spc="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500" kern="0" spc="-35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考虑到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n, 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d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都是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10</a:t>
            </a:r>
            <a:r>
              <a:rPr sz="23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9</a:t>
            </a:r>
            <a:r>
              <a:rPr sz="3200" kern="0" spc="-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级别，直接计算组合数是不现</a:t>
            </a:r>
            <a:endParaRPr sz="3200" dirty="0">
              <a:latin typeface="STXinwei"/>
              <a:ea typeface="STXinwei"/>
              <a:cs typeface="STXinwei"/>
            </a:endParaRPr>
          </a:p>
          <a:p>
            <a:pPr marL="391159" algn="l" rtl="0" eaLnBrk="0">
              <a:lnSpc>
                <a:spcPts val="3687"/>
              </a:lnSpc>
              <a:spcBef>
                <a:spcPts val="340"/>
              </a:spcBef>
              <a:tabLst/>
            </a:pPr>
            <a:r>
              <a:rPr sz="2900" kern="0" spc="-2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实的。</a:t>
            </a:r>
            <a:endParaRPr sz="2900" dirty="0">
              <a:latin typeface="STXinwei"/>
              <a:ea typeface="STXinwei"/>
              <a:cs typeface="STXinwei"/>
            </a:endParaRPr>
          </a:p>
          <a:p>
            <a:pPr marL="21590" algn="l" rtl="0" eaLnBrk="0">
              <a:lnSpc>
                <a:spcPct val="93000"/>
              </a:lnSpc>
              <a:spcBef>
                <a:spcPts val="1142"/>
              </a:spcBef>
              <a:tabLst/>
            </a:pPr>
            <a:r>
              <a:rPr sz="2500" kern="0" spc="-5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3200" kern="0" spc="-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让我们看看</a:t>
            </a:r>
            <a:r>
              <a:rPr sz="3200" kern="0" spc="-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9999</a:t>
            </a:r>
            <a:r>
              <a:rPr sz="3200" kern="0" spc="-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11658</a:t>
            </a:r>
            <a:r>
              <a:rPr sz="3200" kern="0" spc="-6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这个数有什么性质。</a:t>
            </a:r>
            <a:endParaRPr sz="3200" dirty="0">
              <a:latin typeface="STXinwei"/>
              <a:ea typeface="STXinwei"/>
              <a:cs typeface="STXinwei"/>
            </a:endParaRPr>
          </a:p>
          <a:p>
            <a:pPr marL="365125" indent="-343534" algn="l" rtl="0" eaLnBrk="0">
              <a:lnSpc>
                <a:spcPct val="104000"/>
              </a:lnSpc>
              <a:spcBef>
                <a:spcPts val="1269"/>
              </a:spcBef>
              <a:tabLst/>
            </a:pPr>
            <a:r>
              <a:rPr sz="2500" kern="0" spc="-3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3200" kern="0" spc="-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把这个数质因数分解，得到</a:t>
            </a:r>
            <a:r>
              <a:rPr sz="3200" kern="0" spc="-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999911658</a:t>
            </a:r>
            <a:r>
              <a:rPr sz="3200" kern="0" spc="4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3200" kern="0" spc="3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2</a:t>
            </a:r>
            <a:r>
              <a:rPr sz="3200" kern="0" spc="3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×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    </a:t>
            </a:r>
            <a:r>
              <a:rPr sz="3200" kern="0" spc="-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3</a:t>
            </a:r>
            <a:r>
              <a:rPr sz="3200" kern="0" spc="3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× 4679</a:t>
            </a:r>
            <a:r>
              <a:rPr sz="3200" kern="0" spc="2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×</a:t>
            </a:r>
            <a:r>
              <a:rPr sz="3200" kern="0" spc="2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35617</a:t>
            </a:r>
            <a:endParaRPr sz="3200" dirty="0">
              <a:latin typeface="Cambria Math"/>
              <a:ea typeface="Cambria Math"/>
              <a:cs typeface="Cambria Math"/>
            </a:endParaRPr>
          </a:p>
          <a:p>
            <a:pPr marL="21590" algn="l" rtl="0" eaLnBrk="0">
              <a:lnSpc>
                <a:spcPct val="91000"/>
              </a:lnSpc>
              <a:spcBef>
                <a:spcPts val="711"/>
              </a:spcBef>
              <a:tabLst/>
            </a:pPr>
            <a:r>
              <a:rPr sz="2500" kern="0" spc="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计算组合数对这四个质数取模的结果是简单的。</a:t>
            </a:r>
            <a:endParaRPr sz="3200" dirty="0">
              <a:latin typeface="STXinwei"/>
              <a:ea typeface="STXinwei"/>
              <a:cs typeface="STXinwei"/>
            </a:endParaRPr>
          </a:p>
          <a:p>
            <a:pPr marL="21590" algn="l" rtl="0" eaLnBrk="0">
              <a:lnSpc>
                <a:spcPct val="89000"/>
              </a:lnSpc>
              <a:spcBef>
                <a:spcPts val="1672"/>
              </a:spcBef>
              <a:tabLst/>
            </a:pPr>
            <a:r>
              <a:rPr sz="2500" kern="0" spc="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令                  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上面四个</a:t>
            </a:r>
            <a:r>
              <a:rPr sz="3200" kern="0" spc="-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质数分别为</a:t>
            </a:r>
            <a:r>
              <a:rPr sz="32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p</a:t>
            </a:r>
            <a:r>
              <a:rPr sz="23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32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,</a:t>
            </a:r>
            <a:r>
              <a:rPr sz="3200" kern="0" spc="-1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p</a:t>
            </a:r>
            <a:r>
              <a:rPr sz="23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2</a:t>
            </a:r>
            <a:r>
              <a:rPr sz="32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,</a:t>
            </a:r>
            <a:r>
              <a:rPr sz="3200" kern="0" spc="-1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p</a:t>
            </a:r>
            <a:r>
              <a:rPr sz="23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3</a:t>
            </a:r>
            <a:r>
              <a:rPr sz="32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,</a:t>
            </a:r>
            <a:r>
              <a:rPr sz="3200" kern="0" spc="-1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p</a:t>
            </a:r>
            <a:r>
              <a:rPr sz="23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4</a:t>
            </a:r>
            <a:r>
              <a:rPr sz="3200" kern="0" spc="-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，</a:t>
            </a:r>
            <a:endParaRPr sz="3200" dirty="0">
              <a:latin typeface="STXinwei"/>
              <a:ea typeface="STXinwei"/>
              <a:cs typeface="STXinwei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357504" algn="l" rtl="0" eaLnBrk="0">
              <a:lnSpc>
                <a:spcPct val="78000"/>
              </a:lnSpc>
              <a:spcBef>
                <a:spcPts val="1"/>
              </a:spcBef>
              <a:tabLst/>
            </a:pP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999911658</a:t>
            </a:r>
            <a:r>
              <a:rPr sz="3200" kern="0" spc="4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3200" kern="0" spc="2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m</a:t>
            </a:r>
            <a:endParaRPr sz="3200" dirty="0">
              <a:latin typeface="Cambria Math"/>
              <a:ea typeface="Cambria Math"/>
              <a:cs typeface="Cambria Math"/>
            </a:endParaRPr>
          </a:p>
        </p:txBody>
      </p:sp>
      <p:pic>
        <p:nvPicPr>
          <p:cNvPr id="732" name="picture 7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555704" y="5042329"/>
            <a:ext cx="1405576" cy="515379"/>
          </a:xfrm>
          <a:prstGeom prst="rect">
            <a:avLst/>
          </a:prstGeom>
        </p:spPr>
      </p:pic>
      <p:pic>
        <p:nvPicPr>
          <p:cNvPr id="734" name="picture 7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picture 7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354688" y="0"/>
            <a:ext cx="4837311" cy="6858000"/>
          </a:xfrm>
          <a:prstGeom prst="rect">
            <a:avLst/>
          </a:prstGeom>
        </p:spPr>
      </p:pic>
      <p:sp>
        <p:nvSpPr>
          <p:cNvPr id="738" name="textbox 738"/>
          <p:cNvSpPr/>
          <p:nvPr/>
        </p:nvSpPr>
        <p:spPr>
          <a:xfrm>
            <a:off x="783341" y="3862820"/>
            <a:ext cx="9963784" cy="28263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35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3000"/>
              </a:lnSpc>
              <a:tabLst/>
            </a:pPr>
            <a:r>
              <a:rPr sz="2500" kern="0" spc="-14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500" kern="0" spc="-34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200" kern="0" spc="-1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我们要求出</a:t>
            </a:r>
            <a:r>
              <a:rPr sz="3200" kern="0" spc="-1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x</a:t>
            </a:r>
            <a:r>
              <a:rPr sz="3200" kern="0" spc="1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1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mod m</a:t>
            </a:r>
            <a:r>
              <a:rPr sz="3200" kern="0" spc="-1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1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的结</a:t>
            </a:r>
            <a:r>
              <a:rPr sz="3200" kern="0" spc="-15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果。</a:t>
            </a:r>
            <a:endParaRPr sz="3200" dirty="0">
              <a:latin typeface="STXinwei"/>
              <a:ea typeface="STXinwei"/>
              <a:cs typeface="STXinwei"/>
            </a:endParaRPr>
          </a:p>
          <a:p>
            <a:pPr marL="12700" algn="l" rtl="0" eaLnBrk="0">
              <a:lnSpc>
                <a:spcPct val="94000"/>
              </a:lnSpc>
              <a:spcBef>
                <a:spcPts val="1271"/>
              </a:spcBef>
              <a:tabLst/>
            </a:pPr>
            <a:r>
              <a:rPr sz="2500" kern="0" spc="-6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500" kern="0" spc="-33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200" kern="0" spc="-6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看看这个式子是不是和前面的</a:t>
            </a:r>
            <a:r>
              <a:rPr sz="3200" kern="0" spc="-60" dirty="0">
                <a:solidFill>
                  <a:srgbClr val="40404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EXCRT</a:t>
            </a:r>
            <a:r>
              <a:rPr sz="3200" kern="0" spc="-6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长得很像？</a:t>
            </a:r>
            <a:endParaRPr sz="3200" dirty="0">
              <a:latin typeface="STXinwei"/>
              <a:ea typeface="STXinwei"/>
              <a:cs typeface="STXinwei"/>
            </a:endParaRPr>
          </a:p>
          <a:p>
            <a:pPr marL="377190" indent="-364490" algn="l" rtl="0" eaLnBrk="0">
              <a:lnSpc>
                <a:spcPct val="96000"/>
              </a:lnSpc>
              <a:spcBef>
                <a:spcPts val="1273"/>
              </a:spcBef>
              <a:tabLst/>
            </a:pPr>
            <a:r>
              <a:rPr sz="2500" kern="0" spc="-2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3200" kern="0" spc="-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使用</a:t>
            </a:r>
            <a:r>
              <a:rPr sz="3200" kern="0" spc="-20" dirty="0">
                <a:solidFill>
                  <a:srgbClr val="40404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EXCRT</a:t>
            </a:r>
            <a:r>
              <a:rPr sz="3200" kern="0" spc="-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解这个方程，得到</a:t>
            </a:r>
            <a:r>
              <a:rPr sz="32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x</a:t>
            </a:r>
            <a:r>
              <a:rPr sz="3200" kern="0" spc="5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≡</a:t>
            </a:r>
            <a:r>
              <a:rPr sz="3200" kern="0" spc="3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  mod m</a:t>
            </a:r>
            <a:r>
              <a:rPr sz="3200" kern="0" spc="1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3200" kern="0" spc="-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。</a:t>
            </a:r>
            <a:r>
              <a:rPr sz="3200" kern="0" spc="-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这个</a:t>
            </a:r>
            <a:r>
              <a:rPr sz="3200" kern="0" spc="-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3200" kern="0" spc="-2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就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3200" kern="0" spc="-8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是我们要求的东西。</a:t>
            </a:r>
            <a:endParaRPr sz="3200" dirty="0">
              <a:latin typeface="STXinwei"/>
              <a:ea typeface="STXinwei"/>
              <a:cs typeface="STXinwei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6000"/>
              </a:lnSpc>
              <a:spcBef>
                <a:spcPts val="4"/>
              </a:spcBef>
              <a:tabLst/>
            </a:pPr>
            <a:r>
              <a:rPr sz="2500" kern="0" spc="-18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3200" kern="0" spc="-18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代码实现留作作业。</a:t>
            </a:r>
            <a:endParaRPr sz="3200" dirty="0">
              <a:latin typeface="STXinwei"/>
              <a:ea typeface="STXinwei"/>
              <a:cs typeface="STXinwei"/>
            </a:endParaRPr>
          </a:p>
        </p:txBody>
      </p:sp>
      <p:sp>
        <p:nvSpPr>
          <p:cNvPr id="740" name="textbox 740"/>
          <p:cNvSpPr/>
          <p:nvPr/>
        </p:nvSpPr>
        <p:spPr>
          <a:xfrm>
            <a:off x="5752455" y="1657335"/>
            <a:ext cx="1563369" cy="19735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72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0000"/>
              </a:lnSpc>
              <a:tabLst>
                <a:tab pos="162560" algn="l"/>
              </a:tabLst>
            </a:pP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	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mod p</a:t>
            </a:r>
            <a:r>
              <a:rPr sz="23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r>
              <a:rPr sz="23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</a:t>
            </a:r>
            <a:endParaRPr sz="2300" dirty="0">
              <a:latin typeface="Cambria Math"/>
              <a:ea typeface="Cambria Math"/>
              <a:cs typeface="Cambria Math"/>
            </a:endParaRPr>
          </a:p>
          <a:p>
            <a:pPr marL="12700" algn="l" rtl="0" eaLnBrk="0">
              <a:lnSpc>
                <a:spcPct val="99000"/>
              </a:lnSpc>
              <a:spcBef>
                <a:spcPts val="860"/>
              </a:spcBef>
              <a:tabLst>
                <a:tab pos="162560" algn="l"/>
                <a:tab pos="163829" algn="l"/>
              </a:tabLst>
            </a:pP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	</a:t>
            </a:r>
            <a:r>
              <a:rPr sz="3200" kern="0" spc="-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mod p</a:t>
            </a:r>
            <a:r>
              <a:rPr sz="2300" kern="0" spc="-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2</a:t>
            </a:r>
            <a:r>
              <a:rPr sz="23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	</a:t>
            </a:r>
            <a:r>
              <a:rPr sz="3200" kern="0" spc="-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mod p</a:t>
            </a:r>
            <a:r>
              <a:rPr sz="2300" kern="0" spc="-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3</a:t>
            </a:r>
            <a:r>
              <a:rPr sz="23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	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	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mod p</a:t>
            </a:r>
            <a:r>
              <a:rPr sz="23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4</a:t>
            </a:r>
            <a:r>
              <a:rPr sz="2300" kern="0" spc="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</a:t>
            </a:r>
            <a:endParaRPr sz="2300" dirty="0">
              <a:latin typeface="Cambria Math"/>
              <a:ea typeface="Cambria Math"/>
              <a:cs typeface="Cambria Math"/>
            </a:endParaRPr>
          </a:p>
        </p:txBody>
      </p:sp>
      <p:sp>
        <p:nvSpPr>
          <p:cNvPr id="742" name="textbox 742"/>
          <p:cNvSpPr/>
          <p:nvPr/>
        </p:nvSpPr>
        <p:spPr>
          <a:xfrm>
            <a:off x="4549317" y="1729764"/>
            <a:ext cx="1177925" cy="19748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2342"/>
              </a:lnSpc>
              <a:tabLst/>
            </a:pPr>
            <a:r>
              <a:rPr sz="3200" kern="0" spc="-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x</a:t>
            </a:r>
            <a:r>
              <a:rPr sz="3200" kern="0" spc="5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≡</a:t>
            </a:r>
            <a:r>
              <a:rPr sz="3200" kern="0" spc="3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3600" kern="0" spc="-30" baseline="-7761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</a:t>
            </a:r>
            <a:endParaRPr sz="3600" baseline="-7761" dirty="0">
              <a:latin typeface="Cambria Math"/>
              <a:ea typeface="Cambria Math"/>
              <a:cs typeface="Cambria Math"/>
            </a:endParaRPr>
          </a:p>
          <a:p>
            <a:pPr marL="12700" algn="l" rtl="0" eaLnBrk="0">
              <a:lnSpc>
                <a:spcPct val="112000"/>
              </a:lnSpc>
              <a:spcBef>
                <a:spcPts val="106"/>
              </a:spcBef>
              <a:tabLst/>
            </a:pPr>
            <a:r>
              <a:rPr sz="32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x</a:t>
            </a:r>
            <a:r>
              <a:rPr sz="3200" kern="0" spc="5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≡</a:t>
            </a:r>
            <a:r>
              <a:rPr sz="3200" kern="0" spc="3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3600" kern="0" spc="-10" baseline="-43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2</a:t>
            </a:r>
            <a:r>
              <a:rPr sz="23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x</a:t>
            </a:r>
            <a:r>
              <a:rPr sz="3200" kern="0" spc="5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≡</a:t>
            </a:r>
            <a:r>
              <a:rPr sz="3200" kern="0" spc="3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3600" kern="0" spc="-10" baseline="-43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3</a:t>
            </a:r>
            <a:r>
              <a:rPr sz="23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x</a:t>
            </a:r>
            <a:r>
              <a:rPr sz="3200" kern="0" spc="5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≡</a:t>
            </a:r>
            <a:r>
              <a:rPr sz="3200" kern="0" spc="3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3600" kern="0" spc="-10" baseline="-43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4</a:t>
            </a:r>
            <a:endParaRPr sz="3600" baseline="-4340" dirty="0">
              <a:latin typeface="Cambria Math"/>
              <a:ea typeface="Cambria Math"/>
              <a:cs typeface="Cambria Math"/>
            </a:endParaRPr>
          </a:p>
        </p:txBody>
      </p:sp>
      <p:pic>
        <p:nvPicPr>
          <p:cNvPr id="744" name="picture 7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  <p:sp>
        <p:nvSpPr>
          <p:cNvPr id="746" name="textbox 746"/>
          <p:cNvSpPr/>
          <p:nvPr/>
        </p:nvSpPr>
        <p:spPr>
          <a:xfrm>
            <a:off x="773904" y="749147"/>
            <a:ext cx="1664335" cy="4718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493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1000"/>
              </a:lnSpc>
              <a:tabLst/>
            </a:pPr>
            <a:r>
              <a:rPr sz="3600" kern="0" spc="-30" dirty="0">
                <a:solidFill>
                  <a:srgbClr val="90C226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Solution</a:t>
            </a:r>
            <a:endParaRPr sz="3600" dirty="0">
              <a:latin typeface="Trebuchet MS"/>
              <a:ea typeface="Trebuchet MS"/>
              <a:cs typeface="Trebuchet MS"/>
            </a:endParaRPr>
          </a:p>
        </p:txBody>
      </p:sp>
      <p:sp>
        <p:nvSpPr>
          <p:cNvPr id="748" name="path 748"/>
          <p:cNvSpPr/>
          <p:nvPr/>
        </p:nvSpPr>
        <p:spPr>
          <a:xfrm>
            <a:off x="4310598" y="1557220"/>
            <a:ext cx="237629" cy="2138781"/>
          </a:xfrm>
          <a:custGeom>
            <a:avLst/>
            <a:gdLst/>
            <a:ahLst/>
            <a:cxnLst/>
            <a:rect l="0" t="0" r="0" b="0"/>
            <a:pathLst>
              <a:path w="374" h="3368">
                <a:moveTo>
                  <a:pt x="374" y="0"/>
                </a:moveTo>
                <a:lnTo>
                  <a:pt x="374" y="29"/>
                </a:lnTo>
                <a:cubicBezTo>
                  <a:pt x="313" y="44"/>
                  <a:pt x="268" y="92"/>
                  <a:pt x="240" y="174"/>
                </a:cubicBezTo>
                <a:cubicBezTo>
                  <a:pt x="213" y="257"/>
                  <a:pt x="199" y="384"/>
                  <a:pt x="199" y="556"/>
                </a:cubicBezTo>
                <a:lnTo>
                  <a:pt x="199" y="796"/>
                </a:lnTo>
                <a:lnTo>
                  <a:pt x="199" y="949"/>
                </a:lnTo>
                <a:lnTo>
                  <a:pt x="199" y="1264"/>
                </a:lnTo>
                <a:lnTo>
                  <a:pt x="199" y="1320"/>
                </a:lnTo>
                <a:cubicBezTo>
                  <a:pt x="199" y="1436"/>
                  <a:pt x="184" y="1522"/>
                  <a:pt x="154" y="1577"/>
                </a:cubicBezTo>
                <a:cubicBezTo>
                  <a:pt x="125" y="1633"/>
                  <a:pt x="95" y="1666"/>
                  <a:pt x="65" y="1679"/>
                </a:cubicBezTo>
                <a:lnTo>
                  <a:pt x="65" y="1686"/>
                </a:lnTo>
                <a:cubicBezTo>
                  <a:pt x="94" y="1699"/>
                  <a:pt x="123" y="1731"/>
                  <a:pt x="151" y="1784"/>
                </a:cubicBezTo>
                <a:cubicBezTo>
                  <a:pt x="180" y="1836"/>
                  <a:pt x="195" y="1923"/>
                  <a:pt x="199" y="2045"/>
                </a:cubicBezTo>
                <a:lnTo>
                  <a:pt x="199" y="2104"/>
                </a:lnTo>
                <a:lnTo>
                  <a:pt x="199" y="2416"/>
                </a:lnTo>
                <a:lnTo>
                  <a:pt x="199" y="2571"/>
                </a:lnTo>
                <a:lnTo>
                  <a:pt x="199" y="2811"/>
                </a:lnTo>
                <a:cubicBezTo>
                  <a:pt x="199" y="2983"/>
                  <a:pt x="213" y="3110"/>
                  <a:pt x="240" y="3193"/>
                </a:cubicBezTo>
                <a:cubicBezTo>
                  <a:pt x="268" y="3275"/>
                  <a:pt x="313" y="3324"/>
                  <a:pt x="374" y="3338"/>
                </a:cubicBezTo>
                <a:lnTo>
                  <a:pt x="374" y="3368"/>
                </a:lnTo>
                <a:cubicBezTo>
                  <a:pt x="287" y="3353"/>
                  <a:pt x="226" y="3301"/>
                  <a:pt x="189" y="3214"/>
                </a:cubicBezTo>
                <a:cubicBezTo>
                  <a:pt x="161" y="3148"/>
                  <a:pt x="144" y="3058"/>
                  <a:pt x="137" y="2944"/>
                </a:cubicBezTo>
                <a:lnTo>
                  <a:pt x="134" y="2886"/>
                </a:lnTo>
                <a:lnTo>
                  <a:pt x="133" y="2886"/>
                </a:lnTo>
                <a:lnTo>
                  <a:pt x="133" y="2822"/>
                </a:lnTo>
                <a:lnTo>
                  <a:pt x="133" y="2571"/>
                </a:lnTo>
                <a:lnTo>
                  <a:pt x="133" y="2416"/>
                </a:lnTo>
                <a:lnTo>
                  <a:pt x="133" y="2104"/>
                </a:lnTo>
                <a:lnTo>
                  <a:pt x="133" y="1991"/>
                </a:lnTo>
                <a:cubicBezTo>
                  <a:pt x="133" y="1896"/>
                  <a:pt x="121" y="1825"/>
                  <a:pt x="98" y="1777"/>
                </a:cubicBezTo>
                <a:cubicBezTo>
                  <a:pt x="75" y="1729"/>
                  <a:pt x="42" y="1704"/>
                  <a:pt x="0" y="1703"/>
                </a:cubicBezTo>
                <a:lnTo>
                  <a:pt x="0" y="1665"/>
                </a:lnTo>
                <a:cubicBezTo>
                  <a:pt x="41" y="1664"/>
                  <a:pt x="74" y="1639"/>
                  <a:pt x="97" y="1590"/>
                </a:cubicBezTo>
                <a:cubicBezTo>
                  <a:pt x="121" y="1542"/>
                  <a:pt x="133" y="1470"/>
                  <a:pt x="133" y="1375"/>
                </a:cubicBezTo>
                <a:lnTo>
                  <a:pt x="133" y="1264"/>
                </a:lnTo>
                <a:lnTo>
                  <a:pt x="133" y="949"/>
                </a:lnTo>
                <a:lnTo>
                  <a:pt x="133" y="796"/>
                </a:lnTo>
                <a:lnTo>
                  <a:pt x="133" y="545"/>
                </a:lnTo>
                <a:lnTo>
                  <a:pt x="133" y="482"/>
                </a:lnTo>
                <a:lnTo>
                  <a:pt x="134" y="482"/>
                </a:lnTo>
                <a:lnTo>
                  <a:pt x="137" y="423"/>
                </a:lnTo>
                <a:cubicBezTo>
                  <a:pt x="144" y="309"/>
                  <a:pt x="161" y="219"/>
                  <a:pt x="189" y="154"/>
                </a:cubicBezTo>
                <a:cubicBezTo>
                  <a:pt x="226" y="66"/>
                  <a:pt x="287" y="15"/>
                  <a:pt x="374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06" y="0"/>
            <a:ext cx="4771493" cy="6858000"/>
          </a:xfrm>
          <a:prstGeom prst="rect">
            <a:avLst/>
          </a:prstGeom>
        </p:spPr>
      </p:pic>
      <p:sp>
        <p:nvSpPr>
          <p:cNvPr id="42" name="path 42"/>
          <p:cNvSpPr/>
          <p:nvPr/>
        </p:nvSpPr>
        <p:spPr>
          <a:xfrm>
            <a:off x="1147436" y="2297160"/>
            <a:ext cx="1215974" cy="376910"/>
          </a:xfrm>
          <a:custGeom>
            <a:avLst/>
            <a:gdLst/>
            <a:ahLst/>
            <a:cxnLst/>
            <a:rect l="0" t="0" r="0" b="0"/>
            <a:pathLst>
              <a:path w="1914" h="593">
                <a:moveTo>
                  <a:pt x="1725" y="0"/>
                </a:moveTo>
                <a:cubicBezTo>
                  <a:pt x="1786" y="16"/>
                  <a:pt x="1833" y="50"/>
                  <a:pt x="1865" y="104"/>
                </a:cubicBezTo>
                <a:cubicBezTo>
                  <a:pt x="1898" y="157"/>
                  <a:pt x="1914" y="221"/>
                  <a:pt x="1914" y="296"/>
                </a:cubicBezTo>
                <a:cubicBezTo>
                  <a:pt x="1914" y="372"/>
                  <a:pt x="1898" y="436"/>
                  <a:pt x="1866" y="489"/>
                </a:cubicBezTo>
                <a:cubicBezTo>
                  <a:pt x="1833" y="542"/>
                  <a:pt x="1786" y="577"/>
                  <a:pt x="1725" y="593"/>
                </a:cubicBezTo>
                <a:lnTo>
                  <a:pt x="1718" y="569"/>
                </a:lnTo>
                <a:cubicBezTo>
                  <a:pt x="1766" y="553"/>
                  <a:pt x="1802" y="521"/>
                  <a:pt x="1825" y="474"/>
                </a:cubicBezTo>
                <a:cubicBezTo>
                  <a:pt x="1849" y="427"/>
                  <a:pt x="1860" y="366"/>
                  <a:pt x="1860" y="293"/>
                </a:cubicBezTo>
                <a:cubicBezTo>
                  <a:pt x="1860" y="223"/>
                  <a:pt x="1849" y="164"/>
                  <a:pt x="1825" y="118"/>
                </a:cubicBezTo>
                <a:cubicBezTo>
                  <a:pt x="1802" y="71"/>
                  <a:pt x="1766" y="40"/>
                  <a:pt x="1717" y="24"/>
                </a:cubicBezTo>
                <a:lnTo>
                  <a:pt x="1725" y="0"/>
                </a:lnTo>
                <a:close/>
                <a:moveTo>
                  <a:pt x="189" y="0"/>
                </a:moveTo>
                <a:lnTo>
                  <a:pt x="197" y="24"/>
                </a:lnTo>
                <a:cubicBezTo>
                  <a:pt x="148" y="40"/>
                  <a:pt x="112" y="71"/>
                  <a:pt x="89" y="118"/>
                </a:cubicBezTo>
                <a:cubicBezTo>
                  <a:pt x="65" y="164"/>
                  <a:pt x="54" y="223"/>
                  <a:pt x="54" y="293"/>
                </a:cubicBezTo>
                <a:cubicBezTo>
                  <a:pt x="54" y="366"/>
                  <a:pt x="65" y="427"/>
                  <a:pt x="89" y="474"/>
                </a:cubicBezTo>
                <a:cubicBezTo>
                  <a:pt x="112" y="521"/>
                  <a:pt x="148" y="553"/>
                  <a:pt x="196" y="569"/>
                </a:cubicBezTo>
                <a:lnTo>
                  <a:pt x="189" y="593"/>
                </a:lnTo>
                <a:cubicBezTo>
                  <a:pt x="128" y="577"/>
                  <a:pt x="81" y="542"/>
                  <a:pt x="48" y="489"/>
                </a:cubicBezTo>
                <a:cubicBezTo>
                  <a:pt x="16" y="436"/>
                  <a:pt x="0" y="372"/>
                  <a:pt x="0" y="296"/>
                </a:cubicBezTo>
                <a:cubicBezTo>
                  <a:pt x="0" y="221"/>
                  <a:pt x="16" y="157"/>
                  <a:pt x="48" y="104"/>
                </a:cubicBezTo>
                <a:cubicBezTo>
                  <a:pt x="81" y="50"/>
                  <a:pt x="128" y="16"/>
                  <a:pt x="189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4" name="path 44"/>
          <p:cNvSpPr/>
          <p:nvPr/>
        </p:nvSpPr>
        <p:spPr>
          <a:xfrm>
            <a:off x="1147436" y="3552936"/>
            <a:ext cx="1202258" cy="376910"/>
          </a:xfrm>
          <a:custGeom>
            <a:avLst/>
            <a:gdLst/>
            <a:ahLst/>
            <a:cxnLst/>
            <a:rect l="0" t="0" r="0" b="0"/>
            <a:pathLst>
              <a:path w="1893" h="593">
                <a:moveTo>
                  <a:pt x="1704" y="0"/>
                </a:moveTo>
                <a:cubicBezTo>
                  <a:pt x="1764" y="16"/>
                  <a:pt x="1811" y="50"/>
                  <a:pt x="1844" y="104"/>
                </a:cubicBezTo>
                <a:cubicBezTo>
                  <a:pt x="1876" y="157"/>
                  <a:pt x="1893" y="221"/>
                  <a:pt x="1893" y="296"/>
                </a:cubicBezTo>
                <a:cubicBezTo>
                  <a:pt x="1893" y="372"/>
                  <a:pt x="1877" y="436"/>
                  <a:pt x="1844" y="489"/>
                </a:cubicBezTo>
                <a:cubicBezTo>
                  <a:pt x="1811" y="542"/>
                  <a:pt x="1765" y="577"/>
                  <a:pt x="1704" y="593"/>
                </a:cubicBezTo>
                <a:lnTo>
                  <a:pt x="1696" y="569"/>
                </a:lnTo>
                <a:cubicBezTo>
                  <a:pt x="1744" y="553"/>
                  <a:pt x="1780" y="521"/>
                  <a:pt x="1803" y="474"/>
                </a:cubicBezTo>
                <a:cubicBezTo>
                  <a:pt x="1827" y="427"/>
                  <a:pt x="1839" y="366"/>
                  <a:pt x="1839" y="293"/>
                </a:cubicBezTo>
                <a:cubicBezTo>
                  <a:pt x="1839" y="223"/>
                  <a:pt x="1827" y="164"/>
                  <a:pt x="1804" y="118"/>
                </a:cubicBezTo>
                <a:cubicBezTo>
                  <a:pt x="1780" y="71"/>
                  <a:pt x="1744" y="40"/>
                  <a:pt x="1695" y="24"/>
                </a:cubicBezTo>
                <a:lnTo>
                  <a:pt x="1704" y="0"/>
                </a:lnTo>
                <a:close/>
                <a:moveTo>
                  <a:pt x="189" y="0"/>
                </a:moveTo>
                <a:lnTo>
                  <a:pt x="197" y="24"/>
                </a:lnTo>
                <a:cubicBezTo>
                  <a:pt x="148" y="40"/>
                  <a:pt x="112" y="71"/>
                  <a:pt x="89" y="118"/>
                </a:cubicBezTo>
                <a:cubicBezTo>
                  <a:pt x="65" y="164"/>
                  <a:pt x="54" y="223"/>
                  <a:pt x="54" y="293"/>
                </a:cubicBezTo>
                <a:cubicBezTo>
                  <a:pt x="54" y="366"/>
                  <a:pt x="65" y="427"/>
                  <a:pt x="89" y="474"/>
                </a:cubicBezTo>
                <a:cubicBezTo>
                  <a:pt x="112" y="521"/>
                  <a:pt x="148" y="553"/>
                  <a:pt x="196" y="569"/>
                </a:cubicBezTo>
                <a:lnTo>
                  <a:pt x="189" y="593"/>
                </a:lnTo>
                <a:cubicBezTo>
                  <a:pt x="128" y="577"/>
                  <a:pt x="81" y="542"/>
                  <a:pt x="48" y="489"/>
                </a:cubicBezTo>
                <a:cubicBezTo>
                  <a:pt x="16" y="436"/>
                  <a:pt x="0" y="372"/>
                  <a:pt x="0" y="296"/>
                </a:cubicBezTo>
                <a:cubicBezTo>
                  <a:pt x="0" y="221"/>
                  <a:pt x="16" y="157"/>
                  <a:pt x="48" y="104"/>
                </a:cubicBezTo>
                <a:cubicBezTo>
                  <a:pt x="81" y="50"/>
                  <a:pt x="128" y="16"/>
                  <a:pt x="189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6" name="path 46"/>
          <p:cNvSpPr/>
          <p:nvPr/>
        </p:nvSpPr>
        <p:spPr>
          <a:xfrm>
            <a:off x="1147436" y="2911332"/>
            <a:ext cx="1215974" cy="376910"/>
          </a:xfrm>
          <a:custGeom>
            <a:avLst/>
            <a:gdLst/>
            <a:ahLst/>
            <a:cxnLst/>
            <a:rect l="0" t="0" r="0" b="0"/>
            <a:pathLst>
              <a:path w="1914" h="593">
                <a:moveTo>
                  <a:pt x="1725" y="0"/>
                </a:moveTo>
                <a:cubicBezTo>
                  <a:pt x="1786" y="16"/>
                  <a:pt x="1833" y="50"/>
                  <a:pt x="1865" y="104"/>
                </a:cubicBezTo>
                <a:cubicBezTo>
                  <a:pt x="1898" y="157"/>
                  <a:pt x="1914" y="221"/>
                  <a:pt x="1914" y="296"/>
                </a:cubicBezTo>
                <a:cubicBezTo>
                  <a:pt x="1914" y="372"/>
                  <a:pt x="1898" y="436"/>
                  <a:pt x="1866" y="489"/>
                </a:cubicBezTo>
                <a:cubicBezTo>
                  <a:pt x="1833" y="542"/>
                  <a:pt x="1786" y="577"/>
                  <a:pt x="1725" y="593"/>
                </a:cubicBezTo>
                <a:lnTo>
                  <a:pt x="1718" y="569"/>
                </a:lnTo>
                <a:cubicBezTo>
                  <a:pt x="1766" y="553"/>
                  <a:pt x="1802" y="521"/>
                  <a:pt x="1825" y="474"/>
                </a:cubicBezTo>
                <a:cubicBezTo>
                  <a:pt x="1849" y="427"/>
                  <a:pt x="1860" y="366"/>
                  <a:pt x="1860" y="293"/>
                </a:cubicBezTo>
                <a:cubicBezTo>
                  <a:pt x="1860" y="223"/>
                  <a:pt x="1849" y="164"/>
                  <a:pt x="1825" y="118"/>
                </a:cubicBezTo>
                <a:cubicBezTo>
                  <a:pt x="1802" y="71"/>
                  <a:pt x="1766" y="40"/>
                  <a:pt x="1717" y="24"/>
                </a:cubicBezTo>
                <a:lnTo>
                  <a:pt x="1725" y="0"/>
                </a:lnTo>
                <a:close/>
                <a:moveTo>
                  <a:pt x="189" y="0"/>
                </a:moveTo>
                <a:lnTo>
                  <a:pt x="197" y="24"/>
                </a:lnTo>
                <a:cubicBezTo>
                  <a:pt x="148" y="40"/>
                  <a:pt x="112" y="71"/>
                  <a:pt x="89" y="118"/>
                </a:cubicBezTo>
                <a:cubicBezTo>
                  <a:pt x="65" y="164"/>
                  <a:pt x="54" y="223"/>
                  <a:pt x="54" y="293"/>
                </a:cubicBezTo>
                <a:cubicBezTo>
                  <a:pt x="54" y="366"/>
                  <a:pt x="65" y="427"/>
                  <a:pt x="89" y="474"/>
                </a:cubicBezTo>
                <a:cubicBezTo>
                  <a:pt x="112" y="521"/>
                  <a:pt x="148" y="553"/>
                  <a:pt x="196" y="569"/>
                </a:cubicBezTo>
                <a:lnTo>
                  <a:pt x="189" y="593"/>
                </a:lnTo>
                <a:cubicBezTo>
                  <a:pt x="128" y="577"/>
                  <a:pt x="81" y="542"/>
                  <a:pt x="48" y="489"/>
                </a:cubicBezTo>
                <a:cubicBezTo>
                  <a:pt x="16" y="436"/>
                  <a:pt x="0" y="372"/>
                  <a:pt x="0" y="296"/>
                </a:cubicBezTo>
                <a:cubicBezTo>
                  <a:pt x="0" y="221"/>
                  <a:pt x="16" y="157"/>
                  <a:pt x="48" y="104"/>
                </a:cubicBezTo>
                <a:cubicBezTo>
                  <a:pt x="81" y="50"/>
                  <a:pt x="128" y="16"/>
                  <a:pt x="189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8" name="path 48"/>
          <p:cNvSpPr/>
          <p:nvPr/>
        </p:nvSpPr>
        <p:spPr>
          <a:xfrm>
            <a:off x="3660513" y="3496319"/>
            <a:ext cx="3307092" cy="491553"/>
          </a:xfrm>
          <a:custGeom>
            <a:avLst/>
            <a:gdLst/>
            <a:ahLst/>
            <a:cxnLst/>
            <a:rect l="0" t="0" r="0" b="0"/>
            <a:pathLst>
              <a:path w="5208" h="774">
                <a:moveTo>
                  <a:pt x="5004" y="0"/>
                </a:moveTo>
                <a:cubicBezTo>
                  <a:pt x="5069" y="17"/>
                  <a:pt x="5119" y="61"/>
                  <a:pt x="5155" y="132"/>
                </a:cubicBezTo>
                <a:cubicBezTo>
                  <a:pt x="5190" y="204"/>
                  <a:pt x="5208" y="289"/>
                  <a:pt x="5208" y="387"/>
                </a:cubicBezTo>
                <a:cubicBezTo>
                  <a:pt x="5208" y="484"/>
                  <a:pt x="5190" y="569"/>
                  <a:pt x="5155" y="641"/>
                </a:cubicBezTo>
                <a:cubicBezTo>
                  <a:pt x="5119" y="712"/>
                  <a:pt x="5069" y="756"/>
                  <a:pt x="5004" y="774"/>
                </a:cubicBezTo>
                <a:lnTo>
                  <a:pt x="4996" y="748"/>
                </a:lnTo>
                <a:cubicBezTo>
                  <a:pt x="5047" y="729"/>
                  <a:pt x="5085" y="688"/>
                  <a:pt x="5111" y="624"/>
                </a:cubicBezTo>
                <a:cubicBezTo>
                  <a:pt x="5137" y="560"/>
                  <a:pt x="5150" y="481"/>
                  <a:pt x="5150" y="387"/>
                </a:cubicBezTo>
                <a:cubicBezTo>
                  <a:pt x="5150" y="292"/>
                  <a:pt x="5137" y="213"/>
                  <a:pt x="5111" y="149"/>
                </a:cubicBezTo>
                <a:cubicBezTo>
                  <a:pt x="5085" y="86"/>
                  <a:pt x="5047" y="44"/>
                  <a:pt x="4996" y="25"/>
                </a:cubicBezTo>
                <a:lnTo>
                  <a:pt x="5004" y="0"/>
                </a:lnTo>
                <a:close/>
                <a:moveTo>
                  <a:pt x="203" y="0"/>
                </a:moveTo>
                <a:lnTo>
                  <a:pt x="211" y="25"/>
                </a:lnTo>
                <a:cubicBezTo>
                  <a:pt x="160" y="44"/>
                  <a:pt x="122" y="86"/>
                  <a:pt x="96" y="149"/>
                </a:cubicBezTo>
                <a:cubicBezTo>
                  <a:pt x="70" y="213"/>
                  <a:pt x="57" y="292"/>
                  <a:pt x="57" y="387"/>
                </a:cubicBezTo>
                <a:cubicBezTo>
                  <a:pt x="57" y="481"/>
                  <a:pt x="70" y="560"/>
                  <a:pt x="96" y="624"/>
                </a:cubicBezTo>
                <a:cubicBezTo>
                  <a:pt x="122" y="688"/>
                  <a:pt x="160" y="729"/>
                  <a:pt x="211" y="748"/>
                </a:cubicBezTo>
                <a:lnTo>
                  <a:pt x="203" y="774"/>
                </a:lnTo>
                <a:cubicBezTo>
                  <a:pt x="138" y="756"/>
                  <a:pt x="88" y="712"/>
                  <a:pt x="52" y="641"/>
                </a:cubicBezTo>
                <a:cubicBezTo>
                  <a:pt x="17" y="569"/>
                  <a:pt x="0" y="484"/>
                  <a:pt x="0" y="387"/>
                </a:cubicBezTo>
                <a:cubicBezTo>
                  <a:pt x="0" y="289"/>
                  <a:pt x="17" y="204"/>
                  <a:pt x="52" y="132"/>
                </a:cubicBezTo>
                <a:cubicBezTo>
                  <a:pt x="88" y="61"/>
                  <a:pt x="138" y="17"/>
                  <a:pt x="203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0" name="path 50"/>
          <p:cNvSpPr/>
          <p:nvPr/>
        </p:nvSpPr>
        <p:spPr>
          <a:xfrm>
            <a:off x="3843391" y="3552936"/>
            <a:ext cx="1203782" cy="376910"/>
          </a:xfrm>
          <a:custGeom>
            <a:avLst/>
            <a:gdLst/>
            <a:ahLst/>
            <a:cxnLst/>
            <a:rect l="0" t="0" r="0" b="0"/>
            <a:pathLst>
              <a:path w="1895" h="593">
                <a:moveTo>
                  <a:pt x="1706" y="0"/>
                </a:moveTo>
                <a:cubicBezTo>
                  <a:pt x="1767" y="16"/>
                  <a:pt x="1814" y="50"/>
                  <a:pt x="1846" y="104"/>
                </a:cubicBezTo>
                <a:cubicBezTo>
                  <a:pt x="1879" y="157"/>
                  <a:pt x="1895" y="221"/>
                  <a:pt x="1895" y="296"/>
                </a:cubicBezTo>
                <a:cubicBezTo>
                  <a:pt x="1895" y="372"/>
                  <a:pt x="1879" y="436"/>
                  <a:pt x="1846" y="489"/>
                </a:cubicBezTo>
                <a:cubicBezTo>
                  <a:pt x="1814" y="542"/>
                  <a:pt x="1767" y="577"/>
                  <a:pt x="1706" y="593"/>
                </a:cubicBezTo>
                <a:lnTo>
                  <a:pt x="1698" y="569"/>
                </a:lnTo>
                <a:cubicBezTo>
                  <a:pt x="1747" y="553"/>
                  <a:pt x="1782" y="521"/>
                  <a:pt x="1806" y="474"/>
                </a:cubicBezTo>
                <a:cubicBezTo>
                  <a:pt x="1829" y="427"/>
                  <a:pt x="1841" y="366"/>
                  <a:pt x="1841" y="293"/>
                </a:cubicBezTo>
                <a:cubicBezTo>
                  <a:pt x="1841" y="223"/>
                  <a:pt x="1829" y="164"/>
                  <a:pt x="1806" y="118"/>
                </a:cubicBezTo>
                <a:cubicBezTo>
                  <a:pt x="1783" y="71"/>
                  <a:pt x="1747" y="40"/>
                  <a:pt x="1697" y="24"/>
                </a:cubicBezTo>
                <a:lnTo>
                  <a:pt x="1706" y="0"/>
                </a:lnTo>
                <a:close/>
                <a:moveTo>
                  <a:pt x="189" y="0"/>
                </a:moveTo>
                <a:lnTo>
                  <a:pt x="197" y="24"/>
                </a:lnTo>
                <a:cubicBezTo>
                  <a:pt x="148" y="40"/>
                  <a:pt x="112" y="71"/>
                  <a:pt x="89" y="118"/>
                </a:cubicBezTo>
                <a:cubicBezTo>
                  <a:pt x="65" y="164"/>
                  <a:pt x="54" y="223"/>
                  <a:pt x="54" y="293"/>
                </a:cubicBezTo>
                <a:cubicBezTo>
                  <a:pt x="54" y="366"/>
                  <a:pt x="65" y="427"/>
                  <a:pt x="89" y="474"/>
                </a:cubicBezTo>
                <a:cubicBezTo>
                  <a:pt x="112" y="521"/>
                  <a:pt x="148" y="553"/>
                  <a:pt x="196" y="569"/>
                </a:cubicBezTo>
                <a:lnTo>
                  <a:pt x="189" y="593"/>
                </a:lnTo>
                <a:cubicBezTo>
                  <a:pt x="128" y="577"/>
                  <a:pt x="81" y="542"/>
                  <a:pt x="48" y="489"/>
                </a:cubicBezTo>
                <a:cubicBezTo>
                  <a:pt x="16" y="436"/>
                  <a:pt x="0" y="372"/>
                  <a:pt x="0" y="296"/>
                </a:cubicBezTo>
                <a:cubicBezTo>
                  <a:pt x="0" y="221"/>
                  <a:pt x="16" y="157"/>
                  <a:pt x="48" y="104"/>
                </a:cubicBezTo>
                <a:cubicBezTo>
                  <a:pt x="81" y="50"/>
                  <a:pt x="128" y="16"/>
                  <a:pt x="189" y="0"/>
                </a:cubicBezTo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2" name="textbox 52"/>
          <p:cNvSpPr/>
          <p:nvPr/>
        </p:nvSpPr>
        <p:spPr>
          <a:xfrm>
            <a:off x="3984846" y="3540236"/>
            <a:ext cx="2812414" cy="43243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560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3000"/>
              </a:lnSpc>
              <a:tabLst/>
            </a:pP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a%m</a:t>
            </a:r>
            <a:r>
              <a:rPr sz="3200" kern="0" spc="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×</a:t>
            </a:r>
            <a:r>
              <a:rPr sz="3200" kern="0" spc="29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3200" kern="0" spc="-10" dirty="0">
                <a:solidFill>
                  <a:srgbClr val="40404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3200" kern="0" spc="-10" dirty="0">
                <a:solidFill>
                  <a:srgbClr val="40404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sz="3200" dirty="0">
              <a:latin typeface="Arial"/>
              <a:ea typeface="Arial"/>
              <a:cs typeface="Arial"/>
            </a:endParaRPr>
          </a:p>
        </p:txBody>
      </p:sp>
      <p:sp>
        <p:nvSpPr>
          <p:cNvPr id="54" name="textbox 54"/>
          <p:cNvSpPr/>
          <p:nvPr/>
        </p:nvSpPr>
        <p:spPr>
          <a:xfrm>
            <a:off x="783341" y="640486"/>
            <a:ext cx="6935469" cy="39979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63500" algn="l" rtl="0" eaLnBrk="0">
              <a:lnSpc>
                <a:spcPts val="4489"/>
              </a:lnSpc>
              <a:tabLst/>
            </a:pPr>
            <a:r>
              <a:rPr sz="3600" kern="0" spc="-11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取模的性质</a:t>
            </a:r>
            <a:endParaRPr sz="3600" dirty="0">
              <a:latin typeface="FZYaoTi"/>
              <a:ea typeface="FZYaoTi"/>
              <a:cs typeface="FZYaoTi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2000"/>
              </a:lnSpc>
              <a:spcBef>
                <a:spcPts val="966"/>
              </a:spcBef>
              <a:tabLst/>
            </a:pPr>
            <a:r>
              <a:rPr sz="2500" kern="0" spc="-4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 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3200" kern="0" spc="3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+ b</a:t>
            </a:r>
            <a:r>
              <a:rPr sz="3200" kern="0" spc="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%m  =   a%m</a:t>
            </a:r>
            <a:r>
              <a:rPr sz="3200" kern="0" spc="29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+</a:t>
            </a:r>
            <a:r>
              <a:rPr sz="3200" kern="0" spc="1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b%m</a:t>
            </a:r>
            <a:r>
              <a:rPr sz="3200" kern="0" spc="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%m</a:t>
            </a:r>
            <a:endParaRPr sz="3200" dirty="0">
              <a:latin typeface="Cambria Math"/>
              <a:ea typeface="Cambria Math"/>
              <a:cs typeface="Cambria Math"/>
            </a:endParaRPr>
          </a:p>
          <a:p>
            <a:pPr marL="12700" algn="l" rtl="0" eaLnBrk="0">
              <a:lnSpc>
                <a:spcPct val="88000"/>
              </a:lnSpc>
              <a:spcBef>
                <a:spcPts val="1282"/>
              </a:spcBef>
              <a:tabLst/>
            </a:pPr>
            <a:r>
              <a:rPr sz="2500" kern="0" spc="-4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 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3200" kern="0" spc="3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− b</a:t>
            </a:r>
            <a:r>
              <a:rPr sz="3200" kern="0" spc="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%m  =   a%m</a:t>
            </a:r>
            <a:r>
              <a:rPr sz="3200" kern="0" spc="29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−</a:t>
            </a:r>
            <a:r>
              <a:rPr sz="3200" kern="0" spc="1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b%m</a:t>
            </a:r>
            <a:r>
              <a:rPr sz="3200" kern="0" spc="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%m</a:t>
            </a:r>
            <a:endParaRPr sz="3200" dirty="0">
              <a:latin typeface="Cambria Math"/>
              <a:ea typeface="Cambria Math"/>
              <a:cs typeface="Cambria Math"/>
            </a:endParaRPr>
          </a:p>
          <a:p>
            <a:pPr marL="12700" algn="l" rtl="0" eaLnBrk="0">
              <a:lnSpc>
                <a:spcPct val="92000"/>
              </a:lnSpc>
              <a:spcBef>
                <a:spcPts val="1695"/>
              </a:spcBef>
              <a:tabLst/>
            </a:pPr>
            <a:r>
              <a:rPr sz="2500" kern="0" spc="-4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 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</a:t>
            </a:r>
            <a:r>
              <a:rPr sz="3200" kern="0" spc="3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× b</a:t>
            </a:r>
            <a:r>
              <a:rPr sz="3200" kern="0" spc="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%m  =</a:t>
            </a:r>
            <a:r>
              <a:rPr sz="3200" kern="0" spc="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           </a:t>
            </a:r>
            <a:r>
              <a:rPr sz="3200" kern="0" spc="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       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b</a:t>
            </a:r>
            <a:r>
              <a:rPr sz="3200" kern="0" spc="-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%m    %m</a:t>
            </a:r>
            <a:endParaRPr sz="3200" dirty="0">
              <a:latin typeface="Cambria Math"/>
              <a:ea typeface="Cambria Math"/>
              <a:cs typeface="Cambria Math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712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tabLst/>
            </a:pPr>
            <a:r>
              <a:rPr sz="2500" kern="0" spc="-4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500" kern="0" spc="-17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注意：除法不满足类似的性质</a:t>
            </a:r>
            <a:endParaRPr sz="3200" dirty="0">
              <a:latin typeface="STXinwei"/>
              <a:ea typeface="STXinwei"/>
              <a:cs typeface="STXinwei"/>
            </a:endParaRPr>
          </a:p>
        </p:txBody>
      </p:sp>
      <p:pic>
        <p:nvPicPr>
          <p:cNvPr id="56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06" y="0"/>
            <a:ext cx="4771493" cy="6858000"/>
          </a:xfrm>
          <a:prstGeom prst="rect">
            <a:avLst/>
          </a:prstGeom>
        </p:spPr>
      </p:pic>
      <p:sp>
        <p:nvSpPr>
          <p:cNvPr id="60" name="textbox 60"/>
          <p:cNvSpPr/>
          <p:nvPr/>
        </p:nvSpPr>
        <p:spPr>
          <a:xfrm>
            <a:off x="783340" y="640486"/>
            <a:ext cx="10910569" cy="51593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88900" algn="l" rtl="0" eaLnBrk="0">
              <a:lnSpc>
                <a:spcPts val="4489"/>
              </a:lnSpc>
              <a:tabLst/>
            </a:pPr>
            <a:r>
              <a:rPr sz="3600" kern="0" spc="-14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同余的性质</a:t>
            </a:r>
            <a:endParaRPr sz="3600" dirty="0">
              <a:latin typeface="FZYaoTi"/>
              <a:ea typeface="FZYaoTi"/>
              <a:cs typeface="FZYaoTi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2000"/>
              </a:lnSpc>
              <a:spcBef>
                <a:spcPts val="967"/>
              </a:spcBef>
              <a:tabLst/>
            </a:pPr>
            <a:r>
              <a:rPr sz="2500" kern="0" spc="-6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3200" kern="0" spc="-6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如果没有特殊说明，我们这一页的同余都是</a:t>
            </a:r>
            <a:r>
              <a:rPr sz="3200" kern="0" spc="-6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mod</a:t>
            </a:r>
            <a:r>
              <a:rPr sz="3200" kern="0" spc="-22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200" kern="0" spc="-6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m</a:t>
            </a:r>
            <a:r>
              <a:rPr sz="3200" kern="0" spc="-49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200" kern="0" spc="-6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意义下</a:t>
            </a:r>
            <a:r>
              <a:rPr sz="3200" kern="0" spc="-7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的</a:t>
            </a:r>
            <a:endParaRPr sz="3200" dirty="0">
              <a:latin typeface="STXinwei"/>
              <a:ea typeface="STXinwei"/>
              <a:cs typeface="STXinwei"/>
            </a:endParaRPr>
          </a:p>
          <a:p>
            <a:pPr marL="12700" algn="l" rtl="0" eaLnBrk="0">
              <a:lnSpc>
                <a:spcPct val="97000"/>
              </a:lnSpc>
              <a:spcBef>
                <a:spcPts val="1284"/>
              </a:spcBef>
              <a:tabLst/>
            </a:pPr>
            <a:r>
              <a:rPr sz="2500" kern="0" spc="-19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500" kern="0" spc="-16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200" kern="0" spc="-19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自反性：</a:t>
            </a:r>
            <a:r>
              <a:rPr sz="3200" kern="0" spc="-6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3200" kern="0" spc="-19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</a:t>
            </a:r>
            <a:r>
              <a:rPr sz="3200" kern="0" spc="25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200" kern="0" spc="-19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三 a</a:t>
            </a:r>
            <a:endParaRPr sz="3200" dirty="0">
              <a:latin typeface="Microsoft YaHei"/>
              <a:ea typeface="Microsoft YaHei"/>
              <a:cs typeface="Microsoft YaHei"/>
            </a:endParaRPr>
          </a:p>
          <a:p>
            <a:pPr marL="12700" algn="l" rtl="0" eaLnBrk="0">
              <a:lnSpc>
                <a:spcPct val="98000"/>
              </a:lnSpc>
              <a:spcBef>
                <a:spcPts val="1120"/>
              </a:spcBef>
              <a:tabLst/>
            </a:pPr>
            <a:r>
              <a:rPr sz="2400" kern="0" spc="-16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3100" kern="0" spc="-16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对称性：</a:t>
            </a:r>
            <a:r>
              <a:rPr sz="3100" kern="0" spc="-61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3100" kern="0" spc="-16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</a:t>
            </a:r>
            <a:r>
              <a:rPr sz="3100" kern="0" spc="29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100" kern="0" spc="-16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三 b</a:t>
            </a:r>
            <a:r>
              <a:rPr sz="3100" kern="0" spc="22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100" kern="0" spc="-16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兮</a:t>
            </a:r>
            <a:r>
              <a:rPr sz="3100" kern="0" spc="12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100" kern="0" spc="-16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b</a:t>
            </a:r>
            <a:r>
              <a:rPr sz="3100" kern="0" spc="28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100" kern="0" spc="-16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三</a:t>
            </a:r>
            <a:r>
              <a:rPr sz="3100" kern="0" spc="1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100" kern="0" spc="-16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</a:t>
            </a:r>
            <a:endParaRPr sz="3100" dirty="0">
              <a:latin typeface="Microsoft YaHei"/>
              <a:ea typeface="Microsoft YaHei"/>
              <a:cs typeface="Microsoft YaHei"/>
            </a:endParaRPr>
          </a:p>
          <a:p>
            <a:pPr marL="12700" algn="l" rtl="0" eaLnBrk="0">
              <a:lnSpc>
                <a:spcPts val="3619"/>
              </a:lnSpc>
              <a:spcBef>
                <a:spcPts val="1189"/>
              </a:spcBef>
              <a:tabLst/>
            </a:pPr>
            <a:r>
              <a:rPr sz="2300" kern="0" spc="-17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300" kern="0" spc="-37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000" kern="0" spc="-17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传递性：</a:t>
            </a:r>
            <a:r>
              <a:rPr sz="3000" kern="0" spc="-57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3000" kern="0" spc="-17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</a:t>
            </a:r>
            <a:r>
              <a:rPr sz="3000" kern="0" spc="31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000" kern="0" spc="-17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三 b, b</a:t>
            </a:r>
            <a:r>
              <a:rPr sz="3000" kern="0" spc="29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000" kern="0" spc="-17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三</a:t>
            </a:r>
            <a:r>
              <a:rPr sz="3000" kern="0" spc="15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000" kern="0" spc="-17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c</a:t>
            </a:r>
            <a:r>
              <a:rPr sz="3000" kern="0" spc="19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000" kern="0" spc="-17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→</a:t>
            </a:r>
            <a:r>
              <a:rPr sz="3000" kern="0" spc="16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000" kern="0" spc="-17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</a:t>
            </a:r>
            <a:r>
              <a:rPr sz="3000" kern="0" spc="32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000" kern="0" spc="-17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三</a:t>
            </a:r>
            <a:r>
              <a:rPr sz="3000" kern="0" spc="15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000" kern="0" spc="-17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c</a:t>
            </a:r>
            <a:endParaRPr sz="3000" dirty="0">
              <a:latin typeface="Microsoft YaHei"/>
              <a:ea typeface="Microsoft YaHei"/>
              <a:cs typeface="Microsoft YaHei"/>
            </a:endParaRPr>
          </a:p>
          <a:p>
            <a:pPr marL="12700" algn="l" rtl="0" eaLnBrk="0">
              <a:lnSpc>
                <a:spcPct val="97000"/>
              </a:lnSpc>
              <a:spcBef>
                <a:spcPts val="1224"/>
              </a:spcBef>
              <a:tabLst/>
            </a:pPr>
            <a:r>
              <a:rPr sz="2300" kern="0" spc="-12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300" kern="0" spc="-25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000" kern="0" spc="-1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线性运算：若</a:t>
            </a:r>
            <a:r>
              <a:rPr sz="3000" kern="0" spc="-12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</a:t>
            </a:r>
            <a:r>
              <a:rPr sz="3000" kern="0" spc="32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000" kern="0" spc="-12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三 b, c</a:t>
            </a:r>
            <a:r>
              <a:rPr sz="3000" kern="0" spc="3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000" kern="0" spc="-12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三</a:t>
            </a:r>
            <a:r>
              <a:rPr sz="3000" kern="0" spc="16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000" kern="0" spc="-12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</a:t>
            </a:r>
            <a:r>
              <a:rPr sz="3000" kern="0" spc="-1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，则 </a:t>
            </a:r>
            <a:r>
              <a:rPr sz="3000" kern="0" spc="-12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 + c</a:t>
            </a:r>
            <a:r>
              <a:rPr sz="3000" kern="0" spc="34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000" kern="0" spc="-12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三 b</a:t>
            </a:r>
            <a:r>
              <a:rPr sz="3000" kern="0" spc="1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000" kern="0" spc="-12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 d, a</a:t>
            </a:r>
            <a:r>
              <a:rPr sz="3000" kern="0" spc="18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000" kern="0" spc="-12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× c</a:t>
            </a:r>
            <a:r>
              <a:rPr sz="3000" kern="0" spc="3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000" kern="0" spc="-12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三</a:t>
            </a:r>
            <a:r>
              <a:rPr sz="3000" kern="0" spc="14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000" kern="0" spc="-12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b</a:t>
            </a:r>
            <a:r>
              <a:rPr sz="3000" kern="0" spc="17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000" kern="0" spc="-130" dirty="0">
                <a:solidFill>
                  <a:srgbClr val="40404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× d</a:t>
            </a:r>
            <a:endParaRPr sz="30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spcBef>
                <a:spcPts val="6"/>
              </a:spcBef>
              <a:tabLst/>
            </a:pPr>
            <a:r>
              <a:rPr sz="2500" kern="0" spc="-2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500" kern="0" spc="-34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200" kern="0" spc="-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这些性质实质上与相等的性质是类似的</a:t>
            </a:r>
            <a:r>
              <a:rPr sz="3200" kern="0" spc="-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。</a:t>
            </a:r>
            <a:endParaRPr sz="3200" dirty="0">
              <a:latin typeface="STXinwei"/>
              <a:ea typeface="STXinwei"/>
              <a:cs typeface="STXinwei"/>
            </a:endParaRPr>
          </a:p>
        </p:txBody>
      </p:sp>
      <p:pic>
        <p:nvPicPr>
          <p:cNvPr id="62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06" y="0"/>
            <a:ext cx="4771493" cy="6858000"/>
          </a:xfrm>
          <a:prstGeom prst="rect">
            <a:avLst/>
          </a:prstGeom>
        </p:spPr>
      </p:pic>
      <p:sp>
        <p:nvSpPr>
          <p:cNvPr id="66" name="path 66"/>
          <p:cNvSpPr/>
          <p:nvPr/>
        </p:nvSpPr>
        <p:spPr>
          <a:xfrm>
            <a:off x="2997725" y="4489579"/>
            <a:ext cx="500532" cy="391794"/>
          </a:xfrm>
          <a:custGeom>
            <a:avLst/>
            <a:gdLst/>
            <a:ahLst/>
            <a:cxnLst/>
            <a:rect l="0" t="0" r="0" b="0"/>
            <a:pathLst>
              <a:path w="788" h="616">
                <a:moveTo>
                  <a:pt x="409" y="0"/>
                </a:moveTo>
                <a:lnTo>
                  <a:pt x="788" y="0"/>
                </a:lnTo>
                <a:lnTo>
                  <a:pt x="788" y="40"/>
                </a:lnTo>
                <a:lnTo>
                  <a:pt x="447" y="40"/>
                </a:lnTo>
                <a:lnTo>
                  <a:pt x="447" y="41"/>
                </a:lnTo>
                <a:lnTo>
                  <a:pt x="390" y="41"/>
                </a:lnTo>
                <a:lnTo>
                  <a:pt x="222" y="616"/>
                </a:lnTo>
                <a:lnTo>
                  <a:pt x="192" y="616"/>
                </a:lnTo>
                <a:lnTo>
                  <a:pt x="62" y="338"/>
                </a:lnTo>
                <a:lnTo>
                  <a:pt x="9" y="361"/>
                </a:lnTo>
                <a:lnTo>
                  <a:pt x="0" y="338"/>
                </a:lnTo>
                <a:lnTo>
                  <a:pt x="102" y="291"/>
                </a:lnTo>
                <a:lnTo>
                  <a:pt x="213" y="534"/>
                </a:lnTo>
                <a:lnTo>
                  <a:pt x="367" y="0"/>
                </a:lnTo>
                <a:lnTo>
                  <a:pt x="409" y="0"/>
                </a:lnTo>
                <a:lnTo>
                  <a:pt x="409" y="0"/>
                </a:lnTo>
                <a:close/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8" name="path 68"/>
          <p:cNvSpPr/>
          <p:nvPr/>
        </p:nvSpPr>
        <p:spPr>
          <a:xfrm>
            <a:off x="5896373" y="5597527"/>
            <a:ext cx="500532" cy="391794"/>
          </a:xfrm>
          <a:custGeom>
            <a:avLst/>
            <a:gdLst/>
            <a:ahLst/>
            <a:cxnLst/>
            <a:rect l="0" t="0" r="0" b="0"/>
            <a:pathLst>
              <a:path w="788" h="616">
                <a:moveTo>
                  <a:pt x="409" y="0"/>
                </a:moveTo>
                <a:lnTo>
                  <a:pt x="788" y="0"/>
                </a:lnTo>
                <a:lnTo>
                  <a:pt x="788" y="40"/>
                </a:lnTo>
                <a:lnTo>
                  <a:pt x="447" y="40"/>
                </a:lnTo>
                <a:lnTo>
                  <a:pt x="447" y="41"/>
                </a:lnTo>
                <a:lnTo>
                  <a:pt x="390" y="41"/>
                </a:lnTo>
                <a:lnTo>
                  <a:pt x="222" y="616"/>
                </a:lnTo>
                <a:lnTo>
                  <a:pt x="192" y="616"/>
                </a:lnTo>
                <a:lnTo>
                  <a:pt x="62" y="338"/>
                </a:lnTo>
                <a:lnTo>
                  <a:pt x="9" y="361"/>
                </a:lnTo>
                <a:lnTo>
                  <a:pt x="0" y="338"/>
                </a:lnTo>
                <a:lnTo>
                  <a:pt x="102" y="291"/>
                </a:lnTo>
                <a:lnTo>
                  <a:pt x="213" y="534"/>
                </a:lnTo>
                <a:lnTo>
                  <a:pt x="367" y="0"/>
                </a:lnTo>
                <a:lnTo>
                  <a:pt x="409" y="0"/>
                </a:lnTo>
                <a:lnTo>
                  <a:pt x="409" y="0"/>
                </a:lnTo>
                <a:close/>
              </a:path>
            </a:pathLst>
          </a:custGeom>
          <a:solidFill>
            <a:srgbClr val="40404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0" name="textbox 70"/>
          <p:cNvSpPr/>
          <p:nvPr/>
        </p:nvSpPr>
        <p:spPr>
          <a:xfrm>
            <a:off x="783341" y="512895"/>
            <a:ext cx="9076690" cy="55314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71119" algn="l" rtl="0" eaLnBrk="0">
              <a:lnSpc>
                <a:spcPts val="4489"/>
              </a:lnSpc>
              <a:tabLst/>
            </a:pPr>
            <a:r>
              <a:rPr sz="3600" kern="0" spc="-13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素数判断</a:t>
            </a:r>
            <a:endParaRPr sz="3600" dirty="0">
              <a:latin typeface="FZYaoTi"/>
              <a:ea typeface="FZYaoTi"/>
              <a:cs typeface="FZYaoTi"/>
            </a:endParaRPr>
          </a:p>
          <a:p>
            <a:pPr algn="l" rtl="0" eaLnBrk="0">
              <a:lnSpc>
                <a:spcPct val="12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spcBef>
                <a:spcPts val="961"/>
              </a:spcBef>
              <a:tabLst/>
            </a:pPr>
            <a:r>
              <a:rPr sz="2500" kern="0" spc="-8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3200" kern="0" spc="-8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如何判断一个数</a:t>
            </a:r>
            <a:r>
              <a:rPr sz="3200" kern="0" spc="-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r>
              <a:rPr sz="3200" kern="0" spc="-2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8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是不是</a:t>
            </a:r>
            <a:r>
              <a:rPr sz="3200" kern="0" spc="-9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素数？</a:t>
            </a:r>
            <a:endParaRPr sz="3200" dirty="0">
              <a:latin typeface="STXinwei"/>
              <a:ea typeface="STXinwei"/>
              <a:cs typeface="STXinwei"/>
            </a:endParaRPr>
          </a:p>
          <a:p>
            <a:pPr marL="12700" algn="l" rtl="0" eaLnBrk="0">
              <a:lnSpc>
                <a:spcPts val="3870"/>
              </a:lnSpc>
              <a:spcBef>
                <a:spcPts val="1231"/>
              </a:spcBef>
              <a:tabLst/>
            </a:pPr>
            <a:r>
              <a:rPr sz="2500" kern="0" spc="-7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3200" kern="0" spc="-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r>
              <a:rPr sz="3200" kern="0" spc="5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≤</a:t>
            </a:r>
            <a:r>
              <a:rPr sz="3200" kern="0" spc="4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7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10</a:t>
            </a:r>
            <a:r>
              <a:rPr sz="3600" kern="0" spc="-70" baseline="11185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7</a:t>
            </a:r>
            <a:r>
              <a:rPr sz="3200" kern="0" spc="-7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？</a:t>
            </a:r>
            <a:endParaRPr sz="3200" dirty="0">
              <a:latin typeface="STXinwei"/>
              <a:ea typeface="STXinwei"/>
              <a:cs typeface="STXinwei"/>
            </a:endParaRPr>
          </a:p>
          <a:p>
            <a:pPr marL="12700" algn="l" rtl="0" eaLnBrk="0">
              <a:lnSpc>
                <a:spcPct val="92000"/>
              </a:lnSpc>
              <a:spcBef>
                <a:spcPts val="936"/>
              </a:spcBef>
              <a:tabLst/>
            </a:pPr>
            <a:r>
              <a:rPr sz="2500" kern="0" spc="-3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3200" kern="0" spc="-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暴力枚举每个</a:t>
            </a:r>
            <a:r>
              <a:rPr sz="3200" kern="0" spc="-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≤</a:t>
            </a:r>
            <a:r>
              <a:rPr sz="3200" kern="0" spc="21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r>
              <a:rPr sz="3200" kern="0" spc="-1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的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数，如果可以整除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r>
              <a:rPr sz="3200" kern="0" spc="-3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就不是</a:t>
            </a:r>
            <a:endParaRPr sz="3200" dirty="0">
              <a:latin typeface="STXinwei"/>
              <a:ea typeface="STXinwei"/>
              <a:cs typeface="STXinwei"/>
            </a:endParaRPr>
          </a:p>
          <a:p>
            <a:pPr marL="12700" algn="l" rtl="0" eaLnBrk="0">
              <a:lnSpc>
                <a:spcPts val="3884"/>
              </a:lnSpc>
              <a:spcBef>
                <a:spcPts val="1212"/>
              </a:spcBef>
              <a:tabLst/>
            </a:pPr>
            <a:r>
              <a:rPr sz="2500" kern="0" spc="-6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3200" kern="0" spc="-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r>
              <a:rPr sz="3200" kern="0" spc="5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≤</a:t>
            </a:r>
            <a:r>
              <a:rPr sz="3200" kern="0" spc="46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4900" kern="0" spc="-60" baseline="9478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10</a:t>
            </a:r>
            <a:r>
              <a:rPr sz="3600" kern="0" spc="-60" baseline="1290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14</a:t>
            </a:r>
            <a:r>
              <a:rPr sz="3200" kern="0" spc="-6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？</a:t>
            </a:r>
            <a:endParaRPr sz="3200" dirty="0">
              <a:latin typeface="STXinwei"/>
              <a:ea typeface="STXinwei"/>
              <a:cs typeface="STXinwei"/>
            </a:endParaRPr>
          </a:p>
          <a:p>
            <a:pPr marL="12700" algn="l" rtl="0" eaLnBrk="0">
              <a:lnSpc>
                <a:spcPct val="94000"/>
              </a:lnSpc>
              <a:spcBef>
                <a:spcPts val="1056"/>
              </a:spcBef>
              <a:tabLst/>
            </a:pPr>
            <a:r>
              <a:rPr sz="2500" kern="0" spc="-24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500" kern="0" spc="-35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200" kern="0" spc="-2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考虑一个性质。</a:t>
            </a:r>
            <a:endParaRPr sz="3200" dirty="0">
              <a:latin typeface="STXinwei"/>
              <a:ea typeface="STXinwei"/>
              <a:cs typeface="STXinwei"/>
            </a:endParaRPr>
          </a:p>
          <a:p>
            <a:pPr marL="332740" indent="-320040" algn="l" rtl="0" eaLnBrk="0">
              <a:lnSpc>
                <a:spcPct val="95000"/>
              </a:lnSpc>
              <a:spcBef>
                <a:spcPts val="1270"/>
              </a:spcBef>
              <a:tabLst/>
            </a:pPr>
            <a:r>
              <a:rPr sz="2500" kern="0" spc="-2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32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r>
              <a:rPr sz="3200" kern="0" spc="-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如果有</a:t>
            </a:r>
            <a:r>
              <a:rPr sz="32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≥    n</a:t>
            </a:r>
            <a:r>
              <a:rPr sz="3200" kern="0" spc="-1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的因子</a:t>
            </a:r>
            <a:r>
              <a:rPr sz="32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b</a:t>
            </a:r>
            <a:r>
              <a:rPr sz="3200" kern="0" spc="-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，那一定存在</a:t>
            </a:r>
            <a:r>
              <a:rPr sz="3200" kern="0" spc="-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  ≤    n</a:t>
            </a:r>
            <a:r>
              <a:rPr sz="3200" kern="0" spc="-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，</a:t>
            </a:r>
            <a:r>
              <a:rPr sz="3200" kern="0" spc="-48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3200" kern="0" spc="-2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使得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3200" kern="0" spc="-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r>
              <a:rPr sz="3200" kern="0" spc="49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=</a:t>
            </a:r>
            <a:r>
              <a:rPr sz="3200" kern="0" spc="3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5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ab</a:t>
            </a:r>
            <a:endParaRPr sz="3200" dirty="0">
              <a:latin typeface="Cambria Math"/>
              <a:ea typeface="Cambria Math"/>
              <a:cs typeface="Cambria Math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11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953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2500" kern="0" spc="-3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2500" kern="0" spc="-34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200" kern="0" spc="-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这样我们只需要对</a:t>
            </a:r>
            <a:r>
              <a:rPr sz="3200" kern="0" spc="-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1,2,3,</a:t>
            </a:r>
            <a:r>
              <a:rPr sz="3200" kern="0" spc="22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sz="3200" kern="0" spc="-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…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,</a:t>
            </a:r>
            <a:r>
              <a:rPr sz="3200" kern="0" spc="18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   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</a:t>
            </a:r>
            <a:r>
              <a:rPr sz="3200" kern="0" spc="-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枚举判断即可。</a:t>
            </a:r>
            <a:endParaRPr sz="3200" dirty="0">
              <a:latin typeface="STXinwei"/>
              <a:ea typeface="STXinwei"/>
              <a:cs typeface="STXinwei"/>
            </a:endParaRPr>
          </a:p>
        </p:txBody>
      </p:sp>
      <p:sp>
        <p:nvSpPr>
          <p:cNvPr id="72" name="textbox 72"/>
          <p:cNvSpPr/>
          <p:nvPr/>
        </p:nvSpPr>
        <p:spPr>
          <a:xfrm>
            <a:off x="783341" y="6190465"/>
            <a:ext cx="9067800" cy="47434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68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2000"/>
              </a:lnSpc>
              <a:tabLst/>
            </a:pPr>
            <a:r>
              <a:rPr sz="2500" kern="0" spc="-130" dirty="0">
                <a:solidFill>
                  <a:srgbClr val="90C22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3200" kern="0" spc="-1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同时，这也为快速枚举</a:t>
            </a:r>
            <a:r>
              <a:rPr sz="3200" kern="0" spc="-130" dirty="0">
                <a:solidFill>
                  <a:srgbClr val="404040">
                    <a:alpha val="100000"/>
                  </a:srgbClr>
                </a:solidFill>
                <a:latin typeface="Cambria Math"/>
                <a:ea typeface="Cambria Math"/>
                <a:cs typeface="Cambria Math"/>
              </a:rPr>
              <a:t>n </a:t>
            </a:r>
            <a:r>
              <a:rPr sz="3200" kern="0" spc="-13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的</a:t>
            </a:r>
            <a:r>
              <a:rPr sz="3200" kern="0" spc="-140" dirty="0">
                <a:solidFill>
                  <a:srgbClr val="40404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所有约数提供了思路。</a:t>
            </a:r>
            <a:endParaRPr sz="3200" dirty="0">
              <a:latin typeface="STXinwei"/>
              <a:ea typeface="STXinwei"/>
              <a:cs typeface="STXinwei"/>
            </a:endParaRPr>
          </a:p>
        </p:txBody>
      </p:sp>
      <p:pic>
        <p:nvPicPr>
          <p:cNvPr id="74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06" y="0"/>
            <a:ext cx="4771493" cy="6858000"/>
          </a:xfrm>
          <a:prstGeom prst="rect">
            <a:avLst/>
          </a:prstGeom>
        </p:spPr>
      </p:pic>
      <p:pic>
        <p:nvPicPr>
          <p:cNvPr id="78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73851" y="2418148"/>
            <a:ext cx="5950094" cy="3947192"/>
          </a:xfrm>
          <a:prstGeom prst="rect">
            <a:avLst/>
          </a:prstGeom>
        </p:spPr>
      </p:pic>
      <p:pic>
        <p:nvPicPr>
          <p:cNvPr id="80" name="picture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4013200"/>
            <a:ext cx="448729" cy="2844800"/>
          </a:xfrm>
          <a:prstGeom prst="rect">
            <a:avLst/>
          </a:prstGeom>
        </p:spPr>
      </p:pic>
      <p:sp>
        <p:nvSpPr>
          <p:cNvPr id="82" name="textbox 82"/>
          <p:cNvSpPr/>
          <p:nvPr/>
        </p:nvSpPr>
        <p:spPr>
          <a:xfrm>
            <a:off x="824189" y="640486"/>
            <a:ext cx="1758314" cy="5943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4475"/>
              </a:lnSpc>
              <a:tabLst/>
            </a:pPr>
            <a:r>
              <a:rPr sz="3600" kern="0" spc="-200" dirty="0">
                <a:solidFill>
                  <a:srgbClr val="90C226">
                    <a:alpha val="100000"/>
                  </a:srgbClr>
                </a:solidFill>
                <a:latin typeface="FZYaoTi"/>
                <a:ea typeface="FZYaoTi"/>
                <a:cs typeface="FZYaoTi"/>
              </a:rPr>
              <a:t>如何实现</a:t>
            </a:r>
            <a:endParaRPr sz="3600" dirty="0">
              <a:latin typeface="FZYaoTi"/>
              <a:ea typeface="FZYaoTi"/>
              <a:cs typeface="FZYaoT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>
  <ap:Application>Acrobat PDFMaker 24 PowerPoint 版</ap:Applicat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基础数学</dc:title>
  <dc:creator>GSH GSH</dc:creator>
  <dcterms:created xsi:type="dcterms:W3CDTF">2024-08-05T20:44:38Z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wqlLaW5nc29mdCBQREYgdG8gV1BTIDEwMA</vt:lpwstr>
  </property>
  <property fmtid="{D5CDD505-2E9C-101B-9397-08002B2CF9AE}" pid="3" name="Created">
    <vt:filetime>2024-08-07T20:31:21</vt:filetime>
  </property>
</Properties>
</file>