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2" r:id="rId2"/>
    <p:sldMasterId id="2147483698" r:id="rId3"/>
  </p:sldMasterIdLst>
  <p:notesMasterIdLst>
    <p:notesMasterId r:id="rId78"/>
  </p:notesMasterIdLst>
  <p:handoutMasterIdLst>
    <p:handoutMasterId r:id="rId79"/>
  </p:handoutMasterIdLst>
  <p:sldIdLst>
    <p:sldId id="362" r:id="rId4"/>
    <p:sldId id="510" r:id="rId5"/>
    <p:sldId id="421" r:id="rId6"/>
    <p:sldId id="392" r:id="rId7"/>
    <p:sldId id="427" r:id="rId8"/>
    <p:sldId id="429" r:id="rId9"/>
    <p:sldId id="433" r:id="rId10"/>
    <p:sldId id="431" r:id="rId11"/>
    <p:sldId id="436" r:id="rId12"/>
    <p:sldId id="434" r:id="rId13"/>
    <p:sldId id="437" r:id="rId14"/>
    <p:sldId id="438" r:id="rId15"/>
    <p:sldId id="439" r:id="rId16"/>
    <p:sldId id="440" r:id="rId17"/>
    <p:sldId id="446" r:id="rId18"/>
    <p:sldId id="441" r:id="rId19"/>
    <p:sldId id="447" r:id="rId20"/>
    <p:sldId id="448" r:id="rId21"/>
    <p:sldId id="449" r:id="rId22"/>
    <p:sldId id="450" r:id="rId23"/>
    <p:sldId id="452" r:id="rId24"/>
    <p:sldId id="451" r:id="rId25"/>
    <p:sldId id="453" r:id="rId26"/>
    <p:sldId id="462" r:id="rId27"/>
    <p:sldId id="463" r:id="rId28"/>
    <p:sldId id="461" r:id="rId29"/>
    <p:sldId id="454" r:id="rId30"/>
    <p:sldId id="455" r:id="rId31"/>
    <p:sldId id="456" r:id="rId32"/>
    <p:sldId id="457" r:id="rId33"/>
    <p:sldId id="458" r:id="rId34"/>
    <p:sldId id="459" r:id="rId35"/>
    <p:sldId id="444" r:id="rId36"/>
    <p:sldId id="460" r:id="rId37"/>
    <p:sldId id="465" r:id="rId38"/>
    <p:sldId id="466" r:id="rId39"/>
    <p:sldId id="467" r:id="rId40"/>
    <p:sldId id="468" r:id="rId41"/>
    <p:sldId id="469" r:id="rId42"/>
    <p:sldId id="480" r:id="rId43"/>
    <p:sldId id="483" r:id="rId44"/>
    <p:sldId id="262" r:id="rId45"/>
    <p:sldId id="484" r:id="rId46"/>
    <p:sldId id="470" r:id="rId47"/>
    <p:sldId id="471" r:id="rId48"/>
    <p:sldId id="472" r:id="rId49"/>
    <p:sldId id="473" r:id="rId50"/>
    <p:sldId id="474" r:id="rId51"/>
    <p:sldId id="475" r:id="rId52"/>
    <p:sldId id="476" r:id="rId53"/>
    <p:sldId id="478" r:id="rId54"/>
    <p:sldId id="479" r:id="rId55"/>
    <p:sldId id="485" r:id="rId56"/>
    <p:sldId id="486" r:id="rId57"/>
    <p:sldId id="487" r:id="rId58"/>
    <p:sldId id="482" r:id="rId59"/>
    <p:sldId id="481" r:id="rId60"/>
    <p:sldId id="488" r:id="rId61"/>
    <p:sldId id="489" r:id="rId62"/>
    <p:sldId id="503" r:id="rId63"/>
    <p:sldId id="504" r:id="rId64"/>
    <p:sldId id="505" r:id="rId65"/>
    <p:sldId id="507" r:id="rId66"/>
    <p:sldId id="509" r:id="rId67"/>
    <p:sldId id="495" r:id="rId68"/>
    <p:sldId id="506" r:id="rId69"/>
    <p:sldId id="508" r:id="rId70"/>
    <p:sldId id="494" r:id="rId71"/>
    <p:sldId id="497" r:id="rId72"/>
    <p:sldId id="499" r:id="rId73"/>
    <p:sldId id="500" r:id="rId74"/>
    <p:sldId id="498" r:id="rId75"/>
    <p:sldId id="501" r:id="rId76"/>
    <p:sldId id="502" r:id="rId77"/>
  </p:sldIdLst>
  <p:sldSz cx="12192000" cy="6858000"/>
  <p:notesSz cx="6858000" cy="9144000"/>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123"/>
    <a:srgbClr val="216F58"/>
    <a:srgbClr val="01527F"/>
    <a:srgbClr val="011C27"/>
    <a:srgbClr val="FCF7DA"/>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6" autoAdjust="0"/>
    <p:restoredTop sz="96271"/>
  </p:normalViewPr>
  <p:slideViewPr>
    <p:cSldViewPr snapToGrid="0" snapToObjects="1">
      <p:cViewPr varScale="1">
        <p:scale>
          <a:sx n="104" d="100"/>
          <a:sy n="104" d="100"/>
        </p:scale>
        <p:origin x="128" y="3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2024/6/29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1913708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2024/6/29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113107899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082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951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2172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2539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033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879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15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7080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8178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407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6590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2362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407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834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188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65541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833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6135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7615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5497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3595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261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51248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4078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5670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7198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409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7066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6780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3603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647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7715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9051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843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4571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6124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2702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30618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9792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9085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764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875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1691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53332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1014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840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7032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35291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2782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43602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137381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877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1075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91024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44247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41763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0394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88157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30724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8031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5367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789418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995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31177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5808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61240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751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810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195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圆角矩形 8"/>
          <p:cNvSpPr/>
          <p:nvPr userDrawn="1"/>
        </p:nvSpPr>
        <p:spPr>
          <a:xfrm>
            <a:off x="-1251391" y="-411145"/>
            <a:ext cx="1619148" cy="1217525"/>
          </a:xfrm>
          <a:prstGeom prst="roundRect">
            <a:avLst>
              <a:gd name="adj" fmla="val 14907"/>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0" name="圆角矩形 9"/>
          <p:cNvSpPr/>
          <p:nvPr userDrawn="1"/>
        </p:nvSpPr>
        <p:spPr>
          <a:xfrm>
            <a:off x="-580937" y="-335230"/>
            <a:ext cx="1324516" cy="714803"/>
          </a:xfrm>
          <a:prstGeom prst="roundRect">
            <a:avLst>
              <a:gd name="adj" fmla="val 2314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7" name="椭圆 6"/>
          <p:cNvSpPr/>
          <p:nvPr userDrawn="1"/>
        </p:nvSpPr>
        <p:spPr>
          <a:xfrm>
            <a:off x="280387" y="292506"/>
            <a:ext cx="174134" cy="1741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1" name="文本框 10"/>
          <p:cNvSpPr txBox="1"/>
          <p:nvPr userDrawn="1"/>
        </p:nvSpPr>
        <p:spPr>
          <a:xfrm>
            <a:off x="744373" y="147940"/>
            <a:ext cx="2839157" cy="523220"/>
          </a:xfrm>
          <a:prstGeom prst="rect">
            <a:avLst/>
          </a:prstGeom>
          <a:noFill/>
        </p:spPr>
        <p:txBody>
          <a:bodyPr wrap="square" rtlCol="0">
            <a:spAutoFit/>
          </a:bodyPr>
          <a:lstStyle/>
          <a:p>
            <a:pPr algn="dist"/>
            <a:r>
              <a:rPr kumimoji="1" lang="zh-CN" altLang="en-US" sz="2800" dirty="0">
                <a:solidFill>
                  <a:schemeClr val="tx1">
                    <a:lumMod val="75000"/>
                    <a:lumOff val="25000"/>
                  </a:schemeClr>
                </a:solidFill>
                <a:latin typeface="造字工房悦黑体验版纤细体" pitchFamily="50" charset="-122"/>
                <a:ea typeface="造字工房悦黑体验版纤细体" pitchFamily="50" charset="-122"/>
              </a:rPr>
              <a:t>请在此输入标题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4042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40784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2055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12777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041210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75033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65878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8219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91911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72501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81065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9089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22018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450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360914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03517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5858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42587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56068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16766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809943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94865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6375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781619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66387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35829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8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14123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153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11851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156793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782595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62898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256600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22647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677626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err="1">
                <a:solidFill>
                  <a:schemeClr val="tx1">
                    <a:alpha val="0"/>
                  </a:schemeClr>
                </a:solidFill>
                <a:latin typeface="微软雅黑" panose="020B0503020204020204" pitchFamily="34" charset="-122"/>
                <a:ea typeface="微软雅黑" panose="020B0503020204020204" pitchFamily="34" charset="-122"/>
                <a:hlinkClick r:id="rId2"/>
              </a:rPr>
              <a:t>PPa</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208357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40181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0803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9949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6A138-7141-459C-1595-C1CC38D4DE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EEDA2E-B586-0B75-344F-EE9A18390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028A5C-059B-B561-F218-F30A52651398}"/>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D28DBAA9-6F6E-C1C1-E344-5FF512DBAE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F64A0-2D8B-A7D9-3844-2C3239D0646B}"/>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1322871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E8425-1D3F-2295-95FC-26222155E7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1F7AA9-4854-9E47-101D-3A1C2F6A1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41882E-1E4B-7152-C88F-34FDE62568C9}"/>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F1CE120F-29D1-382C-7A7C-609525FE0B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455946-DEC4-3999-9E31-D34B5A89DC41}"/>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40888713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B6BA-A46C-3597-E6BA-BE0ED3D5A2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E0EB64-04A8-81E1-DCBE-ABA3C419B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FE2077-EE5C-1CB9-0A75-9042743D8CD3}"/>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AE940793-602A-622F-2937-D7B9C17843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96FBA2-F63B-74AD-E167-AC4E149E8513}"/>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4999203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EBDF5-5C5C-A51B-9015-A885C910DB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9B874B-400C-8275-F22C-9B4E9E91DA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3842D1-831D-78D1-C289-00258960EC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B7325E3-E601-EF39-580E-0F552DEE5175}"/>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5439019B-30E6-6028-A675-297B5DC84F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29DD17-3C93-C832-69F5-CD2C7FF4BE48}"/>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2790599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B5A5D-2AF8-6358-304D-72FA84EE60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59DD4F-1CC9-CA43-15DF-DAD559513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9EB4C4-0EE2-D0EB-64CB-7164BB6531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1ABA5D9-5268-6564-5029-E8DF53281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D76507-4D36-FAD2-7395-9C013B98E8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722AD5-C34D-E2F9-7FE5-38364A07C184}"/>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8" name="页脚占位符 7">
            <a:extLst>
              <a:ext uri="{FF2B5EF4-FFF2-40B4-BE49-F238E27FC236}">
                <a16:creationId xmlns:a16="http://schemas.microsoft.com/office/drawing/2014/main" id="{477622EC-8346-4FB1-7C75-5F6A44A87A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CA6C49-5D37-DD84-EA46-E81845154712}"/>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11900115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4A7C4-C14D-4C20-6714-C73B8D6484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E3511-1371-FB2D-9FC9-4197FAB22998}"/>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4" name="页脚占位符 3">
            <a:extLst>
              <a:ext uri="{FF2B5EF4-FFF2-40B4-BE49-F238E27FC236}">
                <a16:creationId xmlns:a16="http://schemas.microsoft.com/office/drawing/2014/main" id="{C4172AEB-7225-3249-9471-92E09E2497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06E8AA-6F29-2C34-A454-E997302C117B}"/>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2400741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A4CCD-0B75-7BC1-2ECD-BF7799FFB7DA}"/>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3" name="页脚占位符 2">
            <a:extLst>
              <a:ext uri="{FF2B5EF4-FFF2-40B4-BE49-F238E27FC236}">
                <a16:creationId xmlns:a16="http://schemas.microsoft.com/office/drawing/2014/main" id="{991D0C18-3CCC-16F2-DB85-EACF55FF5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811054-FBFC-0030-A591-50AEE52C9A37}"/>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1371755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89135-30B6-1440-CD61-73DDD805E6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AA06E9-A174-C024-1317-EF2D033E0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1003A7-19D9-5EA8-B065-8A33D2EBE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B436D3-457C-F308-C1B5-71729123C5F9}"/>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F0FB2A74-FE86-AEA4-CC45-90F0FE9C8C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101B6E-DE40-4C70-2CFC-D24B88056B2B}"/>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1938579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9B1A8-AFE9-FB10-B323-6757CFC531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833566-1BAC-1F09-A867-AB0606C23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855F39-1419-D503-321E-57B585298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350D5B-E664-66A2-9E1D-D8A0CBE03B39}"/>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49A8A6BF-534D-351D-9C4E-7E48F4A576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A66D12-5209-9DFF-59F6-966E6DFBAE29}"/>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21920711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B002-1114-03E5-53E5-441FC5645A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0F82EF-E3DD-4A98-A29D-B3746D8FC3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7AACE-41E9-6829-C717-5D0DF26E1067}"/>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AD2CE91E-4CDA-AB98-7A37-C90C82D177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7F7C68-8873-D1BE-5683-F9A518BD8175}"/>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135901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979611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469D43-CE67-8EF6-41A7-69D22A3C84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0CD853-AEEB-BEB4-8DBC-BE8791CCC5B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D82669-9906-C03C-5080-42982142163C}"/>
              </a:ext>
            </a:extLst>
          </p:cNvPr>
          <p:cNvSpPr>
            <a:spLocks noGrp="1"/>
          </p:cNvSpPr>
          <p:nvPr>
            <p:ph type="dt" sz="half" idx="10"/>
          </p:nvPr>
        </p:nvSpPr>
        <p:spPr/>
        <p:txBody>
          <a:body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80AEC89B-70D9-E580-A960-62DBD0C0D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65D2FA-C878-C6FB-EB36-70ECDD6C84BE}"/>
              </a:ext>
            </a:extLst>
          </p:cNvPr>
          <p:cNvSpPr>
            <a:spLocks noGrp="1"/>
          </p:cNvSpPr>
          <p:nvPr>
            <p:ph type="sldNum" sz="quarter" idx="12"/>
          </p:nvPr>
        </p:nvSpPr>
        <p:spPr/>
        <p:txBody>
          <a:body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20833935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95459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85878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36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96911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748145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24956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51" r:id="rId47"/>
    <p:sldLayoutId id="2147483652" r:id="rId48"/>
    <p:sldLayoutId id="2147483653" r:id="rId49"/>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B21234-8082-C01C-7EE8-FB5DC3478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9580B-720D-AD19-9AAC-3C2645E44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1D7280-7F18-CE19-6EC4-411F1B009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AF200-F1C5-4A4B-A7C9-2264F3206F49}"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F7802AE4-0259-6AB4-EA9F-2E2337B24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866BAC-1B07-3551-8438-9A1C3B852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E5DAB-8474-4729-8E37-A673C1564ED6}" type="slidenum">
              <a:rPr lang="zh-CN" altLang="en-US" smtClean="0"/>
              <a:t>‹#›</a:t>
            </a:fld>
            <a:endParaRPr lang="zh-CN" altLang="en-US"/>
          </a:p>
        </p:txBody>
      </p:sp>
    </p:spTree>
    <p:extLst>
      <p:ext uri="{BB962C8B-B14F-4D97-AF65-F5344CB8AC3E}">
        <p14:creationId xmlns:p14="http://schemas.microsoft.com/office/powerpoint/2010/main" val="40739027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6064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9.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9.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luogu.com.cn/problem/P143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9.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9.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9.xml"/><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49.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9.xml"/><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68698" y="4161938"/>
            <a:ext cx="2368011"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圆角矩形 2"/>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976402" y="2403555"/>
            <a:ext cx="6799700" cy="923330"/>
          </a:xfrm>
          <a:prstGeom prst="rect">
            <a:avLst/>
          </a:prstGeom>
          <a:noFill/>
        </p:spPr>
        <p:txBody>
          <a:bodyPr wrap="square" rtlCol="0">
            <a:spAutoFit/>
          </a:bodyPr>
          <a:lstStyle/>
          <a:p>
            <a:r>
              <a:rPr lang="zh-CN" altLang="en-US" sz="5400" dirty="0"/>
              <a:t>基础算法与</a:t>
            </a:r>
            <a:r>
              <a:rPr lang="en-US" altLang="zh-CN" sz="5400" dirty="0"/>
              <a:t>STL</a:t>
            </a:r>
            <a:r>
              <a:rPr lang="zh-CN" altLang="en-US" sz="5400" dirty="0"/>
              <a:t>应用</a:t>
            </a:r>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圆角矩形 17"/>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椭圆 18"/>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031325" cy="1200329"/>
          </a:xfrm>
          <a:prstGeom prst="rect">
            <a:avLst/>
          </a:prstGeom>
          <a:noFill/>
        </p:spPr>
        <p:txBody>
          <a:bodyPr wrap="none" rtlCol="0">
            <a:spAutoFit/>
          </a:bodyPr>
          <a:lstStyle/>
          <a:p>
            <a:r>
              <a:rPr lang="zh-CN" altLang="en-US" sz="3600" b="1" dirty="0"/>
              <a:t>算法效率</a:t>
            </a:r>
            <a:endParaRPr lang="en-US" altLang="zh-CN" sz="3600" b="1" dirty="0"/>
          </a:p>
          <a:p>
            <a:r>
              <a:rPr lang="zh-CN" altLang="en-US" sz="3600" b="1" dirty="0"/>
              <a:t>评估方法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4467057"/>
          </a:xfrm>
          <a:prstGeom prst="rect">
            <a:avLst/>
          </a:prstGeom>
          <a:noFill/>
        </p:spPr>
        <p:txBody>
          <a:bodyPr wrap="square" rtlCol="0">
            <a:spAutoFit/>
          </a:bodyPr>
          <a:lstStyle/>
          <a:p>
            <a:pPr algn="l">
              <a:lnSpc>
                <a:spcPct val="150000"/>
              </a:lnSpc>
            </a:pPr>
            <a:r>
              <a:rPr lang="zh-CN" altLang="en-US" sz="2400" b="1" dirty="0">
                <a:solidFill>
                  <a:srgbClr val="191B1F"/>
                </a:solidFill>
                <a:latin typeface="-apple-system"/>
              </a:rPr>
              <a:t>空间</a:t>
            </a:r>
            <a:r>
              <a:rPr lang="zh-CN" altLang="en-US" sz="2400" b="1" i="0" dirty="0">
                <a:solidFill>
                  <a:srgbClr val="191B1F"/>
                </a:solidFill>
                <a:effectLst/>
                <a:latin typeface="-apple-system"/>
              </a:rPr>
              <a:t>复杂度</a:t>
            </a:r>
            <a:endParaRPr lang="en-US" altLang="zh-CN" sz="2400" b="1" i="0" dirty="0">
              <a:solidFill>
                <a:srgbClr val="191B1F"/>
              </a:solidFill>
              <a:effectLst/>
              <a:latin typeface="-apple-system"/>
            </a:endParaRPr>
          </a:p>
          <a:p>
            <a:pPr algn="l">
              <a:lnSpc>
                <a:spcPct val="150000"/>
              </a:lnSpc>
            </a:pPr>
            <a:r>
              <a:rPr lang="zh-CN" altLang="en-US" sz="2400" i="0" dirty="0">
                <a:solidFill>
                  <a:srgbClr val="191B1F"/>
                </a:solidFill>
                <a:effectLst/>
                <a:latin typeface="-apple-system"/>
              </a:rPr>
              <a:t>空间复杂度用于衡量算法占用内存空间随着数据量变大时的增长趋势。这个概念与时间复杂度非常类似，只需将“运行时间”替换为“占用内存空间”。</a:t>
            </a:r>
          </a:p>
          <a:p>
            <a:pPr algn="l">
              <a:lnSpc>
                <a:spcPct val="150000"/>
              </a:lnSpc>
            </a:pPr>
            <a:r>
              <a:rPr lang="zh-CN" altLang="en-US" sz="2400" b="1" dirty="0">
                <a:solidFill>
                  <a:srgbClr val="191B1F"/>
                </a:solidFill>
                <a:latin typeface="-apple-system"/>
              </a:rPr>
              <a:t>注意：</a:t>
            </a:r>
            <a:r>
              <a:rPr lang="zh-CN" altLang="en-US" sz="2400" b="1" i="0" dirty="0">
                <a:solidFill>
                  <a:srgbClr val="191B1F"/>
                </a:solidFill>
                <a:effectLst/>
                <a:latin typeface="-apple-system"/>
              </a:rPr>
              <a:t>时间复杂度不同的是，我们通常只关注</a:t>
            </a:r>
            <a:r>
              <a:rPr lang="zh-CN" altLang="en-US" sz="2400" b="1" i="0" dirty="0">
                <a:solidFill>
                  <a:srgbClr val="FF0000"/>
                </a:solidFill>
                <a:effectLst/>
                <a:latin typeface="-apple-system"/>
              </a:rPr>
              <a:t>最差空间复杂度</a:t>
            </a:r>
            <a:r>
              <a:rPr lang="zh-CN" altLang="en-US" sz="2400" b="1" i="0" dirty="0">
                <a:solidFill>
                  <a:srgbClr val="191B1F"/>
                </a:solidFill>
                <a:effectLst/>
                <a:latin typeface="-apple-system"/>
              </a:rPr>
              <a:t>。</a:t>
            </a:r>
            <a:endParaRPr lang="en-US" altLang="zh-CN" sz="2400" b="1" dirty="0">
              <a:solidFill>
                <a:srgbClr val="191B1F"/>
              </a:solidFill>
              <a:latin typeface="-apple-system"/>
            </a:endParaRPr>
          </a:p>
          <a:p>
            <a:pPr algn="l">
              <a:lnSpc>
                <a:spcPct val="150000"/>
              </a:lnSpc>
            </a:pPr>
            <a:r>
              <a:rPr lang="en-US" altLang="zh-CN" sz="2400" dirty="0">
                <a:solidFill>
                  <a:srgbClr val="191B1F"/>
                </a:solidFill>
                <a:latin typeface="-apple-system"/>
              </a:rPr>
              <a:t>512MB</a:t>
            </a:r>
            <a:r>
              <a:rPr lang="zh-CN" altLang="en-US" sz="2400" dirty="0">
                <a:solidFill>
                  <a:srgbClr val="191B1F"/>
                </a:solidFill>
                <a:latin typeface="-apple-system"/>
              </a:rPr>
              <a:t>大概可以开</a:t>
            </a:r>
            <a:r>
              <a:rPr lang="en-US" altLang="zh-CN" sz="2400" dirty="0">
                <a:solidFill>
                  <a:srgbClr val="191B1F"/>
                </a:solidFill>
                <a:latin typeface="-apple-system"/>
              </a:rPr>
              <a:t>3</a:t>
            </a:r>
            <a:r>
              <a:rPr lang="zh-CN" altLang="en-US" sz="2400" dirty="0">
                <a:solidFill>
                  <a:srgbClr val="191B1F"/>
                </a:solidFill>
                <a:latin typeface="-apple-system"/>
              </a:rPr>
              <a:t>个</a:t>
            </a:r>
            <a:r>
              <a:rPr lang="en-US" altLang="zh-CN" sz="2400" dirty="0">
                <a:solidFill>
                  <a:srgbClr val="191B1F"/>
                </a:solidFill>
                <a:latin typeface="-apple-system"/>
              </a:rPr>
              <a:t>5000*5000</a:t>
            </a:r>
            <a:r>
              <a:rPr lang="zh-CN" altLang="en-US" sz="2400" dirty="0">
                <a:solidFill>
                  <a:srgbClr val="191B1F"/>
                </a:solidFill>
                <a:latin typeface="-apple-system"/>
              </a:rPr>
              <a:t>的</a:t>
            </a:r>
            <a:r>
              <a:rPr lang="en-US" altLang="zh-CN" sz="2400" dirty="0">
                <a:solidFill>
                  <a:srgbClr val="191B1F"/>
                </a:solidFill>
                <a:latin typeface="-apple-system"/>
              </a:rPr>
              <a:t>long </a:t>
            </a:r>
            <a:r>
              <a:rPr lang="en-US" altLang="zh-CN" sz="2400" dirty="0" err="1">
                <a:solidFill>
                  <a:srgbClr val="191B1F"/>
                </a:solidFill>
                <a:latin typeface="-apple-system"/>
              </a:rPr>
              <a:t>long</a:t>
            </a:r>
            <a:r>
              <a:rPr lang="zh-CN" altLang="en-US" sz="2400" dirty="0">
                <a:solidFill>
                  <a:srgbClr val="191B1F"/>
                </a:solidFill>
                <a:latin typeface="-apple-system"/>
              </a:rPr>
              <a:t>数组。</a:t>
            </a:r>
            <a:endParaRPr lang="en-US" altLang="zh-CN" sz="2400" dirty="0">
              <a:solidFill>
                <a:srgbClr val="191B1F"/>
              </a:solidFill>
              <a:latin typeface="-apple-system"/>
            </a:endParaRPr>
          </a:p>
          <a:p>
            <a:pPr algn="l">
              <a:lnSpc>
                <a:spcPct val="150000"/>
              </a:lnSpc>
            </a:pPr>
            <a:r>
              <a:rPr lang="zh-CN" altLang="en-US" sz="2400" i="0" dirty="0">
                <a:solidFill>
                  <a:srgbClr val="191B1F"/>
                </a:solidFill>
                <a:effectLst/>
                <a:latin typeface="-apple-system"/>
              </a:rPr>
              <a:t>正常情况下，给的内存是够用的。</a:t>
            </a:r>
            <a:endParaRPr lang="en-US" altLang="zh-CN" sz="2400" i="0" dirty="0">
              <a:solidFill>
                <a:srgbClr val="191B1F"/>
              </a:solidFill>
              <a:effectLst/>
              <a:latin typeface="-apple-system"/>
            </a:endParaRPr>
          </a:p>
        </p:txBody>
      </p:sp>
    </p:spTree>
    <p:extLst>
      <p:ext uri="{BB962C8B-B14F-4D97-AF65-F5344CB8AC3E}">
        <p14:creationId xmlns:p14="http://schemas.microsoft.com/office/powerpoint/2010/main" val="40416321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08293" y="2155567"/>
            <a:ext cx="5175413" cy="4093428"/>
          </a:xfrm>
          <a:prstGeom prst="rect">
            <a:avLst/>
          </a:prstGeom>
          <a:noFill/>
        </p:spPr>
        <p:txBody>
          <a:bodyPr wrap="square" rtlCol="0">
            <a:spAutoFit/>
          </a:bodyPr>
          <a:lstStyle/>
          <a:p>
            <a:pPr>
              <a:spcBef>
                <a:spcPts val="1200"/>
              </a:spcBef>
              <a:spcAft>
                <a:spcPts val="1200"/>
              </a:spcAft>
            </a:pPr>
            <a:r>
              <a:rPr lang="en-US" altLang="zh-CN" sz="3600" dirty="0"/>
              <a:t>1.</a:t>
            </a:r>
            <a:r>
              <a:rPr lang="zh-CN" altLang="en-US" sz="3600" dirty="0"/>
              <a:t>算法效率评估方法</a:t>
            </a:r>
            <a:endParaRPr lang="en-US" altLang="zh-CN" sz="3600" dirty="0"/>
          </a:p>
          <a:p>
            <a:pPr>
              <a:spcBef>
                <a:spcPts val="1200"/>
              </a:spcBef>
              <a:spcAft>
                <a:spcPts val="1200"/>
              </a:spcAft>
            </a:pPr>
            <a:r>
              <a:rPr lang="en-US" altLang="zh-CN" sz="3600" b="1" dirty="0">
                <a:solidFill>
                  <a:srgbClr val="00B0F0"/>
                </a:solidFill>
              </a:rPr>
              <a:t>2.STL</a:t>
            </a:r>
            <a:r>
              <a:rPr lang="zh-CN" altLang="en-US" sz="3600" b="1" dirty="0">
                <a:solidFill>
                  <a:srgbClr val="00B0F0"/>
                </a:solidFill>
              </a:rPr>
              <a:t>与</a:t>
            </a:r>
            <a:r>
              <a:rPr lang="en-US" altLang="zh-CN" sz="3600" b="1" dirty="0">
                <a:solidFill>
                  <a:srgbClr val="00B0F0"/>
                </a:solidFill>
              </a:rPr>
              <a:t>STL</a:t>
            </a:r>
            <a:r>
              <a:rPr lang="zh-CN" altLang="en-US" sz="3600" b="1" dirty="0">
                <a:solidFill>
                  <a:srgbClr val="00B0F0"/>
                </a:solidFill>
              </a:rPr>
              <a:t>的应用</a:t>
            </a:r>
            <a:endParaRPr lang="en-US" altLang="zh-CN" sz="3600" b="1" dirty="0">
              <a:solidFill>
                <a:srgbClr val="00B0F0"/>
              </a:solidFill>
            </a:endParaRPr>
          </a:p>
          <a:p>
            <a:pPr>
              <a:spcBef>
                <a:spcPts val="1200"/>
              </a:spcBef>
              <a:spcAft>
                <a:spcPts val="1200"/>
              </a:spcAft>
            </a:pPr>
            <a:r>
              <a:rPr lang="en-US" altLang="zh-CN" sz="3600" dirty="0"/>
              <a:t>3.</a:t>
            </a:r>
            <a:r>
              <a:rPr lang="zh-CN" altLang="en-US" sz="3600" dirty="0"/>
              <a:t>贪心法</a:t>
            </a:r>
            <a:endParaRPr lang="en-US" altLang="zh-CN" sz="3600" dirty="0"/>
          </a:p>
          <a:p>
            <a:pPr>
              <a:spcBef>
                <a:spcPts val="1200"/>
              </a:spcBef>
              <a:spcAft>
                <a:spcPts val="1200"/>
              </a:spcAft>
            </a:pPr>
            <a:r>
              <a:rPr lang="en-US" altLang="zh-CN" sz="3600" dirty="0"/>
              <a:t>4.</a:t>
            </a:r>
            <a:r>
              <a:rPr lang="zh-CN" altLang="en-US" sz="3600" dirty="0"/>
              <a:t>二分法</a:t>
            </a:r>
            <a:endParaRPr lang="en-US" altLang="zh-CN" sz="3600" dirty="0"/>
          </a:p>
          <a:p>
            <a:pPr>
              <a:spcBef>
                <a:spcPts val="1200"/>
              </a:spcBef>
              <a:spcAft>
                <a:spcPts val="1200"/>
              </a:spcAft>
            </a:pPr>
            <a:r>
              <a:rPr lang="en-US" altLang="zh-CN" sz="3600" dirty="0"/>
              <a:t>5.</a:t>
            </a:r>
            <a:r>
              <a:rPr lang="zh-CN" altLang="en-US" sz="3600" dirty="0"/>
              <a:t>综合题</a:t>
            </a:r>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目录：</a:t>
            </a:r>
          </a:p>
        </p:txBody>
      </p:sp>
    </p:spTree>
    <p:extLst>
      <p:ext uri="{BB962C8B-B14F-4D97-AF65-F5344CB8AC3E}">
        <p14:creationId xmlns:p14="http://schemas.microsoft.com/office/powerpoint/2010/main" val="34241197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6386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a:t>
            </a:r>
            <a:r>
              <a:rPr lang="en-US" altLang="zh-CN" sz="3600" b="1" dirty="0"/>
              <a:t> sort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98315"/>
            <a:ext cx="7958667" cy="3905043"/>
          </a:xfrm>
          <a:prstGeom prst="rect">
            <a:avLst/>
          </a:prstGeom>
          <a:noFill/>
        </p:spPr>
        <p:txBody>
          <a:bodyPr wrap="square" rtlCol="0">
            <a:spAutoFit/>
          </a:bodyPr>
          <a:lstStyle/>
          <a:p>
            <a:pPr algn="l">
              <a:lnSpc>
                <a:spcPct val="150000"/>
              </a:lnSpc>
            </a:pPr>
            <a:r>
              <a:rPr lang="zh-CN" altLang="en-US" sz="2400" b="1" i="0" dirty="0">
                <a:solidFill>
                  <a:srgbClr val="191B1F"/>
                </a:solidFill>
                <a:effectLst/>
              </a:rPr>
              <a:t>排序函数</a:t>
            </a:r>
            <a:r>
              <a:rPr lang="en-US" altLang="zh-CN" sz="2400" b="1" i="0" dirty="0">
                <a:solidFill>
                  <a:srgbClr val="191B1F"/>
                </a:solidFill>
                <a:effectLst/>
              </a:rPr>
              <a:t>sort (begin, end</a:t>
            </a:r>
            <a:r>
              <a:rPr lang="zh-CN" altLang="en-US" sz="2400" b="1" i="0" dirty="0">
                <a:solidFill>
                  <a:srgbClr val="191B1F"/>
                </a:solidFill>
                <a:effectLst/>
              </a:rPr>
              <a:t>，</a:t>
            </a:r>
            <a:r>
              <a:rPr lang="en-US" altLang="zh-CN" sz="2400" b="1" i="0" dirty="0" err="1">
                <a:solidFill>
                  <a:srgbClr val="191B1F"/>
                </a:solidFill>
                <a:effectLst/>
              </a:rPr>
              <a:t>cmp</a:t>
            </a:r>
            <a:r>
              <a:rPr lang="en-US" altLang="zh-CN" sz="2400" b="1" i="0" dirty="0">
                <a:solidFill>
                  <a:srgbClr val="191B1F"/>
                </a:solidFill>
                <a:effectLst/>
              </a:rPr>
              <a:t>)</a:t>
            </a:r>
          </a:p>
          <a:p>
            <a:pPr algn="l">
              <a:lnSpc>
                <a:spcPct val="150000"/>
              </a:lnSpc>
            </a:pPr>
            <a:r>
              <a:rPr lang="zh-CN" altLang="en-US" sz="2400" i="0" dirty="0">
                <a:solidFill>
                  <a:srgbClr val="191B1F"/>
                </a:solidFill>
                <a:effectLst/>
              </a:rPr>
              <a:t>对容器或普通数组中 </a:t>
            </a:r>
            <a:r>
              <a:rPr lang="en-US" altLang="zh-CN" sz="2400" i="0" dirty="0">
                <a:solidFill>
                  <a:srgbClr val="191B1F"/>
                </a:solidFill>
                <a:effectLst/>
              </a:rPr>
              <a:t>[begin, end) </a:t>
            </a:r>
            <a:r>
              <a:rPr lang="zh-CN" altLang="en-US" sz="2400" i="0" dirty="0">
                <a:solidFill>
                  <a:srgbClr val="191B1F"/>
                </a:solidFill>
                <a:effectLst/>
              </a:rPr>
              <a:t>范围内的元素进行排序，默认进行升序排序。</a:t>
            </a:r>
          </a:p>
          <a:p>
            <a:pPr algn="l">
              <a:lnSpc>
                <a:spcPct val="150000"/>
              </a:lnSpc>
            </a:pPr>
            <a:r>
              <a:rPr lang="zh-CN" altLang="en-US" sz="2400" i="0" dirty="0">
                <a:solidFill>
                  <a:srgbClr val="191B1F"/>
                </a:solidFill>
                <a:effectLst/>
              </a:rPr>
              <a:t>其中</a:t>
            </a:r>
            <a:r>
              <a:rPr lang="en-US" altLang="zh-CN" sz="2400" i="0" dirty="0" err="1">
                <a:solidFill>
                  <a:srgbClr val="191B1F"/>
                </a:solidFill>
                <a:effectLst/>
              </a:rPr>
              <a:t>cmp</a:t>
            </a:r>
            <a:r>
              <a:rPr lang="zh-CN" altLang="en-US" sz="2400" i="0" dirty="0">
                <a:solidFill>
                  <a:srgbClr val="191B1F"/>
                </a:solidFill>
                <a:effectLst/>
              </a:rPr>
              <a:t>函数为比较规则函数</a:t>
            </a:r>
            <a:br>
              <a:rPr lang="en-US" altLang="zh-CN" sz="2400" i="0" dirty="0">
                <a:solidFill>
                  <a:srgbClr val="191B1F"/>
                </a:solidFill>
                <a:effectLst/>
              </a:rPr>
            </a:br>
            <a:r>
              <a:rPr lang="en-US" altLang="zh-CN" sz="2400" i="0" dirty="0">
                <a:solidFill>
                  <a:srgbClr val="191B1F"/>
                </a:solidFill>
                <a:effectLst/>
              </a:rPr>
              <a:t>sort</a:t>
            </a:r>
            <a:r>
              <a:rPr lang="zh-CN" altLang="en-US" sz="2400" i="0" dirty="0">
                <a:solidFill>
                  <a:srgbClr val="191B1F"/>
                </a:solidFill>
                <a:effectLst/>
              </a:rPr>
              <a:t>时间复杂度为</a:t>
            </a:r>
            <a:r>
              <a:rPr lang="en-US" altLang="zh-CN" sz="2400" i="0" dirty="0">
                <a:solidFill>
                  <a:srgbClr val="191B1F"/>
                </a:solidFill>
                <a:effectLst/>
              </a:rPr>
              <a:t>O(</a:t>
            </a:r>
            <a:r>
              <a:rPr lang="en-US" altLang="zh-CN" sz="2400" i="0" dirty="0" err="1">
                <a:solidFill>
                  <a:srgbClr val="191B1F"/>
                </a:solidFill>
                <a:effectLst/>
              </a:rPr>
              <a:t>nlogn</a:t>
            </a:r>
            <a:r>
              <a:rPr lang="en-US" altLang="zh-CN" sz="2400" i="0" dirty="0">
                <a:solidFill>
                  <a:srgbClr val="191B1F"/>
                </a:solidFill>
                <a:effectLst/>
              </a:rPr>
              <a:t>)</a:t>
            </a:r>
          </a:p>
          <a:p>
            <a:pPr algn="l">
              <a:lnSpc>
                <a:spcPct val="150000"/>
              </a:lnSpc>
            </a:pPr>
            <a:r>
              <a:rPr lang="zh-CN" altLang="en-US" sz="2400" dirty="0">
                <a:solidFill>
                  <a:srgbClr val="191B1F"/>
                </a:solidFill>
              </a:rPr>
              <a:t>举一个例子：我们现在有五个点对，我们要把他按照</a:t>
            </a:r>
            <a:r>
              <a:rPr lang="en-US" altLang="zh-CN" sz="2400" b="1" dirty="0">
                <a:solidFill>
                  <a:srgbClr val="191B1F"/>
                </a:solidFill>
              </a:rPr>
              <a:t>x</a:t>
            </a:r>
            <a:r>
              <a:rPr lang="zh-CN" altLang="en-US" sz="2400" b="1" dirty="0">
                <a:solidFill>
                  <a:srgbClr val="191B1F"/>
                </a:solidFill>
              </a:rPr>
              <a:t>坐标大小升序排序，如果</a:t>
            </a:r>
            <a:r>
              <a:rPr lang="en-US" altLang="zh-CN" sz="2400" b="1" dirty="0">
                <a:solidFill>
                  <a:srgbClr val="191B1F"/>
                </a:solidFill>
              </a:rPr>
              <a:t>x</a:t>
            </a:r>
            <a:r>
              <a:rPr lang="zh-CN" altLang="en-US" sz="2400" b="1" dirty="0">
                <a:solidFill>
                  <a:srgbClr val="191B1F"/>
                </a:solidFill>
              </a:rPr>
              <a:t>相同则按</a:t>
            </a:r>
            <a:r>
              <a:rPr lang="en-US" altLang="zh-CN" sz="2400" b="1" dirty="0">
                <a:solidFill>
                  <a:srgbClr val="191B1F"/>
                </a:solidFill>
              </a:rPr>
              <a:t>y</a:t>
            </a:r>
            <a:r>
              <a:rPr lang="zh-CN" altLang="en-US" sz="2400" b="1" dirty="0">
                <a:solidFill>
                  <a:srgbClr val="191B1F"/>
                </a:solidFill>
              </a:rPr>
              <a:t>坐标大小升序排序</a:t>
            </a:r>
            <a:r>
              <a:rPr lang="zh-CN" altLang="en-US" sz="2400" dirty="0">
                <a:solidFill>
                  <a:srgbClr val="191B1F"/>
                </a:solidFill>
              </a:rPr>
              <a:t>。</a:t>
            </a:r>
            <a:r>
              <a:rPr lang="en-US" altLang="zh-CN" sz="2400" dirty="0">
                <a:solidFill>
                  <a:srgbClr val="191B1F"/>
                </a:solidFill>
              </a:rPr>
              <a:t>.</a:t>
            </a:r>
          </a:p>
        </p:txBody>
      </p:sp>
      <p:sp>
        <p:nvSpPr>
          <p:cNvPr id="2" name="文本框 1">
            <a:extLst>
              <a:ext uri="{FF2B5EF4-FFF2-40B4-BE49-F238E27FC236}">
                <a16:creationId xmlns:a16="http://schemas.microsoft.com/office/drawing/2014/main" id="{B220E116-5DAA-D581-C00B-0FBE805B429D}"/>
              </a:ext>
            </a:extLst>
          </p:cNvPr>
          <p:cNvSpPr txBox="1"/>
          <p:nvPr/>
        </p:nvSpPr>
        <p:spPr>
          <a:xfrm>
            <a:off x="226894" y="5610844"/>
            <a:ext cx="12034064" cy="1446550"/>
          </a:xfrm>
          <a:prstGeom prst="rect">
            <a:avLst/>
          </a:prstGeom>
          <a:noFill/>
        </p:spPr>
        <p:txBody>
          <a:bodyPr wrap="none" rtlCol="0">
            <a:spAutoFit/>
          </a:bodyPr>
          <a:lstStyle/>
          <a:p>
            <a:r>
              <a:rPr lang="zh-CN" altLang="en-US" sz="4400" b="1" dirty="0">
                <a:solidFill>
                  <a:srgbClr val="FF0000"/>
                </a:solidFill>
              </a:rPr>
              <a:t>现在高程已经结课，不要再写冒泡排序了！！！</a:t>
            </a:r>
            <a:endParaRPr lang="en-US" altLang="zh-CN" sz="4400" b="1" i="0" dirty="0">
              <a:solidFill>
                <a:srgbClr val="FF0000"/>
              </a:solidFill>
              <a:effectLst/>
            </a:endParaRPr>
          </a:p>
          <a:p>
            <a:endParaRPr lang="zh-CN" altLang="en-US" sz="4400" dirty="0"/>
          </a:p>
        </p:txBody>
      </p:sp>
    </p:spTree>
    <p:extLst>
      <p:ext uri="{BB962C8B-B14F-4D97-AF65-F5344CB8AC3E}">
        <p14:creationId xmlns:p14="http://schemas.microsoft.com/office/powerpoint/2010/main" val="396422291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6386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sort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75606"/>
            <a:ext cx="7958667" cy="5632311"/>
          </a:xfrm>
          <a:prstGeom prst="rect">
            <a:avLst/>
          </a:prstGeom>
          <a:noFill/>
        </p:spPr>
        <p:txBody>
          <a:bodyPr wrap="square" rtlCol="0">
            <a:spAutoFit/>
          </a:bodyPr>
          <a:lstStyle/>
          <a:p>
            <a:pPr algn="l"/>
            <a:r>
              <a:rPr lang="zh-CN" altLang="en-US" sz="2400" dirty="0">
                <a:solidFill>
                  <a:srgbClr val="191B1F"/>
                </a:solidFill>
              </a:rPr>
              <a:t>五个点对，我们要把他按照</a:t>
            </a:r>
            <a:r>
              <a:rPr lang="en-US" altLang="zh-CN" sz="2400" dirty="0">
                <a:solidFill>
                  <a:srgbClr val="191B1F"/>
                </a:solidFill>
              </a:rPr>
              <a:t>x</a:t>
            </a:r>
            <a:r>
              <a:rPr lang="zh-CN" altLang="en-US" sz="2400" dirty="0">
                <a:solidFill>
                  <a:srgbClr val="191B1F"/>
                </a:solidFill>
              </a:rPr>
              <a:t>坐标大小升序排序，如果</a:t>
            </a:r>
            <a:r>
              <a:rPr lang="en-US" altLang="zh-CN" sz="2400" dirty="0">
                <a:solidFill>
                  <a:srgbClr val="191B1F"/>
                </a:solidFill>
              </a:rPr>
              <a:t>x</a:t>
            </a:r>
            <a:r>
              <a:rPr lang="zh-CN" altLang="en-US" sz="2400" dirty="0">
                <a:solidFill>
                  <a:srgbClr val="191B1F"/>
                </a:solidFill>
              </a:rPr>
              <a:t>相同则按</a:t>
            </a:r>
            <a:r>
              <a:rPr lang="en-US" altLang="zh-CN" sz="2400" dirty="0">
                <a:solidFill>
                  <a:srgbClr val="191B1F"/>
                </a:solidFill>
              </a:rPr>
              <a:t>y</a:t>
            </a:r>
            <a:r>
              <a:rPr lang="zh-CN" altLang="en-US" sz="2400" dirty="0">
                <a:solidFill>
                  <a:srgbClr val="191B1F"/>
                </a:solidFill>
              </a:rPr>
              <a:t>坐标大小升序排序。</a:t>
            </a:r>
            <a:endParaRPr lang="en-US" altLang="zh-CN" sz="2400" dirty="0">
              <a:solidFill>
                <a:srgbClr val="191B1F"/>
              </a:solidFill>
            </a:endParaRPr>
          </a:p>
          <a:p>
            <a:pPr algn="l"/>
            <a:r>
              <a:rPr lang="en-US" altLang="zh-CN" sz="2400" dirty="0">
                <a:solidFill>
                  <a:srgbClr val="191B1F"/>
                </a:solidFill>
              </a:rPr>
              <a:t>struct Data {</a:t>
            </a:r>
          </a:p>
          <a:p>
            <a:pPr algn="l"/>
            <a:r>
              <a:rPr lang="en-US" altLang="zh-CN" sz="2400" dirty="0">
                <a:solidFill>
                  <a:srgbClr val="191B1F"/>
                </a:solidFill>
              </a:rPr>
              <a:t>	int x, y;</a:t>
            </a:r>
          </a:p>
          <a:p>
            <a:pPr algn="l"/>
            <a:r>
              <a:rPr lang="en-US" altLang="zh-CN" sz="2400" dirty="0">
                <a:solidFill>
                  <a:srgbClr val="191B1F"/>
                </a:solidFill>
              </a:rPr>
              <a:t>};</a:t>
            </a:r>
          </a:p>
          <a:p>
            <a:pPr algn="l"/>
            <a:r>
              <a:rPr lang="en-US" altLang="zh-CN" sz="2400" dirty="0">
                <a:solidFill>
                  <a:srgbClr val="191B1F"/>
                </a:solidFill>
              </a:rPr>
              <a:t>bool </a:t>
            </a:r>
            <a:r>
              <a:rPr lang="en-US" altLang="zh-CN" sz="2400" dirty="0" err="1">
                <a:solidFill>
                  <a:srgbClr val="191B1F"/>
                </a:solidFill>
              </a:rPr>
              <a:t>cmp</a:t>
            </a:r>
            <a:r>
              <a:rPr lang="en-US" altLang="zh-CN" sz="2400" dirty="0">
                <a:solidFill>
                  <a:srgbClr val="191B1F"/>
                </a:solidFill>
              </a:rPr>
              <a:t>(Data num1, Data num2)</a:t>
            </a:r>
          </a:p>
          <a:p>
            <a:pPr algn="l"/>
            <a:r>
              <a:rPr lang="en-US" altLang="zh-CN" sz="2400" dirty="0">
                <a:solidFill>
                  <a:srgbClr val="191B1F"/>
                </a:solidFill>
              </a:rPr>
              <a:t>{</a:t>
            </a:r>
          </a:p>
          <a:p>
            <a:pPr algn="l"/>
            <a:r>
              <a:rPr lang="en-US" altLang="zh-CN" sz="2400" dirty="0">
                <a:solidFill>
                  <a:srgbClr val="191B1F"/>
                </a:solidFill>
              </a:rPr>
              <a:t>	if (num1.x == num2.x)</a:t>
            </a:r>
          </a:p>
          <a:p>
            <a:pPr algn="l"/>
            <a:r>
              <a:rPr lang="en-US" altLang="zh-CN" sz="2400" dirty="0">
                <a:solidFill>
                  <a:srgbClr val="191B1F"/>
                </a:solidFill>
              </a:rPr>
              <a:t>		return num1.y &lt; num2.y;</a:t>
            </a:r>
          </a:p>
          <a:p>
            <a:pPr algn="l"/>
            <a:r>
              <a:rPr lang="en-US" altLang="zh-CN" sz="2400" dirty="0">
                <a:solidFill>
                  <a:srgbClr val="191B1F"/>
                </a:solidFill>
              </a:rPr>
              <a:t>	return num1.x &lt; num2.x;</a:t>
            </a:r>
          </a:p>
          <a:p>
            <a:pPr algn="l"/>
            <a:r>
              <a:rPr lang="en-US" altLang="zh-CN" sz="2400" dirty="0">
                <a:solidFill>
                  <a:srgbClr val="191B1F"/>
                </a:solidFill>
              </a:rPr>
              <a:t>}</a:t>
            </a:r>
          </a:p>
          <a:p>
            <a:pPr algn="l"/>
            <a:r>
              <a:rPr lang="zh-CN" altLang="en-US" sz="2400" dirty="0">
                <a:solidFill>
                  <a:srgbClr val="191B1F"/>
                </a:solidFill>
              </a:rPr>
              <a:t>在</a:t>
            </a:r>
            <a:r>
              <a:rPr lang="en-US" altLang="zh-CN" sz="2400" dirty="0">
                <a:solidFill>
                  <a:srgbClr val="191B1F"/>
                </a:solidFill>
              </a:rPr>
              <a:t>main</a:t>
            </a:r>
            <a:r>
              <a:rPr lang="zh-CN" altLang="en-US" sz="2400" dirty="0">
                <a:solidFill>
                  <a:srgbClr val="191B1F"/>
                </a:solidFill>
              </a:rPr>
              <a:t>中调用：</a:t>
            </a:r>
            <a:endParaRPr lang="en-US" altLang="zh-CN" sz="2400" dirty="0">
              <a:solidFill>
                <a:srgbClr val="191B1F"/>
              </a:solidFill>
            </a:endParaRPr>
          </a:p>
          <a:p>
            <a:pPr algn="l"/>
            <a:r>
              <a:rPr lang="en-US" altLang="zh-CN" sz="2400" dirty="0">
                <a:solidFill>
                  <a:srgbClr val="191B1F"/>
                </a:solidFill>
              </a:rPr>
              <a:t>Data a[5] = {{1, 1}, {2, 3}, {4, 5}, {3, 2}, {4, 1}};</a:t>
            </a:r>
          </a:p>
          <a:p>
            <a:pPr algn="l"/>
            <a:r>
              <a:rPr lang="en-US" altLang="zh-CN" sz="2400" dirty="0">
                <a:solidFill>
                  <a:srgbClr val="191B1F"/>
                </a:solidFill>
              </a:rPr>
              <a:t>sort(a, a + 5, </a:t>
            </a:r>
            <a:r>
              <a:rPr lang="en-US" altLang="zh-CN" sz="2400" dirty="0" err="1">
                <a:solidFill>
                  <a:srgbClr val="191B1F"/>
                </a:solidFill>
              </a:rPr>
              <a:t>cmp</a:t>
            </a:r>
            <a:r>
              <a:rPr lang="en-US" altLang="zh-CN" sz="2400" dirty="0">
                <a:solidFill>
                  <a:srgbClr val="191B1F"/>
                </a:solidFill>
              </a:rPr>
              <a:t>);</a:t>
            </a:r>
          </a:p>
          <a:p>
            <a:pPr algn="l"/>
            <a:endParaRPr lang="en-US" altLang="zh-CN" sz="2400" i="0" dirty="0">
              <a:solidFill>
                <a:srgbClr val="191B1F"/>
              </a:solidFill>
              <a:effectLst/>
            </a:endParaRPr>
          </a:p>
        </p:txBody>
      </p:sp>
    </p:spTree>
    <p:extLst>
      <p:ext uri="{BB962C8B-B14F-4D97-AF65-F5344CB8AC3E}">
        <p14:creationId xmlns:p14="http://schemas.microsoft.com/office/powerpoint/2010/main" val="181371330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6386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sort</a:t>
            </a:r>
            <a:endParaRPr lang="zh-CN" altLang="en-US" sz="3600" b="1" dirty="0"/>
          </a:p>
        </p:txBody>
      </p:sp>
      <p:pic>
        <p:nvPicPr>
          <p:cNvPr id="3" name="图片 2">
            <a:extLst>
              <a:ext uri="{FF2B5EF4-FFF2-40B4-BE49-F238E27FC236}">
                <a16:creationId xmlns:a16="http://schemas.microsoft.com/office/drawing/2014/main" id="{D22BE1AF-BACB-F37C-AC1B-B807F8B0F188}"/>
              </a:ext>
            </a:extLst>
          </p:cNvPr>
          <p:cNvPicPr>
            <a:picLocks noChangeAspect="1"/>
          </p:cNvPicPr>
          <p:nvPr/>
        </p:nvPicPr>
        <p:blipFill>
          <a:blip r:embed="rId3"/>
          <a:stretch>
            <a:fillRect/>
          </a:stretch>
        </p:blipFill>
        <p:spPr>
          <a:xfrm>
            <a:off x="2844633" y="1581159"/>
            <a:ext cx="6502734" cy="5223492"/>
          </a:xfrm>
          <a:prstGeom prst="rect">
            <a:avLst/>
          </a:prstGeom>
        </p:spPr>
      </p:pic>
      <p:pic>
        <p:nvPicPr>
          <p:cNvPr id="6" name="图片 5">
            <a:extLst>
              <a:ext uri="{FF2B5EF4-FFF2-40B4-BE49-F238E27FC236}">
                <a16:creationId xmlns:a16="http://schemas.microsoft.com/office/drawing/2014/main" id="{2DA1324A-6498-130B-B257-FD57B015C01E}"/>
              </a:ext>
            </a:extLst>
          </p:cNvPr>
          <p:cNvPicPr>
            <a:picLocks noChangeAspect="1"/>
          </p:cNvPicPr>
          <p:nvPr/>
        </p:nvPicPr>
        <p:blipFill>
          <a:blip r:embed="rId4"/>
          <a:stretch>
            <a:fillRect/>
          </a:stretch>
        </p:blipFill>
        <p:spPr>
          <a:xfrm>
            <a:off x="4819584" y="25400"/>
            <a:ext cx="4527783" cy="1587582"/>
          </a:xfrm>
          <a:prstGeom prst="rect">
            <a:avLst/>
          </a:prstGeom>
        </p:spPr>
      </p:pic>
    </p:spTree>
    <p:extLst>
      <p:ext uri="{BB962C8B-B14F-4D97-AF65-F5344CB8AC3E}">
        <p14:creationId xmlns:p14="http://schemas.microsoft.com/office/powerpoint/2010/main" val="139802499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6386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sort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4459041"/>
          </a:xfrm>
          <a:prstGeom prst="rect">
            <a:avLst/>
          </a:prstGeom>
          <a:noFill/>
        </p:spPr>
        <p:txBody>
          <a:bodyPr wrap="square" rtlCol="0">
            <a:spAutoFit/>
          </a:bodyPr>
          <a:lstStyle/>
          <a:p>
            <a:pPr algn="l">
              <a:lnSpc>
                <a:spcPct val="150000"/>
              </a:lnSpc>
            </a:pPr>
            <a:r>
              <a:rPr lang="zh-CN" altLang="en-US" sz="2400" i="0" dirty="0">
                <a:solidFill>
                  <a:srgbClr val="191B1F"/>
                </a:solidFill>
                <a:effectLst/>
              </a:rPr>
              <a:t>重载运算符</a:t>
            </a:r>
            <a:endParaRPr lang="en-US" altLang="zh-CN" sz="2400" i="0" dirty="0">
              <a:solidFill>
                <a:srgbClr val="191B1F"/>
              </a:solidFill>
              <a:effectLst/>
            </a:endParaRPr>
          </a:p>
          <a:p>
            <a:pPr algn="l">
              <a:lnSpc>
                <a:spcPct val="150000"/>
              </a:lnSpc>
            </a:pPr>
            <a:r>
              <a:rPr lang="en-US" altLang="zh-CN" sz="2400" i="0" dirty="0">
                <a:solidFill>
                  <a:srgbClr val="191B1F"/>
                </a:solidFill>
                <a:effectLst/>
              </a:rPr>
              <a:t>C++</a:t>
            </a:r>
            <a:r>
              <a:rPr lang="zh-CN" altLang="en-US" sz="2400" i="0" dirty="0">
                <a:solidFill>
                  <a:srgbClr val="191B1F"/>
                </a:solidFill>
                <a:effectLst/>
              </a:rPr>
              <a:t>中，结构体是无法进行</a:t>
            </a:r>
            <a:r>
              <a:rPr lang="en-US" altLang="zh-CN" sz="2400" i="0" dirty="0">
                <a:solidFill>
                  <a:srgbClr val="191B1F"/>
                </a:solidFill>
                <a:effectLst/>
              </a:rPr>
              <a:t>==</a:t>
            </a:r>
            <a:r>
              <a:rPr lang="zh-CN" altLang="en-US" sz="2400" i="0" dirty="0">
                <a:solidFill>
                  <a:srgbClr val="191B1F"/>
                </a:solidFill>
                <a:effectLst/>
              </a:rPr>
              <a:t>，</a:t>
            </a:r>
            <a:r>
              <a:rPr lang="en-US" altLang="zh-CN" sz="2400" i="0" dirty="0">
                <a:solidFill>
                  <a:srgbClr val="191B1F"/>
                </a:solidFill>
                <a:effectLst/>
              </a:rPr>
              <a:t>&gt;</a:t>
            </a:r>
            <a:r>
              <a:rPr lang="zh-CN" altLang="en-US" sz="2400" i="0" dirty="0">
                <a:solidFill>
                  <a:srgbClr val="191B1F"/>
                </a:solidFill>
                <a:effectLst/>
              </a:rPr>
              <a:t>，</a:t>
            </a:r>
            <a:r>
              <a:rPr lang="en-US" altLang="zh-CN" sz="2400" i="0" dirty="0">
                <a:solidFill>
                  <a:srgbClr val="191B1F"/>
                </a:solidFill>
                <a:effectLst/>
              </a:rPr>
              <a:t>&lt;</a:t>
            </a:r>
            <a:r>
              <a:rPr lang="zh-CN" altLang="en-US" sz="2400" i="0" dirty="0">
                <a:solidFill>
                  <a:srgbClr val="191B1F"/>
                </a:solidFill>
                <a:effectLst/>
              </a:rPr>
              <a:t>，</a:t>
            </a:r>
            <a:r>
              <a:rPr lang="en-US" altLang="zh-CN" sz="2400" i="0" dirty="0">
                <a:solidFill>
                  <a:srgbClr val="191B1F"/>
                </a:solidFill>
                <a:effectLst/>
              </a:rPr>
              <a:t>&gt;=</a:t>
            </a:r>
            <a:r>
              <a:rPr lang="zh-CN" altLang="en-US" sz="2400" i="0" dirty="0">
                <a:solidFill>
                  <a:srgbClr val="191B1F"/>
                </a:solidFill>
                <a:effectLst/>
              </a:rPr>
              <a:t>，</a:t>
            </a:r>
            <a:r>
              <a:rPr lang="en-US" altLang="zh-CN" sz="2400" i="0" dirty="0">
                <a:solidFill>
                  <a:srgbClr val="191B1F"/>
                </a:solidFill>
                <a:effectLst/>
              </a:rPr>
              <a:t>&lt;=</a:t>
            </a:r>
            <a:r>
              <a:rPr lang="zh-CN" altLang="en-US" sz="2400" i="0" dirty="0">
                <a:solidFill>
                  <a:srgbClr val="191B1F"/>
                </a:solidFill>
                <a:effectLst/>
              </a:rPr>
              <a:t>，</a:t>
            </a:r>
            <a:r>
              <a:rPr lang="en-US" altLang="zh-CN" sz="2400" i="0" dirty="0">
                <a:solidFill>
                  <a:srgbClr val="191B1F"/>
                </a:solidFill>
                <a:effectLst/>
              </a:rPr>
              <a:t>!=</a:t>
            </a:r>
            <a:r>
              <a:rPr lang="zh-CN" altLang="en-US" sz="2400" i="0" dirty="0">
                <a:solidFill>
                  <a:srgbClr val="191B1F"/>
                </a:solidFill>
                <a:effectLst/>
              </a:rPr>
              <a:t>操作的，如要使用这些操作符对结构体进行操作，则可以在结构体内部对这些</a:t>
            </a:r>
            <a:r>
              <a:rPr lang="zh-CN" altLang="en-US" sz="2400" i="0" dirty="0">
                <a:solidFill>
                  <a:srgbClr val="FF0000"/>
                </a:solidFill>
                <a:effectLst/>
              </a:rPr>
              <a:t>运算符进行重载</a:t>
            </a:r>
            <a:r>
              <a:rPr lang="zh-CN" altLang="en-US" sz="2400" i="0" dirty="0">
                <a:solidFill>
                  <a:srgbClr val="191B1F"/>
                </a:solidFill>
                <a:effectLst/>
              </a:rPr>
              <a:t>，将结构体的比较转化为</a:t>
            </a:r>
            <a:r>
              <a:rPr lang="zh-CN" altLang="en-US" sz="2400" i="0" dirty="0">
                <a:solidFill>
                  <a:srgbClr val="FF0000"/>
                </a:solidFill>
                <a:effectLst/>
              </a:rPr>
              <a:t>结构体内部</a:t>
            </a:r>
            <a:r>
              <a:rPr lang="zh-CN" altLang="en-US" sz="2400" i="0" dirty="0">
                <a:solidFill>
                  <a:srgbClr val="191B1F"/>
                </a:solidFill>
                <a:effectLst/>
              </a:rPr>
              <a:t>的数字或者字符的比较。</a:t>
            </a:r>
            <a:endParaRPr lang="en-US" altLang="zh-CN" sz="2400" i="0" dirty="0">
              <a:solidFill>
                <a:srgbClr val="191B1F"/>
              </a:solidFill>
              <a:effectLst/>
            </a:endParaRPr>
          </a:p>
          <a:p>
            <a:pPr algn="l">
              <a:lnSpc>
                <a:spcPct val="150000"/>
              </a:lnSpc>
            </a:pPr>
            <a:r>
              <a:rPr lang="en-US" altLang="zh-CN" sz="2400" i="0" dirty="0">
                <a:solidFill>
                  <a:srgbClr val="191B1F"/>
                </a:solidFill>
                <a:effectLst/>
              </a:rPr>
              <a:t>bool operator&lt;(const Data </a:t>
            </a:r>
            <a:r>
              <a:rPr lang="en-US" altLang="zh-CN" sz="2400" dirty="0">
                <a:solidFill>
                  <a:srgbClr val="191B1F"/>
                </a:solidFill>
              </a:rPr>
              <a:t>num</a:t>
            </a:r>
            <a:r>
              <a:rPr lang="en-US" altLang="zh-CN" sz="2400" i="0" dirty="0">
                <a:solidFill>
                  <a:srgbClr val="191B1F"/>
                </a:solidFill>
                <a:effectLst/>
              </a:rPr>
              <a:t>) const</a:t>
            </a:r>
          </a:p>
          <a:p>
            <a:pPr algn="l">
              <a:lnSpc>
                <a:spcPct val="150000"/>
              </a:lnSpc>
            </a:pPr>
            <a:r>
              <a:rPr lang="pt-BR" altLang="zh-CN" sz="2400" i="0" dirty="0">
                <a:solidFill>
                  <a:srgbClr val="191B1F"/>
                </a:solidFill>
                <a:effectLst/>
              </a:rPr>
              <a:t>friend bool operator&lt;(const Data num1, const Data num2)</a:t>
            </a:r>
            <a:endParaRPr lang="en-US" altLang="zh-CN" sz="2400" i="0" dirty="0">
              <a:solidFill>
                <a:srgbClr val="191B1F"/>
              </a:solidFill>
              <a:effectLst/>
            </a:endParaRPr>
          </a:p>
        </p:txBody>
      </p:sp>
    </p:spTree>
    <p:extLst>
      <p:ext uri="{BB962C8B-B14F-4D97-AF65-F5344CB8AC3E}">
        <p14:creationId xmlns:p14="http://schemas.microsoft.com/office/powerpoint/2010/main" val="245177498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6386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sort</a:t>
            </a:r>
            <a:endParaRPr lang="zh-CN" altLang="en-US" sz="3600" b="1" dirty="0"/>
          </a:p>
        </p:txBody>
      </p:sp>
      <p:pic>
        <p:nvPicPr>
          <p:cNvPr id="6" name="图片 5">
            <a:extLst>
              <a:ext uri="{FF2B5EF4-FFF2-40B4-BE49-F238E27FC236}">
                <a16:creationId xmlns:a16="http://schemas.microsoft.com/office/drawing/2014/main" id="{95CCA4F2-048E-A797-EC14-AA24EF651FE7}"/>
              </a:ext>
            </a:extLst>
          </p:cNvPr>
          <p:cNvPicPr>
            <a:picLocks noChangeAspect="1"/>
          </p:cNvPicPr>
          <p:nvPr/>
        </p:nvPicPr>
        <p:blipFill>
          <a:blip r:embed="rId3"/>
          <a:stretch>
            <a:fillRect/>
          </a:stretch>
        </p:blipFill>
        <p:spPr>
          <a:xfrm>
            <a:off x="2547767" y="1826411"/>
            <a:ext cx="5287636" cy="2366494"/>
          </a:xfrm>
          <a:prstGeom prst="rect">
            <a:avLst/>
          </a:prstGeom>
        </p:spPr>
      </p:pic>
      <p:pic>
        <p:nvPicPr>
          <p:cNvPr id="10" name="图片 9">
            <a:extLst>
              <a:ext uri="{FF2B5EF4-FFF2-40B4-BE49-F238E27FC236}">
                <a16:creationId xmlns:a16="http://schemas.microsoft.com/office/drawing/2014/main" id="{66510907-3D28-545B-84C0-D00318CBAEA8}"/>
              </a:ext>
            </a:extLst>
          </p:cNvPr>
          <p:cNvPicPr>
            <a:picLocks noChangeAspect="1"/>
          </p:cNvPicPr>
          <p:nvPr/>
        </p:nvPicPr>
        <p:blipFill>
          <a:blip r:embed="rId4"/>
          <a:stretch>
            <a:fillRect/>
          </a:stretch>
        </p:blipFill>
        <p:spPr>
          <a:xfrm>
            <a:off x="2547766" y="4192905"/>
            <a:ext cx="7007713" cy="1886162"/>
          </a:xfrm>
          <a:prstGeom prst="rect">
            <a:avLst/>
          </a:prstGeom>
        </p:spPr>
      </p:pic>
    </p:spTree>
    <p:extLst>
      <p:ext uri="{BB962C8B-B14F-4D97-AF65-F5344CB8AC3E}">
        <p14:creationId xmlns:p14="http://schemas.microsoft.com/office/powerpoint/2010/main" val="387780956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3164071"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vector</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4643707"/>
          </a:xfrm>
          <a:prstGeom prst="rect">
            <a:avLst/>
          </a:prstGeom>
          <a:noFill/>
        </p:spPr>
        <p:txBody>
          <a:bodyPr wrap="square" rtlCol="0">
            <a:spAutoFit/>
          </a:bodyPr>
          <a:lstStyle/>
          <a:p>
            <a:pPr algn="l">
              <a:lnSpc>
                <a:spcPct val="150000"/>
              </a:lnSpc>
            </a:pPr>
            <a:r>
              <a:rPr lang="en-US" altLang="zh-CN" sz="3200" b="1" i="0" dirty="0">
                <a:solidFill>
                  <a:srgbClr val="191B1F"/>
                </a:solidFill>
                <a:effectLst/>
              </a:rPr>
              <a:t>vector</a:t>
            </a:r>
          </a:p>
          <a:p>
            <a:pPr algn="l">
              <a:lnSpc>
                <a:spcPct val="150000"/>
              </a:lnSpc>
            </a:pPr>
            <a:r>
              <a:rPr lang="en-US" altLang="zh-CN" sz="2400" i="0" dirty="0">
                <a:solidFill>
                  <a:srgbClr val="191B1F"/>
                </a:solidFill>
                <a:effectLst/>
              </a:rPr>
              <a:t>vector</a:t>
            </a:r>
            <a:r>
              <a:rPr lang="zh-CN" altLang="en-US" sz="2400" i="0" dirty="0">
                <a:solidFill>
                  <a:srgbClr val="191B1F"/>
                </a:solidFill>
                <a:effectLst/>
              </a:rPr>
              <a:t>是表示可变大小数组的序列容器。</a:t>
            </a:r>
            <a:endParaRPr lang="en-US" altLang="zh-CN" sz="2400" i="0" dirty="0">
              <a:solidFill>
                <a:srgbClr val="191B1F"/>
              </a:solidFill>
              <a:effectLst/>
            </a:endParaRPr>
          </a:p>
          <a:p>
            <a:pPr algn="l">
              <a:lnSpc>
                <a:spcPct val="150000"/>
              </a:lnSpc>
            </a:pPr>
            <a:r>
              <a:rPr lang="zh-CN" altLang="en-US" sz="2400" i="0" dirty="0">
                <a:solidFill>
                  <a:srgbClr val="191B1F"/>
                </a:solidFill>
                <a:effectLst/>
              </a:rPr>
              <a:t>就像数组一样，</a:t>
            </a:r>
            <a:r>
              <a:rPr lang="en-US" altLang="zh-CN" sz="2400" i="0" dirty="0">
                <a:solidFill>
                  <a:srgbClr val="191B1F"/>
                </a:solidFill>
                <a:effectLst/>
              </a:rPr>
              <a:t>vector</a:t>
            </a:r>
            <a:r>
              <a:rPr lang="zh-CN" altLang="en-US" sz="2400" i="0" dirty="0">
                <a:solidFill>
                  <a:srgbClr val="191B1F"/>
                </a:solidFill>
                <a:effectLst/>
              </a:rPr>
              <a:t>也采用的连续存储空间来存储元素。也就是意味着可以</a:t>
            </a:r>
            <a:r>
              <a:rPr lang="zh-CN" altLang="en-US" sz="2400" i="0" dirty="0">
                <a:solidFill>
                  <a:srgbClr val="FF0000"/>
                </a:solidFill>
                <a:effectLst/>
              </a:rPr>
              <a:t>采用下标</a:t>
            </a:r>
            <a:r>
              <a:rPr lang="zh-CN" altLang="en-US" sz="2400" i="0" dirty="0">
                <a:solidFill>
                  <a:srgbClr val="191B1F"/>
                </a:solidFill>
                <a:effectLst/>
              </a:rPr>
              <a:t>对</a:t>
            </a:r>
            <a:r>
              <a:rPr lang="en-US" altLang="zh-CN" sz="2400" i="0" dirty="0">
                <a:solidFill>
                  <a:srgbClr val="191B1F"/>
                </a:solidFill>
                <a:effectLst/>
              </a:rPr>
              <a:t>vector</a:t>
            </a:r>
            <a:r>
              <a:rPr lang="zh-CN" altLang="en-US" sz="2400" i="0" dirty="0">
                <a:solidFill>
                  <a:srgbClr val="191B1F"/>
                </a:solidFill>
                <a:effectLst/>
              </a:rPr>
              <a:t>的元素进行访问，和数组一样高效。</a:t>
            </a:r>
            <a:endParaRPr lang="en-US" altLang="zh-CN" sz="2400" i="0" dirty="0">
              <a:solidFill>
                <a:srgbClr val="191B1F"/>
              </a:solidFill>
              <a:effectLst/>
            </a:endParaRPr>
          </a:p>
          <a:p>
            <a:pPr algn="l">
              <a:lnSpc>
                <a:spcPct val="150000"/>
              </a:lnSpc>
            </a:pPr>
            <a:r>
              <a:rPr lang="zh-CN" altLang="en-US" sz="2400" i="0" dirty="0">
                <a:solidFill>
                  <a:srgbClr val="191B1F"/>
                </a:solidFill>
                <a:effectLst/>
              </a:rPr>
              <a:t>但是又不像数组，它的大小是可以动态改变的，而且它的大小会被容器自动处理。</a:t>
            </a:r>
            <a:endParaRPr lang="en-US" altLang="zh-CN" sz="2400" i="0" dirty="0">
              <a:solidFill>
                <a:srgbClr val="191B1F"/>
              </a:solidFill>
              <a:effectLst/>
            </a:endParaRPr>
          </a:p>
          <a:p>
            <a:pPr algn="l">
              <a:lnSpc>
                <a:spcPct val="150000"/>
              </a:lnSpc>
            </a:pPr>
            <a:r>
              <a:rPr lang="zh-CN" altLang="en-US" sz="2400" i="0" dirty="0">
                <a:solidFill>
                  <a:srgbClr val="191B1F"/>
                </a:solidFill>
                <a:effectLst/>
              </a:rPr>
              <a:t>本质讲，</a:t>
            </a:r>
            <a:r>
              <a:rPr lang="en-US" altLang="zh-CN" sz="2400" i="0" dirty="0">
                <a:solidFill>
                  <a:srgbClr val="191B1F"/>
                </a:solidFill>
                <a:effectLst/>
              </a:rPr>
              <a:t>vector</a:t>
            </a:r>
            <a:r>
              <a:rPr lang="zh-CN" altLang="en-US" sz="2400" i="0" dirty="0">
                <a:solidFill>
                  <a:srgbClr val="191B1F"/>
                </a:solidFill>
                <a:effectLst/>
              </a:rPr>
              <a:t>使用</a:t>
            </a:r>
            <a:r>
              <a:rPr lang="zh-CN" altLang="en-US" sz="2400" i="0" dirty="0">
                <a:solidFill>
                  <a:srgbClr val="FF0000"/>
                </a:solidFill>
                <a:effectLst/>
              </a:rPr>
              <a:t>动态分配数组</a:t>
            </a:r>
            <a:r>
              <a:rPr lang="zh-CN" altLang="en-US" sz="2400" i="0" dirty="0">
                <a:solidFill>
                  <a:srgbClr val="191B1F"/>
                </a:solidFill>
                <a:effectLst/>
              </a:rPr>
              <a:t>来存储它的元素。</a:t>
            </a:r>
            <a:endParaRPr lang="en-US" altLang="zh-CN" sz="2400" i="0" dirty="0">
              <a:solidFill>
                <a:srgbClr val="191B1F"/>
              </a:solidFill>
              <a:effectLst/>
            </a:endParaRPr>
          </a:p>
        </p:txBody>
      </p:sp>
    </p:spTree>
    <p:extLst>
      <p:ext uri="{BB962C8B-B14F-4D97-AF65-F5344CB8AC3E}">
        <p14:creationId xmlns:p14="http://schemas.microsoft.com/office/powerpoint/2010/main" val="9283180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3164071"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vector</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1998133" y="1684073"/>
            <a:ext cx="8525934" cy="5016758"/>
          </a:xfrm>
          <a:prstGeom prst="rect">
            <a:avLst/>
          </a:prstGeom>
          <a:noFill/>
        </p:spPr>
        <p:txBody>
          <a:bodyPr wrap="square" rtlCol="0">
            <a:spAutoFit/>
          </a:bodyPr>
          <a:lstStyle/>
          <a:p>
            <a:pPr algn="l"/>
            <a:r>
              <a:rPr lang="en-US" altLang="zh-CN" sz="3200" b="1" dirty="0">
                <a:solidFill>
                  <a:srgbClr val="191B1F"/>
                </a:solidFill>
              </a:rPr>
              <a:t>Vector</a:t>
            </a:r>
            <a:r>
              <a:rPr lang="zh-CN" altLang="en-US" sz="3200" b="1" dirty="0">
                <a:solidFill>
                  <a:srgbClr val="191B1F"/>
                </a:solidFill>
              </a:rPr>
              <a:t>变量的声明的方式：</a:t>
            </a:r>
            <a:endParaRPr lang="en-US" altLang="zh-CN" sz="3200" b="1" dirty="0">
              <a:solidFill>
                <a:srgbClr val="191B1F"/>
              </a:solidFill>
            </a:endParaRPr>
          </a:p>
          <a:p>
            <a:pPr algn="l"/>
            <a:r>
              <a:rPr lang="zh-CN" altLang="en-US" sz="2400" dirty="0">
                <a:solidFill>
                  <a:srgbClr val="191B1F"/>
                </a:solidFill>
              </a:rPr>
              <a:t>初始化一个</a:t>
            </a:r>
            <a:r>
              <a:rPr lang="zh-CN" altLang="en-US" sz="2400" b="1" dirty="0">
                <a:solidFill>
                  <a:srgbClr val="FF0000"/>
                </a:solidFill>
              </a:rPr>
              <a:t>空的</a:t>
            </a:r>
            <a:r>
              <a:rPr lang="zh-CN" altLang="en-US" sz="2400" dirty="0">
                <a:solidFill>
                  <a:srgbClr val="191B1F"/>
                </a:solidFill>
              </a:rPr>
              <a:t> </a:t>
            </a:r>
            <a:r>
              <a:rPr lang="en-US" altLang="zh-CN" sz="2400" dirty="0">
                <a:solidFill>
                  <a:srgbClr val="191B1F"/>
                </a:solidFill>
              </a:rPr>
              <a:t>int </a:t>
            </a:r>
            <a:r>
              <a:rPr lang="zh-CN" altLang="en-US" sz="2400" dirty="0">
                <a:solidFill>
                  <a:srgbClr val="191B1F"/>
                </a:solidFill>
              </a:rPr>
              <a:t>类型的 </a:t>
            </a:r>
            <a:r>
              <a:rPr lang="en-US" altLang="zh-CN" sz="2400" dirty="0">
                <a:solidFill>
                  <a:srgbClr val="191B1F"/>
                </a:solidFill>
              </a:rPr>
              <a:t>vector</a:t>
            </a:r>
          </a:p>
          <a:p>
            <a:pPr algn="l"/>
            <a:r>
              <a:rPr lang="en-US" altLang="zh-CN" sz="2400" dirty="0">
                <a:solidFill>
                  <a:srgbClr val="191B1F"/>
                </a:solidFill>
              </a:rPr>
              <a:t>	vector&lt;int&gt; v1;</a:t>
            </a:r>
          </a:p>
          <a:p>
            <a:pPr algn="l"/>
            <a:r>
              <a:rPr lang="zh-CN" altLang="en-US" sz="2400" dirty="0">
                <a:solidFill>
                  <a:srgbClr val="191B1F"/>
                </a:solidFill>
              </a:rPr>
              <a:t>初始化一个</a:t>
            </a:r>
            <a:r>
              <a:rPr lang="zh-CN" altLang="en-US" sz="2400" b="1" dirty="0">
                <a:solidFill>
                  <a:srgbClr val="FF0000"/>
                </a:solidFill>
              </a:rPr>
              <a:t>大小为 </a:t>
            </a:r>
            <a:r>
              <a:rPr lang="en-US" altLang="zh-CN" sz="2400" b="1" dirty="0">
                <a:solidFill>
                  <a:srgbClr val="FF0000"/>
                </a:solidFill>
              </a:rPr>
              <a:t>n+1 </a:t>
            </a:r>
            <a:r>
              <a:rPr lang="zh-CN" altLang="en-US" sz="2400" b="1" dirty="0">
                <a:solidFill>
                  <a:srgbClr val="FF0000"/>
                </a:solidFill>
              </a:rPr>
              <a:t>的 </a:t>
            </a:r>
            <a:r>
              <a:rPr lang="en-US" altLang="zh-CN" sz="2400" dirty="0">
                <a:solidFill>
                  <a:srgbClr val="191B1F"/>
                </a:solidFill>
              </a:rPr>
              <a:t>int </a:t>
            </a:r>
            <a:r>
              <a:rPr lang="zh-CN" altLang="en-US" sz="2400" dirty="0">
                <a:solidFill>
                  <a:srgbClr val="191B1F"/>
                </a:solidFill>
              </a:rPr>
              <a:t>类型的 </a:t>
            </a:r>
            <a:r>
              <a:rPr lang="en-US" altLang="zh-CN" sz="2400" dirty="0">
                <a:solidFill>
                  <a:srgbClr val="191B1F"/>
                </a:solidFill>
              </a:rPr>
              <a:t>vector</a:t>
            </a:r>
            <a:r>
              <a:rPr lang="zh-CN" altLang="en-US" sz="2400" dirty="0">
                <a:solidFill>
                  <a:srgbClr val="191B1F"/>
                </a:solidFill>
              </a:rPr>
              <a:t>，</a:t>
            </a:r>
            <a:r>
              <a:rPr lang="zh-CN" altLang="en-US" sz="2400" b="1" dirty="0">
                <a:solidFill>
                  <a:srgbClr val="191B1F"/>
                </a:solidFill>
              </a:rPr>
              <a:t>所有元素初始值为 </a:t>
            </a:r>
            <a:r>
              <a:rPr lang="en-US" altLang="zh-CN" sz="2400" b="1" dirty="0">
                <a:solidFill>
                  <a:srgbClr val="191B1F"/>
                </a:solidFill>
              </a:rPr>
              <a:t>0</a:t>
            </a:r>
          </a:p>
          <a:p>
            <a:pPr algn="l"/>
            <a:r>
              <a:rPr lang="en-US" altLang="zh-CN" sz="2400" dirty="0">
                <a:solidFill>
                  <a:srgbClr val="191B1F"/>
                </a:solidFill>
              </a:rPr>
              <a:t>	vector&lt;int&gt; v2(n + 1, 0);</a:t>
            </a:r>
          </a:p>
          <a:p>
            <a:pPr algn="l"/>
            <a:r>
              <a:rPr lang="zh-CN" altLang="en-US" sz="2400" dirty="0">
                <a:solidFill>
                  <a:srgbClr val="191B1F"/>
                </a:solidFill>
              </a:rPr>
              <a:t>初始化一个</a:t>
            </a:r>
            <a:r>
              <a:rPr lang="zh-CN" altLang="en-US" sz="2400" b="1" dirty="0">
                <a:solidFill>
                  <a:srgbClr val="FF0000"/>
                </a:solidFill>
              </a:rPr>
              <a:t>空的</a:t>
            </a:r>
            <a:r>
              <a:rPr lang="zh-CN" altLang="en-US" sz="2400" dirty="0">
                <a:solidFill>
                  <a:srgbClr val="191B1F"/>
                </a:solidFill>
              </a:rPr>
              <a:t> </a:t>
            </a:r>
            <a:r>
              <a:rPr lang="en-US" altLang="zh-CN" sz="2400" dirty="0">
                <a:solidFill>
                  <a:srgbClr val="191B1F"/>
                </a:solidFill>
              </a:rPr>
              <a:t>int </a:t>
            </a:r>
            <a:r>
              <a:rPr lang="zh-CN" altLang="en-US" sz="2400" dirty="0">
                <a:solidFill>
                  <a:srgbClr val="191B1F"/>
                </a:solidFill>
              </a:rPr>
              <a:t>类型的 </a:t>
            </a:r>
            <a:r>
              <a:rPr lang="en-US" altLang="zh-CN" sz="2400" dirty="0">
                <a:solidFill>
                  <a:srgbClr val="191B1F"/>
                </a:solidFill>
              </a:rPr>
              <a:t>vector</a:t>
            </a:r>
            <a:r>
              <a:rPr lang="zh-CN" altLang="en-US" sz="2400" dirty="0">
                <a:solidFill>
                  <a:srgbClr val="191B1F"/>
                </a:solidFill>
              </a:rPr>
              <a:t>，并</a:t>
            </a:r>
            <a:r>
              <a:rPr lang="zh-CN" altLang="en-US" sz="2400" b="1" dirty="0">
                <a:solidFill>
                  <a:srgbClr val="191B1F"/>
                </a:solidFill>
              </a:rPr>
              <a:t>调整大小</a:t>
            </a:r>
            <a:r>
              <a:rPr lang="zh-CN" altLang="en-US" sz="2400" dirty="0">
                <a:solidFill>
                  <a:srgbClr val="191B1F"/>
                </a:solidFill>
              </a:rPr>
              <a:t>为 </a:t>
            </a:r>
            <a:r>
              <a:rPr lang="en-US" altLang="zh-CN" sz="2400" dirty="0">
                <a:solidFill>
                  <a:srgbClr val="191B1F"/>
                </a:solidFill>
              </a:rPr>
              <a:t>n+1</a:t>
            </a:r>
          </a:p>
          <a:p>
            <a:pPr algn="l"/>
            <a:r>
              <a:rPr lang="en-US" altLang="zh-CN" sz="2400" dirty="0">
                <a:solidFill>
                  <a:srgbClr val="191B1F"/>
                </a:solidFill>
              </a:rPr>
              <a:t>vector&lt;int&gt; v3;</a:t>
            </a:r>
          </a:p>
          <a:p>
            <a:pPr algn="l"/>
            <a:r>
              <a:rPr lang="en-US" altLang="zh-CN" sz="2400" dirty="0">
                <a:solidFill>
                  <a:srgbClr val="191B1F"/>
                </a:solidFill>
              </a:rPr>
              <a:t>	v3.resize(n + 1);</a:t>
            </a:r>
          </a:p>
          <a:p>
            <a:pPr algn="l"/>
            <a:r>
              <a:rPr lang="zh-CN" altLang="en-US" sz="2400" dirty="0">
                <a:solidFill>
                  <a:srgbClr val="191B1F"/>
                </a:solidFill>
              </a:rPr>
              <a:t>初始化一个</a:t>
            </a:r>
            <a:r>
              <a:rPr lang="zh-CN" altLang="en-US" sz="2400" b="1" dirty="0">
                <a:solidFill>
                  <a:srgbClr val="FF0000"/>
                </a:solidFill>
              </a:rPr>
              <a:t>大小为 </a:t>
            </a:r>
            <a:r>
              <a:rPr lang="en-US" altLang="zh-CN" sz="2400" b="1" dirty="0">
                <a:solidFill>
                  <a:srgbClr val="FF0000"/>
                </a:solidFill>
              </a:rPr>
              <a:t>(n+1) x (m+1) </a:t>
            </a:r>
            <a:r>
              <a:rPr lang="zh-CN" altLang="en-US" sz="2400" b="1" dirty="0">
                <a:solidFill>
                  <a:srgbClr val="FF0000"/>
                </a:solidFill>
              </a:rPr>
              <a:t>的二维</a:t>
            </a:r>
            <a:r>
              <a:rPr lang="zh-CN" altLang="en-US" sz="2400" dirty="0">
                <a:solidFill>
                  <a:srgbClr val="FF0000"/>
                </a:solidFill>
              </a:rPr>
              <a:t> </a:t>
            </a:r>
            <a:r>
              <a:rPr lang="en-US" altLang="zh-CN" sz="2400" dirty="0">
                <a:solidFill>
                  <a:srgbClr val="191B1F"/>
                </a:solidFill>
              </a:rPr>
              <a:t>int </a:t>
            </a:r>
            <a:r>
              <a:rPr lang="zh-CN" altLang="en-US" sz="2400" dirty="0">
                <a:solidFill>
                  <a:srgbClr val="191B1F"/>
                </a:solidFill>
              </a:rPr>
              <a:t>类型的 </a:t>
            </a:r>
            <a:r>
              <a:rPr lang="en-US" altLang="zh-CN" sz="2400" dirty="0">
                <a:solidFill>
                  <a:srgbClr val="191B1F"/>
                </a:solidFill>
              </a:rPr>
              <a:t>vector</a:t>
            </a:r>
            <a:r>
              <a:rPr lang="zh-CN" altLang="en-US" sz="2400" dirty="0">
                <a:solidFill>
                  <a:srgbClr val="191B1F"/>
                </a:solidFill>
              </a:rPr>
              <a:t>，所有元素初始值为 </a:t>
            </a:r>
            <a:r>
              <a:rPr lang="en-US" altLang="zh-CN" sz="2400" dirty="0">
                <a:solidFill>
                  <a:srgbClr val="191B1F"/>
                </a:solidFill>
              </a:rPr>
              <a:t>0</a:t>
            </a:r>
          </a:p>
          <a:p>
            <a:pPr algn="l"/>
            <a:r>
              <a:rPr lang="en-US" altLang="zh-CN" sz="2400" dirty="0">
                <a:solidFill>
                  <a:srgbClr val="191B1F"/>
                </a:solidFill>
              </a:rPr>
              <a:t>	vector&lt;vector&lt;int&gt;&gt; v4(n + 1, vector&lt;int&gt;(m + 1, 0));</a:t>
            </a:r>
          </a:p>
        </p:txBody>
      </p:sp>
    </p:spTree>
    <p:extLst>
      <p:ext uri="{BB962C8B-B14F-4D97-AF65-F5344CB8AC3E}">
        <p14:creationId xmlns:p14="http://schemas.microsoft.com/office/powerpoint/2010/main" val="66076230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3164071"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vector</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1998133" y="1676703"/>
            <a:ext cx="8525934" cy="4643707"/>
          </a:xfrm>
          <a:prstGeom prst="rect">
            <a:avLst/>
          </a:prstGeom>
          <a:noFill/>
        </p:spPr>
        <p:txBody>
          <a:bodyPr wrap="square" rtlCol="0">
            <a:spAutoFit/>
          </a:bodyPr>
          <a:lstStyle/>
          <a:p>
            <a:pPr algn="l">
              <a:lnSpc>
                <a:spcPct val="150000"/>
              </a:lnSpc>
            </a:pPr>
            <a:r>
              <a:rPr lang="en-US" altLang="zh-CN" sz="3200" b="1" dirty="0">
                <a:solidFill>
                  <a:srgbClr val="191B1F"/>
                </a:solidFill>
              </a:rPr>
              <a:t>Vector</a:t>
            </a:r>
            <a:r>
              <a:rPr lang="zh-CN" altLang="en-US" sz="3200" b="1" dirty="0">
                <a:solidFill>
                  <a:srgbClr val="191B1F"/>
                </a:solidFill>
              </a:rPr>
              <a:t>中的</a:t>
            </a:r>
            <a:r>
              <a:rPr lang="en-US" altLang="zh-CN" sz="3200" b="1" dirty="0" err="1">
                <a:solidFill>
                  <a:srgbClr val="191B1F"/>
                </a:solidFill>
              </a:rPr>
              <a:t>push_back</a:t>
            </a:r>
            <a:r>
              <a:rPr lang="en-US" altLang="zh-CN" sz="3200" b="1" dirty="0">
                <a:solidFill>
                  <a:srgbClr val="191B1F"/>
                </a:solidFill>
              </a:rPr>
              <a:t>()</a:t>
            </a:r>
          </a:p>
          <a:p>
            <a:pPr algn="l">
              <a:lnSpc>
                <a:spcPct val="150000"/>
              </a:lnSpc>
            </a:pPr>
            <a:r>
              <a:rPr lang="en-US" altLang="zh-CN" sz="2400" dirty="0" err="1">
                <a:solidFill>
                  <a:srgbClr val="191B1F"/>
                </a:solidFill>
              </a:rPr>
              <a:t>push_back</a:t>
            </a:r>
            <a:r>
              <a:rPr lang="en-US" altLang="zh-CN" sz="2400" dirty="0">
                <a:solidFill>
                  <a:srgbClr val="191B1F"/>
                </a:solidFill>
              </a:rPr>
              <a:t>() </a:t>
            </a:r>
            <a:r>
              <a:rPr lang="zh-CN" altLang="en-US" sz="2400" dirty="0">
                <a:solidFill>
                  <a:srgbClr val="191B1F"/>
                </a:solidFill>
              </a:rPr>
              <a:t>函数将一个元素添加到 </a:t>
            </a:r>
            <a:r>
              <a:rPr lang="en-US" altLang="zh-CN" sz="2400" dirty="0">
                <a:solidFill>
                  <a:srgbClr val="191B1F"/>
                </a:solidFill>
              </a:rPr>
              <a:t>vector </a:t>
            </a:r>
            <a:r>
              <a:rPr lang="zh-CN" altLang="en-US" sz="2400" dirty="0">
                <a:solidFill>
                  <a:srgbClr val="191B1F"/>
                </a:solidFill>
              </a:rPr>
              <a:t>的</a:t>
            </a:r>
            <a:r>
              <a:rPr lang="zh-CN" altLang="en-US" sz="2400" dirty="0">
                <a:solidFill>
                  <a:srgbClr val="FF0000"/>
                </a:solidFill>
              </a:rPr>
              <a:t>末尾</a:t>
            </a:r>
            <a:r>
              <a:rPr lang="zh-CN" altLang="en-US" sz="2400" dirty="0">
                <a:solidFill>
                  <a:srgbClr val="191B1F"/>
                </a:solidFill>
              </a:rPr>
              <a:t>。</a:t>
            </a:r>
            <a:endParaRPr lang="en-US" altLang="zh-CN" sz="2400" dirty="0">
              <a:solidFill>
                <a:srgbClr val="191B1F"/>
              </a:solidFill>
            </a:endParaRPr>
          </a:p>
          <a:p>
            <a:pPr algn="l">
              <a:lnSpc>
                <a:spcPct val="150000"/>
              </a:lnSpc>
            </a:pPr>
            <a:r>
              <a:rPr lang="en-US" altLang="zh-CN" sz="2400" dirty="0" err="1">
                <a:solidFill>
                  <a:srgbClr val="191B1F"/>
                </a:solidFill>
              </a:rPr>
              <a:t>push_back</a:t>
            </a:r>
            <a:r>
              <a:rPr lang="en-US" altLang="zh-CN" sz="2400" dirty="0">
                <a:solidFill>
                  <a:srgbClr val="191B1F"/>
                </a:solidFill>
              </a:rPr>
              <a:t>() </a:t>
            </a:r>
            <a:r>
              <a:rPr lang="zh-CN" altLang="en-US" sz="2400" dirty="0">
                <a:solidFill>
                  <a:srgbClr val="191B1F"/>
                </a:solidFill>
              </a:rPr>
              <a:t>的平均时间复杂度为常数时间 </a:t>
            </a:r>
            <a:r>
              <a:rPr lang="en-US" altLang="zh-CN" sz="2400" dirty="0">
                <a:solidFill>
                  <a:srgbClr val="191B1F"/>
                </a:solidFill>
              </a:rPr>
              <a:t>O(1)</a:t>
            </a:r>
          </a:p>
          <a:p>
            <a:pPr algn="l">
              <a:lnSpc>
                <a:spcPct val="150000"/>
              </a:lnSpc>
            </a:pPr>
            <a:endParaRPr lang="en-US" altLang="zh-CN" sz="2400" dirty="0">
              <a:solidFill>
                <a:srgbClr val="191B1F"/>
              </a:solidFill>
            </a:endParaRPr>
          </a:p>
          <a:p>
            <a:pPr algn="l">
              <a:lnSpc>
                <a:spcPct val="150000"/>
              </a:lnSpc>
            </a:pPr>
            <a:endParaRPr lang="en-US" altLang="zh-CN" sz="2400" dirty="0">
              <a:solidFill>
                <a:srgbClr val="191B1F"/>
              </a:solidFill>
            </a:endParaRPr>
          </a:p>
          <a:p>
            <a:pPr algn="l">
              <a:lnSpc>
                <a:spcPct val="150000"/>
              </a:lnSpc>
            </a:pPr>
            <a:endParaRPr lang="en-US" altLang="zh-CN" sz="2400" dirty="0">
              <a:solidFill>
                <a:srgbClr val="191B1F"/>
              </a:solidFill>
            </a:endParaRPr>
          </a:p>
          <a:p>
            <a:pPr algn="l">
              <a:lnSpc>
                <a:spcPct val="150000"/>
              </a:lnSpc>
            </a:pPr>
            <a:r>
              <a:rPr lang="zh-CN" altLang="en-US" sz="2400" dirty="0">
                <a:solidFill>
                  <a:srgbClr val="191B1F"/>
                </a:solidFill>
              </a:rPr>
              <a:t>使用 </a:t>
            </a:r>
            <a:r>
              <a:rPr lang="en-US" altLang="zh-CN" sz="2400" dirty="0" err="1">
                <a:solidFill>
                  <a:srgbClr val="191B1F"/>
                </a:solidFill>
              </a:rPr>
              <a:t>push_back</a:t>
            </a:r>
            <a:r>
              <a:rPr lang="en-US" altLang="zh-CN" sz="2400" dirty="0">
                <a:solidFill>
                  <a:srgbClr val="191B1F"/>
                </a:solidFill>
              </a:rPr>
              <a:t>() </a:t>
            </a:r>
            <a:r>
              <a:rPr lang="zh-CN" altLang="en-US" sz="2400" dirty="0">
                <a:solidFill>
                  <a:srgbClr val="191B1F"/>
                </a:solidFill>
              </a:rPr>
              <a:t>三次将整数 </a:t>
            </a:r>
            <a:r>
              <a:rPr lang="en-US" altLang="zh-CN" sz="2400" dirty="0">
                <a:solidFill>
                  <a:srgbClr val="191B1F"/>
                </a:solidFill>
              </a:rPr>
              <a:t>10</a:t>
            </a:r>
            <a:r>
              <a:rPr lang="zh-CN" altLang="en-US" sz="2400" dirty="0">
                <a:solidFill>
                  <a:srgbClr val="191B1F"/>
                </a:solidFill>
              </a:rPr>
              <a:t>、</a:t>
            </a:r>
            <a:r>
              <a:rPr lang="en-US" altLang="zh-CN" sz="2400" dirty="0">
                <a:solidFill>
                  <a:srgbClr val="191B1F"/>
                </a:solidFill>
              </a:rPr>
              <a:t>20 </a:t>
            </a:r>
            <a:r>
              <a:rPr lang="zh-CN" altLang="en-US" sz="2400" dirty="0">
                <a:solidFill>
                  <a:srgbClr val="191B1F"/>
                </a:solidFill>
              </a:rPr>
              <a:t>和 </a:t>
            </a:r>
            <a:r>
              <a:rPr lang="en-US" altLang="zh-CN" sz="2400" dirty="0">
                <a:solidFill>
                  <a:srgbClr val="191B1F"/>
                </a:solidFill>
              </a:rPr>
              <a:t>30 </a:t>
            </a:r>
            <a:r>
              <a:rPr lang="zh-CN" altLang="en-US" sz="2400" dirty="0">
                <a:solidFill>
                  <a:srgbClr val="191B1F"/>
                </a:solidFill>
              </a:rPr>
              <a:t>依次添加到 </a:t>
            </a:r>
            <a:r>
              <a:rPr lang="en-US" altLang="zh-CN" sz="2400" dirty="0" err="1">
                <a:solidFill>
                  <a:srgbClr val="191B1F"/>
                </a:solidFill>
              </a:rPr>
              <a:t>vec</a:t>
            </a:r>
            <a:r>
              <a:rPr lang="en-US" altLang="zh-CN" sz="2400" dirty="0">
                <a:solidFill>
                  <a:srgbClr val="191B1F"/>
                </a:solidFill>
              </a:rPr>
              <a:t> </a:t>
            </a:r>
            <a:r>
              <a:rPr lang="zh-CN" altLang="en-US" sz="2400" dirty="0">
                <a:solidFill>
                  <a:srgbClr val="191B1F"/>
                </a:solidFill>
              </a:rPr>
              <a:t>的末尾。</a:t>
            </a:r>
            <a:endParaRPr lang="en-US" altLang="zh-CN" sz="2400" dirty="0">
              <a:solidFill>
                <a:srgbClr val="191B1F"/>
              </a:solidFill>
            </a:endParaRPr>
          </a:p>
        </p:txBody>
      </p:sp>
      <p:pic>
        <p:nvPicPr>
          <p:cNvPr id="4" name="图片 3">
            <a:extLst>
              <a:ext uri="{FF2B5EF4-FFF2-40B4-BE49-F238E27FC236}">
                <a16:creationId xmlns:a16="http://schemas.microsoft.com/office/drawing/2014/main" id="{4CEA585A-895B-4966-81F9-38880E9FDE03}"/>
              </a:ext>
            </a:extLst>
          </p:cNvPr>
          <p:cNvPicPr>
            <a:picLocks noChangeAspect="1"/>
          </p:cNvPicPr>
          <p:nvPr/>
        </p:nvPicPr>
        <p:blipFill>
          <a:blip r:embed="rId3"/>
          <a:stretch>
            <a:fillRect/>
          </a:stretch>
        </p:blipFill>
        <p:spPr>
          <a:xfrm>
            <a:off x="2109186" y="3655103"/>
            <a:ext cx="2775093" cy="1492327"/>
          </a:xfrm>
          <a:prstGeom prst="rect">
            <a:avLst/>
          </a:prstGeom>
        </p:spPr>
      </p:pic>
    </p:spTree>
    <p:extLst>
      <p:ext uri="{BB962C8B-B14F-4D97-AF65-F5344CB8AC3E}">
        <p14:creationId xmlns:p14="http://schemas.microsoft.com/office/powerpoint/2010/main" val="143908151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签到：</a:t>
            </a:r>
          </a:p>
        </p:txBody>
      </p:sp>
      <p:pic>
        <p:nvPicPr>
          <p:cNvPr id="4" name="图片 3">
            <a:extLst>
              <a:ext uri="{FF2B5EF4-FFF2-40B4-BE49-F238E27FC236}">
                <a16:creationId xmlns:a16="http://schemas.microsoft.com/office/drawing/2014/main" id="{FA8EA099-830F-4DE4-1DCC-56BA62095087}"/>
              </a:ext>
            </a:extLst>
          </p:cNvPr>
          <p:cNvPicPr>
            <a:picLocks noChangeAspect="1"/>
          </p:cNvPicPr>
          <p:nvPr/>
        </p:nvPicPr>
        <p:blipFill>
          <a:blip r:embed="rId3"/>
          <a:stretch>
            <a:fillRect/>
          </a:stretch>
        </p:blipFill>
        <p:spPr>
          <a:xfrm>
            <a:off x="2495917" y="1826411"/>
            <a:ext cx="6856498" cy="1326508"/>
          </a:xfrm>
          <a:prstGeom prst="rect">
            <a:avLst/>
          </a:prstGeom>
        </p:spPr>
      </p:pic>
    </p:spTree>
    <p:extLst>
      <p:ext uri="{BB962C8B-B14F-4D97-AF65-F5344CB8AC3E}">
        <p14:creationId xmlns:p14="http://schemas.microsoft.com/office/powerpoint/2010/main" val="392193656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735044"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map</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751703"/>
          </a:xfrm>
          <a:prstGeom prst="rect">
            <a:avLst/>
          </a:prstGeom>
          <a:noFill/>
        </p:spPr>
        <p:txBody>
          <a:bodyPr wrap="square" rtlCol="0">
            <a:spAutoFit/>
          </a:bodyPr>
          <a:lstStyle/>
          <a:p>
            <a:pPr algn="l">
              <a:lnSpc>
                <a:spcPct val="150000"/>
              </a:lnSpc>
            </a:pPr>
            <a:r>
              <a:rPr lang="en-US" altLang="zh-CN" sz="3200" b="1" i="0" dirty="0">
                <a:solidFill>
                  <a:srgbClr val="191B1F"/>
                </a:solidFill>
                <a:effectLst/>
              </a:rPr>
              <a:t>map</a:t>
            </a:r>
          </a:p>
          <a:p>
            <a:pPr algn="l">
              <a:lnSpc>
                <a:spcPct val="150000"/>
              </a:lnSpc>
            </a:pPr>
            <a:r>
              <a:rPr lang="en-US" altLang="zh-CN" sz="2400" i="0" dirty="0">
                <a:solidFill>
                  <a:srgbClr val="191B1F"/>
                </a:solidFill>
                <a:effectLst/>
              </a:rPr>
              <a:t>map</a:t>
            </a:r>
            <a:r>
              <a:rPr lang="zh-CN" altLang="en-US" sz="2400" i="0" dirty="0">
                <a:solidFill>
                  <a:srgbClr val="191B1F"/>
                </a:solidFill>
                <a:effectLst/>
              </a:rPr>
              <a:t>是</a:t>
            </a:r>
            <a:r>
              <a:rPr lang="en-US" altLang="zh-CN" sz="2400" i="0" dirty="0">
                <a:solidFill>
                  <a:srgbClr val="191B1F"/>
                </a:solidFill>
                <a:effectLst/>
              </a:rPr>
              <a:t>C++</a:t>
            </a:r>
            <a:r>
              <a:rPr lang="zh-CN" altLang="en-US" sz="2400" i="0" dirty="0">
                <a:solidFill>
                  <a:srgbClr val="191B1F"/>
                </a:solidFill>
                <a:effectLst/>
              </a:rPr>
              <a:t>中</a:t>
            </a:r>
            <a:r>
              <a:rPr lang="en-US" altLang="zh-CN" sz="2400" i="0" dirty="0">
                <a:solidFill>
                  <a:srgbClr val="191B1F"/>
                </a:solidFill>
                <a:effectLst/>
              </a:rPr>
              <a:t>STL</a:t>
            </a:r>
            <a:r>
              <a:rPr lang="zh-CN" altLang="en-US" sz="2400" i="0" dirty="0">
                <a:solidFill>
                  <a:srgbClr val="191B1F"/>
                </a:solidFill>
                <a:effectLst/>
              </a:rPr>
              <a:t>中的一个关联容器</a:t>
            </a:r>
            <a:endParaRPr lang="en-US" altLang="zh-CN" sz="2400" i="0" dirty="0">
              <a:solidFill>
                <a:srgbClr val="191B1F"/>
              </a:solidFill>
              <a:effectLst/>
            </a:endParaRPr>
          </a:p>
          <a:p>
            <a:pPr algn="l">
              <a:lnSpc>
                <a:spcPct val="150000"/>
              </a:lnSpc>
            </a:pPr>
            <a:r>
              <a:rPr lang="zh-CN" altLang="en-US" sz="2400" i="0" dirty="0">
                <a:solidFill>
                  <a:srgbClr val="191B1F"/>
                </a:solidFill>
                <a:effectLst/>
              </a:rPr>
              <a:t>定义方式：</a:t>
            </a:r>
            <a:r>
              <a:rPr lang="en-US" altLang="zh-CN" sz="2400" i="0" dirty="0">
                <a:solidFill>
                  <a:srgbClr val="191B1F"/>
                </a:solidFill>
                <a:effectLst/>
              </a:rPr>
              <a:t>map&lt;</a:t>
            </a:r>
            <a:r>
              <a:rPr lang="zh-CN" altLang="en-US" sz="2400" dirty="0">
                <a:solidFill>
                  <a:srgbClr val="191B1F"/>
                </a:solidFill>
              </a:rPr>
              <a:t>下标类型</a:t>
            </a:r>
            <a:r>
              <a:rPr lang="en-US" altLang="zh-CN" sz="2400" i="0" dirty="0">
                <a:solidFill>
                  <a:srgbClr val="191B1F"/>
                </a:solidFill>
                <a:effectLst/>
              </a:rPr>
              <a:t>,</a:t>
            </a:r>
            <a:r>
              <a:rPr lang="zh-CN" altLang="en-US" sz="2400" dirty="0">
                <a:solidFill>
                  <a:srgbClr val="191B1F"/>
                </a:solidFill>
              </a:rPr>
              <a:t>对应值类型</a:t>
            </a:r>
            <a:r>
              <a:rPr lang="en-US" altLang="zh-CN" sz="2400" i="0" dirty="0">
                <a:solidFill>
                  <a:srgbClr val="191B1F"/>
                </a:solidFill>
                <a:effectLst/>
              </a:rPr>
              <a:t>&gt; </a:t>
            </a:r>
            <a:r>
              <a:rPr lang="zh-CN" altLang="en-US" sz="2400" i="0" dirty="0">
                <a:solidFill>
                  <a:srgbClr val="191B1F"/>
                </a:solidFill>
                <a:effectLst/>
              </a:rPr>
              <a:t>容器名称</a:t>
            </a:r>
            <a:r>
              <a:rPr lang="en-US" altLang="zh-CN" sz="2400" i="0" dirty="0">
                <a:solidFill>
                  <a:srgbClr val="191B1F"/>
                </a:solidFill>
                <a:effectLst/>
              </a:rPr>
              <a:t>;</a:t>
            </a:r>
          </a:p>
          <a:p>
            <a:pPr algn="l">
              <a:lnSpc>
                <a:spcPct val="150000"/>
              </a:lnSpc>
            </a:pPr>
            <a:r>
              <a:rPr lang="zh-CN" altLang="en-US" sz="2400" dirty="0">
                <a:solidFill>
                  <a:srgbClr val="191B1F"/>
                </a:solidFill>
              </a:rPr>
              <a:t>例：</a:t>
            </a:r>
            <a:r>
              <a:rPr lang="en-US" altLang="zh-CN" sz="2400" dirty="0">
                <a:solidFill>
                  <a:srgbClr val="191B1F"/>
                </a:solidFill>
              </a:rPr>
              <a:t>map&lt;</a:t>
            </a:r>
            <a:r>
              <a:rPr lang="en-US" altLang="zh-CN" sz="2400" dirty="0" err="1">
                <a:solidFill>
                  <a:srgbClr val="191B1F"/>
                </a:solidFill>
              </a:rPr>
              <a:t>int,int</a:t>
            </a:r>
            <a:r>
              <a:rPr lang="en-US" altLang="zh-CN" sz="2400" dirty="0">
                <a:solidFill>
                  <a:srgbClr val="191B1F"/>
                </a:solidFill>
              </a:rPr>
              <a:t>&gt; mp1</a:t>
            </a:r>
            <a:endParaRPr lang="en-US" altLang="zh-CN" sz="2400" i="0" dirty="0">
              <a:solidFill>
                <a:srgbClr val="191B1F"/>
              </a:solidFill>
              <a:effectLst/>
            </a:endParaRPr>
          </a:p>
          <a:p>
            <a:pPr>
              <a:lnSpc>
                <a:spcPct val="150000"/>
              </a:lnSpc>
            </a:pPr>
            <a:r>
              <a:rPr lang="en-US" altLang="zh-CN" sz="2400" dirty="0">
                <a:solidFill>
                  <a:srgbClr val="191B1F"/>
                </a:solidFill>
              </a:rPr>
              <a:t>map&lt;</a:t>
            </a:r>
            <a:r>
              <a:rPr lang="en-US" altLang="zh-CN" sz="2400" dirty="0" err="1">
                <a:solidFill>
                  <a:srgbClr val="191B1F"/>
                </a:solidFill>
              </a:rPr>
              <a:t>string,vector</a:t>
            </a:r>
            <a:r>
              <a:rPr lang="en-US" altLang="zh-CN" sz="2400" dirty="0">
                <a:solidFill>
                  <a:srgbClr val="191B1F"/>
                </a:solidFill>
              </a:rPr>
              <a:t>&lt;int&gt; mp2</a:t>
            </a:r>
            <a:endParaRPr lang="zh-CN" altLang="en-US" sz="2400" i="0" dirty="0">
              <a:solidFill>
                <a:srgbClr val="191B1F"/>
              </a:solidFill>
              <a:effectLst/>
            </a:endParaRPr>
          </a:p>
          <a:p>
            <a:pPr algn="l">
              <a:lnSpc>
                <a:spcPct val="150000"/>
              </a:lnSpc>
            </a:pPr>
            <a:r>
              <a:rPr lang="en-US" altLang="zh-CN" sz="2400" i="0" dirty="0">
                <a:solidFill>
                  <a:srgbClr val="191B1F"/>
                </a:solidFill>
                <a:effectLst/>
              </a:rPr>
              <a:t>map</a:t>
            </a:r>
            <a:r>
              <a:rPr lang="zh-CN" altLang="en-US" sz="2400" i="0" dirty="0">
                <a:solidFill>
                  <a:srgbClr val="191B1F"/>
                </a:solidFill>
                <a:effectLst/>
              </a:rPr>
              <a:t>是一个</a:t>
            </a:r>
            <a:r>
              <a:rPr lang="zh-CN" altLang="en-US" sz="2400" i="0" dirty="0">
                <a:solidFill>
                  <a:srgbClr val="00B0F0"/>
                </a:solidFill>
                <a:effectLst/>
              </a:rPr>
              <a:t>从</a:t>
            </a:r>
            <a:r>
              <a:rPr lang="en-US" altLang="zh-CN" sz="2400" i="0" dirty="0">
                <a:solidFill>
                  <a:srgbClr val="00B0F0"/>
                </a:solidFill>
                <a:effectLst/>
              </a:rPr>
              <a:t>key</a:t>
            </a:r>
            <a:r>
              <a:rPr lang="zh-CN" altLang="en-US" sz="2400" i="0" dirty="0">
                <a:solidFill>
                  <a:srgbClr val="00B0F0"/>
                </a:solidFill>
                <a:effectLst/>
              </a:rPr>
              <a:t>到</a:t>
            </a:r>
            <a:r>
              <a:rPr lang="en-US" altLang="zh-CN" sz="2400" i="0" dirty="0">
                <a:solidFill>
                  <a:srgbClr val="00B0F0"/>
                </a:solidFill>
                <a:effectLst/>
              </a:rPr>
              <a:t>value</a:t>
            </a:r>
            <a:r>
              <a:rPr lang="zh-CN" altLang="en-US" sz="2400" i="0" dirty="0">
                <a:solidFill>
                  <a:srgbClr val="00B0F0"/>
                </a:solidFill>
                <a:effectLst/>
              </a:rPr>
              <a:t>映射</a:t>
            </a:r>
            <a:r>
              <a:rPr lang="zh-CN" altLang="en-US" sz="2400" i="0" dirty="0">
                <a:solidFill>
                  <a:srgbClr val="191B1F"/>
                </a:solidFill>
                <a:effectLst/>
              </a:rPr>
              <a:t>（第一个变量到第二个变量）</a:t>
            </a:r>
            <a:br>
              <a:rPr lang="zh-CN" altLang="en-US" sz="2400" i="0" dirty="0">
                <a:solidFill>
                  <a:srgbClr val="191B1F"/>
                </a:solidFill>
                <a:effectLst/>
              </a:rPr>
            </a:br>
            <a:r>
              <a:rPr lang="zh-CN" altLang="en-US" sz="2400" i="0" dirty="0">
                <a:solidFill>
                  <a:srgbClr val="191B1F"/>
                </a:solidFill>
                <a:effectLst/>
              </a:rPr>
              <a:t>其中，</a:t>
            </a:r>
            <a:r>
              <a:rPr lang="en-US" altLang="zh-CN" sz="2400" i="0" dirty="0">
                <a:solidFill>
                  <a:srgbClr val="191B1F"/>
                </a:solidFill>
                <a:effectLst/>
              </a:rPr>
              <a:t>key</a:t>
            </a:r>
            <a:r>
              <a:rPr lang="zh-CN" altLang="en-US" sz="2400" i="0" dirty="0">
                <a:solidFill>
                  <a:srgbClr val="191B1F"/>
                </a:solidFill>
                <a:effectLst/>
              </a:rPr>
              <a:t>必须定义小于号运算</a:t>
            </a:r>
          </a:p>
          <a:p>
            <a:pPr algn="l">
              <a:lnSpc>
                <a:spcPct val="150000"/>
              </a:lnSpc>
            </a:pPr>
            <a:r>
              <a:rPr lang="zh-CN" altLang="en-US" sz="2400" i="0" dirty="0">
                <a:solidFill>
                  <a:srgbClr val="191B1F"/>
                </a:solidFill>
                <a:effectLst/>
              </a:rPr>
              <a:t>我觉得</a:t>
            </a:r>
            <a:r>
              <a:rPr lang="zh-CN" altLang="en-US" sz="2400" dirty="0">
                <a:solidFill>
                  <a:srgbClr val="191B1F"/>
                </a:solidFill>
              </a:rPr>
              <a:t>可以</a:t>
            </a:r>
            <a:r>
              <a:rPr lang="zh-CN" altLang="en-US" sz="2400" i="0" dirty="0">
                <a:solidFill>
                  <a:srgbClr val="191B1F"/>
                </a:solidFill>
                <a:effectLst/>
              </a:rPr>
              <a:t>把</a:t>
            </a:r>
            <a:r>
              <a:rPr lang="en-US" altLang="zh-CN" sz="2400" i="0" dirty="0">
                <a:solidFill>
                  <a:srgbClr val="191B1F"/>
                </a:solidFill>
                <a:effectLst/>
              </a:rPr>
              <a:t>map</a:t>
            </a:r>
            <a:r>
              <a:rPr lang="zh-CN" altLang="en-US" sz="2400" i="0" dirty="0">
                <a:solidFill>
                  <a:srgbClr val="FF0000"/>
                </a:solidFill>
                <a:effectLst/>
              </a:rPr>
              <a:t>当成无限下标数组</a:t>
            </a:r>
            <a:r>
              <a:rPr lang="zh-CN" altLang="en-US" sz="2400" i="0" dirty="0">
                <a:solidFill>
                  <a:srgbClr val="191B1F"/>
                </a:solidFill>
                <a:effectLst/>
              </a:rPr>
              <a:t>用，但是</a:t>
            </a:r>
            <a:r>
              <a:rPr lang="zh-CN" altLang="en-US" sz="2400" i="0" dirty="0">
                <a:solidFill>
                  <a:srgbClr val="00B0F0"/>
                </a:solidFill>
                <a:effectLst/>
              </a:rPr>
              <a:t>修改和查询复杂度都是</a:t>
            </a:r>
            <a:r>
              <a:rPr lang="en-US" altLang="zh-CN" sz="2400" i="0" dirty="0">
                <a:solidFill>
                  <a:srgbClr val="00B0F0"/>
                </a:solidFill>
                <a:effectLst/>
              </a:rPr>
              <a:t>O(</a:t>
            </a:r>
            <a:r>
              <a:rPr lang="en-US" altLang="zh-CN" sz="2400" i="0" dirty="0" err="1">
                <a:solidFill>
                  <a:srgbClr val="00B0F0"/>
                </a:solidFill>
                <a:effectLst/>
              </a:rPr>
              <a:t>logn</a:t>
            </a:r>
            <a:r>
              <a:rPr lang="en-US" altLang="zh-CN" sz="2400" i="0" dirty="0">
                <a:solidFill>
                  <a:srgbClr val="00B0F0"/>
                </a:solidFill>
                <a:effectLst/>
              </a:rPr>
              <a:t>)</a:t>
            </a:r>
          </a:p>
          <a:p>
            <a:pPr algn="l">
              <a:lnSpc>
                <a:spcPct val="150000"/>
              </a:lnSpc>
            </a:pPr>
            <a:endParaRPr lang="en-US" altLang="zh-CN" sz="2400" i="0" dirty="0">
              <a:solidFill>
                <a:srgbClr val="191B1F"/>
              </a:solidFill>
              <a:effectLst/>
            </a:endParaRPr>
          </a:p>
        </p:txBody>
      </p:sp>
      <p:pic>
        <p:nvPicPr>
          <p:cNvPr id="3" name="图片 2">
            <a:extLst>
              <a:ext uri="{FF2B5EF4-FFF2-40B4-BE49-F238E27FC236}">
                <a16:creationId xmlns:a16="http://schemas.microsoft.com/office/drawing/2014/main" id="{457DA7B4-89C8-FA9D-B342-0F2ABCEF0CD7}"/>
              </a:ext>
            </a:extLst>
          </p:cNvPr>
          <p:cNvPicPr>
            <a:picLocks noChangeAspect="1"/>
          </p:cNvPicPr>
          <p:nvPr/>
        </p:nvPicPr>
        <p:blipFill>
          <a:blip r:embed="rId3"/>
          <a:stretch>
            <a:fillRect/>
          </a:stretch>
        </p:blipFill>
        <p:spPr>
          <a:xfrm>
            <a:off x="6864752" y="3489171"/>
            <a:ext cx="4243646" cy="1303870"/>
          </a:xfrm>
          <a:prstGeom prst="rect">
            <a:avLst/>
          </a:prstGeom>
        </p:spPr>
      </p:pic>
    </p:spTree>
    <p:extLst>
      <p:ext uri="{BB962C8B-B14F-4D97-AF65-F5344CB8AC3E}">
        <p14:creationId xmlns:p14="http://schemas.microsoft.com/office/powerpoint/2010/main" val="333300931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735044"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map</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078313"/>
          </a:xfrm>
          <a:prstGeom prst="rect">
            <a:avLst/>
          </a:prstGeom>
          <a:noFill/>
        </p:spPr>
        <p:txBody>
          <a:bodyPr wrap="square" rtlCol="0">
            <a:spAutoFit/>
          </a:bodyPr>
          <a:lstStyle/>
          <a:p>
            <a:pPr algn="l">
              <a:spcBef>
                <a:spcPts val="600"/>
              </a:spcBef>
              <a:spcAft>
                <a:spcPts val="600"/>
              </a:spcAft>
            </a:pPr>
            <a:r>
              <a:rPr lang="zh-CN" altLang="en-US" sz="2400" b="1" dirty="0">
                <a:solidFill>
                  <a:srgbClr val="191B1F"/>
                </a:solidFill>
              </a:rPr>
              <a:t>迭代器（</a:t>
            </a:r>
            <a:r>
              <a:rPr lang="en-US" altLang="zh-CN" sz="2400" b="1" dirty="0">
                <a:solidFill>
                  <a:srgbClr val="191B1F"/>
                </a:solidFill>
              </a:rPr>
              <a:t>iterator</a:t>
            </a:r>
            <a:r>
              <a:rPr lang="zh-CN" altLang="en-US" sz="2400" b="1" dirty="0">
                <a:solidFill>
                  <a:srgbClr val="191B1F"/>
                </a:solidFill>
              </a:rPr>
              <a:t>）</a:t>
            </a:r>
            <a:endParaRPr lang="zh-CN" altLang="en-US" sz="2400" b="1" i="0" dirty="0">
              <a:solidFill>
                <a:srgbClr val="191B1F"/>
              </a:solidFill>
              <a:effectLst/>
            </a:endParaRPr>
          </a:p>
          <a:p>
            <a:pPr algn="l">
              <a:spcBef>
                <a:spcPts val="600"/>
              </a:spcBef>
              <a:spcAft>
                <a:spcPts val="600"/>
              </a:spcAft>
            </a:pPr>
            <a:r>
              <a:rPr lang="zh-CN" altLang="en-US" sz="2400" i="0" dirty="0">
                <a:solidFill>
                  <a:srgbClr val="191B1F"/>
                </a:solidFill>
                <a:effectLst/>
              </a:rPr>
              <a:t>迭代器是一种检查容器内元素并遍历元素的数据类型，通常用于对</a:t>
            </a:r>
            <a:r>
              <a:rPr lang="en-US" altLang="zh-CN" sz="2400" i="0" dirty="0">
                <a:solidFill>
                  <a:srgbClr val="191B1F"/>
                </a:solidFill>
                <a:effectLst/>
              </a:rPr>
              <a:t>C++</a:t>
            </a:r>
            <a:r>
              <a:rPr lang="zh-CN" altLang="en-US" sz="2400" i="0" dirty="0">
                <a:solidFill>
                  <a:srgbClr val="191B1F"/>
                </a:solidFill>
                <a:effectLst/>
              </a:rPr>
              <a:t>中各种容器内元素的访问，可以将迭代器理解</a:t>
            </a:r>
            <a:r>
              <a:rPr lang="zh-CN" altLang="en-US" sz="2400" b="1" i="0" dirty="0">
                <a:solidFill>
                  <a:srgbClr val="191B1F"/>
                </a:solidFill>
                <a:effectLst/>
              </a:rPr>
              <a:t>为</a:t>
            </a:r>
            <a:r>
              <a:rPr lang="zh-CN" altLang="en-US" sz="2400" b="1" i="0" dirty="0">
                <a:solidFill>
                  <a:srgbClr val="FF0000"/>
                </a:solidFill>
                <a:effectLst/>
              </a:rPr>
              <a:t>对对应容器用的指针</a:t>
            </a:r>
            <a:endParaRPr lang="en-US" altLang="zh-CN" sz="2400" b="1" i="0" dirty="0">
              <a:solidFill>
                <a:srgbClr val="FF0000"/>
              </a:solidFill>
              <a:effectLst/>
            </a:endParaRPr>
          </a:p>
          <a:p>
            <a:pPr algn="l">
              <a:spcBef>
                <a:spcPts val="600"/>
              </a:spcBef>
              <a:spcAft>
                <a:spcPts val="600"/>
              </a:spcAft>
            </a:pPr>
            <a:r>
              <a:rPr lang="zh-CN" altLang="en-US" sz="2400" dirty="0">
                <a:solidFill>
                  <a:srgbClr val="191B1F"/>
                </a:solidFill>
              </a:rPr>
              <a:t>声明方式：</a:t>
            </a:r>
            <a:r>
              <a:rPr lang="en-US" altLang="zh-CN" sz="2400" dirty="0">
                <a:solidFill>
                  <a:srgbClr val="191B1F"/>
                </a:solidFill>
              </a:rPr>
              <a:t> map&lt;string, int&gt;::iterator it;</a:t>
            </a:r>
          </a:p>
          <a:p>
            <a:pPr algn="l">
              <a:spcBef>
                <a:spcPts val="600"/>
              </a:spcBef>
              <a:spcAft>
                <a:spcPts val="600"/>
              </a:spcAft>
            </a:pPr>
            <a:r>
              <a:rPr lang="en-US" altLang="zh-CN" sz="2400" b="1" i="0" dirty="0">
                <a:solidFill>
                  <a:srgbClr val="191B1F"/>
                </a:solidFill>
                <a:effectLst/>
              </a:rPr>
              <a:t>begin() </a:t>
            </a:r>
            <a:r>
              <a:rPr lang="zh-CN" altLang="en-US" sz="2400" i="0" dirty="0">
                <a:solidFill>
                  <a:srgbClr val="191B1F"/>
                </a:solidFill>
                <a:effectLst/>
              </a:rPr>
              <a:t>返回指向第一个元素的迭代器。</a:t>
            </a:r>
          </a:p>
          <a:p>
            <a:pPr algn="l">
              <a:spcBef>
                <a:spcPts val="600"/>
              </a:spcBef>
              <a:spcAft>
                <a:spcPts val="600"/>
              </a:spcAft>
            </a:pPr>
            <a:r>
              <a:rPr lang="en-US" altLang="zh-CN" sz="2400" b="1" i="0" dirty="0">
                <a:solidFill>
                  <a:srgbClr val="191B1F"/>
                </a:solidFill>
                <a:effectLst/>
              </a:rPr>
              <a:t>end() </a:t>
            </a:r>
            <a:r>
              <a:rPr lang="zh-CN" altLang="en-US" sz="2400" i="0" dirty="0">
                <a:solidFill>
                  <a:srgbClr val="191B1F"/>
                </a:solidFill>
                <a:effectLst/>
              </a:rPr>
              <a:t>返回指向尾部的迭代器，即</a:t>
            </a:r>
            <a:r>
              <a:rPr lang="zh-CN" altLang="en-US" sz="2400" dirty="0">
                <a:solidFill>
                  <a:srgbClr val="191B1F"/>
                </a:solidFill>
              </a:rPr>
              <a:t>最后一个元素后面</a:t>
            </a:r>
            <a:r>
              <a:rPr lang="zh-CN" altLang="en-US" sz="2400" i="0" dirty="0">
                <a:solidFill>
                  <a:srgbClr val="191B1F"/>
                </a:solidFill>
                <a:effectLst/>
              </a:rPr>
              <a:t>位置的迭代器，不指向有效元素。</a:t>
            </a:r>
            <a:endParaRPr lang="en-US" altLang="zh-CN" sz="2400" i="0" dirty="0">
              <a:solidFill>
                <a:srgbClr val="191B1F"/>
              </a:solidFill>
              <a:effectLst/>
            </a:endParaRPr>
          </a:p>
          <a:p>
            <a:pPr algn="l">
              <a:spcBef>
                <a:spcPts val="600"/>
              </a:spcBef>
              <a:spcAft>
                <a:spcPts val="600"/>
              </a:spcAft>
            </a:pPr>
            <a:r>
              <a:rPr lang="zh-CN" altLang="en-US" sz="2400" b="1" i="0" dirty="0">
                <a:solidFill>
                  <a:srgbClr val="191B1F"/>
                </a:solidFill>
                <a:effectLst/>
              </a:rPr>
              <a:t>递增和递减</a:t>
            </a:r>
            <a:r>
              <a:rPr lang="zh-CN" altLang="en-US" sz="2400" i="0" dirty="0">
                <a:solidFill>
                  <a:srgbClr val="191B1F"/>
                </a:solidFill>
                <a:effectLst/>
              </a:rPr>
              <a:t>：迭代器可以通过 </a:t>
            </a:r>
            <a:r>
              <a:rPr lang="en-US" altLang="zh-CN" sz="2400" i="0" dirty="0">
                <a:solidFill>
                  <a:srgbClr val="191B1F"/>
                </a:solidFill>
                <a:effectLst/>
              </a:rPr>
              <a:t>++ </a:t>
            </a:r>
            <a:r>
              <a:rPr lang="zh-CN" altLang="en-US" sz="2400" i="0" dirty="0">
                <a:solidFill>
                  <a:srgbClr val="191B1F"/>
                </a:solidFill>
                <a:effectLst/>
              </a:rPr>
              <a:t>运算符来向前移动（递增），通过 </a:t>
            </a:r>
            <a:r>
              <a:rPr lang="en-US" altLang="zh-CN" sz="2400" i="0" dirty="0">
                <a:solidFill>
                  <a:srgbClr val="191B1F"/>
                </a:solidFill>
                <a:effectLst/>
              </a:rPr>
              <a:t>-- </a:t>
            </a:r>
            <a:r>
              <a:rPr lang="zh-CN" altLang="en-US" sz="2400" i="0" dirty="0">
                <a:solidFill>
                  <a:srgbClr val="191B1F"/>
                </a:solidFill>
                <a:effectLst/>
              </a:rPr>
              <a:t>运算符来向后移动（递减）。</a:t>
            </a:r>
          </a:p>
          <a:p>
            <a:pPr algn="l">
              <a:spcBef>
                <a:spcPts val="600"/>
              </a:spcBef>
              <a:spcAft>
                <a:spcPts val="600"/>
              </a:spcAft>
            </a:pPr>
            <a:r>
              <a:rPr lang="zh-CN" altLang="en-US" sz="2400" b="1" i="0" dirty="0">
                <a:solidFill>
                  <a:srgbClr val="191B1F"/>
                </a:solidFill>
                <a:effectLst/>
              </a:rPr>
              <a:t>解引用</a:t>
            </a:r>
            <a:r>
              <a:rPr lang="zh-CN" altLang="en-US" sz="2400" i="0" dirty="0">
                <a:solidFill>
                  <a:srgbClr val="191B1F"/>
                </a:solidFill>
                <a:effectLst/>
              </a:rPr>
              <a:t>：可以使用 * 运算符来访问迭代器当前指向的元素。</a:t>
            </a:r>
            <a:endParaRPr lang="en-US" altLang="zh-CN" sz="2400" i="0" dirty="0">
              <a:solidFill>
                <a:srgbClr val="191B1F"/>
              </a:solidFill>
              <a:effectLst/>
            </a:endParaRPr>
          </a:p>
        </p:txBody>
      </p:sp>
    </p:spTree>
    <p:extLst>
      <p:ext uri="{BB962C8B-B14F-4D97-AF65-F5344CB8AC3E}">
        <p14:creationId xmlns:p14="http://schemas.microsoft.com/office/powerpoint/2010/main" val="274433695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735044"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map</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6121035"/>
          </a:xfrm>
          <a:prstGeom prst="rect">
            <a:avLst/>
          </a:prstGeom>
          <a:noFill/>
        </p:spPr>
        <p:txBody>
          <a:bodyPr wrap="square" rtlCol="0">
            <a:spAutoFit/>
          </a:bodyPr>
          <a:lstStyle/>
          <a:p>
            <a:pPr algn="l"/>
            <a:r>
              <a:rPr lang="en-US" altLang="zh-CN" sz="2400" dirty="0">
                <a:solidFill>
                  <a:srgbClr val="191B1F"/>
                </a:solidFill>
              </a:rPr>
              <a:t>m</a:t>
            </a:r>
            <a:r>
              <a:rPr lang="en-US" altLang="zh-CN" sz="2400" i="0" dirty="0">
                <a:solidFill>
                  <a:srgbClr val="191B1F"/>
                </a:solidFill>
                <a:effectLst/>
              </a:rPr>
              <a:t>ap</a:t>
            </a:r>
            <a:r>
              <a:rPr lang="zh-CN" altLang="en-US" sz="2400" i="0" dirty="0">
                <a:solidFill>
                  <a:srgbClr val="191B1F"/>
                </a:solidFill>
                <a:effectLst/>
              </a:rPr>
              <a:t>操作</a:t>
            </a:r>
            <a:endParaRPr lang="en-US" altLang="zh-CN" sz="2400" i="0" dirty="0">
              <a:solidFill>
                <a:srgbClr val="191B1F"/>
              </a:solidFill>
              <a:effectLst/>
            </a:endParaRPr>
          </a:p>
          <a:p>
            <a:pPr algn="l"/>
            <a:r>
              <a:rPr lang="zh-CN" altLang="en-US" sz="2400" i="0" dirty="0">
                <a:solidFill>
                  <a:srgbClr val="191B1F"/>
                </a:solidFill>
                <a:effectLst/>
              </a:rPr>
              <a:t>下标访问</a:t>
            </a:r>
            <a:r>
              <a:rPr lang="en-US" altLang="zh-CN" sz="2400" i="0" dirty="0">
                <a:solidFill>
                  <a:srgbClr val="191B1F"/>
                </a:solidFill>
                <a:effectLst/>
              </a:rPr>
              <a:t>operator[]</a:t>
            </a:r>
            <a:r>
              <a:rPr lang="zh-CN" altLang="en-US" sz="2400" i="0" dirty="0">
                <a:solidFill>
                  <a:srgbClr val="191B1F"/>
                </a:solidFill>
                <a:effectLst/>
              </a:rPr>
              <a:t>：通过键</a:t>
            </a:r>
            <a:r>
              <a:rPr lang="zh-CN" altLang="en-US" sz="2400" b="1" i="0" dirty="0">
                <a:solidFill>
                  <a:srgbClr val="191B1F"/>
                </a:solidFill>
                <a:effectLst/>
              </a:rPr>
              <a:t>访问</a:t>
            </a:r>
            <a:r>
              <a:rPr lang="zh-CN" altLang="en-US" sz="2400" i="0" dirty="0">
                <a:solidFill>
                  <a:srgbClr val="191B1F"/>
                </a:solidFill>
                <a:effectLst/>
              </a:rPr>
              <a:t> </a:t>
            </a:r>
            <a:r>
              <a:rPr lang="en-US" altLang="zh-CN" sz="2400" i="0" dirty="0">
                <a:solidFill>
                  <a:srgbClr val="191B1F"/>
                </a:solidFill>
                <a:effectLst/>
              </a:rPr>
              <a:t>map </a:t>
            </a:r>
            <a:r>
              <a:rPr lang="zh-CN" altLang="en-US" sz="2400" i="0" dirty="0">
                <a:solidFill>
                  <a:srgbClr val="191B1F"/>
                </a:solidFill>
                <a:effectLst/>
              </a:rPr>
              <a:t>中的元素，如果键不存在，则会创建一个默认值的元素并返回引用。</a:t>
            </a:r>
            <a:endParaRPr lang="en-US" altLang="zh-CN" sz="2400" i="0" dirty="0">
              <a:solidFill>
                <a:srgbClr val="191B1F"/>
              </a:solidFill>
              <a:effectLst/>
            </a:endParaRPr>
          </a:p>
          <a:p>
            <a:pPr algn="l"/>
            <a:r>
              <a:rPr lang="en-US" altLang="zh-CN" sz="2400" dirty="0">
                <a:solidFill>
                  <a:srgbClr val="191B1F"/>
                </a:solidFill>
              </a:rPr>
              <a:t>	</a:t>
            </a:r>
            <a:r>
              <a:rPr lang="zh-CN" altLang="en-US" sz="2400" i="0" dirty="0">
                <a:solidFill>
                  <a:srgbClr val="191B1F"/>
                </a:solidFill>
                <a:effectLst/>
              </a:rPr>
              <a:t>单次操作时间复杂度</a:t>
            </a:r>
            <a:r>
              <a:rPr lang="en-US" altLang="zh-CN" sz="2400" b="1" i="0" dirty="0">
                <a:solidFill>
                  <a:srgbClr val="FF0000"/>
                </a:solidFill>
                <a:effectLst/>
              </a:rPr>
              <a:t>O</a:t>
            </a:r>
            <a:r>
              <a:rPr lang="en-US" altLang="zh-CN" sz="2400" b="1" dirty="0">
                <a:solidFill>
                  <a:srgbClr val="FF0000"/>
                </a:solidFill>
              </a:rPr>
              <a:t>(</a:t>
            </a:r>
            <a:r>
              <a:rPr lang="en-US" altLang="zh-CN" sz="2400" b="1" dirty="0" err="1">
                <a:solidFill>
                  <a:srgbClr val="FF0000"/>
                </a:solidFill>
              </a:rPr>
              <a:t>logn</a:t>
            </a:r>
            <a:r>
              <a:rPr lang="en-US" altLang="zh-CN" sz="2400" b="1" dirty="0">
                <a:solidFill>
                  <a:srgbClr val="FF0000"/>
                </a:solidFill>
              </a:rPr>
              <a:t>)</a:t>
            </a:r>
            <a:endParaRPr lang="en-US" altLang="zh-CN" sz="2400" b="1" i="0" dirty="0">
              <a:solidFill>
                <a:srgbClr val="FF0000"/>
              </a:solidFill>
              <a:effectLst/>
            </a:endParaRPr>
          </a:p>
          <a:p>
            <a:pPr algn="l"/>
            <a:r>
              <a:rPr lang="en-US" altLang="zh-CN" sz="2400" i="0" dirty="0">
                <a:solidFill>
                  <a:srgbClr val="191B1F"/>
                </a:solidFill>
                <a:effectLst/>
              </a:rPr>
              <a:t>erase</a:t>
            </a:r>
            <a:r>
              <a:rPr lang="zh-CN" altLang="en-US" sz="2400" i="0" dirty="0">
                <a:solidFill>
                  <a:srgbClr val="191B1F"/>
                </a:solidFill>
                <a:effectLst/>
              </a:rPr>
              <a:t>：根据键或迭代器来</a:t>
            </a:r>
            <a:r>
              <a:rPr lang="zh-CN" altLang="en-US" sz="2400" b="1" i="0" dirty="0">
                <a:solidFill>
                  <a:srgbClr val="191B1F"/>
                </a:solidFill>
                <a:effectLst/>
              </a:rPr>
              <a:t>删除</a:t>
            </a:r>
            <a:r>
              <a:rPr lang="zh-CN" altLang="en-US" sz="2400" i="0" dirty="0">
                <a:solidFill>
                  <a:srgbClr val="191B1F"/>
                </a:solidFill>
                <a:effectLst/>
              </a:rPr>
              <a:t>元素。</a:t>
            </a:r>
            <a:endParaRPr lang="en-US" altLang="zh-CN" sz="2400" i="0" dirty="0">
              <a:solidFill>
                <a:srgbClr val="191B1F"/>
              </a:solidFill>
              <a:effectLst/>
            </a:endParaRPr>
          </a:p>
          <a:p>
            <a:r>
              <a:rPr lang="en-US" altLang="zh-CN" sz="2400" dirty="0">
                <a:solidFill>
                  <a:srgbClr val="191B1F"/>
                </a:solidFill>
              </a:rPr>
              <a:t>	</a:t>
            </a:r>
            <a:r>
              <a:rPr lang="zh-CN" altLang="en-US" sz="2400" i="0" dirty="0">
                <a:solidFill>
                  <a:srgbClr val="191B1F"/>
                </a:solidFill>
                <a:effectLst/>
              </a:rPr>
              <a:t>单次操作时间复杂度</a:t>
            </a:r>
            <a:r>
              <a:rPr lang="en-US" altLang="zh-CN" sz="2400" i="0" dirty="0">
                <a:solidFill>
                  <a:srgbClr val="191B1F"/>
                </a:solidFill>
                <a:effectLst/>
              </a:rPr>
              <a:t>O</a:t>
            </a:r>
            <a:r>
              <a:rPr lang="en-US" altLang="zh-CN" sz="2400" dirty="0">
                <a:solidFill>
                  <a:srgbClr val="191B1F"/>
                </a:solidFill>
              </a:rPr>
              <a:t>(</a:t>
            </a:r>
            <a:r>
              <a:rPr lang="en-US" altLang="zh-CN" sz="2400" dirty="0" err="1">
                <a:solidFill>
                  <a:srgbClr val="191B1F"/>
                </a:solidFill>
              </a:rPr>
              <a:t>logn</a:t>
            </a:r>
            <a:r>
              <a:rPr lang="en-US" altLang="zh-CN" sz="2400" dirty="0">
                <a:solidFill>
                  <a:srgbClr val="191B1F"/>
                </a:solidFill>
              </a:rPr>
              <a:t>)</a:t>
            </a:r>
            <a:endParaRPr lang="en-US" altLang="zh-CN" sz="2400" i="0" dirty="0">
              <a:solidFill>
                <a:srgbClr val="191B1F"/>
              </a:solidFill>
              <a:effectLst/>
            </a:endParaRPr>
          </a:p>
          <a:p>
            <a:pPr algn="l"/>
            <a:r>
              <a:rPr lang="en-US" altLang="zh-CN" sz="2400" i="0" dirty="0">
                <a:solidFill>
                  <a:srgbClr val="191B1F"/>
                </a:solidFill>
                <a:effectLst/>
              </a:rPr>
              <a:t>find</a:t>
            </a:r>
            <a:r>
              <a:rPr lang="zh-CN" altLang="en-US" sz="2400" i="0" dirty="0">
                <a:solidFill>
                  <a:srgbClr val="191B1F"/>
                </a:solidFill>
                <a:effectLst/>
              </a:rPr>
              <a:t>：</a:t>
            </a:r>
            <a:r>
              <a:rPr lang="zh-CN" altLang="en-US" sz="2400" b="1" i="0" dirty="0">
                <a:solidFill>
                  <a:srgbClr val="191B1F"/>
                </a:solidFill>
                <a:effectLst/>
              </a:rPr>
              <a:t>返回</a:t>
            </a:r>
            <a:r>
              <a:rPr lang="zh-CN" altLang="en-US" sz="2400" i="0" dirty="0">
                <a:solidFill>
                  <a:srgbClr val="191B1F"/>
                </a:solidFill>
                <a:effectLst/>
              </a:rPr>
              <a:t>指向键为 </a:t>
            </a:r>
            <a:r>
              <a:rPr lang="en-US" altLang="zh-CN" sz="2400" i="0" dirty="0">
                <a:solidFill>
                  <a:srgbClr val="191B1F"/>
                </a:solidFill>
                <a:effectLst/>
              </a:rPr>
              <a:t>key </a:t>
            </a:r>
            <a:r>
              <a:rPr lang="zh-CN" altLang="en-US" sz="2400" i="0" dirty="0">
                <a:solidFill>
                  <a:srgbClr val="191B1F"/>
                </a:solidFill>
                <a:effectLst/>
              </a:rPr>
              <a:t>的元素的</a:t>
            </a:r>
            <a:r>
              <a:rPr lang="zh-CN" altLang="en-US" sz="2400" i="0" dirty="0">
                <a:solidFill>
                  <a:srgbClr val="FF0000"/>
                </a:solidFill>
                <a:effectLst/>
              </a:rPr>
              <a:t>迭代器</a:t>
            </a:r>
            <a:r>
              <a:rPr lang="zh-CN" altLang="en-US" sz="2400" i="0" dirty="0">
                <a:solidFill>
                  <a:srgbClr val="191B1F"/>
                </a:solidFill>
                <a:effectLst/>
              </a:rPr>
              <a:t>，如果找不到则返回 </a:t>
            </a:r>
            <a:r>
              <a:rPr lang="en-US" altLang="zh-CN" sz="2400" i="0" dirty="0">
                <a:solidFill>
                  <a:srgbClr val="00B0F0"/>
                </a:solidFill>
                <a:effectLst/>
              </a:rPr>
              <a:t>end()</a:t>
            </a:r>
          </a:p>
          <a:p>
            <a:r>
              <a:rPr lang="en-US" altLang="zh-CN" sz="2400" dirty="0">
                <a:solidFill>
                  <a:srgbClr val="191B1F"/>
                </a:solidFill>
              </a:rPr>
              <a:t>	</a:t>
            </a:r>
            <a:r>
              <a:rPr lang="zh-CN" altLang="en-US" sz="2400" i="0" dirty="0">
                <a:solidFill>
                  <a:srgbClr val="191B1F"/>
                </a:solidFill>
                <a:effectLst/>
              </a:rPr>
              <a:t>单次操作时间复杂度</a:t>
            </a:r>
            <a:r>
              <a:rPr lang="en-US" altLang="zh-CN" sz="2400" i="0" dirty="0">
                <a:solidFill>
                  <a:srgbClr val="191B1F"/>
                </a:solidFill>
                <a:effectLst/>
              </a:rPr>
              <a:t>O</a:t>
            </a:r>
            <a:r>
              <a:rPr lang="en-US" altLang="zh-CN" sz="2400" dirty="0">
                <a:solidFill>
                  <a:srgbClr val="191B1F"/>
                </a:solidFill>
              </a:rPr>
              <a:t>(</a:t>
            </a:r>
            <a:r>
              <a:rPr lang="en-US" altLang="zh-CN" sz="2400" dirty="0" err="1">
                <a:solidFill>
                  <a:srgbClr val="191B1F"/>
                </a:solidFill>
              </a:rPr>
              <a:t>logn</a:t>
            </a:r>
            <a:r>
              <a:rPr lang="en-US" altLang="zh-CN" sz="2400" dirty="0">
                <a:solidFill>
                  <a:srgbClr val="191B1F"/>
                </a:solidFill>
              </a:rPr>
              <a:t>)</a:t>
            </a:r>
            <a:endParaRPr lang="en-US" altLang="zh-CN" sz="2400" i="0" dirty="0">
              <a:solidFill>
                <a:srgbClr val="191B1F"/>
              </a:solidFill>
              <a:effectLst/>
            </a:endParaRPr>
          </a:p>
          <a:p>
            <a:pPr algn="l"/>
            <a:r>
              <a:rPr lang="en-US" altLang="zh-CN" sz="2400" i="0" dirty="0">
                <a:solidFill>
                  <a:srgbClr val="191B1F"/>
                </a:solidFill>
                <a:effectLst/>
              </a:rPr>
              <a:t>clear() </a:t>
            </a:r>
            <a:r>
              <a:rPr lang="zh-CN" altLang="en-US" sz="2400" b="1" i="0" dirty="0">
                <a:solidFill>
                  <a:srgbClr val="191B1F"/>
                </a:solidFill>
                <a:effectLst/>
              </a:rPr>
              <a:t>清空</a:t>
            </a:r>
            <a:r>
              <a:rPr lang="zh-CN" altLang="en-US" sz="2400" i="0" dirty="0">
                <a:solidFill>
                  <a:srgbClr val="191B1F"/>
                </a:solidFill>
                <a:effectLst/>
              </a:rPr>
              <a:t> </a:t>
            </a:r>
            <a:r>
              <a:rPr lang="en-US" altLang="zh-CN" sz="2400" i="0" dirty="0">
                <a:solidFill>
                  <a:srgbClr val="191B1F"/>
                </a:solidFill>
                <a:effectLst/>
              </a:rPr>
              <a:t>map </a:t>
            </a:r>
            <a:r>
              <a:rPr lang="zh-CN" altLang="en-US" sz="2400" i="0" dirty="0">
                <a:solidFill>
                  <a:srgbClr val="191B1F"/>
                </a:solidFill>
                <a:effectLst/>
              </a:rPr>
              <a:t>中的所有元素。</a:t>
            </a:r>
            <a:endParaRPr lang="en-US" altLang="zh-CN" sz="2400" i="0" dirty="0">
              <a:solidFill>
                <a:srgbClr val="191B1F"/>
              </a:solidFill>
              <a:effectLst/>
            </a:endParaRPr>
          </a:p>
          <a:p>
            <a:pPr algn="l"/>
            <a:r>
              <a:rPr lang="en-US" altLang="zh-CN" sz="2400" dirty="0">
                <a:solidFill>
                  <a:srgbClr val="191B1F"/>
                </a:solidFill>
              </a:rPr>
              <a:t>	</a:t>
            </a:r>
            <a:r>
              <a:rPr lang="zh-CN" altLang="en-US" sz="2400" dirty="0">
                <a:solidFill>
                  <a:srgbClr val="191B1F"/>
                </a:solidFill>
              </a:rPr>
              <a:t>时间复杂度</a:t>
            </a:r>
            <a:r>
              <a:rPr lang="en-US" altLang="zh-CN" sz="2400" dirty="0">
                <a:solidFill>
                  <a:srgbClr val="191B1F"/>
                </a:solidFill>
              </a:rPr>
              <a:t>O(N)</a:t>
            </a:r>
            <a:r>
              <a:rPr lang="zh-CN" altLang="en-US" sz="2400" dirty="0">
                <a:solidFill>
                  <a:srgbClr val="191B1F"/>
                </a:solidFill>
              </a:rPr>
              <a:t>，其中 </a:t>
            </a:r>
            <a:r>
              <a:rPr lang="en-US" altLang="zh-CN" sz="2400" dirty="0">
                <a:solidFill>
                  <a:srgbClr val="191B1F"/>
                </a:solidFill>
              </a:rPr>
              <a:t>N </a:t>
            </a:r>
            <a:r>
              <a:rPr lang="zh-CN" altLang="en-US" sz="2400" dirty="0">
                <a:solidFill>
                  <a:srgbClr val="191B1F"/>
                </a:solidFill>
              </a:rPr>
              <a:t>是 </a:t>
            </a:r>
            <a:r>
              <a:rPr lang="en-US" altLang="zh-CN" sz="2400" dirty="0">
                <a:solidFill>
                  <a:srgbClr val="191B1F"/>
                </a:solidFill>
              </a:rPr>
              <a:t>map </a:t>
            </a:r>
            <a:r>
              <a:rPr lang="zh-CN" altLang="en-US" sz="2400" dirty="0">
                <a:solidFill>
                  <a:srgbClr val="191B1F"/>
                </a:solidFill>
              </a:rPr>
              <a:t>中的</a:t>
            </a:r>
            <a:r>
              <a:rPr lang="zh-CN" altLang="en-US" sz="2400" dirty="0">
                <a:solidFill>
                  <a:srgbClr val="FF0000"/>
                </a:solidFill>
              </a:rPr>
              <a:t>元素数量</a:t>
            </a:r>
            <a:r>
              <a:rPr lang="zh-CN" altLang="en-US" sz="2400" dirty="0">
                <a:solidFill>
                  <a:srgbClr val="191B1F"/>
                </a:solidFill>
              </a:rPr>
              <a:t>。</a:t>
            </a:r>
            <a:endParaRPr lang="en-US" altLang="zh-CN" sz="2400" i="0" dirty="0">
              <a:solidFill>
                <a:srgbClr val="191B1F"/>
              </a:solidFill>
              <a:effectLst/>
            </a:endParaRPr>
          </a:p>
          <a:p>
            <a:pPr algn="l"/>
            <a:r>
              <a:rPr lang="en-US" altLang="zh-CN" sz="2400" i="0" dirty="0">
                <a:solidFill>
                  <a:srgbClr val="191B1F"/>
                </a:solidFill>
                <a:effectLst/>
              </a:rPr>
              <a:t>size() </a:t>
            </a:r>
            <a:r>
              <a:rPr lang="zh-CN" altLang="en-US" sz="2400" i="0" dirty="0">
                <a:solidFill>
                  <a:srgbClr val="191B1F"/>
                </a:solidFill>
                <a:effectLst/>
              </a:rPr>
              <a:t>获取 </a:t>
            </a:r>
            <a:r>
              <a:rPr lang="en-US" altLang="zh-CN" sz="2400" i="0" dirty="0">
                <a:solidFill>
                  <a:srgbClr val="191B1F"/>
                </a:solidFill>
                <a:effectLst/>
              </a:rPr>
              <a:t>map </a:t>
            </a:r>
            <a:r>
              <a:rPr lang="zh-CN" altLang="en-US" sz="2400" i="0" dirty="0">
                <a:solidFill>
                  <a:srgbClr val="191B1F"/>
                </a:solidFill>
                <a:effectLst/>
              </a:rPr>
              <a:t>中键值对的数量。</a:t>
            </a:r>
            <a:endParaRPr lang="en-US" altLang="zh-CN" sz="2400" i="0" dirty="0">
              <a:solidFill>
                <a:srgbClr val="191B1F"/>
              </a:solidFill>
              <a:effectLst/>
            </a:endParaRPr>
          </a:p>
          <a:p>
            <a:pPr algn="l">
              <a:lnSpc>
                <a:spcPct val="150000"/>
              </a:lnSpc>
            </a:pPr>
            <a:r>
              <a:rPr lang="en-US" altLang="zh-CN" sz="2400" i="0" dirty="0">
                <a:solidFill>
                  <a:srgbClr val="191B1F"/>
                </a:solidFill>
                <a:effectLst/>
              </a:rPr>
              <a:t>	</a:t>
            </a:r>
            <a:r>
              <a:rPr lang="zh-CN" altLang="en-US" sz="2400" dirty="0">
                <a:solidFill>
                  <a:srgbClr val="191B1F"/>
                </a:solidFill>
              </a:rPr>
              <a:t>时间复杂度</a:t>
            </a:r>
            <a:r>
              <a:rPr lang="en-US" altLang="zh-CN" sz="2400" dirty="0">
                <a:solidFill>
                  <a:srgbClr val="191B1F"/>
                </a:solidFill>
              </a:rPr>
              <a:t>O(1) </a:t>
            </a:r>
            <a:r>
              <a:rPr lang="zh-CN" altLang="en-US" sz="2400" dirty="0">
                <a:solidFill>
                  <a:srgbClr val="191B1F"/>
                </a:solidFill>
              </a:rPr>
              <a:t>常数复杂度</a:t>
            </a: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102844853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735044"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map</a:t>
            </a:r>
            <a:endParaRPr lang="zh-CN" altLang="en-US" sz="3600" b="1" dirty="0"/>
          </a:p>
        </p:txBody>
      </p:sp>
      <p:pic>
        <p:nvPicPr>
          <p:cNvPr id="3" name="图片 2">
            <a:extLst>
              <a:ext uri="{FF2B5EF4-FFF2-40B4-BE49-F238E27FC236}">
                <a16:creationId xmlns:a16="http://schemas.microsoft.com/office/drawing/2014/main" id="{DC202995-BE57-B413-5D36-59D63E7BD795}"/>
              </a:ext>
            </a:extLst>
          </p:cNvPr>
          <p:cNvPicPr>
            <a:picLocks noChangeAspect="1"/>
          </p:cNvPicPr>
          <p:nvPr/>
        </p:nvPicPr>
        <p:blipFill>
          <a:blip r:embed="rId3"/>
          <a:stretch>
            <a:fillRect/>
          </a:stretch>
        </p:blipFill>
        <p:spPr>
          <a:xfrm>
            <a:off x="2547767" y="1634508"/>
            <a:ext cx="7969660" cy="5223492"/>
          </a:xfrm>
          <a:prstGeom prst="rect">
            <a:avLst/>
          </a:prstGeom>
        </p:spPr>
      </p:pic>
      <p:pic>
        <p:nvPicPr>
          <p:cNvPr id="6" name="图片 5">
            <a:extLst>
              <a:ext uri="{FF2B5EF4-FFF2-40B4-BE49-F238E27FC236}">
                <a16:creationId xmlns:a16="http://schemas.microsoft.com/office/drawing/2014/main" id="{AB17BE2A-667F-D7B5-8A5A-975CE16731DD}"/>
              </a:ext>
            </a:extLst>
          </p:cNvPr>
          <p:cNvPicPr>
            <a:picLocks noChangeAspect="1"/>
          </p:cNvPicPr>
          <p:nvPr/>
        </p:nvPicPr>
        <p:blipFill>
          <a:blip r:embed="rId4"/>
          <a:stretch>
            <a:fillRect/>
          </a:stretch>
        </p:blipFill>
        <p:spPr>
          <a:xfrm>
            <a:off x="6243657" y="-62509"/>
            <a:ext cx="4273770" cy="2597283"/>
          </a:xfrm>
          <a:prstGeom prst="rect">
            <a:avLst/>
          </a:prstGeom>
        </p:spPr>
      </p:pic>
      <p:sp>
        <p:nvSpPr>
          <p:cNvPr id="9" name="文本框 8">
            <a:extLst>
              <a:ext uri="{FF2B5EF4-FFF2-40B4-BE49-F238E27FC236}">
                <a16:creationId xmlns:a16="http://schemas.microsoft.com/office/drawing/2014/main" id="{7B2AE0EF-1ECF-217B-8E79-EBD74BE959F5}"/>
              </a:ext>
            </a:extLst>
          </p:cNvPr>
          <p:cNvSpPr txBox="1"/>
          <p:nvPr/>
        </p:nvSpPr>
        <p:spPr>
          <a:xfrm>
            <a:off x="1747259" y="1491654"/>
            <a:ext cx="519306" cy="5509200"/>
          </a:xfrm>
          <a:prstGeom prst="rect">
            <a:avLst/>
          </a:prstGeom>
          <a:noFill/>
        </p:spPr>
        <p:txBody>
          <a:bodyPr wrap="square" rtlCol="0">
            <a:spAutoFit/>
          </a:bodyPr>
          <a:lstStyle/>
          <a:p>
            <a:r>
              <a:rPr lang="zh-CN" altLang="en-US" sz="3200" b="1" dirty="0"/>
              <a:t>当无限下标数组用就完了</a:t>
            </a:r>
          </a:p>
        </p:txBody>
      </p:sp>
    </p:spTree>
    <p:extLst>
      <p:ext uri="{BB962C8B-B14F-4D97-AF65-F5344CB8AC3E}">
        <p14:creationId xmlns:p14="http://schemas.microsoft.com/office/powerpoint/2010/main" val="71171316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3952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set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3905043"/>
          </a:xfrm>
          <a:prstGeom prst="rect">
            <a:avLst/>
          </a:prstGeom>
          <a:noFill/>
        </p:spPr>
        <p:txBody>
          <a:bodyPr wrap="square" rtlCol="0">
            <a:spAutoFit/>
          </a:bodyPr>
          <a:lstStyle/>
          <a:p>
            <a:pPr algn="l"/>
            <a:r>
              <a:rPr lang="en-US" altLang="zh-CN" sz="3600" b="1" dirty="0">
                <a:solidFill>
                  <a:srgbClr val="191B1F"/>
                </a:solidFill>
              </a:rPr>
              <a:t>s</a:t>
            </a:r>
            <a:r>
              <a:rPr lang="en-US" altLang="zh-CN" sz="3600" b="1" i="0" dirty="0">
                <a:solidFill>
                  <a:srgbClr val="191B1F"/>
                </a:solidFill>
                <a:effectLst/>
              </a:rPr>
              <a:t>et</a:t>
            </a:r>
          </a:p>
          <a:p>
            <a:pPr algn="l">
              <a:lnSpc>
                <a:spcPct val="150000"/>
              </a:lnSpc>
            </a:pPr>
            <a:r>
              <a:rPr lang="en-US" altLang="zh-CN" sz="2400" i="0" dirty="0">
                <a:solidFill>
                  <a:srgbClr val="191B1F"/>
                </a:solidFill>
                <a:effectLst/>
              </a:rPr>
              <a:t>set </a:t>
            </a:r>
            <a:r>
              <a:rPr lang="zh-CN" altLang="en-US" sz="2400" i="0" dirty="0">
                <a:solidFill>
                  <a:srgbClr val="191B1F"/>
                </a:solidFill>
                <a:effectLst/>
              </a:rPr>
              <a:t>是 </a:t>
            </a:r>
            <a:r>
              <a:rPr lang="en-US" altLang="zh-CN" sz="2400" i="0" dirty="0">
                <a:solidFill>
                  <a:srgbClr val="191B1F"/>
                </a:solidFill>
                <a:effectLst/>
              </a:rPr>
              <a:t>C++ </a:t>
            </a:r>
            <a:r>
              <a:rPr lang="zh-CN" altLang="en-US" sz="2400" i="0" dirty="0">
                <a:solidFill>
                  <a:srgbClr val="191B1F"/>
                </a:solidFill>
                <a:effectLst/>
              </a:rPr>
              <a:t>中的一个关联容器，用于存储唯一的元素集合。</a:t>
            </a:r>
            <a:r>
              <a:rPr lang="en-US" altLang="zh-CN" sz="2400" i="0" dirty="0">
                <a:solidFill>
                  <a:srgbClr val="191B1F"/>
                </a:solidFill>
                <a:effectLst/>
              </a:rPr>
              <a:t>set </a:t>
            </a:r>
            <a:r>
              <a:rPr lang="zh-CN" altLang="en-US" sz="2400" i="0" dirty="0">
                <a:solidFill>
                  <a:srgbClr val="191B1F"/>
                </a:solidFill>
                <a:effectLst/>
              </a:rPr>
              <a:t>中的元素是唯一的，即</a:t>
            </a:r>
            <a:r>
              <a:rPr lang="zh-CN" altLang="en-US" sz="2400" i="0" dirty="0">
                <a:solidFill>
                  <a:srgbClr val="00B0F0"/>
                </a:solidFill>
                <a:effectLst/>
              </a:rPr>
              <a:t>相同的元素不会被存储多次</a:t>
            </a:r>
            <a:r>
              <a:rPr lang="zh-CN" altLang="en-US" sz="2400" i="0" dirty="0">
                <a:solidFill>
                  <a:srgbClr val="191B1F"/>
                </a:solidFill>
                <a:effectLst/>
              </a:rPr>
              <a:t>。</a:t>
            </a:r>
            <a:endParaRPr lang="en-US" altLang="zh-CN" sz="2400" i="0" dirty="0">
              <a:solidFill>
                <a:srgbClr val="191B1F"/>
              </a:solidFill>
              <a:effectLst/>
            </a:endParaRPr>
          </a:p>
          <a:p>
            <a:pPr algn="l">
              <a:lnSpc>
                <a:spcPct val="150000"/>
              </a:lnSpc>
            </a:pPr>
            <a:r>
              <a:rPr lang="zh-CN" altLang="en-US" sz="2400" b="1" i="0" dirty="0">
                <a:solidFill>
                  <a:srgbClr val="191B1F"/>
                </a:solidFill>
                <a:effectLst/>
              </a:rPr>
              <a:t>自动排序：</a:t>
            </a:r>
          </a:p>
          <a:p>
            <a:pPr algn="l">
              <a:lnSpc>
                <a:spcPct val="150000"/>
              </a:lnSpc>
            </a:pPr>
            <a:r>
              <a:rPr lang="en-US" altLang="zh-CN" sz="2400" i="0" dirty="0">
                <a:solidFill>
                  <a:srgbClr val="191B1F"/>
                </a:solidFill>
                <a:effectLst/>
              </a:rPr>
              <a:t>set </a:t>
            </a:r>
            <a:r>
              <a:rPr lang="zh-CN" altLang="en-US" sz="2400" i="0" dirty="0">
                <a:solidFill>
                  <a:srgbClr val="191B1F"/>
                </a:solidFill>
                <a:effectLst/>
              </a:rPr>
              <a:t>中的元素按照</a:t>
            </a:r>
            <a:r>
              <a:rPr lang="zh-CN" altLang="en-US" sz="2400" i="0" dirty="0">
                <a:solidFill>
                  <a:srgbClr val="00B0F0"/>
                </a:solidFill>
                <a:effectLst/>
              </a:rPr>
              <a:t>严格升序排序</a:t>
            </a:r>
            <a:r>
              <a:rPr lang="zh-CN" altLang="en-US" sz="2400" i="0" dirty="0">
                <a:solidFill>
                  <a:srgbClr val="191B1F"/>
                </a:solidFill>
                <a:effectLst/>
              </a:rPr>
              <a:t>（由小到大），默认情况下使用 </a:t>
            </a:r>
            <a:r>
              <a:rPr lang="en-US" altLang="zh-CN" sz="2400" i="0" dirty="0">
                <a:solidFill>
                  <a:srgbClr val="191B1F"/>
                </a:solidFill>
                <a:effectLst/>
              </a:rPr>
              <a:t>&lt; </a:t>
            </a:r>
            <a:r>
              <a:rPr lang="zh-CN" altLang="en-US" sz="2400" i="0" dirty="0">
                <a:solidFill>
                  <a:srgbClr val="191B1F"/>
                </a:solidFill>
                <a:effectLst/>
              </a:rPr>
              <a:t>操作符进行比较。可以通过提供自定义的比较函数来改变排序规则。</a:t>
            </a:r>
            <a:endParaRPr lang="en-US" altLang="zh-CN" sz="2400" i="0" dirty="0">
              <a:solidFill>
                <a:srgbClr val="191B1F"/>
              </a:solidFill>
              <a:effectLst/>
            </a:endParaRPr>
          </a:p>
        </p:txBody>
      </p:sp>
    </p:spTree>
    <p:extLst>
      <p:ext uri="{BB962C8B-B14F-4D97-AF65-F5344CB8AC3E}">
        <p14:creationId xmlns:p14="http://schemas.microsoft.com/office/powerpoint/2010/main" val="2272718098"/>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3952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set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561335"/>
            <a:ext cx="7958667" cy="6444200"/>
          </a:xfrm>
          <a:prstGeom prst="rect">
            <a:avLst/>
          </a:prstGeom>
          <a:noFill/>
        </p:spPr>
        <p:txBody>
          <a:bodyPr wrap="square" rtlCol="0">
            <a:spAutoFit/>
          </a:bodyPr>
          <a:lstStyle/>
          <a:p>
            <a:pPr algn="l">
              <a:spcBef>
                <a:spcPts val="600"/>
              </a:spcBef>
              <a:spcAft>
                <a:spcPts val="600"/>
              </a:spcAft>
            </a:pPr>
            <a:r>
              <a:rPr lang="en-US" altLang="zh-CN" sz="2400" b="1" dirty="0">
                <a:solidFill>
                  <a:srgbClr val="191B1F"/>
                </a:solidFill>
              </a:rPr>
              <a:t>set</a:t>
            </a:r>
            <a:r>
              <a:rPr lang="zh-CN" altLang="en-US" sz="2400" b="1" dirty="0">
                <a:solidFill>
                  <a:srgbClr val="191B1F"/>
                </a:solidFill>
              </a:rPr>
              <a:t>迭代器（</a:t>
            </a:r>
            <a:r>
              <a:rPr lang="en-US" altLang="zh-CN" sz="2400" b="1" dirty="0">
                <a:solidFill>
                  <a:srgbClr val="191B1F"/>
                </a:solidFill>
              </a:rPr>
              <a:t>iterator</a:t>
            </a:r>
            <a:r>
              <a:rPr lang="zh-CN" altLang="en-US" sz="2400" b="1" dirty="0">
                <a:solidFill>
                  <a:srgbClr val="191B1F"/>
                </a:solidFill>
              </a:rPr>
              <a:t>）</a:t>
            </a:r>
            <a:endParaRPr lang="zh-CN" altLang="en-US" sz="2400" b="1" i="0" dirty="0">
              <a:solidFill>
                <a:srgbClr val="191B1F"/>
              </a:solidFill>
              <a:effectLst/>
            </a:endParaRPr>
          </a:p>
          <a:p>
            <a:pPr algn="l">
              <a:spcBef>
                <a:spcPts val="600"/>
              </a:spcBef>
              <a:spcAft>
                <a:spcPts val="600"/>
              </a:spcAft>
            </a:pPr>
            <a:r>
              <a:rPr lang="en-US" altLang="zh-CN" sz="2400" i="0" dirty="0">
                <a:solidFill>
                  <a:srgbClr val="191B1F"/>
                </a:solidFill>
                <a:effectLst/>
              </a:rPr>
              <a:t>Set</a:t>
            </a:r>
            <a:r>
              <a:rPr lang="zh-CN" altLang="en-US" sz="2400" i="0" dirty="0">
                <a:solidFill>
                  <a:srgbClr val="191B1F"/>
                </a:solidFill>
                <a:effectLst/>
              </a:rPr>
              <a:t>的迭代器与</a:t>
            </a:r>
            <a:r>
              <a:rPr lang="en-US" altLang="zh-CN" sz="2400" i="0" dirty="0">
                <a:solidFill>
                  <a:srgbClr val="191B1F"/>
                </a:solidFill>
                <a:effectLst/>
              </a:rPr>
              <a:t>map</a:t>
            </a:r>
            <a:r>
              <a:rPr lang="zh-CN" altLang="en-US" sz="2400" i="0" dirty="0">
                <a:solidFill>
                  <a:srgbClr val="191B1F"/>
                </a:solidFill>
                <a:effectLst/>
              </a:rPr>
              <a:t>的迭代器很相近</a:t>
            </a:r>
            <a:endParaRPr lang="en-US" altLang="zh-CN" sz="2400" i="0" dirty="0">
              <a:solidFill>
                <a:srgbClr val="191B1F"/>
              </a:solidFill>
              <a:effectLst/>
            </a:endParaRPr>
          </a:p>
          <a:p>
            <a:pPr algn="l">
              <a:spcBef>
                <a:spcPts val="600"/>
              </a:spcBef>
              <a:spcAft>
                <a:spcPts val="600"/>
              </a:spcAft>
            </a:pPr>
            <a:r>
              <a:rPr lang="en-US" altLang="zh-CN" sz="2400" dirty="0" err="1">
                <a:solidFill>
                  <a:srgbClr val="191B1F"/>
                </a:solidFill>
              </a:rPr>
              <a:t>Begin,end</a:t>
            </a:r>
            <a:r>
              <a:rPr lang="en-US" altLang="zh-CN" sz="2400" dirty="0">
                <a:solidFill>
                  <a:srgbClr val="191B1F"/>
                </a:solidFill>
              </a:rPr>
              <a:t>,++,--</a:t>
            </a:r>
            <a:r>
              <a:rPr lang="zh-CN" altLang="en-US" sz="2400" dirty="0">
                <a:solidFill>
                  <a:srgbClr val="191B1F"/>
                </a:solidFill>
              </a:rPr>
              <a:t>的功能基本一致</a:t>
            </a:r>
            <a:endParaRPr lang="en-US" altLang="zh-CN" sz="2400" dirty="0">
              <a:solidFill>
                <a:srgbClr val="191B1F"/>
              </a:solidFill>
            </a:endParaRPr>
          </a:p>
          <a:p>
            <a:pPr algn="l">
              <a:spcBef>
                <a:spcPts val="600"/>
              </a:spcBef>
              <a:spcAft>
                <a:spcPts val="600"/>
              </a:spcAft>
            </a:pPr>
            <a:r>
              <a:rPr lang="zh-CN" altLang="en-US" sz="2400" i="0" dirty="0">
                <a:solidFill>
                  <a:srgbClr val="191B1F"/>
                </a:solidFill>
                <a:effectLst/>
              </a:rPr>
              <a:t>声明方式：</a:t>
            </a:r>
            <a:r>
              <a:rPr lang="en-US" altLang="zh-CN" sz="2400" i="0" dirty="0">
                <a:solidFill>
                  <a:srgbClr val="191B1F"/>
                </a:solidFill>
                <a:effectLst/>
              </a:rPr>
              <a:t>set&lt;int&gt;::iterator it;</a:t>
            </a:r>
          </a:p>
          <a:p>
            <a:pPr algn="l">
              <a:lnSpc>
                <a:spcPct val="150000"/>
              </a:lnSpc>
            </a:pPr>
            <a:r>
              <a:rPr lang="zh-CN" altLang="en-US" sz="2400" b="1" dirty="0">
                <a:solidFill>
                  <a:srgbClr val="191B1F"/>
                </a:solidFill>
              </a:rPr>
              <a:t>插入和删除</a:t>
            </a:r>
            <a:r>
              <a:rPr lang="zh-CN" altLang="en-US" sz="2400" b="1" i="0" dirty="0">
                <a:solidFill>
                  <a:srgbClr val="191B1F"/>
                </a:solidFill>
                <a:effectLst/>
              </a:rPr>
              <a:t>：</a:t>
            </a:r>
          </a:p>
          <a:p>
            <a:pPr algn="l">
              <a:lnSpc>
                <a:spcPct val="150000"/>
              </a:lnSpc>
            </a:pPr>
            <a:r>
              <a:rPr lang="en-US" altLang="zh-CN" sz="2400" i="0" dirty="0">
                <a:solidFill>
                  <a:srgbClr val="191B1F"/>
                </a:solidFill>
                <a:effectLst/>
              </a:rPr>
              <a:t>std::set </a:t>
            </a:r>
            <a:r>
              <a:rPr lang="zh-CN" altLang="en-US" sz="2400" i="0" dirty="0">
                <a:solidFill>
                  <a:srgbClr val="191B1F"/>
                </a:solidFill>
                <a:effectLst/>
              </a:rPr>
              <a:t>支持动态地向集合中</a:t>
            </a:r>
            <a:r>
              <a:rPr lang="zh-CN" altLang="en-US" sz="2400" i="0" dirty="0">
                <a:solidFill>
                  <a:srgbClr val="FF0000"/>
                </a:solidFill>
                <a:effectLst/>
              </a:rPr>
              <a:t>添加元素</a:t>
            </a:r>
            <a:r>
              <a:rPr lang="zh-CN" altLang="en-US" sz="2400" i="0" dirty="0">
                <a:solidFill>
                  <a:srgbClr val="191B1F"/>
                </a:solidFill>
                <a:effectLst/>
              </a:rPr>
              <a:t>或从集合中</a:t>
            </a:r>
            <a:r>
              <a:rPr lang="zh-CN" altLang="en-US" sz="2400" i="0" dirty="0">
                <a:solidFill>
                  <a:srgbClr val="FF0000"/>
                </a:solidFill>
                <a:effectLst/>
              </a:rPr>
              <a:t>移除元素</a:t>
            </a:r>
            <a:r>
              <a:rPr lang="zh-CN" altLang="en-US" sz="2400" i="0" dirty="0">
                <a:solidFill>
                  <a:srgbClr val="191B1F"/>
                </a:solidFill>
                <a:effectLst/>
              </a:rPr>
              <a:t>。插入和删除操作的时间复杂度是对数级别的 </a:t>
            </a:r>
            <a:r>
              <a:rPr lang="en-US" altLang="zh-CN" sz="2400" i="0" dirty="0">
                <a:solidFill>
                  <a:srgbClr val="FF0000"/>
                </a:solidFill>
                <a:effectLst/>
              </a:rPr>
              <a:t>O(log n)</a:t>
            </a:r>
            <a:r>
              <a:rPr lang="zh-CN" altLang="en-US" sz="2400" i="0" dirty="0">
                <a:solidFill>
                  <a:srgbClr val="191B1F"/>
                </a:solidFill>
                <a:effectLst/>
              </a:rPr>
              <a:t>。</a:t>
            </a:r>
            <a:endParaRPr lang="en-US" altLang="zh-CN" sz="2400" i="0" dirty="0">
              <a:solidFill>
                <a:srgbClr val="191B1F"/>
              </a:solidFill>
              <a:effectLst/>
            </a:endParaRPr>
          </a:p>
          <a:p>
            <a:pPr algn="l">
              <a:lnSpc>
                <a:spcPct val="150000"/>
              </a:lnSpc>
            </a:pPr>
            <a:r>
              <a:rPr lang="zh-CN" altLang="en-US" sz="2400" b="1" i="0" dirty="0">
                <a:solidFill>
                  <a:srgbClr val="191B1F"/>
                </a:solidFill>
                <a:effectLst/>
              </a:rPr>
              <a:t>查找和访问：</a:t>
            </a:r>
          </a:p>
          <a:p>
            <a:pPr algn="l">
              <a:lnSpc>
                <a:spcPct val="150000"/>
              </a:lnSpc>
            </a:pPr>
            <a:r>
              <a:rPr lang="zh-CN" altLang="en-US" sz="2400" i="0" dirty="0">
                <a:solidFill>
                  <a:srgbClr val="191B1F"/>
                </a:solidFill>
                <a:effectLst/>
              </a:rPr>
              <a:t>通过 </a:t>
            </a:r>
            <a:r>
              <a:rPr lang="en-US" altLang="zh-CN" sz="2400" i="0" dirty="0">
                <a:solidFill>
                  <a:srgbClr val="191B1F"/>
                </a:solidFill>
                <a:effectLst/>
              </a:rPr>
              <a:t>find() </a:t>
            </a:r>
            <a:r>
              <a:rPr lang="zh-CN" altLang="en-US" sz="2400" i="0" dirty="0">
                <a:solidFill>
                  <a:srgbClr val="191B1F"/>
                </a:solidFill>
                <a:effectLst/>
              </a:rPr>
              <a:t>成员函数可以</a:t>
            </a:r>
            <a:r>
              <a:rPr lang="zh-CN" altLang="en-US" sz="2400" i="0" dirty="0">
                <a:solidFill>
                  <a:srgbClr val="FF0000"/>
                </a:solidFill>
                <a:effectLst/>
              </a:rPr>
              <a:t>查找</a:t>
            </a:r>
            <a:r>
              <a:rPr lang="zh-CN" altLang="en-US" sz="2400" i="0" dirty="0">
                <a:solidFill>
                  <a:srgbClr val="191B1F"/>
                </a:solidFill>
                <a:effectLst/>
              </a:rPr>
              <a:t>指定元素，返回指向该元素的迭代器。</a:t>
            </a:r>
            <a:endParaRPr lang="en-US" altLang="zh-CN" sz="2400" i="0" dirty="0">
              <a:solidFill>
                <a:srgbClr val="191B1F"/>
              </a:solidFill>
              <a:effectLst/>
            </a:endParaRPr>
          </a:p>
          <a:p>
            <a:pPr algn="l">
              <a:spcBef>
                <a:spcPts val="600"/>
              </a:spcBef>
              <a:spcAft>
                <a:spcPts val="600"/>
              </a:spcAft>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229308042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395207"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 </a:t>
            </a:r>
            <a:r>
              <a:rPr lang="en-US" altLang="zh-CN" sz="3600" b="1" dirty="0"/>
              <a:t>set</a:t>
            </a:r>
            <a:endParaRPr lang="zh-CN" altLang="en-US" sz="3600" b="1" dirty="0"/>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1135054"/>
          </a:xfrm>
          <a:prstGeom prst="rect">
            <a:avLst/>
          </a:prstGeom>
          <a:noFill/>
        </p:spPr>
        <p:txBody>
          <a:bodyPr wrap="square" rtlCol="0">
            <a:spAutoFit/>
          </a:bodyPr>
          <a:lstStyle/>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pic>
        <p:nvPicPr>
          <p:cNvPr id="4" name="图片 3">
            <a:extLst>
              <a:ext uri="{FF2B5EF4-FFF2-40B4-BE49-F238E27FC236}">
                <a16:creationId xmlns:a16="http://schemas.microsoft.com/office/drawing/2014/main" id="{C01B6C1F-D52B-5CA6-F512-44E72315CA3A}"/>
              </a:ext>
            </a:extLst>
          </p:cNvPr>
          <p:cNvPicPr>
            <a:picLocks noChangeAspect="1"/>
          </p:cNvPicPr>
          <p:nvPr/>
        </p:nvPicPr>
        <p:blipFill>
          <a:blip r:embed="rId3"/>
          <a:stretch>
            <a:fillRect/>
          </a:stretch>
        </p:blipFill>
        <p:spPr>
          <a:xfrm>
            <a:off x="4970026" y="272791"/>
            <a:ext cx="5283472" cy="6439231"/>
          </a:xfrm>
          <a:prstGeom prst="rect">
            <a:avLst/>
          </a:prstGeom>
        </p:spPr>
      </p:pic>
      <p:pic>
        <p:nvPicPr>
          <p:cNvPr id="11" name="图片 10">
            <a:extLst>
              <a:ext uri="{FF2B5EF4-FFF2-40B4-BE49-F238E27FC236}">
                <a16:creationId xmlns:a16="http://schemas.microsoft.com/office/drawing/2014/main" id="{4B851252-7569-B776-7DD5-2D615A66E721}"/>
              </a:ext>
            </a:extLst>
          </p:cNvPr>
          <p:cNvPicPr>
            <a:picLocks noChangeAspect="1"/>
          </p:cNvPicPr>
          <p:nvPr/>
        </p:nvPicPr>
        <p:blipFill>
          <a:blip r:embed="rId4"/>
          <a:stretch>
            <a:fillRect/>
          </a:stretch>
        </p:blipFill>
        <p:spPr>
          <a:xfrm>
            <a:off x="6756608" y="278739"/>
            <a:ext cx="4318222" cy="1689187"/>
          </a:xfrm>
          <a:prstGeom prst="rect">
            <a:avLst/>
          </a:prstGeom>
        </p:spPr>
      </p:pic>
      <p:sp>
        <p:nvSpPr>
          <p:cNvPr id="12" name="文本框 11">
            <a:extLst>
              <a:ext uri="{FF2B5EF4-FFF2-40B4-BE49-F238E27FC236}">
                <a16:creationId xmlns:a16="http://schemas.microsoft.com/office/drawing/2014/main" id="{5CE1875C-891E-3AE4-B004-65AF6DDB0BA1}"/>
              </a:ext>
            </a:extLst>
          </p:cNvPr>
          <p:cNvSpPr txBox="1"/>
          <p:nvPr/>
        </p:nvSpPr>
        <p:spPr>
          <a:xfrm>
            <a:off x="1853176" y="1967926"/>
            <a:ext cx="2831224" cy="3416320"/>
          </a:xfrm>
          <a:prstGeom prst="rect">
            <a:avLst/>
          </a:prstGeom>
          <a:noFill/>
        </p:spPr>
        <p:txBody>
          <a:bodyPr wrap="none" rtlCol="0">
            <a:spAutoFit/>
          </a:bodyPr>
          <a:lstStyle/>
          <a:p>
            <a:r>
              <a:rPr lang="en-US" altLang="zh-CN" sz="2400" dirty="0"/>
              <a:t>Set</a:t>
            </a:r>
            <a:r>
              <a:rPr lang="zh-CN" altLang="en-US" sz="2400" dirty="0"/>
              <a:t>应用示例：</a:t>
            </a:r>
            <a:endParaRPr lang="en-US" altLang="zh-CN" sz="2400" dirty="0"/>
          </a:p>
          <a:p>
            <a:r>
              <a:rPr lang="zh-CN" altLang="en-US" sz="2400" dirty="0"/>
              <a:t>将</a:t>
            </a:r>
            <a:r>
              <a:rPr lang="en-US" altLang="zh-CN" sz="2400" dirty="0"/>
              <a:t>30 10 50 20</a:t>
            </a:r>
            <a:r>
              <a:rPr lang="zh-CN" altLang="en-US" sz="2400" dirty="0"/>
              <a:t>元素</a:t>
            </a:r>
            <a:endParaRPr lang="en-US" altLang="zh-CN" sz="2400" dirty="0"/>
          </a:p>
          <a:p>
            <a:r>
              <a:rPr lang="zh-CN" altLang="en-US" sz="2400" dirty="0"/>
              <a:t>插入</a:t>
            </a:r>
            <a:r>
              <a:rPr lang="en-US" altLang="zh-CN" sz="2400" dirty="0"/>
              <a:t>set</a:t>
            </a:r>
            <a:r>
              <a:rPr lang="zh-CN" altLang="en-US" sz="2400" dirty="0"/>
              <a:t>中</a:t>
            </a:r>
            <a:endParaRPr lang="en-US" altLang="zh-CN" sz="2400" dirty="0"/>
          </a:p>
          <a:p>
            <a:r>
              <a:rPr lang="zh-CN" altLang="en-US" sz="2400" dirty="0"/>
              <a:t>遍历</a:t>
            </a:r>
            <a:r>
              <a:rPr lang="en-US" altLang="zh-CN" sz="2400" dirty="0"/>
              <a:t>set</a:t>
            </a:r>
            <a:r>
              <a:rPr lang="zh-CN" altLang="en-US" sz="2400" dirty="0"/>
              <a:t>，发现元素</a:t>
            </a:r>
            <a:endParaRPr lang="en-US" altLang="zh-CN" sz="2400" dirty="0"/>
          </a:p>
          <a:p>
            <a:r>
              <a:rPr lang="zh-CN" altLang="en-US" sz="2400" dirty="0"/>
              <a:t>已经排好序。</a:t>
            </a:r>
            <a:endParaRPr lang="en-US" altLang="zh-CN" sz="2400" dirty="0"/>
          </a:p>
          <a:p>
            <a:r>
              <a:rPr lang="zh-CN" altLang="en-US" sz="2400" dirty="0"/>
              <a:t>查找元素</a:t>
            </a:r>
            <a:endParaRPr lang="en-US" altLang="zh-CN" sz="2400" dirty="0"/>
          </a:p>
          <a:p>
            <a:r>
              <a:rPr lang="zh-CN" altLang="en-US" sz="2400" dirty="0"/>
              <a:t>删除元素，</a:t>
            </a:r>
            <a:endParaRPr lang="en-US" altLang="zh-CN" sz="2400" dirty="0"/>
          </a:p>
          <a:p>
            <a:r>
              <a:rPr lang="zh-CN" altLang="en-US" sz="2400" dirty="0"/>
              <a:t>遍历</a:t>
            </a:r>
            <a:r>
              <a:rPr lang="en-US" altLang="zh-CN" sz="2400" dirty="0"/>
              <a:t>set</a:t>
            </a:r>
            <a:r>
              <a:rPr lang="zh-CN" altLang="en-US" sz="2400" dirty="0"/>
              <a:t>，发现元素</a:t>
            </a:r>
            <a:endParaRPr lang="en-US" altLang="zh-CN" sz="2400" dirty="0"/>
          </a:p>
          <a:p>
            <a:r>
              <a:rPr lang="en-US" altLang="zh-CN" sz="2400" dirty="0"/>
              <a:t>20</a:t>
            </a:r>
            <a:r>
              <a:rPr lang="zh-CN" altLang="en-US" sz="2400" dirty="0"/>
              <a:t>已经被成功删除</a:t>
            </a:r>
            <a:endParaRPr lang="en-US" altLang="zh-CN" sz="2400" dirty="0"/>
          </a:p>
        </p:txBody>
      </p:sp>
    </p:spTree>
    <p:extLst>
      <p:ext uri="{BB962C8B-B14F-4D97-AF65-F5344CB8AC3E}">
        <p14:creationId xmlns:p14="http://schemas.microsoft.com/office/powerpoint/2010/main" val="292357986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1689052"/>
          </a:xfrm>
          <a:prstGeom prst="rect">
            <a:avLst/>
          </a:prstGeom>
          <a:noFill/>
        </p:spPr>
        <p:txBody>
          <a:bodyPr wrap="square" rtlCol="0">
            <a:spAutoFit/>
          </a:bodyPr>
          <a:lstStyle/>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pic>
        <p:nvPicPr>
          <p:cNvPr id="3" name="图片 2">
            <a:extLst>
              <a:ext uri="{FF2B5EF4-FFF2-40B4-BE49-F238E27FC236}">
                <a16:creationId xmlns:a16="http://schemas.microsoft.com/office/drawing/2014/main" id="{CEB99EB5-2C85-5FE9-17C5-05F204D1FA67}"/>
              </a:ext>
            </a:extLst>
          </p:cNvPr>
          <p:cNvPicPr>
            <a:picLocks noChangeAspect="1"/>
          </p:cNvPicPr>
          <p:nvPr/>
        </p:nvPicPr>
        <p:blipFill>
          <a:blip r:embed="rId3"/>
          <a:stretch>
            <a:fillRect/>
          </a:stretch>
        </p:blipFill>
        <p:spPr>
          <a:xfrm>
            <a:off x="2948947" y="846666"/>
            <a:ext cx="7375120" cy="6011334"/>
          </a:xfrm>
          <a:prstGeom prst="rect">
            <a:avLst/>
          </a:prstGeom>
        </p:spPr>
      </p:pic>
    </p:spTree>
    <p:extLst>
      <p:ext uri="{BB962C8B-B14F-4D97-AF65-F5344CB8AC3E}">
        <p14:creationId xmlns:p14="http://schemas.microsoft.com/office/powerpoint/2010/main" val="324632556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3905043"/>
          </a:xfrm>
          <a:prstGeom prst="rect">
            <a:avLst/>
          </a:prstGeom>
          <a:noFill/>
        </p:spPr>
        <p:txBody>
          <a:bodyPr wrap="square" rtlCol="0">
            <a:spAutoFit/>
          </a:bodyPr>
          <a:lstStyle/>
          <a:p>
            <a:pPr>
              <a:lnSpc>
                <a:spcPct val="150000"/>
              </a:lnSpc>
            </a:pPr>
            <a:r>
              <a:rPr lang="zh-CN" altLang="en-US" sz="2400" dirty="0">
                <a:solidFill>
                  <a:srgbClr val="191B1F"/>
                </a:solidFill>
              </a:rPr>
              <a:t>注意到数据范围：操作</a:t>
            </a:r>
            <a:r>
              <a:rPr lang="en-US" altLang="zh-CN" sz="2400" dirty="0">
                <a:solidFill>
                  <a:srgbClr val="191B1F"/>
                </a:solidFill>
              </a:rPr>
              <a:t>100000</a:t>
            </a:r>
            <a:r>
              <a:rPr lang="zh-CN" altLang="en-US" sz="2400" dirty="0">
                <a:solidFill>
                  <a:srgbClr val="191B1F"/>
                </a:solidFill>
              </a:rPr>
              <a:t>次，顺序查找的时间复杂度不满足，</a:t>
            </a:r>
            <a:r>
              <a:rPr lang="zh-CN" altLang="en-US" sz="2400" i="0" dirty="0">
                <a:solidFill>
                  <a:srgbClr val="191B1F"/>
                </a:solidFill>
                <a:effectLst/>
              </a:rPr>
              <a:t>我们用</a:t>
            </a:r>
            <a:r>
              <a:rPr lang="en-US" altLang="zh-CN" sz="2400" i="0" dirty="0">
                <a:solidFill>
                  <a:srgbClr val="191B1F"/>
                </a:solidFill>
                <a:effectLst/>
              </a:rPr>
              <a:t>map</a:t>
            </a:r>
            <a:r>
              <a:rPr lang="zh-CN" altLang="en-US" sz="2400" i="0" dirty="0">
                <a:solidFill>
                  <a:srgbClr val="191B1F"/>
                </a:solidFill>
                <a:effectLst/>
              </a:rPr>
              <a:t>来解决这个问题。</a:t>
            </a:r>
            <a:endParaRPr lang="en-US" altLang="zh-CN" sz="2400" i="0" dirty="0">
              <a:solidFill>
                <a:srgbClr val="191B1F"/>
              </a:solidFill>
              <a:effectLst/>
            </a:endParaRPr>
          </a:p>
          <a:p>
            <a:pPr algn="l">
              <a:lnSpc>
                <a:spcPct val="150000"/>
              </a:lnSpc>
            </a:pPr>
            <a:r>
              <a:rPr lang="zh-CN" altLang="en-US" sz="2400" dirty="0">
                <a:solidFill>
                  <a:srgbClr val="191B1F"/>
                </a:solidFill>
              </a:rPr>
              <a:t>我们定义</a:t>
            </a:r>
            <a:r>
              <a:rPr lang="en-US" altLang="zh-CN" sz="2400" dirty="0">
                <a:solidFill>
                  <a:srgbClr val="191B1F"/>
                </a:solidFill>
              </a:rPr>
              <a:t>map&lt;string, int&gt; </a:t>
            </a:r>
            <a:r>
              <a:rPr lang="en-US" altLang="zh-CN" sz="2400" dirty="0" err="1">
                <a:solidFill>
                  <a:srgbClr val="191B1F"/>
                </a:solidFill>
              </a:rPr>
              <a:t>mp</a:t>
            </a:r>
            <a:r>
              <a:rPr lang="en-US" altLang="zh-CN" sz="2400" dirty="0">
                <a:solidFill>
                  <a:srgbClr val="191B1F"/>
                </a:solidFill>
              </a:rPr>
              <a:t>;</a:t>
            </a:r>
            <a:r>
              <a:rPr lang="zh-CN" altLang="en-US" sz="2400" dirty="0">
                <a:solidFill>
                  <a:srgbClr val="191B1F"/>
                </a:solidFill>
              </a:rPr>
              <a:t>表示姓名为</a:t>
            </a:r>
            <a:r>
              <a:rPr lang="en-US" altLang="zh-CN" sz="2400" dirty="0">
                <a:solidFill>
                  <a:srgbClr val="191B1F"/>
                </a:solidFill>
              </a:rPr>
              <a:t>map</a:t>
            </a:r>
            <a:r>
              <a:rPr lang="zh-CN" altLang="en-US" sz="2400" dirty="0">
                <a:solidFill>
                  <a:srgbClr val="191B1F"/>
                </a:solidFill>
              </a:rPr>
              <a:t>中第一项的人的成绩。</a:t>
            </a:r>
            <a:endParaRPr lang="en-US" altLang="zh-CN" sz="2400" dirty="0">
              <a:solidFill>
                <a:srgbClr val="191B1F"/>
              </a:solidFill>
            </a:endParaRPr>
          </a:p>
          <a:p>
            <a:pPr algn="l">
              <a:lnSpc>
                <a:spcPct val="150000"/>
              </a:lnSpc>
            </a:pPr>
            <a:r>
              <a:rPr lang="zh-CN" altLang="en-US" sz="2400" dirty="0">
                <a:solidFill>
                  <a:srgbClr val="191B1F"/>
                </a:solidFill>
              </a:rPr>
              <a:t>操作</a:t>
            </a:r>
            <a:r>
              <a:rPr lang="en-US" altLang="zh-CN" sz="2400" dirty="0">
                <a:solidFill>
                  <a:srgbClr val="191B1F"/>
                </a:solidFill>
              </a:rPr>
              <a:t>1</a:t>
            </a:r>
            <a:r>
              <a:rPr lang="zh-CN" altLang="en-US" sz="2400" dirty="0">
                <a:solidFill>
                  <a:srgbClr val="191B1F"/>
                </a:solidFill>
              </a:rPr>
              <a:t>：找到系统中名称位</a:t>
            </a:r>
            <a:r>
              <a:rPr lang="en-US" altLang="zh-CN" sz="2400" dirty="0">
                <a:solidFill>
                  <a:srgbClr val="191B1F"/>
                </a:solidFill>
              </a:rPr>
              <a:t>x</a:t>
            </a:r>
            <a:r>
              <a:rPr lang="zh-CN" altLang="en-US" sz="2400" dirty="0">
                <a:solidFill>
                  <a:srgbClr val="191B1F"/>
                </a:solidFill>
              </a:rPr>
              <a:t>的人，改他的成绩，可以直接用</a:t>
            </a:r>
            <a:r>
              <a:rPr lang="en-US" altLang="zh-CN" sz="2400" dirty="0" err="1">
                <a:solidFill>
                  <a:srgbClr val="191B1F"/>
                </a:solidFill>
              </a:rPr>
              <a:t>mp</a:t>
            </a:r>
            <a:r>
              <a:rPr lang="en-US" altLang="zh-CN" sz="2400" dirty="0">
                <a:solidFill>
                  <a:srgbClr val="191B1F"/>
                </a:solidFill>
              </a:rPr>
              <a:t>[x]=</a:t>
            </a:r>
            <a:r>
              <a:rPr lang="en-US" altLang="zh-CN" sz="2400" dirty="0" err="1">
                <a:solidFill>
                  <a:srgbClr val="191B1F"/>
                </a:solidFill>
              </a:rPr>
              <a:t>val</a:t>
            </a:r>
            <a:r>
              <a:rPr lang="zh-CN" altLang="en-US" sz="2400" dirty="0">
                <a:solidFill>
                  <a:srgbClr val="191B1F"/>
                </a:solidFill>
              </a:rPr>
              <a:t>完成。</a:t>
            </a:r>
            <a:endParaRPr lang="en-US" altLang="zh-CN" sz="2400" dirty="0">
              <a:solidFill>
                <a:srgbClr val="191B1F"/>
              </a:solidFill>
            </a:endParaRPr>
          </a:p>
          <a:p>
            <a:pPr algn="l">
              <a:lnSpc>
                <a:spcPct val="150000"/>
              </a:lnSpc>
            </a:pPr>
            <a:endParaRPr lang="en-US" altLang="zh-CN" sz="2400" i="0" dirty="0">
              <a:solidFill>
                <a:srgbClr val="191B1F"/>
              </a:solidFill>
              <a:effectLst/>
            </a:endParaRPr>
          </a:p>
        </p:txBody>
      </p:sp>
      <p:sp>
        <p:nvSpPr>
          <p:cNvPr id="2" name="文本框 1">
            <a:extLst>
              <a:ext uri="{FF2B5EF4-FFF2-40B4-BE49-F238E27FC236}">
                <a16:creationId xmlns:a16="http://schemas.microsoft.com/office/drawing/2014/main" id="{5445122A-E273-0D1B-BA8C-9D728138F5C2}"/>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pic>
        <p:nvPicPr>
          <p:cNvPr id="4" name="图片 3">
            <a:extLst>
              <a:ext uri="{FF2B5EF4-FFF2-40B4-BE49-F238E27FC236}">
                <a16:creationId xmlns:a16="http://schemas.microsoft.com/office/drawing/2014/main" id="{455AAEAB-4DE6-45E8-8074-A4A328086143}"/>
              </a:ext>
            </a:extLst>
          </p:cNvPr>
          <p:cNvPicPr>
            <a:picLocks noChangeAspect="1"/>
          </p:cNvPicPr>
          <p:nvPr/>
        </p:nvPicPr>
        <p:blipFill>
          <a:blip r:embed="rId3"/>
          <a:stretch>
            <a:fillRect/>
          </a:stretch>
        </p:blipFill>
        <p:spPr>
          <a:xfrm>
            <a:off x="2493283" y="5082482"/>
            <a:ext cx="2946551" cy="1435174"/>
          </a:xfrm>
          <a:prstGeom prst="rect">
            <a:avLst/>
          </a:prstGeom>
        </p:spPr>
      </p:pic>
    </p:spTree>
    <p:extLst>
      <p:ext uri="{BB962C8B-B14F-4D97-AF65-F5344CB8AC3E}">
        <p14:creationId xmlns:p14="http://schemas.microsoft.com/office/powerpoint/2010/main" val="14885718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1689052"/>
          </a:xfrm>
          <a:prstGeom prst="rect">
            <a:avLst/>
          </a:prstGeom>
          <a:noFill/>
        </p:spPr>
        <p:txBody>
          <a:bodyPr wrap="square" rtlCol="0">
            <a:spAutoFit/>
          </a:bodyPr>
          <a:lstStyle/>
          <a:p>
            <a:pPr algn="l">
              <a:lnSpc>
                <a:spcPct val="150000"/>
              </a:lnSpc>
            </a:pPr>
            <a:r>
              <a:rPr lang="zh-CN" altLang="en-US" sz="2400" i="0" dirty="0">
                <a:solidFill>
                  <a:srgbClr val="191B1F"/>
                </a:solidFill>
                <a:effectLst/>
              </a:rPr>
              <a:t>操作</a:t>
            </a:r>
            <a:r>
              <a:rPr lang="en-US" altLang="zh-CN" sz="2400" i="0" dirty="0">
                <a:solidFill>
                  <a:srgbClr val="191B1F"/>
                </a:solidFill>
                <a:effectLst/>
              </a:rPr>
              <a:t>2</a:t>
            </a:r>
            <a:r>
              <a:rPr lang="zh-CN" altLang="en-US" sz="2400" i="0" dirty="0">
                <a:solidFill>
                  <a:srgbClr val="191B1F"/>
                </a:solidFill>
                <a:effectLst/>
              </a:rPr>
              <a:t>：尝试在</a:t>
            </a:r>
            <a:r>
              <a:rPr lang="en-US" altLang="zh-CN" sz="2400" i="0" dirty="0">
                <a:solidFill>
                  <a:srgbClr val="191B1F"/>
                </a:solidFill>
                <a:effectLst/>
              </a:rPr>
              <a:t>map</a:t>
            </a:r>
            <a:r>
              <a:rPr lang="zh-CN" altLang="en-US" sz="2400" i="0" dirty="0">
                <a:solidFill>
                  <a:srgbClr val="191B1F"/>
                </a:solidFill>
                <a:effectLst/>
              </a:rPr>
              <a:t>中寻找输入的姓名，找到了输出对应成绩，没找到输出</a:t>
            </a:r>
            <a:r>
              <a:rPr lang="en-US" altLang="zh-CN" sz="2400" i="0" dirty="0">
                <a:solidFill>
                  <a:srgbClr val="191B1F"/>
                </a:solidFill>
                <a:effectLst/>
              </a:rPr>
              <a:t>Not found</a:t>
            </a:r>
          </a:p>
          <a:p>
            <a:pPr algn="l">
              <a:lnSpc>
                <a:spcPct val="150000"/>
              </a:lnSpc>
            </a:pPr>
            <a:endParaRPr lang="en-US" altLang="zh-CN" sz="2400" i="0" dirty="0">
              <a:solidFill>
                <a:srgbClr val="191B1F"/>
              </a:solidFill>
              <a:effectLst/>
            </a:endParaRPr>
          </a:p>
        </p:txBody>
      </p:sp>
      <p:sp>
        <p:nvSpPr>
          <p:cNvPr id="2" name="文本框 1">
            <a:extLst>
              <a:ext uri="{FF2B5EF4-FFF2-40B4-BE49-F238E27FC236}">
                <a16:creationId xmlns:a16="http://schemas.microsoft.com/office/drawing/2014/main" id="{5445122A-E273-0D1B-BA8C-9D728138F5C2}"/>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pic>
        <p:nvPicPr>
          <p:cNvPr id="5" name="图片 4">
            <a:extLst>
              <a:ext uri="{FF2B5EF4-FFF2-40B4-BE49-F238E27FC236}">
                <a16:creationId xmlns:a16="http://schemas.microsoft.com/office/drawing/2014/main" id="{D34BBA90-36DC-B010-5D2C-6C56415139C8}"/>
              </a:ext>
            </a:extLst>
          </p:cNvPr>
          <p:cNvPicPr>
            <a:picLocks noChangeAspect="1"/>
          </p:cNvPicPr>
          <p:nvPr/>
        </p:nvPicPr>
        <p:blipFill>
          <a:blip r:embed="rId3"/>
          <a:stretch>
            <a:fillRect/>
          </a:stretch>
        </p:blipFill>
        <p:spPr>
          <a:xfrm>
            <a:off x="2421129" y="2926015"/>
            <a:ext cx="4394426" cy="2533780"/>
          </a:xfrm>
          <a:prstGeom prst="rect">
            <a:avLst/>
          </a:prstGeom>
        </p:spPr>
      </p:pic>
    </p:spTree>
    <p:extLst>
      <p:ext uri="{BB962C8B-B14F-4D97-AF65-F5344CB8AC3E}">
        <p14:creationId xmlns:p14="http://schemas.microsoft.com/office/powerpoint/2010/main" val="48637503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A71295-2483-BBD9-9F72-58075AA11DD2}"/>
              </a:ext>
            </a:extLst>
          </p:cNvPr>
          <p:cNvPicPr>
            <a:picLocks noChangeAspect="1"/>
          </p:cNvPicPr>
          <p:nvPr/>
        </p:nvPicPr>
        <p:blipFill>
          <a:blip r:embed="rId3"/>
          <a:stretch>
            <a:fillRect/>
          </a:stretch>
        </p:blipFill>
        <p:spPr>
          <a:xfrm>
            <a:off x="829505" y="222057"/>
            <a:ext cx="4334480" cy="847843"/>
          </a:xfrm>
          <a:prstGeom prst="rect">
            <a:avLst/>
          </a:prstGeom>
        </p:spPr>
      </p:pic>
      <p:sp>
        <p:nvSpPr>
          <p:cNvPr id="3" name="文本框 2">
            <a:extLst>
              <a:ext uri="{FF2B5EF4-FFF2-40B4-BE49-F238E27FC236}">
                <a16:creationId xmlns:a16="http://schemas.microsoft.com/office/drawing/2014/main" id="{8FF2A5D1-D9E7-9D0E-F775-3053181BC9A3}"/>
              </a:ext>
            </a:extLst>
          </p:cNvPr>
          <p:cNvSpPr txBox="1"/>
          <p:nvPr/>
        </p:nvSpPr>
        <p:spPr>
          <a:xfrm>
            <a:off x="929792" y="45813"/>
            <a:ext cx="9773035" cy="1200329"/>
          </a:xfrm>
          <a:prstGeom prst="rect">
            <a:avLst/>
          </a:prstGeom>
          <a:noFill/>
        </p:spPr>
        <p:txBody>
          <a:bodyPr wrap="square" rtlCol="0">
            <a:spAutoFit/>
          </a:bodyPr>
          <a:lstStyle/>
          <a:p>
            <a:pPr eaLnBrk="1" latinLnBrk="0" hangingPunct="1"/>
            <a:r>
              <a:rPr lang="zh-CN" altLang="en-US" sz="3600" dirty="0"/>
              <a:t>本次课目标：让大家会这个题</a:t>
            </a:r>
            <a:endParaRPr lang="en-US" altLang="zh-CN" sz="3600" dirty="0"/>
          </a:p>
          <a:p>
            <a:pPr eaLnBrk="1" latinLnBrk="0" hangingPunct="1"/>
            <a:r>
              <a:rPr lang="en-US" altLang="zh-CN" sz="3600" dirty="0">
                <a:hlinkClick r:id="rId4"/>
              </a:rPr>
              <a:t>P1439 </a:t>
            </a:r>
            <a:r>
              <a:rPr lang="zh-CN" altLang="en-US" sz="3600" dirty="0">
                <a:hlinkClick r:id="rId4"/>
              </a:rPr>
              <a:t>最长公共子序列</a:t>
            </a:r>
            <a:endParaRPr lang="zh-CN" altLang="en-US" sz="3600" dirty="0"/>
          </a:p>
        </p:txBody>
      </p:sp>
      <p:pic>
        <p:nvPicPr>
          <p:cNvPr id="8" name="图片 7">
            <a:extLst>
              <a:ext uri="{FF2B5EF4-FFF2-40B4-BE49-F238E27FC236}">
                <a16:creationId xmlns:a16="http://schemas.microsoft.com/office/drawing/2014/main" id="{E79F1498-CFBD-9BF7-1EDC-D53762AE5BC9}"/>
              </a:ext>
            </a:extLst>
          </p:cNvPr>
          <p:cNvPicPr>
            <a:picLocks noChangeAspect="1"/>
          </p:cNvPicPr>
          <p:nvPr/>
        </p:nvPicPr>
        <p:blipFill>
          <a:blip r:embed="rId5"/>
          <a:stretch>
            <a:fillRect/>
          </a:stretch>
        </p:blipFill>
        <p:spPr>
          <a:xfrm>
            <a:off x="1808343" y="1246142"/>
            <a:ext cx="8293016" cy="5509240"/>
          </a:xfrm>
          <a:prstGeom prst="rect">
            <a:avLst/>
          </a:prstGeom>
        </p:spPr>
      </p:pic>
      <p:sp>
        <p:nvSpPr>
          <p:cNvPr id="4" name="文本框 3">
            <a:extLst>
              <a:ext uri="{FF2B5EF4-FFF2-40B4-BE49-F238E27FC236}">
                <a16:creationId xmlns:a16="http://schemas.microsoft.com/office/drawing/2014/main" id="{3C53AFD1-AA8F-77F9-AC95-082A977F0CFF}"/>
              </a:ext>
            </a:extLst>
          </p:cNvPr>
          <p:cNvSpPr txBox="1"/>
          <p:nvPr/>
        </p:nvSpPr>
        <p:spPr>
          <a:xfrm>
            <a:off x="5130459" y="3338481"/>
            <a:ext cx="5148870" cy="646331"/>
          </a:xfrm>
          <a:prstGeom prst="rect">
            <a:avLst/>
          </a:prstGeom>
          <a:noFill/>
        </p:spPr>
        <p:txBody>
          <a:bodyPr wrap="square" rtlCol="0">
            <a:spAutoFit/>
          </a:bodyPr>
          <a:lstStyle/>
          <a:p>
            <a:r>
              <a:rPr lang="zh-CN" altLang="en-US" dirty="0"/>
              <a:t>子序列：最初序列通过去除某些元素，但不破坏余下元素相对位置（顺序）而形成的新序列</a:t>
            </a:r>
          </a:p>
        </p:txBody>
      </p:sp>
    </p:spTree>
    <p:extLst>
      <p:ext uri="{BB962C8B-B14F-4D97-AF65-F5344CB8AC3E}">
        <p14:creationId xmlns:p14="http://schemas.microsoft.com/office/powerpoint/2010/main" val="154095474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1135054"/>
          </a:xfrm>
          <a:prstGeom prst="rect">
            <a:avLst/>
          </a:prstGeom>
          <a:noFill/>
        </p:spPr>
        <p:txBody>
          <a:bodyPr wrap="square" rtlCol="0">
            <a:spAutoFit/>
          </a:bodyPr>
          <a:lstStyle/>
          <a:p>
            <a:pPr algn="l">
              <a:lnSpc>
                <a:spcPct val="150000"/>
              </a:lnSpc>
            </a:pPr>
            <a:r>
              <a:rPr lang="zh-CN" altLang="en-US" sz="2400" i="0" dirty="0">
                <a:solidFill>
                  <a:srgbClr val="191B1F"/>
                </a:solidFill>
                <a:effectLst/>
              </a:rPr>
              <a:t>操作</a:t>
            </a:r>
            <a:r>
              <a:rPr lang="en-US" altLang="zh-CN" sz="2400" dirty="0">
                <a:solidFill>
                  <a:srgbClr val="191B1F"/>
                </a:solidFill>
              </a:rPr>
              <a:t>3</a:t>
            </a:r>
            <a:r>
              <a:rPr lang="zh-CN" altLang="en-US" sz="2400" i="0" dirty="0">
                <a:solidFill>
                  <a:srgbClr val="191B1F"/>
                </a:solidFill>
                <a:effectLst/>
              </a:rPr>
              <a:t>：同理，找到了将他删除，输出</a:t>
            </a:r>
            <a:r>
              <a:rPr lang="en-US" altLang="zh-CN" sz="2400" i="0" dirty="0">
                <a:solidFill>
                  <a:srgbClr val="191B1F"/>
                </a:solidFill>
                <a:effectLst/>
              </a:rPr>
              <a:t>Deleted successfully</a:t>
            </a:r>
            <a:r>
              <a:rPr lang="zh-CN" altLang="en-US" sz="2400" i="0" dirty="0">
                <a:solidFill>
                  <a:srgbClr val="191B1F"/>
                </a:solidFill>
                <a:effectLst/>
              </a:rPr>
              <a:t>，没找到输出</a:t>
            </a:r>
            <a:r>
              <a:rPr lang="en-US" altLang="zh-CN" sz="2400" i="0" dirty="0">
                <a:solidFill>
                  <a:srgbClr val="191B1F"/>
                </a:solidFill>
                <a:effectLst/>
              </a:rPr>
              <a:t>not found</a:t>
            </a:r>
          </a:p>
        </p:txBody>
      </p:sp>
      <p:sp>
        <p:nvSpPr>
          <p:cNvPr id="2" name="文本框 1">
            <a:extLst>
              <a:ext uri="{FF2B5EF4-FFF2-40B4-BE49-F238E27FC236}">
                <a16:creationId xmlns:a16="http://schemas.microsoft.com/office/drawing/2014/main" id="{5445122A-E273-0D1B-BA8C-9D728138F5C2}"/>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pic>
        <p:nvPicPr>
          <p:cNvPr id="4" name="图片 3">
            <a:extLst>
              <a:ext uri="{FF2B5EF4-FFF2-40B4-BE49-F238E27FC236}">
                <a16:creationId xmlns:a16="http://schemas.microsoft.com/office/drawing/2014/main" id="{3D51CAA0-566E-72DC-5F99-F98A71D1EF9B}"/>
              </a:ext>
            </a:extLst>
          </p:cNvPr>
          <p:cNvPicPr>
            <a:picLocks noChangeAspect="1"/>
          </p:cNvPicPr>
          <p:nvPr/>
        </p:nvPicPr>
        <p:blipFill>
          <a:blip r:embed="rId3"/>
          <a:stretch>
            <a:fillRect/>
          </a:stretch>
        </p:blipFill>
        <p:spPr>
          <a:xfrm>
            <a:off x="2421129" y="2819127"/>
            <a:ext cx="5556536" cy="2749691"/>
          </a:xfrm>
          <a:prstGeom prst="rect">
            <a:avLst/>
          </a:prstGeom>
        </p:spPr>
      </p:pic>
    </p:spTree>
    <p:extLst>
      <p:ext uri="{BB962C8B-B14F-4D97-AF65-F5344CB8AC3E}">
        <p14:creationId xmlns:p14="http://schemas.microsoft.com/office/powerpoint/2010/main" val="193797389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1135054"/>
          </a:xfrm>
          <a:prstGeom prst="rect">
            <a:avLst/>
          </a:prstGeom>
          <a:noFill/>
        </p:spPr>
        <p:txBody>
          <a:bodyPr wrap="square" rtlCol="0">
            <a:spAutoFit/>
          </a:bodyPr>
          <a:lstStyle/>
          <a:p>
            <a:pPr algn="l">
              <a:lnSpc>
                <a:spcPct val="150000"/>
              </a:lnSpc>
            </a:pPr>
            <a:r>
              <a:rPr lang="zh-CN" altLang="en-US" sz="2400" i="0" dirty="0">
                <a:solidFill>
                  <a:srgbClr val="191B1F"/>
                </a:solidFill>
                <a:effectLst/>
              </a:rPr>
              <a:t>操作</a:t>
            </a:r>
            <a:r>
              <a:rPr lang="en-US" altLang="zh-CN" sz="2400" dirty="0">
                <a:solidFill>
                  <a:srgbClr val="191B1F"/>
                </a:solidFill>
              </a:rPr>
              <a:t>4</a:t>
            </a:r>
            <a:r>
              <a:rPr lang="zh-CN" altLang="en-US" sz="2400" i="0" dirty="0">
                <a:solidFill>
                  <a:srgbClr val="191B1F"/>
                </a:solidFill>
                <a:effectLst/>
              </a:rPr>
              <a:t>：学生的数量即位</a:t>
            </a:r>
            <a:r>
              <a:rPr lang="en-US" altLang="zh-CN" sz="2400" i="0" dirty="0">
                <a:solidFill>
                  <a:srgbClr val="191B1F"/>
                </a:solidFill>
                <a:effectLst/>
              </a:rPr>
              <a:t>map</a:t>
            </a:r>
            <a:r>
              <a:rPr lang="zh-CN" altLang="en-US" sz="2400" i="0" dirty="0">
                <a:solidFill>
                  <a:srgbClr val="191B1F"/>
                </a:solidFill>
                <a:effectLst/>
              </a:rPr>
              <a:t>中元素个数，就是</a:t>
            </a:r>
            <a:r>
              <a:rPr lang="en-US" altLang="zh-CN" sz="2400" i="0" dirty="0" err="1">
                <a:solidFill>
                  <a:srgbClr val="191B1F"/>
                </a:solidFill>
                <a:effectLst/>
              </a:rPr>
              <a:t>mp</a:t>
            </a:r>
            <a:r>
              <a:rPr lang="en-US" altLang="zh-CN" sz="2400" dirty="0" err="1">
                <a:solidFill>
                  <a:srgbClr val="191B1F"/>
                </a:solidFill>
              </a:rPr>
              <a:t>.size</a:t>
            </a:r>
            <a:r>
              <a:rPr lang="en-US" altLang="zh-CN" sz="2400" dirty="0">
                <a:solidFill>
                  <a:srgbClr val="191B1F"/>
                </a:solidFill>
              </a:rPr>
              <a:t>()</a:t>
            </a: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sp>
        <p:nvSpPr>
          <p:cNvPr id="2" name="文本框 1">
            <a:extLst>
              <a:ext uri="{FF2B5EF4-FFF2-40B4-BE49-F238E27FC236}">
                <a16:creationId xmlns:a16="http://schemas.microsoft.com/office/drawing/2014/main" id="{5445122A-E273-0D1B-BA8C-9D728138F5C2}"/>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pic>
        <p:nvPicPr>
          <p:cNvPr id="4" name="图片 3">
            <a:extLst>
              <a:ext uri="{FF2B5EF4-FFF2-40B4-BE49-F238E27FC236}">
                <a16:creationId xmlns:a16="http://schemas.microsoft.com/office/drawing/2014/main" id="{B9C359C8-115D-9CEF-639F-018FED8EF1C1}"/>
              </a:ext>
            </a:extLst>
          </p:cNvPr>
          <p:cNvPicPr>
            <a:picLocks noChangeAspect="1"/>
          </p:cNvPicPr>
          <p:nvPr/>
        </p:nvPicPr>
        <p:blipFill>
          <a:blip r:embed="rId3"/>
          <a:stretch>
            <a:fillRect/>
          </a:stretch>
        </p:blipFill>
        <p:spPr>
          <a:xfrm>
            <a:off x="2490159" y="2452745"/>
            <a:ext cx="3841947" cy="831893"/>
          </a:xfrm>
          <a:prstGeom prst="rect">
            <a:avLst/>
          </a:prstGeom>
        </p:spPr>
      </p:pic>
    </p:spTree>
    <p:extLst>
      <p:ext uri="{BB962C8B-B14F-4D97-AF65-F5344CB8AC3E}">
        <p14:creationId xmlns:p14="http://schemas.microsoft.com/office/powerpoint/2010/main" val="186371648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文本框 1">
            <a:extLst>
              <a:ext uri="{FF2B5EF4-FFF2-40B4-BE49-F238E27FC236}">
                <a16:creationId xmlns:a16="http://schemas.microsoft.com/office/drawing/2014/main" id="{5445122A-E273-0D1B-BA8C-9D728138F5C2}"/>
              </a:ext>
            </a:extLst>
          </p:cNvPr>
          <p:cNvSpPr txBox="1"/>
          <p:nvPr/>
        </p:nvSpPr>
        <p:spPr>
          <a:xfrm>
            <a:off x="1405467" y="272791"/>
            <a:ext cx="8238066" cy="1200329"/>
          </a:xfrm>
          <a:prstGeom prst="rect">
            <a:avLst/>
          </a:prstGeom>
          <a:noFill/>
        </p:spPr>
        <p:txBody>
          <a:bodyPr wrap="square" rtlCol="0">
            <a:spAutoFit/>
          </a:bodyPr>
          <a:lstStyle/>
          <a:p>
            <a:r>
              <a:rPr lang="en-US" altLang="zh-CN" sz="3600" b="1" dirty="0"/>
              <a:t>STL</a:t>
            </a:r>
            <a:r>
              <a:rPr lang="zh-CN" altLang="en-US" sz="3600" b="1" dirty="0"/>
              <a:t>与</a:t>
            </a:r>
            <a:r>
              <a:rPr lang="en-US" altLang="zh-CN" sz="3600" b="1" dirty="0"/>
              <a:t>STL</a:t>
            </a:r>
            <a:r>
              <a:rPr lang="zh-CN" altLang="en-US" sz="3600" b="1" dirty="0"/>
              <a:t>的应用    </a:t>
            </a:r>
            <a:r>
              <a:rPr lang="en-US" altLang="zh-CN" sz="3600" b="1" dirty="0" err="1"/>
              <a:t>luogu</a:t>
            </a:r>
            <a:r>
              <a:rPr lang="en-US" altLang="zh-CN" sz="3600" b="1" dirty="0"/>
              <a:t> P5266</a:t>
            </a:r>
            <a:r>
              <a:rPr lang="zh-CN" altLang="en-US" sz="3600" b="1" dirty="0"/>
              <a:t> </a:t>
            </a:r>
            <a:endParaRPr lang="en-US" altLang="zh-CN" sz="3600" b="1" dirty="0"/>
          </a:p>
          <a:p>
            <a:r>
              <a:rPr lang="zh-CN" altLang="en-US" sz="3600" b="1" dirty="0"/>
              <a:t>练习题</a:t>
            </a:r>
          </a:p>
        </p:txBody>
      </p:sp>
      <p:pic>
        <p:nvPicPr>
          <p:cNvPr id="12" name="图片 11">
            <a:extLst>
              <a:ext uri="{FF2B5EF4-FFF2-40B4-BE49-F238E27FC236}">
                <a16:creationId xmlns:a16="http://schemas.microsoft.com/office/drawing/2014/main" id="{3DD52291-7BD6-812C-4FFF-B33C35DA2FEC}"/>
              </a:ext>
            </a:extLst>
          </p:cNvPr>
          <p:cNvPicPr>
            <a:picLocks noChangeAspect="1"/>
          </p:cNvPicPr>
          <p:nvPr/>
        </p:nvPicPr>
        <p:blipFill>
          <a:blip r:embed="rId3"/>
          <a:stretch>
            <a:fillRect/>
          </a:stretch>
        </p:blipFill>
        <p:spPr>
          <a:xfrm>
            <a:off x="257087" y="2595914"/>
            <a:ext cx="2985647" cy="3636742"/>
          </a:xfrm>
          <a:prstGeom prst="rect">
            <a:avLst/>
          </a:prstGeom>
        </p:spPr>
      </p:pic>
      <p:pic>
        <p:nvPicPr>
          <p:cNvPr id="14" name="图片 13">
            <a:extLst>
              <a:ext uri="{FF2B5EF4-FFF2-40B4-BE49-F238E27FC236}">
                <a16:creationId xmlns:a16="http://schemas.microsoft.com/office/drawing/2014/main" id="{3B96F022-B449-8980-D408-4209E950F9AC}"/>
              </a:ext>
            </a:extLst>
          </p:cNvPr>
          <p:cNvPicPr>
            <a:picLocks noChangeAspect="1"/>
          </p:cNvPicPr>
          <p:nvPr/>
        </p:nvPicPr>
        <p:blipFill>
          <a:blip r:embed="rId4"/>
          <a:stretch>
            <a:fillRect/>
          </a:stretch>
        </p:blipFill>
        <p:spPr>
          <a:xfrm>
            <a:off x="3242734" y="1444508"/>
            <a:ext cx="4131733" cy="4788147"/>
          </a:xfrm>
          <a:prstGeom prst="rect">
            <a:avLst/>
          </a:prstGeom>
        </p:spPr>
      </p:pic>
      <p:pic>
        <p:nvPicPr>
          <p:cNvPr id="18" name="图片 17">
            <a:extLst>
              <a:ext uri="{FF2B5EF4-FFF2-40B4-BE49-F238E27FC236}">
                <a16:creationId xmlns:a16="http://schemas.microsoft.com/office/drawing/2014/main" id="{D22CD82E-AEC8-861F-1E2B-D06E0E7D54BD}"/>
              </a:ext>
            </a:extLst>
          </p:cNvPr>
          <p:cNvPicPr>
            <a:picLocks noChangeAspect="1"/>
          </p:cNvPicPr>
          <p:nvPr/>
        </p:nvPicPr>
        <p:blipFill>
          <a:blip r:embed="rId5"/>
          <a:stretch>
            <a:fillRect/>
          </a:stretch>
        </p:blipFill>
        <p:spPr>
          <a:xfrm>
            <a:off x="7374467" y="1444510"/>
            <a:ext cx="4560448" cy="4788146"/>
          </a:xfrm>
          <a:prstGeom prst="rect">
            <a:avLst/>
          </a:prstGeom>
        </p:spPr>
      </p:pic>
    </p:spTree>
    <p:extLst>
      <p:ext uri="{BB962C8B-B14F-4D97-AF65-F5344CB8AC3E}">
        <p14:creationId xmlns:p14="http://schemas.microsoft.com/office/powerpoint/2010/main" val="340321422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284600" cy="1200329"/>
          </a:xfrm>
          <a:prstGeom prst="rect">
            <a:avLst/>
          </a:prstGeom>
          <a:noFill/>
        </p:spPr>
        <p:txBody>
          <a:bodyPr wrap="none" rtlCol="0">
            <a:spAutoFit/>
          </a:bodyPr>
          <a:lstStyle/>
          <a:p>
            <a:r>
              <a:rPr lang="en-US" altLang="zh-CN" sz="3600" b="1" dirty="0"/>
              <a:t>STL</a:t>
            </a:r>
            <a:r>
              <a:rPr lang="zh-CN" altLang="en-US" sz="3600" b="1" dirty="0"/>
              <a:t>与</a:t>
            </a:r>
            <a:r>
              <a:rPr lang="en-US" altLang="zh-CN" sz="3600" b="1" dirty="0"/>
              <a:t>STL</a:t>
            </a:r>
          </a:p>
          <a:p>
            <a:r>
              <a:rPr lang="zh-CN" altLang="en-US" sz="3600" b="1" dirty="0"/>
              <a:t>的应用</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4459041"/>
          </a:xfrm>
          <a:prstGeom prst="rect">
            <a:avLst/>
          </a:prstGeom>
          <a:noFill/>
        </p:spPr>
        <p:txBody>
          <a:bodyPr wrap="square" rtlCol="0">
            <a:spAutoFit/>
          </a:bodyPr>
          <a:lstStyle/>
          <a:p>
            <a:pPr algn="l">
              <a:lnSpc>
                <a:spcPct val="150000"/>
              </a:lnSpc>
            </a:pPr>
            <a:r>
              <a:rPr lang="zh-CN" altLang="en-US" sz="2400" i="0" dirty="0">
                <a:solidFill>
                  <a:srgbClr val="191B1F"/>
                </a:solidFill>
                <a:effectLst/>
              </a:rPr>
              <a:t>拓展：</a:t>
            </a:r>
            <a:endParaRPr lang="en-US" altLang="zh-CN" sz="2400" i="0" dirty="0">
              <a:solidFill>
                <a:srgbClr val="191B1F"/>
              </a:solidFill>
              <a:effectLst/>
            </a:endParaRPr>
          </a:p>
          <a:p>
            <a:pPr algn="l">
              <a:lnSpc>
                <a:spcPct val="150000"/>
              </a:lnSpc>
            </a:pPr>
            <a:r>
              <a:rPr lang="zh-CN" altLang="en-US" sz="2400" dirty="0">
                <a:solidFill>
                  <a:srgbClr val="191B1F"/>
                </a:solidFill>
              </a:rPr>
              <a:t>感兴趣的同学可以自行学习</a:t>
            </a:r>
            <a:endParaRPr lang="en-US" altLang="zh-CN" sz="2400" dirty="0">
              <a:solidFill>
                <a:srgbClr val="191B1F"/>
              </a:solidFill>
            </a:endParaRPr>
          </a:p>
          <a:p>
            <a:pPr algn="l">
              <a:lnSpc>
                <a:spcPct val="150000"/>
              </a:lnSpc>
            </a:pPr>
            <a:r>
              <a:rPr lang="en-US" altLang="zh-CN" sz="2400" dirty="0" err="1">
                <a:solidFill>
                  <a:srgbClr val="191B1F"/>
                </a:solidFill>
              </a:rPr>
              <a:t>l</a:t>
            </a:r>
            <a:r>
              <a:rPr lang="en-US" altLang="zh-CN" sz="2400" i="0" dirty="0" err="1">
                <a:solidFill>
                  <a:srgbClr val="191B1F"/>
                </a:solidFill>
                <a:effectLst/>
              </a:rPr>
              <a:t>ower_bound</a:t>
            </a:r>
            <a:r>
              <a:rPr lang="en-US" altLang="zh-CN" sz="2400" i="0" dirty="0">
                <a:solidFill>
                  <a:srgbClr val="191B1F"/>
                </a:solidFill>
                <a:effectLst/>
              </a:rPr>
              <a:t>,</a:t>
            </a:r>
          </a:p>
          <a:p>
            <a:pPr algn="l">
              <a:lnSpc>
                <a:spcPct val="150000"/>
              </a:lnSpc>
            </a:pPr>
            <a:r>
              <a:rPr lang="en-US" altLang="zh-CN" sz="2400" i="0" dirty="0" err="1">
                <a:solidFill>
                  <a:srgbClr val="191B1F"/>
                </a:solidFill>
                <a:effectLst/>
              </a:rPr>
              <a:t>upper_bound</a:t>
            </a:r>
            <a:r>
              <a:rPr lang="en-US" altLang="zh-CN" sz="2400" i="0" dirty="0">
                <a:solidFill>
                  <a:srgbClr val="191B1F"/>
                </a:solidFill>
                <a:effectLst/>
              </a:rPr>
              <a:t>,</a:t>
            </a:r>
          </a:p>
          <a:p>
            <a:pPr algn="l">
              <a:lnSpc>
                <a:spcPct val="150000"/>
              </a:lnSpc>
            </a:pPr>
            <a:r>
              <a:rPr lang="en-US" altLang="zh-CN" sz="2400" i="0" dirty="0">
                <a:solidFill>
                  <a:srgbClr val="191B1F"/>
                </a:solidFill>
                <a:effectLst/>
              </a:rPr>
              <a:t>multiset</a:t>
            </a:r>
            <a:r>
              <a:rPr lang="zh-CN" altLang="en-US" sz="2400" i="0" dirty="0">
                <a:solidFill>
                  <a:srgbClr val="191B1F"/>
                </a:solidFill>
                <a:effectLst/>
              </a:rPr>
              <a:t>，</a:t>
            </a:r>
            <a:endParaRPr lang="en-US" altLang="zh-CN" sz="2400" i="0" dirty="0">
              <a:solidFill>
                <a:srgbClr val="191B1F"/>
              </a:solidFill>
              <a:effectLst/>
            </a:endParaRPr>
          </a:p>
          <a:p>
            <a:pPr algn="l">
              <a:lnSpc>
                <a:spcPct val="150000"/>
              </a:lnSpc>
            </a:pPr>
            <a:r>
              <a:rPr lang="en-US" altLang="zh-CN" sz="2400" i="0" dirty="0" err="1">
                <a:solidFill>
                  <a:srgbClr val="191B1F"/>
                </a:solidFill>
                <a:effectLst/>
              </a:rPr>
              <a:t>unordered_map</a:t>
            </a:r>
            <a:endParaRPr lang="en-US" altLang="zh-CN" sz="2400" i="0" dirty="0">
              <a:solidFill>
                <a:srgbClr val="191B1F"/>
              </a:solidFill>
              <a:effectLst/>
            </a:endParaRPr>
          </a:p>
          <a:p>
            <a:pPr algn="l">
              <a:lnSpc>
                <a:spcPct val="150000"/>
              </a:lnSpc>
            </a:pPr>
            <a:r>
              <a:rPr lang="en-US" altLang="zh-CN" sz="2400" dirty="0" err="1">
                <a:solidFill>
                  <a:srgbClr val="333333"/>
                </a:solidFill>
                <a:latin typeface="Consolas" panose="020B0609020204030204" pitchFamily="49" charset="0"/>
                <a:ea typeface="宋体" panose="02010600030101010101" pitchFamily="2" charset="-122"/>
                <a:cs typeface="Calibri" panose="020F0502020204030204" pitchFamily="34" charset="0"/>
              </a:rPr>
              <a:t>priority_queue</a:t>
            </a:r>
            <a:endParaRPr lang="en-US" altLang="zh-CN" sz="2400" i="0" dirty="0">
              <a:solidFill>
                <a:srgbClr val="191B1F"/>
              </a:solidFill>
              <a:effectLst/>
            </a:endParaRPr>
          </a:p>
          <a:p>
            <a:pPr algn="l">
              <a:lnSpc>
                <a:spcPct val="150000"/>
              </a:lnSpc>
            </a:pPr>
            <a:r>
              <a:rPr lang="zh-CN" altLang="en-US" sz="2400" i="0" dirty="0">
                <a:solidFill>
                  <a:srgbClr val="191B1F"/>
                </a:solidFill>
                <a:effectLst/>
              </a:rPr>
              <a:t>等</a:t>
            </a:r>
            <a:r>
              <a:rPr lang="en-US" altLang="zh-CN" sz="2400" i="0" dirty="0">
                <a:solidFill>
                  <a:srgbClr val="191B1F"/>
                </a:solidFill>
                <a:effectLst/>
              </a:rPr>
              <a:t>STL</a:t>
            </a:r>
            <a:r>
              <a:rPr lang="zh-CN" altLang="en-US" sz="2400" i="0" dirty="0">
                <a:solidFill>
                  <a:srgbClr val="191B1F"/>
                </a:solidFill>
                <a:effectLst/>
              </a:rPr>
              <a:t>的相关知识</a:t>
            </a:r>
            <a:endParaRPr lang="en-US" altLang="zh-CN" sz="2400" i="0" dirty="0">
              <a:solidFill>
                <a:srgbClr val="191B1F"/>
              </a:solidFill>
              <a:effectLst/>
            </a:endParaRPr>
          </a:p>
        </p:txBody>
      </p:sp>
    </p:spTree>
    <p:extLst>
      <p:ext uri="{BB962C8B-B14F-4D97-AF65-F5344CB8AC3E}">
        <p14:creationId xmlns:p14="http://schemas.microsoft.com/office/powerpoint/2010/main" val="249214650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08293" y="2155567"/>
            <a:ext cx="5175413" cy="4955203"/>
          </a:xfrm>
          <a:prstGeom prst="rect">
            <a:avLst/>
          </a:prstGeom>
          <a:noFill/>
        </p:spPr>
        <p:txBody>
          <a:bodyPr wrap="square" rtlCol="0">
            <a:spAutoFit/>
          </a:bodyPr>
          <a:lstStyle/>
          <a:p>
            <a:pPr>
              <a:spcBef>
                <a:spcPts val="1200"/>
              </a:spcBef>
              <a:spcAft>
                <a:spcPts val="1200"/>
              </a:spcAft>
            </a:pPr>
            <a:r>
              <a:rPr lang="en-US" altLang="zh-CN" sz="3600" dirty="0"/>
              <a:t>1.</a:t>
            </a:r>
            <a:r>
              <a:rPr lang="zh-CN" altLang="en-US" sz="3600" dirty="0"/>
              <a:t>算法效率评估方法</a:t>
            </a:r>
            <a:endParaRPr lang="en-US" altLang="zh-CN" sz="3600" dirty="0"/>
          </a:p>
          <a:p>
            <a:pPr>
              <a:spcBef>
                <a:spcPts val="1200"/>
              </a:spcBef>
              <a:spcAft>
                <a:spcPts val="1200"/>
              </a:spcAft>
            </a:pPr>
            <a:r>
              <a:rPr lang="en-US" altLang="zh-CN" sz="3600" dirty="0"/>
              <a:t>2.STL</a:t>
            </a:r>
            <a:r>
              <a:rPr lang="zh-CN" altLang="en-US" sz="3600" dirty="0"/>
              <a:t>与</a:t>
            </a:r>
            <a:r>
              <a:rPr lang="en-US" altLang="zh-CN" sz="3600" dirty="0"/>
              <a:t>STL</a:t>
            </a:r>
            <a:r>
              <a:rPr lang="zh-CN" altLang="en-US" sz="3600" dirty="0"/>
              <a:t>的应用</a:t>
            </a:r>
            <a:endParaRPr lang="en-US" altLang="zh-CN" sz="3600" dirty="0"/>
          </a:p>
          <a:p>
            <a:pPr>
              <a:spcBef>
                <a:spcPts val="1200"/>
              </a:spcBef>
              <a:spcAft>
                <a:spcPts val="1200"/>
              </a:spcAft>
            </a:pPr>
            <a:r>
              <a:rPr lang="en-US" altLang="zh-CN" sz="3600" b="1" dirty="0">
                <a:solidFill>
                  <a:srgbClr val="00B0F0"/>
                </a:solidFill>
              </a:rPr>
              <a:t>3.</a:t>
            </a:r>
            <a:r>
              <a:rPr lang="zh-CN" altLang="en-US" sz="3600" b="1" dirty="0">
                <a:solidFill>
                  <a:srgbClr val="00B0F0"/>
                </a:solidFill>
              </a:rPr>
              <a:t>贪心法</a:t>
            </a:r>
            <a:endParaRPr lang="en-US" altLang="zh-CN" sz="3600" b="1" dirty="0">
              <a:solidFill>
                <a:srgbClr val="00B0F0"/>
              </a:solidFill>
            </a:endParaRPr>
          </a:p>
          <a:p>
            <a:pPr>
              <a:spcBef>
                <a:spcPts val="1200"/>
              </a:spcBef>
              <a:spcAft>
                <a:spcPts val="1200"/>
              </a:spcAft>
            </a:pPr>
            <a:r>
              <a:rPr lang="en-US" altLang="zh-CN" sz="3600" dirty="0"/>
              <a:t>4.</a:t>
            </a:r>
            <a:r>
              <a:rPr lang="zh-CN" altLang="en-US" sz="3600" dirty="0"/>
              <a:t>二分法</a:t>
            </a:r>
            <a:endParaRPr lang="en-US" altLang="zh-CN" sz="3600" dirty="0"/>
          </a:p>
          <a:p>
            <a:pPr>
              <a:spcBef>
                <a:spcPts val="1200"/>
              </a:spcBef>
              <a:spcAft>
                <a:spcPts val="1200"/>
              </a:spcAft>
            </a:pPr>
            <a:r>
              <a:rPr lang="en-US" altLang="zh-CN" sz="3600" dirty="0"/>
              <a:t>5.</a:t>
            </a:r>
            <a:r>
              <a:rPr lang="zh-CN" altLang="en-US" sz="3600" dirty="0"/>
              <a:t>综合题</a:t>
            </a:r>
          </a:p>
          <a:p>
            <a:pPr>
              <a:spcBef>
                <a:spcPts val="1200"/>
              </a:spcBef>
              <a:spcAft>
                <a:spcPts val="1200"/>
              </a:spcAft>
            </a:pPr>
            <a:endParaRPr lang="zh-CN" altLang="en-US" sz="3600" dirty="0"/>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目录：</a:t>
            </a:r>
          </a:p>
        </p:txBody>
      </p:sp>
    </p:spTree>
    <p:extLst>
      <p:ext uri="{BB962C8B-B14F-4D97-AF65-F5344CB8AC3E}">
        <p14:creationId xmlns:p14="http://schemas.microsoft.com/office/powerpoint/2010/main" val="392397378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1877437" cy="769441"/>
          </a:xfrm>
          <a:prstGeom prst="rect">
            <a:avLst/>
          </a:prstGeom>
          <a:noFill/>
        </p:spPr>
        <p:txBody>
          <a:bodyPr wrap="none" rtlCol="0">
            <a:spAutoFit/>
          </a:bodyPr>
          <a:lstStyle/>
          <a:p>
            <a:r>
              <a:rPr lang="zh-CN" altLang="en-US" sz="4400" b="1" dirty="0"/>
              <a:t>贪心法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632311"/>
          </a:xfrm>
          <a:prstGeom prst="rect">
            <a:avLst/>
          </a:prstGeom>
          <a:noFill/>
        </p:spPr>
        <p:txBody>
          <a:bodyPr wrap="square" rtlCol="0">
            <a:spAutoFit/>
          </a:bodyPr>
          <a:lstStyle/>
          <a:p>
            <a:pPr algn="l">
              <a:lnSpc>
                <a:spcPct val="150000"/>
              </a:lnSpc>
            </a:pPr>
            <a:r>
              <a:rPr lang="zh-CN" altLang="en-US" sz="2400" b="1" i="0" dirty="0">
                <a:solidFill>
                  <a:srgbClr val="191B1F"/>
                </a:solidFill>
                <a:effectLst/>
              </a:rPr>
              <a:t>贪心法</a:t>
            </a:r>
            <a:endParaRPr lang="en-US" altLang="zh-CN" sz="2400" b="1" i="0" dirty="0">
              <a:solidFill>
                <a:srgbClr val="191B1F"/>
              </a:solidFill>
              <a:effectLst/>
            </a:endParaRPr>
          </a:p>
          <a:p>
            <a:pPr algn="l">
              <a:lnSpc>
                <a:spcPct val="150000"/>
              </a:lnSpc>
            </a:pPr>
            <a:r>
              <a:rPr lang="zh-CN" altLang="en-US" sz="2400" i="0" dirty="0">
                <a:solidFill>
                  <a:srgbClr val="191B1F"/>
                </a:solidFill>
                <a:effectLst/>
              </a:rPr>
              <a:t>贪心法，指的是从问题的初始状态出发，通过若干次的贪心选择而得出最优值</a:t>
            </a:r>
            <a:r>
              <a:rPr lang="en-US" altLang="zh-CN" sz="2400" i="0" dirty="0">
                <a:solidFill>
                  <a:srgbClr val="191B1F"/>
                </a:solidFill>
                <a:effectLst/>
              </a:rPr>
              <a:t>(</a:t>
            </a:r>
            <a:r>
              <a:rPr lang="zh-CN" altLang="en-US" sz="2400" i="0" dirty="0">
                <a:solidFill>
                  <a:srgbClr val="191B1F"/>
                </a:solidFill>
                <a:effectLst/>
              </a:rPr>
              <a:t>或较优解</a:t>
            </a:r>
            <a:r>
              <a:rPr lang="en-US" altLang="zh-CN" sz="2400" i="0" dirty="0">
                <a:solidFill>
                  <a:srgbClr val="191B1F"/>
                </a:solidFill>
                <a:effectLst/>
              </a:rPr>
              <a:t>)</a:t>
            </a:r>
            <a:r>
              <a:rPr lang="zh-CN" altLang="en-US" sz="2400" i="0" dirty="0">
                <a:solidFill>
                  <a:srgbClr val="191B1F"/>
                </a:solidFill>
                <a:effectLst/>
              </a:rPr>
              <a:t>的一种解题方法。</a:t>
            </a:r>
          </a:p>
          <a:p>
            <a:pPr algn="l">
              <a:lnSpc>
                <a:spcPct val="150000"/>
              </a:lnSpc>
            </a:pPr>
            <a:r>
              <a:rPr lang="zh-CN" altLang="en-US" sz="2400" i="0" dirty="0">
                <a:solidFill>
                  <a:srgbClr val="191B1F"/>
                </a:solidFill>
                <a:effectLst/>
              </a:rPr>
              <a:t>贪心策略总是做出在当前看来是最优的选择，也就是说贪心策略并不是从整体上加以考虑，</a:t>
            </a:r>
            <a:r>
              <a:rPr lang="zh-CN" altLang="en-US" sz="2400" b="1" i="0" dirty="0">
                <a:solidFill>
                  <a:srgbClr val="FF0000"/>
                </a:solidFill>
                <a:effectLst/>
              </a:rPr>
              <a:t>它所做出的选择只是在某种意义上的局部最优解</a:t>
            </a:r>
            <a:r>
              <a:rPr lang="zh-CN" altLang="en-US" sz="2400" i="0" dirty="0">
                <a:solidFill>
                  <a:srgbClr val="191B1F"/>
                </a:solidFill>
                <a:effectLst/>
              </a:rPr>
              <a:t>，而许多问题自身的特性决定了该题运用贪心策略可以得到最优解或较优解。</a:t>
            </a:r>
            <a:endParaRPr lang="en-US" altLang="zh-CN" sz="2400" i="0" dirty="0">
              <a:solidFill>
                <a:srgbClr val="191B1F"/>
              </a:solidFill>
              <a:effectLst/>
            </a:endParaRPr>
          </a:p>
          <a:p>
            <a:pPr>
              <a:lnSpc>
                <a:spcPct val="150000"/>
              </a:lnSpc>
            </a:pPr>
            <a:r>
              <a:rPr lang="zh-CN" altLang="en-US" sz="3200" b="1" dirty="0"/>
              <a:t>说简单点就是挑大的拿，往死里塞</a:t>
            </a:r>
          </a:p>
          <a:p>
            <a:pPr algn="l">
              <a:lnSpc>
                <a:spcPct val="150000"/>
              </a:lnSpc>
            </a:pPr>
            <a:endParaRPr lang="en-US" altLang="zh-CN" sz="2400" i="0" dirty="0">
              <a:solidFill>
                <a:srgbClr val="191B1F"/>
              </a:solidFill>
              <a:effectLst/>
            </a:endParaRPr>
          </a:p>
          <a:p>
            <a:pPr algn="l"/>
            <a:endParaRPr lang="en-US" altLang="zh-CN" sz="2400" b="1" i="0" dirty="0">
              <a:solidFill>
                <a:srgbClr val="191B1F"/>
              </a:solidFill>
              <a:effectLst/>
            </a:endParaRPr>
          </a:p>
        </p:txBody>
      </p:sp>
    </p:spTree>
    <p:extLst>
      <p:ext uri="{BB962C8B-B14F-4D97-AF65-F5344CB8AC3E}">
        <p14:creationId xmlns:p14="http://schemas.microsoft.com/office/powerpoint/2010/main" val="188003977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315086" y="149681"/>
            <a:ext cx="8844088" cy="1323439"/>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P1223 </a:t>
            </a:r>
            <a:r>
              <a:rPr lang="zh-CN" altLang="en-US" sz="4000" b="1" i="0" dirty="0">
                <a:effectLst/>
                <a:latin typeface="-apple-system"/>
              </a:rPr>
              <a:t>排队接水</a:t>
            </a:r>
          </a:p>
          <a:p>
            <a:r>
              <a:rPr lang="en-US" altLang="zh-CN" sz="4000" b="1" dirty="0"/>
              <a:t>  </a:t>
            </a:r>
            <a:endParaRPr lang="zh-CN" altLang="en-US" sz="4000" b="1" dirty="0"/>
          </a:p>
        </p:txBody>
      </p:sp>
      <p:pic>
        <p:nvPicPr>
          <p:cNvPr id="3" name="图片 2">
            <a:extLst>
              <a:ext uri="{FF2B5EF4-FFF2-40B4-BE49-F238E27FC236}">
                <a16:creationId xmlns:a16="http://schemas.microsoft.com/office/drawing/2014/main" id="{549AE7C1-47FF-5E9D-7700-DCF8F5AA813B}"/>
              </a:ext>
            </a:extLst>
          </p:cNvPr>
          <p:cNvPicPr>
            <a:picLocks noChangeAspect="1"/>
          </p:cNvPicPr>
          <p:nvPr/>
        </p:nvPicPr>
        <p:blipFill>
          <a:blip r:embed="rId3"/>
          <a:stretch>
            <a:fillRect/>
          </a:stretch>
        </p:blipFill>
        <p:spPr>
          <a:xfrm>
            <a:off x="2748343" y="970337"/>
            <a:ext cx="7410831" cy="5887663"/>
          </a:xfrm>
          <a:prstGeom prst="rect">
            <a:avLst/>
          </a:prstGeom>
        </p:spPr>
      </p:pic>
    </p:spTree>
    <p:extLst>
      <p:ext uri="{BB962C8B-B14F-4D97-AF65-F5344CB8AC3E}">
        <p14:creationId xmlns:p14="http://schemas.microsoft.com/office/powerpoint/2010/main" val="352380542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567037"/>
          </a:xfrm>
          <a:prstGeom prst="rect">
            <a:avLst/>
          </a:prstGeom>
          <a:noFill/>
        </p:spPr>
        <p:txBody>
          <a:bodyPr wrap="square" rtlCol="0">
            <a:spAutoFit/>
          </a:bodyPr>
          <a:lstStyle/>
          <a:p>
            <a:pPr algn="l">
              <a:lnSpc>
                <a:spcPct val="150000"/>
              </a:lnSpc>
            </a:pPr>
            <a:r>
              <a:rPr lang="zh-CN" altLang="en-US" sz="2400" dirty="0">
                <a:solidFill>
                  <a:srgbClr val="191B1F"/>
                </a:solidFill>
              </a:rPr>
              <a:t>我们考虑两个元素 </a:t>
            </a:r>
            <a:r>
              <a:rPr lang="en-US" altLang="zh-CN" sz="2400" dirty="0">
                <a:solidFill>
                  <a:srgbClr val="191B1F"/>
                </a:solidFill>
              </a:rPr>
              <a:t>ai</a:t>
            </a:r>
            <a:r>
              <a:rPr lang="zh-CN" altLang="en-US" sz="2400" dirty="0">
                <a:solidFill>
                  <a:srgbClr val="191B1F"/>
                </a:solidFill>
              </a:rPr>
              <a:t>，</a:t>
            </a:r>
            <a:r>
              <a:rPr lang="en-US" altLang="zh-CN" sz="2400" dirty="0" err="1">
                <a:solidFill>
                  <a:srgbClr val="191B1F"/>
                </a:solidFill>
              </a:rPr>
              <a:t>aj</a:t>
            </a:r>
            <a:r>
              <a:rPr lang="zh-CN" altLang="en-US" sz="2400" dirty="0">
                <a:solidFill>
                  <a:srgbClr val="191B1F"/>
                </a:solidFill>
              </a:rPr>
              <a:t>，假设</a:t>
            </a:r>
            <a:r>
              <a:rPr lang="en-US" altLang="zh-CN" sz="2400" dirty="0">
                <a:solidFill>
                  <a:srgbClr val="191B1F"/>
                </a:solidFill>
              </a:rPr>
              <a:t>ai&lt;</a:t>
            </a:r>
            <a:r>
              <a:rPr lang="en-US" altLang="zh-CN" sz="2400" dirty="0" err="1">
                <a:solidFill>
                  <a:srgbClr val="191B1F"/>
                </a:solidFill>
              </a:rPr>
              <a:t>aj</a:t>
            </a:r>
            <a:endParaRPr lang="en-US" altLang="zh-CN" sz="2400" dirty="0">
              <a:solidFill>
                <a:srgbClr val="191B1F"/>
              </a:solidFill>
            </a:endParaRPr>
          </a:p>
          <a:p>
            <a:pPr algn="l">
              <a:lnSpc>
                <a:spcPct val="150000"/>
              </a:lnSpc>
            </a:pPr>
            <a:r>
              <a:rPr lang="zh-CN" altLang="en-US" sz="2400" b="0" i="0" dirty="0">
                <a:effectLst/>
                <a:latin typeface="-apple-system"/>
              </a:rPr>
              <a:t>那么针对这两个元素：就有两种排列情况：</a:t>
            </a:r>
          </a:p>
          <a:p>
            <a:pPr algn="l">
              <a:lnSpc>
                <a:spcPct val="150000"/>
              </a:lnSpc>
            </a:pPr>
            <a:r>
              <a:rPr lang="en-US" altLang="zh-CN" sz="2400" b="0" i="0" dirty="0">
                <a:effectLst/>
                <a:latin typeface="-apple-system"/>
              </a:rPr>
              <a:t>1.ai</a:t>
            </a:r>
            <a:r>
              <a:rPr lang="zh-CN" altLang="en-US" sz="2400" b="0" i="0" dirty="0">
                <a:effectLst/>
                <a:latin typeface="-apple-system"/>
              </a:rPr>
              <a:t>排在</a:t>
            </a:r>
            <a:r>
              <a:rPr lang="en-US" altLang="zh-CN" sz="2400" dirty="0" err="1">
                <a:latin typeface="-apple-system"/>
              </a:rPr>
              <a:t>aj</a:t>
            </a:r>
            <a:r>
              <a:rPr lang="zh-CN" altLang="en-US" sz="2400" b="0" i="0" dirty="0">
                <a:effectLst/>
                <a:latin typeface="-apple-system"/>
              </a:rPr>
              <a:t>前面那么有总时间：</a:t>
            </a:r>
            <a:r>
              <a:rPr lang="en-US" altLang="zh-CN" sz="2400" b="0" i="0" dirty="0">
                <a:effectLst/>
                <a:latin typeface="-apple-system"/>
              </a:rPr>
              <a:t>t1=</a:t>
            </a:r>
            <a:r>
              <a:rPr lang="en-US" altLang="zh-CN" sz="2400" b="0" i="0" dirty="0" err="1">
                <a:effectLst/>
                <a:latin typeface="-apple-system"/>
              </a:rPr>
              <a:t>ai+ai+</a:t>
            </a:r>
            <a:r>
              <a:rPr lang="en-US" altLang="zh-CN" sz="2400" dirty="0" err="1">
                <a:latin typeface="-apple-system"/>
              </a:rPr>
              <a:t>aj</a:t>
            </a:r>
            <a:r>
              <a:rPr lang="en-US" altLang="zh-CN" sz="2400" b="0" i="0" dirty="0">
                <a:effectLst/>
                <a:latin typeface="-apple-system"/>
              </a:rPr>
              <a:t>.</a:t>
            </a:r>
          </a:p>
          <a:p>
            <a:pPr algn="l">
              <a:lnSpc>
                <a:spcPct val="150000"/>
              </a:lnSpc>
            </a:pPr>
            <a:r>
              <a:rPr lang="en-US" altLang="zh-CN" sz="2400" b="0" i="0" dirty="0">
                <a:effectLst/>
                <a:latin typeface="-apple-system"/>
              </a:rPr>
              <a:t>2.aj</a:t>
            </a:r>
            <a:r>
              <a:rPr lang="zh-CN" altLang="en-US" sz="2400" b="0" i="0" dirty="0">
                <a:effectLst/>
                <a:latin typeface="-apple-system"/>
              </a:rPr>
              <a:t>排在</a:t>
            </a:r>
            <a:r>
              <a:rPr lang="en-US" altLang="zh-CN" sz="2400" b="0" i="0" dirty="0">
                <a:effectLst/>
                <a:latin typeface="-apple-system"/>
              </a:rPr>
              <a:t>ai</a:t>
            </a:r>
            <a:r>
              <a:rPr lang="zh-CN" altLang="en-US" sz="2400" b="0" i="0" dirty="0">
                <a:effectLst/>
                <a:latin typeface="-apple-system"/>
              </a:rPr>
              <a:t>前面那么有总时间：</a:t>
            </a:r>
            <a:r>
              <a:rPr lang="en-US" altLang="zh-CN" sz="2400" b="0" i="0" dirty="0">
                <a:effectLst/>
                <a:latin typeface="-apple-system"/>
              </a:rPr>
              <a:t>t2=</a:t>
            </a:r>
            <a:r>
              <a:rPr lang="en-US" altLang="zh-CN" sz="2400" b="0" i="0" dirty="0" err="1">
                <a:effectLst/>
                <a:latin typeface="-apple-system"/>
              </a:rPr>
              <a:t>aj+aj+ai</a:t>
            </a:r>
            <a:r>
              <a:rPr lang="en-US" altLang="zh-CN" sz="2400" b="0" i="0" dirty="0">
                <a:effectLst/>
                <a:latin typeface="-apple-system"/>
              </a:rPr>
              <a:t>.</a:t>
            </a:r>
          </a:p>
          <a:p>
            <a:pPr algn="l">
              <a:lnSpc>
                <a:spcPct val="150000"/>
              </a:lnSpc>
            </a:pPr>
            <a:r>
              <a:rPr lang="zh-CN" altLang="en-US" sz="2400" dirty="0">
                <a:latin typeface="-apple-system"/>
              </a:rPr>
              <a:t>显然</a:t>
            </a:r>
            <a:r>
              <a:rPr lang="en-US" altLang="zh-CN" sz="2400" dirty="0">
                <a:latin typeface="-apple-system"/>
              </a:rPr>
              <a:t>ai</a:t>
            </a:r>
            <a:r>
              <a:rPr lang="zh-CN" altLang="en-US" sz="2400" dirty="0">
                <a:latin typeface="-apple-system"/>
              </a:rPr>
              <a:t>排在前面要比</a:t>
            </a:r>
            <a:r>
              <a:rPr lang="en-US" altLang="zh-CN" sz="2400" dirty="0" err="1">
                <a:latin typeface="-apple-system"/>
              </a:rPr>
              <a:t>aj</a:t>
            </a:r>
            <a:r>
              <a:rPr lang="zh-CN" altLang="en-US" sz="2400" dirty="0">
                <a:latin typeface="-apple-system"/>
              </a:rPr>
              <a:t>排在前面的总时间更小。</a:t>
            </a:r>
            <a:endParaRPr lang="en-US" altLang="zh-CN" sz="2400" b="0" i="0" dirty="0">
              <a:effectLst/>
              <a:latin typeface="-apple-system"/>
            </a:endParaRPr>
          </a:p>
          <a:p>
            <a:pPr algn="l">
              <a:lnSpc>
                <a:spcPct val="150000"/>
              </a:lnSpc>
            </a:pPr>
            <a:r>
              <a:rPr lang="zh-CN" altLang="en-US" sz="2400" i="0" dirty="0">
                <a:solidFill>
                  <a:srgbClr val="191B1F"/>
                </a:solidFill>
                <a:effectLst/>
              </a:rPr>
              <a:t>如果存在</a:t>
            </a:r>
            <a:r>
              <a:rPr lang="en-US" altLang="zh-CN" sz="2400" i="0" dirty="0">
                <a:solidFill>
                  <a:srgbClr val="191B1F"/>
                </a:solidFill>
                <a:effectLst/>
              </a:rPr>
              <a:t>ai&gt;</a:t>
            </a:r>
            <a:r>
              <a:rPr lang="en-US" altLang="zh-CN" sz="2400" i="0" dirty="0" err="1">
                <a:solidFill>
                  <a:srgbClr val="191B1F"/>
                </a:solidFill>
                <a:effectLst/>
              </a:rPr>
              <a:t>aj</a:t>
            </a:r>
            <a:r>
              <a:rPr lang="en-US" altLang="zh-CN" sz="2400" dirty="0">
                <a:solidFill>
                  <a:srgbClr val="191B1F"/>
                </a:solidFill>
              </a:rPr>
              <a:t>,</a:t>
            </a:r>
            <a:r>
              <a:rPr lang="zh-CN" altLang="en-US" sz="2400" dirty="0">
                <a:solidFill>
                  <a:srgbClr val="191B1F"/>
                </a:solidFill>
              </a:rPr>
              <a:t>那么交换他们两个肯定能使得答案更优秀</a:t>
            </a:r>
          </a:p>
          <a:p>
            <a:pPr algn="l">
              <a:lnSpc>
                <a:spcPct val="150000"/>
              </a:lnSpc>
            </a:pPr>
            <a:r>
              <a:rPr lang="zh-CN" altLang="en-US" sz="2400" i="0" dirty="0">
                <a:solidFill>
                  <a:srgbClr val="191B1F"/>
                </a:solidFill>
                <a:effectLst/>
              </a:rPr>
              <a:t>反推回总体，两两比较，对于所有的</a:t>
            </a:r>
            <a:r>
              <a:rPr lang="en-US" altLang="zh-CN" sz="2400" i="0" dirty="0" err="1">
                <a:solidFill>
                  <a:srgbClr val="191B1F"/>
                </a:solidFill>
                <a:effectLst/>
              </a:rPr>
              <a:t>i</a:t>
            </a:r>
            <a:r>
              <a:rPr lang="zh-CN" altLang="en-US" sz="2400" i="0" dirty="0">
                <a:solidFill>
                  <a:srgbClr val="191B1F"/>
                </a:solidFill>
                <a:effectLst/>
              </a:rPr>
              <a:t>，</a:t>
            </a:r>
            <a:r>
              <a:rPr lang="en-US" altLang="zh-CN" sz="2400" i="0" dirty="0">
                <a:solidFill>
                  <a:srgbClr val="191B1F"/>
                </a:solidFill>
                <a:effectLst/>
              </a:rPr>
              <a:t>j</a:t>
            </a:r>
            <a:r>
              <a:rPr lang="zh-CN" altLang="en-US" sz="2400" i="0" dirty="0">
                <a:solidFill>
                  <a:srgbClr val="191B1F"/>
                </a:solidFill>
                <a:effectLst/>
              </a:rPr>
              <a:t>，</a:t>
            </a:r>
            <a:r>
              <a:rPr lang="zh-CN" altLang="en-US" sz="2400" i="0" dirty="0">
                <a:solidFill>
                  <a:srgbClr val="FF0000"/>
                </a:solidFill>
                <a:effectLst/>
              </a:rPr>
              <a:t>较小的应该越排在前面</a:t>
            </a:r>
            <a:r>
              <a:rPr lang="zh-CN" altLang="en-US" sz="2400" i="0" dirty="0">
                <a:solidFill>
                  <a:srgbClr val="191B1F"/>
                </a:solidFill>
                <a:effectLst/>
              </a:rPr>
              <a:t>。</a:t>
            </a:r>
            <a:endParaRPr lang="en-US" altLang="zh-CN" sz="2400" i="0" dirty="0">
              <a:solidFill>
                <a:srgbClr val="191B1F"/>
              </a:solidFill>
              <a:effectLst/>
            </a:endParaRPr>
          </a:p>
          <a:p>
            <a:pPr>
              <a:lnSpc>
                <a:spcPct val="150000"/>
              </a:lnSpc>
            </a:pPr>
            <a:r>
              <a:rPr lang="zh-CN" altLang="en-US" sz="2400" dirty="0">
                <a:solidFill>
                  <a:srgbClr val="191B1F"/>
                </a:solidFill>
              </a:rPr>
              <a:t>所以</a:t>
            </a:r>
            <a:r>
              <a:rPr lang="en-US" altLang="zh-CN" sz="2400" dirty="0">
                <a:solidFill>
                  <a:srgbClr val="191B1F"/>
                </a:solidFill>
              </a:rPr>
              <a:t>a1&lt;a2&lt;…&lt;an</a:t>
            </a:r>
            <a:r>
              <a:rPr lang="zh-CN" altLang="en-US" sz="2400" dirty="0">
                <a:solidFill>
                  <a:srgbClr val="191B1F"/>
                </a:solidFill>
              </a:rPr>
              <a:t>是最优解。</a:t>
            </a: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sp>
        <p:nvSpPr>
          <p:cNvPr id="2" name="文本框 1">
            <a:extLst>
              <a:ext uri="{FF2B5EF4-FFF2-40B4-BE49-F238E27FC236}">
                <a16:creationId xmlns:a16="http://schemas.microsoft.com/office/drawing/2014/main" id="{E1184B52-08C8-DD83-32E9-D8C539E8B7E0}"/>
              </a:ext>
            </a:extLst>
          </p:cNvPr>
          <p:cNvSpPr txBox="1"/>
          <p:nvPr/>
        </p:nvSpPr>
        <p:spPr>
          <a:xfrm>
            <a:off x="1315086" y="438116"/>
            <a:ext cx="8844088"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P1223 </a:t>
            </a:r>
            <a:r>
              <a:rPr lang="zh-CN" altLang="en-US" sz="4000" b="1" i="0" dirty="0">
                <a:effectLst/>
                <a:latin typeface="-apple-system"/>
              </a:rPr>
              <a:t>排队接水</a:t>
            </a:r>
          </a:p>
        </p:txBody>
      </p:sp>
    </p:spTree>
    <p:extLst>
      <p:ext uri="{BB962C8B-B14F-4D97-AF65-F5344CB8AC3E}">
        <p14:creationId xmlns:p14="http://schemas.microsoft.com/office/powerpoint/2010/main" val="378390167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2797048"/>
          </a:xfrm>
          <a:prstGeom prst="rect">
            <a:avLst/>
          </a:prstGeom>
          <a:noFill/>
        </p:spPr>
        <p:txBody>
          <a:bodyPr wrap="square" rtlCol="0">
            <a:spAutoFit/>
          </a:bodyPr>
          <a:lstStyle/>
          <a:p>
            <a:pPr algn="l">
              <a:lnSpc>
                <a:spcPct val="150000"/>
              </a:lnSpc>
            </a:pPr>
            <a:r>
              <a:rPr lang="zh-CN" altLang="en-US" sz="2400" i="0" dirty="0">
                <a:solidFill>
                  <a:srgbClr val="191B1F"/>
                </a:solidFill>
                <a:effectLst/>
              </a:rPr>
              <a:t>另一种理解方式：</a:t>
            </a:r>
            <a:endParaRPr lang="en-US" altLang="zh-CN" sz="2400" i="0" dirty="0">
              <a:solidFill>
                <a:srgbClr val="191B1F"/>
              </a:solidFill>
              <a:effectLst/>
            </a:endParaRPr>
          </a:p>
          <a:p>
            <a:pPr algn="l">
              <a:lnSpc>
                <a:spcPct val="150000"/>
              </a:lnSpc>
            </a:pPr>
            <a:r>
              <a:rPr lang="zh-CN" altLang="en-US" sz="2400" i="0" dirty="0">
                <a:solidFill>
                  <a:srgbClr val="191B1F"/>
                </a:solidFill>
                <a:effectLst/>
              </a:rPr>
              <a:t>总等待时间：</a:t>
            </a:r>
            <a:r>
              <a:rPr lang="en-US" altLang="zh-CN" sz="2400" dirty="0">
                <a:solidFill>
                  <a:srgbClr val="191B1F"/>
                </a:solidFill>
              </a:rPr>
              <a:t>a</a:t>
            </a:r>
            <a:r>
              <a:rPr lang="en-US" altLang="zh-CN" sz="2400" i="0" dirty="0">
                <a:solidFill>
                  <a:srgbClr val="191B1F"/>
                </a:solidFill>
                <a:effectLst/>
              </a:rPr>
              <a:t>1+(a1+a2)+(a1+a2+a3)+……+(a1+a2+a3+……+an-1)</a:t>
            </a:r>
          </a:p>
          <a:p>
            <a:pPr algn="l">
              <a:lnSpc>
                <a:spcPct val="150000"/>
              </a:lnSpc>
            </a:pPr>
            <a:r>
              <a:rPr lang="zh-CN" altLang="en-US" sz="2400" dirty="0">
                <a:solidFill>
                  <a:srgbClr val="191B1F"/>
                </a:solidFill>
              </a:rPr>
              <a:t>显然，</a:t>
            </a:r>
            <a:r>
              <a:rPr lang="en-US" altLang="zh-CN" sz="2400" dirty="0" err="1">
                <a:solidFill>
                  <a:srgbClr val="191B1F"/>
                </a:solidFill>
              </a:rPr>
              <a:t>i</a:t>
            </a:r>
            <a:r>
              <a:rPr lang="en-US" altLang="zh-CN" sz="2400" dirty="0">
                <a:solidFill>
                  <a:srgbClr val="191B1F"/>
                </a:solidFill>
              </a:rPr>
              <a:t>&lt;j </a:t>
            </a:r>
            <a:r>
              <a:rPr lang="zh-CN" altLang="en-US" sz="2400" dirty="0">
                <a:solidFill>
                  <a:srgbClr val="191B1F"/>
                </a:solidFill>
              </a:rPr>
              <a:t>时，</a:t>
            </a:r>
            <a:r>
              <a:rPr lang="en-US" altLang="zh-CN" sz="2400" dirty="0">
                <a:solidFill>
                  <a:srgbClr val="191B1F"/>
                </a:solidFill>
              </a:rPr>
              <a:t>ai</a:t>
            </a:r>
            <a:r>
              <a:rPr lang="zh-CN" altLang="en-US" sz="2400" dirty="0">
                <a:solidFill>
                  <a:srgbClr val="191B1F"/>
                </a:solidFill>
              </a:rPr>
              <a:t>出现次数</a:t>
            </a:r>
            <a:r>
              <a:rPr lang="en-US" altLang="zh-CN" sz="2400" dirty="0">
                <a:solidFill>
                  <a:srgbClr val="191B1F"/>
                </a:solidFill>
              </a:rPr>
              <a:t>&gt;</a:t>
            </a:r>
            <a:r>
              <a:rPr lang="en-US" altLang="zh-CN" sz="2400" dirty="0" err="1">
                <a:solidFill>
                  <a:srgbClr val="191B1F"/>
                </a:solidFill>
              </a:rPr>
              <a:t>aj</a:t>
            </a:r>
            <a:r>
              <a:rPr lang="en-US" altLang="zh-CN" sz="2400" dirty="0">
                <a:solidFill>
                  <a:srgbClr val="191B1F"/>
                </a:solidFill>
              </a:rPr>
              <a:t> </a:t>
            </a:r>
          </a:p>
          <a:p>
            <a:pPr>
              <a:lnSpc>
                <a:spcPct val="150000"/>
              </a:lnSpc>
            </a:pPr>
            <a:r>
              <a:rPr lang="zh-CN" altLang="en-US" sz="2400" dirty="0">
                <a:solidFill>
                  <a:srgbClr val="191B1F"/>
                </a:solidFill>
              </a:rPr>
              <a:t>所以</a:t>
            </a:r>
            <a:r>
              <a:rPr lang="en-US" altLang="zh-CN" sz="2400" dirty="0">
                <a:solidFill>
                  <a:srgbClr val="191B1F"/>
                </a:solidFill>
              </a:rPr>
              <a:t>a1&lt;a2&lt;…&lt;an</a:t>
            </a:r>
            <a:r>
              <a:rPr lang="zh-CN" altLang="en-US" sz="2400" dirty="0">
                <a:solidFill>
                  <a:srgbClr val="191B1F"/>
                </a:solidFill>
              </a:rPr>
              <a:t>是最优解。</a:t>
            </a:r>
            <a:endParaRPr lang="en-US" altLang="zh-CN" sz="2400" i="0" dirty="0">
              <a:solidFill>
                <a:srgbClr val="191B1F"/>
              </a:solidFill>
              <a:effectLst/>
            </a:endParaRPr>
          </a:p>
        </p:txBody>
      </p:sp>
      <p:sp>
        <p:nvSpPr>
          <p:cNvPr id="2" name="文本框 1">
            <a:extLst>
              <a:ext uri="{FF2B5EF4-FFF2-40B4-BE49-F238E27FC236}">
                <a16:creationId xmlns:a16="http://schemas.microsoft.com/office/drawing/2014/main" id="{EFE8C26E-7FB8-EBDC-B7B4-1DF35006DC79}"/>
              </a:ext>
            </a:extLst>
          </p:cNvPr>
          <p:cNvSpPr txBox="1"/>
          <p:nvPr/>
        </p:nvSpPr>
        <p:spPr>
          <a:xfrm>
            <a:off x="1315086" y="438116"/>
            <a:ext cx="8844088"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P1223 </a:t>
            </a:r>
            <a:r>
              <a:rPr lang="zh-CN" altLang="en-US" sz="4000" b="1" i="0" dirty="0">
                <a:effectLst/>
                <a:latin typeface="-apple-system"/>
              </a:rPr>
              <a:t>排队接水</a:t>
            </a:r>
          </a:p>
        </p:txBody>
      </p:sp>
    </p:spTree>
    <p:extLst>
      <p:ext uri="{BB962C8B-B14F-4D97-AF65-F5344CB8AC3E}">
        <p14:creationId xmlns:p14="http://schemas.microsoft.com/office/powerpoint/2010/main" val="18687620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197649" y="4057892"/>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3" name="图片 2">
            <a:extLst>
              <a:ext uri="{FF2B5EF4-FFF2-40B4-BE49-F238E27FC236}">
                <a16:creationId xmlns:a16="http://schemas.microsoft.com/office/drawing/2014/main" id="{B8EBC5A2-74DD-55F6-F489-61E61D0990C2}"/>
              </a:ext>
            </a:extLst>
          </p:cNvPr>
          <p:cNvPicPr>
            <a:picLocks noChangeAspect="1"/>
          </p:cNvPicPr>
          <p:nvPr/>
        </p:nvPicPr>
        <p:blipFill>
          <a:blip r:embed="rId3"/>
          <a:stretch>
            <a:fillRect/>
          </a:stretch>
        </p:blipFill>
        <p:spPr>
          <a:xfrm>
            <a:off x="936017" y="1288782"/>
            <a:ext cx="3765744" cy="5385077"/>
          </a:xfrm>
          <a:prstGeom prst="rect">
            <a:avLst/>
          </a:prstGeom>
        </p:spPr>
      </p:pic>
      <p:pic>
        <p:nvPicPr>
          <p:cNvPr id="6" name="图片 5">
            <a:extLst>
              <a:ext uri="{FF2B5EF4-FFF2-40B4-BE49-F238E27FC236}">
                <a16:creationId xmlns:a16="http://schemas.microsoft.com/office/drawing/2014/main" id="{A728A238-F1C7-DA13-413B-130CB3BAB56F}"/>
              </a:ext>
            </a:extLst>
          </p:cNvPr>
          <p:cNvPicPr>
            <a:picLocks noChangeAspect="1"/>
          </p:cNvPicPr>
          <p:nvPr/>
        </p:nvPicPr>
        <p:blipFill>
          <a:blip r:embed="rId4"/>
          <a:stretch>
            <a:fillRect/>
          </a:stretch>
        </p:blipFill>
        <p:spPr>
          <a:xfrm>
            <a:off x="4701761" y="3435193"/>
            <a:ext cx="5691068" cy="3238666"/>
          </a:xfrm>
          <a:prstGeom prst="rect">
            <a:avLst/>
          </a:prstGeom>
        </p:spPr>
      </p:pic>
      <p:sp>
        <p:nvSpPr>
          <p:cNvPr id="9" name="文本框 8">
            <a:extLst>
              <a:ext uri="{FF2B5EF4-FFF2-40B4-BE49-F238E27FC236}">
                <a16:creationId xmlns:a16="http://schemas.microsoft.com/office/drawing/2014/main" id="{DFF52F11-6F77-63A0-615A-847D1DE10C7C}"/>
              </a:ext>
            </a:extLst>
          </p:cNvPr>
          <p:cNvSpPr txBox="1"/>
          <p:nvPr/>
        </p:nvSpPr>
        <p:spPr>
          <a:xfrm>
            <a:off x="5973173" y="1798727"/>
            <a:ext cx="3262432" cy="707886"/>
          </a:xfrm>
          <a:prstGeom prst="rect">
            <a:avLst/>
          </a:prstGeom>
          <a:noFill/>
        </p:spPr>
        <p:txBody>
          <a:bodyPr wrap="none" rtlCol="0">
            <a:spAutoFit/>
          </a:bodyPr>
          <a:lstStyle/>
          <a:p>
            <a:r>
              <a:rPr lang="zh-CN" altLang="en-US" sz="4000" dirty="0"/>
              <a:t>参考答案如下</a:t>
            </a:r>
          </a:p>
        </p:txBody>
      </p:sp>
      <p:sp>
        <p:nvSpPr>
          <p:cNvPr id="10" name="文本框 9">
            <a:extLst>
              <a:ext uri="{FF2B5EF4-FFF2-40B4-BE49-F238E27FC236}">
                <a16:creationId xmlns:a16="http://schemas.microsoft.com/office/drawing/2014/main" id="{1E6442DA-75B2-D136-0428-07D04A6189BC}"/>
              </a:ext>
            </a:extLst>
          </p:cNvPr>
          <p:cNvSpPr txBox="1"/>
          <p:nvPr/>
        </p:nvSpPr>
        <p:spPr>
          <a:xfrm>
            <a:off x="1315086" y="438116"/>
            <a:ext cx="8844088"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P1223 </a:t>
            </a:r>
            <a:r>
              <a:rPr lang="zh-CN" altLang="en-US" sz="4000" b="1" i="0" dirty="0">
                <a:effectLst/>
                <a:latin typeface="-apple-system"/>
              </a:rPr>
              <a:t>排队接水</a:t>
            </a:r>
          </a:p>
        </p:txBody>
      </p:sp>
    </p:spTree>
    <p:extLst>
      <p:ext uri="{BB962C8B-B14F-4D97-AF65-F5344CB8AC3E}">
        <p14:creationId xmlns:p14="http://schemas.microsoft.com/office/powerpoint/2010/main" val="251955242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3FA283-CB2C-FC84-CEF8-73F1DE5358C9}"/>
              </a:ext>
            </a:extLst>
          </p:cNvPr>
          <p:cNvPicPr>
            <a:picLocks noChangeAspect="1"/>
          </p:cNvPicPr>
          <p:nvPr/>
        </p:nvPicPr>
        <p:blipFill>
          <a:blip r:embed="rId3"/>
          <a:stretch>
            <a:fillRect/>
          </a:stretch>
        </p:blipFill>
        <p:spPr>
          <a:xfrm>
            <a:off x="833738" y="205386"/>
            <a:ext cx="4334480" cy="847843"/>
          </a:xfrm>
          <a:prstGeom prst="rect">
            <a:avLst/>
          </a:prstGeom>
        </p:spPr>
      </p:pic>
      <p:sp>
        <p:nvSpPr>
          <p:cNvPr id="4" name="文本框 3">
            <a:extLst>
              <a:ext uri="{FF2B5EF4-FFF2-40B4-BE49-F238E27FC236}">
                <a16:creationId xmlns:a16="http://schemas.microsoft.com/office/drawing/2014/main" id="{12BA1755-C7ED-0729-57CA-AE382543056B}"/>
              </a:ext>
            </a:extLst>
          </p:cNvPr>
          <p:cNvSpPr txBox="1"/>
          <p:nvPr/>
        </p:nvSpPr>
        <p:spPr>
          <a:xfrm>
            <a:off x="1209482" y="2490882"/>
            <a:ext cx="9773035" cy="1938992"/>
          </a:xfrm>
          <a:prstGeom prst="rect">
            <a:avLst/>
          </a:prstGeom>
          <a:noFill/>
        </p:spPr>
        <p:txBody>
          <a:bodyPr wrap="square" rtlCol="0">
            <a:spAutoFit/>
          </a:bodyPr>
          <a:lstStyle/>
          <a:p>
            <a:pPr eaLnBrk="1" latinLnBrk="0" hangingPunct="1"/>
            <a:r>
              <a:rPr lang="zh-CN" altLang="en-US" sz="4000" dirty="0"/>
              <a:t>会了的同学可以走了，这节课你学不到新的东西。</a:t>
            </a:r>
            <a:endParaRPr lang="en-US" altLang="zh-CN" sz="4000" dirty="0"/>
          </a:p>
          <a:p>
            <a:pPr eaLnBrk="1" latinLnBrk="0" hangingPunct="1"/>
            <a:r>
              <a:rPr lang="zh-CN" altLang="en-US" sz="4000" dirty="0"/>
              <a:t>留下的同学我尽力让你们学会。</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文本框 1">
            <a:extLst>
              <a:ext uri="{FF2B5EF4-FFF2-40B4-BE49-F238E27FC236}">
                <a16:creationId xmlns:a16="http://schemas.microsoft.com/office/drawing/2014/main" id="{EFE8C26E-7FB8-EBDC-B7B4-1DF35006DC79}"/>
              </a:ext>
            </a:extLst>
          </p:cNvPr>
          <p:cNvSpPr txBox="1"/>
          <p:nvPr/>
        </p:nvSpPr>
        <p:spPr>
          <a:xfrm>
            <a:off x="891639" y="438116"/>
            <a:ext cx="11131765"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P1803 </a:t>
            </a:r>
            <a:r>
              <a:rPr lang="zh-CN" altLang="en-US" sz="4000" b="1" i="0" dirty="0">
                <a:effectLst/>
                <a:latin typeface="-apple-system"/>
              </a:rPr>
              <a:t>凌乱的</a:t>
            </a:r>
            <a:r>
              <a:rPr lang="en-US" altLang="zh-CN" sz="4000" b="1" i="0" dirty="0" err="1">
                <a:effectLst/>
                <a:latin typeface="-apple-system"/>
              </a:rPr>
              <a:t>yyy</a:t>
            </a:r>
            <a:r>
              <a:rPr lang="en-US" altLang="zh-CN" sz="4000" b="1" i="0" dirty="0">
                <a:effectLst/>
                <a:latin typeface="-apple-system"/>
              </a:rPr>
              <a:t>/</a:t>
            </a:r>
            <a:r>
              <a:rPr lang="zh-CN" altLang="en-US" sz="4000" b="1" i="0" dirty="0">
                <a:effectLst/>
                <a:latin typeface="-apple-system"/>
              </a:rPr>
              <a:t>线段覆盖</a:t>
            </a:r>
          </a:p>
        </p:txBody>
      </p:sp>
      <p:pic>
        <p:nvPicPr>
          <p:cNvPr id="5" name="图片 4">
            <a:extLst>
              <a:ext uri="{FF2B5EF4-FFF2-40B4-BE49-F238E27FC236}">
                <a16:creationId xmlns:a16="http://schemas.microsoft.com/office/drawing/2014/main" id="{33AF3494-8E89-FF88-6DFA-C176331D3485}"/>
              </a:ext>
            </a:extLst>
          </p:cNvPr>
          <p:cNvPicPr>
            <a:picLocks noChangeAspect="1"/>
          </p:cNvPicPr>
          <p:nvPr/>
        </p:nvPicPr>
        <p:blipFill>
          <a:blip r:embed="rId3"/>
          <a:stretch>
            <a:fillRect/>
          </a:stretch>
        </p:blipFill>
        <p:spPr>
          <a:xfrm>
            <a:off x="2334855" y="1146002"/>
            <a:ext cx="7522289" cy="5623098"/>
          </a:xfrm>
          <a:prstGeom prst="rect">
            <a:avLst/>
          </a:prstGeom>
        </p:spPr>
      </p:pic>
    </p:spTree>
    <p:extLst>
      <p:ext uri="{BB962C8B-B14F-4D97-AF65-F5344CB8AC3E}">
        <p14:creationId xmlns:p14="http://schemas.microsoft.com/office/powerpoint/2010/main" val="70733385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3905043"/>
          </a:xfrm>
          <a:prstGeom prst="rect">
            <a:avLst/>
          </a:prstGeom>
          <a:noFill/>
        </p:spPr>
        <p:txBody>
          <a:bodyPr wrap="square" rtlCol="0">
            <a:spAutoFit/>
          </a:bodyPr>
          <a:lstStyle/>
          <a:p>
            <a:pPr algn="l">
              <a:lnSpc>
                <a:spcPct val="150000"/>
              </a:lnSpc>
            </a:pPr>
            <a:r>
              <a:rPr lang="zh-CN" altLang="en-US" sz="2400" i="0" dirty="0">
                <a:solidFill>
                  <a:srgbClr val="191B1F"/>
                </a:solidFill>
                <a:effectLst/>
              </a:rPr>
              <a:t>考虑第一场比赛，如果有 </a:t>
            </a:r>
            <a:r>
              <a:rPr lang="en-US" altLang="zh-CN" sz="2400" i="0" dirty="0">
                <a:solidFill>
                  <a:srgbClr val="191B1F"/>
                </a:solidFill>
                <a:effectLst/>
              </a:rPr>
              <a:t>1</a:t>
            </a:r>
            <a:r>
              <a:rPr lang="zh-CN" altLang="en-US" sz="2400" i="0" dirty="0">
                <a:solidFill>
                  <a:srgbClr val="191B1F"/>
                </a:solidFill>
                <a:effectLst/>
              </a:rPr>
              <a:t>～</a:t>
            </a:r>
            <a:r>
              <a:rPr lang="en-US" altLang="zh-CN" sz="2400" i="0" dirty="0">
                <a:solidFill>
                  <a:srgbClr val="191B1F"/>
                </a:solidFill>
                <a:effectLst/>
              </a:rPr>
              <a:t>4 </a:t>
            </a:r>
            <a:r>
              <a:rPr lang="zh-CN" altLang="en-US" sz="2400" i="0" dirty="0">
                <a:solidFill>
                  <a:srgbClr val="191B1F"/>
                </a:solidFill>
                <a:effectLst/>
              </a:rPr>
              <a:t>和 </a:t>
            </a:r>
            <a:r>
              <a:rPr lang="en-US" altLang="zh-CN" sz="2400" i="0" dirty="0">
                <a:solidFill>
                  <a:srgbClr val="191B1F"/>
                </a:solidFill>
                <a:effectLst/>
              </a:rPr>
              <a:t>2</a:t>
            </a:r>
            <a:r>
              <a:rPr lang="zh-CN" altLang="en-US" sz="2400" i="0" dirty="0">
                <a:solidFill>
                  <a:srgbClr val="191B1F"/>
                </a:solidFill>
                <a:effectLst/>
              </a:rPr>
              <a:t>～</a:t>
            </a:r>
            <a:r>
              <a:rPr lang="en-US" altLang="zh-CN" sz="2400" i="0" dirty="0">
                <a:solidFill>
                  <a:srgbClr val="191B1F"/>
                </a:solidFill>
                <a:effectLst/>
              </a:rPr>
              <a:t>3 </a:t>
            </a:r>
            <a:r>
              <a:rPr lang="zh-CN" altLang="en-US" sz="2400" i="0" dirty="0">
                <a:solidFill>
                  <a:srgbClr val="191B1F"/>
                </a:solidFill>
                <a:effectLst/>
              </a:rPr>
              <a:t>的比赛，怎么选？</a:t>
            </a:r>
          </a:p>
          <a:p>
            <a:pPr algn="l">
              <a:lnSpc>
                <a:spcPct val="150000"/>
              </a:lnSpc>
            </a:pPr>
            <a:r>
              <a:rPr lang="zh-CN" altLang="en-US" sz="2400" i="0" dirty="0">
                <a:solidFill>
                  <a:srgbClr val="191B1F"/>
                </a:solidFill>
                <a:effectLst/>
              </a:rPr>
              <a:t>如果是 </a:t>
            </a:r>
            <a:r>
              <a:rPr lang="en-US" altLang="zh-CN" sz="2400" i="0" dirty="0">
                <a:solidFill>
                  <a:srgbClr val="191B1F"/>
                </a:solidFill>
                <a:effectLst/>
              </a:rPr>
              <a:t>1</a:t>
            </a:r>
            <a:r>
              <a:rPr lang="zh-CN" altLang="en-US" sz="2400" i="0" dirty="0">
                <a:solidFill>
                  <a:srgbClr val="191B1F"/>
                </a:solidFill>
                <a:effectLst/>
              </a:rPr>
              <a:t>～</a:t>
            </a:r>
            <a:r>
              <a:rPr lang="en-US" altLang="zh-CN" sz="2400" i="0" dirty="0">
                <a:solidFill>
                  <a:srgbClr val="191B1F"/>
                </a:solidFill>
                <a:effectLst/>
              </a:rPr>
              <a:t>4 </a:t>
            </a:r>
            <a:r>
              <a:rPr lang="zh-CN" altLang="en-US" sz="2400" i="0" dirty="0">
                <a:solidFill>
                  <a:srgbClr val="191B1F"/>
                </a:solidFill>
                <a:effectLst/>
              </a:rPr>
              <a:t>和 </a:t>
            </a:r>
            <a:r>
              <a:rPr lang="en-US" altLang="zh-CN" sz="2400" i="0" dirty="0">
                <a:solidFill>
                  <a:srgbClr val="191B1F"/>
                </a:solidFill>
                <a:effectLst/>
              </a:rPr>
              <a:t>0</a:t>
            </a:r>
            <a:r>
              <a:rPr lang="zh-CN" altLang="en-US" sz="2400" i="0" dirty="0">
                <a:solidFill>
                  <a:srgbClr val="191B1F"/>
                </a:solidFill>
                <a:effectLst/>
              </a:rPr>
              <a:t>～</a:t>
            </a:r>
            <a:r>
              <a:rPr lang="en-US" altLang="zh-CN" sz="2400" i="0" dirty="0">
                <a:solidFill>
                  <a:srgbClr val="191B1F"/>
                </a:solidFill>
                <a:effectLst/>
              </a:rPr>
              <a:t>3</a:t>
            </a:r>
            <a:r>
              <a:rPr lang="zh-CN" altLang="en-US" sz="2400" i="0" dirty="0">
                <a:solidFill>
                  <a:srgbClr val="191B1F"/>
                </a:solidFill>
                <a:effectLst/>
              </a:rPr>
              <a:t>呢？</a:t>
            </a:r>
          </a:p>
          <a:p>
            <a:pPr algn="l">
              <a:lnSpc>
                <a:spcPct val="150000"/>
              </a:lnSpc>
            </a:pPr>
            <a:r>
              <a:rPr lang="zh-CN" altLang="en-US" sz="2400" i="0" dirty="0">
                <a:solidFill>
                  <a:srgbClr val="191B1F"/>
                </a:solidFill>
                <a:effectLst/>
              </a:rPr>
              <a:t>我们发现，</a:t>
            </a:r>
            <a:r>
              <a:rPr lang="zh-CN" altLang="en-US" sz="2400" b="1" i="0" dirty="0">
                <a:solidFill>
                  <a:srgbClr val="FF0000"/>
                </a:solidFill>
                <a:effectLst/>
              </a:rPr>
              <a:t>结束时间越早越好</a:t>
            </a:r>
            <a:r>
              <a:rPr lang="zh-CN" altLang="en-US" sz="2400" i="0" dirty="0">
                <a:solidFill>
                  <a:srgbClr val="191B1F"/>
                </a:solidFill>
                <a:effectLst/>
              </a:rPr>
              <a:t>，即我们更加关心结束时间𝑏</a:t>
            </a:r>
            <a:r>
              <a:rPr lang="en-US" altLang="zh-CN" sz="2400" i="0" dirty="0">
                <a:solidFill>
                  <a:srgbClr val="191B1F"/>
                </a:solidFill>
                <a:effectLst/>
              </a:rPr>
              <a:t>_</a:t>
            </a:r>
            <a:r>
              <a:rPr lang="zh-CN" altLang="en-US" sz="2400" i="0" dirty="0">
                <a:solidFill>
                  <a:srgbClr val="191B1F"/>
                </a:solidFill>
                <a:effectLst/>
              </a:rPr>
              <a:t>𝑖 ​的大小</a:t>
            </a:r>
          </a:p>
          <a:p>
            <a:pPr algn="l">
              <a:lnSpc>
                <a:spcPct val="150000"/>
              </a:lnSpc>
            </a:pPr>
            <a:r>
              <a:rPr lang="zh-CN" altLang="en-US" sz="2400" i="0" dirty="0">
                <a:solidFill>
                  <a:srgbClr val="191B1F"/>
                </a:solidFill>
                <a:effectLst/>
              </a:rPr>
              <a:t>根据𝑏</a:t>
            </a:r>
            <a:r>
              <a:rPr lang="en-US" altLang="zh-CN" sz="2400" i="0" dirty="0">
                <a:solidFill>
                  <a:srgbClr val="191B1F"/>
                </a:solidFill>
                <a:effectLst/>
              </a:rPr>
              <a:t>_</a:t>
            </a:r>
            <a:r>
              <a:rPr lang="zh-CN" altLang="en-US" sz="2400" i="0" dirty="0">
                <a:solidFill>
                  <a:srgbClr val="191B1F"/>
                </a:solidFill>
                <a:effectLst/>
              </a:rPr>
              <a:t>𝑖 ​ 对每场比赛进行排序，每次寻找下一场结束时间最早的比赛</a:t>
            </a:r>
            <a:endParaRPr lang="en-US" altLang="zh-CN" sz="2400" i="0" dirty="0">
              <a:solidFill>
                <a:srgbClr val="191B1F"/>
              </a:solidFill>
              <a:effectLst/>
            </a:endParaRPr>
          </a:p>
          <a:p>
            <a:pPr algn="l">
              <a:lnSpc>
                <a:spcPct val="150000"/>
              </a:lnSpc>
            </a:pPr>
            <a:endParaRPr lang="zh-CN" altLang="en-US" sz="2400" i="0" dirty="0">
              <a:solidFill>
                <a:srgbClr val="191B1F"/>
              </a:solidFill>
              <a:effectLst/>
            </a:endParaRPr>
          </a:p>
        </p:txBody>
      </p:sp>
      <p:sp>
        <p:nvSpPr>
          <p:cNvPr id="3" name="文本框 2">
            <a:extLst>
              <a:ext uri="{FF2B5EF4-FFF2-40B4-BE49-F238E27FC236}">
                <a16:creationId xmlns:a16="http://schemas.microsoft.com/office/drawing/2014/main" id="{B0E0D60E-8B94-C27F-087C-D90481B3AB41}"/>
              </a:ext>
            </a:extLst>
          </p:cNvPr>
          <p:cNvSpPr txBox="1"/>
          <p:nvPr/>
        </p:nvSpPr>
        <p:spPr>
          <a:xfrm>
            <a:off x="1060235" y="438116"/>
            <a:ext cx="11131765"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P1803 </a:t>
            </a:r>
            <a:r>
              <a:rPr lang="zh-CN" altLang="en-US" sz="4000" b="1" i="0" dirty="0">
                <a:effectLst/>
                <a:latin typeface="-apple-system"/>
              </a:rPr>
              <a:t>凌乱的</a:t>
            </a:r>
            <a:r>
              <a:rPr lang="en-US" altLang="zh-CN" sz="4000" b="1" i="0" dirty="0" err="1">
                <a:effectLst/>
                <a:latin typeface="-apple-system"/>
              </a:rPr>
              <a:t>yyy</a:t>
            </a:r>
            <a:r>
              <a:rPr lang="en-US" altLang="zh-CN" sz="4000" b="1" i="0" dirty="0">
                <a:effectLst/>
                <a:latin typeface="-apple-system"/>
              </a:rPr>
              <a:t>/</a:t>
            </a:r>
            <a:r>
              <a:rPr lang="zh-CN" altLang="en-US" sz="4000" b="1" i="0" dirty="0">
                <a:effectLst/>
                <a:latin typeface="-apple-system"/>
              </a:rPr>
              <a:t>线段覆盖</a:t>
            </a:r>
          </a:p>
        </p:txBody>
      </p:sp>
    </p:spTree>
    <p:extLst>
      <p:ext uri="{BB962C8B-B14F-4D97-AF65-F5344CB8AC3E}">
        <p14:creationId xmlns:p14="http://schemas.microsoft.com/office/powerpoint/2010/main" val="75377947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6483D57-9AF2-B3A1-6DA2-E20B53D5FEE7}"/>
              </a:ext>
            </a:extLst>
          </p:cNvPr>
          <p:cNvSpPr/>
          <p:nvPr/>
        </p:nvSpPr>
        <p:spPr>
          <a:xfrm>
            <a:off x="2469824" y="4169162"/>
            <a:ext cx="2799762"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4066D99-4AD2-A6FA-FB8D-74A623B393F3}"/>
              </a:ext>
            </a:extLst>
          </p:cNvPr>
          <p:cNvSpPr/>
          <p:nvPr/>
        </p:nvSpPr>
        <p:spPr>
          <a:xfrm>
            <a:off x="2667787" y="3867505"/>
            <a:ext cx="1173146"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12151A1-BC66-35CC-D597-7EA8BE1DE735}"/>
              </a:ext>
            </a:extLst>
          </p:cNvPr>
          <p:cNvSpPr/>
          <p:nvPr/>
        </p:nvSpPr>
        <p:spPr>
          <a:xfrm>
            <a:off x="3242822" y="4470820"/>
            <a:ext cx="3195686"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958295E-C632-29A5-762F-3F4574F48408}"/>
              </a:ext>
            </a:extLst>
          </p:cNvPr>
          <p:cNvSpPr/>
          <p:nvPr/>
        </p:nvSpPr>
        <p:spPr>
          <a:xfrm>
            <a:off x="5429841" y="5074134"/>
            <a:ext cx="1253764"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14F4A98-1C93-53F3-038E-B4BC0DA61EFE}"/>
              </a:ext>
            </a:extLst>
          </p:cNvPr>
          <p:cNvSpPr/>
          <p:nvPr/>
        </p:nvSpPr>
        <p:spPr>
          <a:xfrm>
            <a:off x="3996967" y="4772478"/>
            <a:ext cx="2686640"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6D1D838-2CF5-D869-9620-7DCCFB96C634}"/>
              </a:ext>
            </a:extLst>
          </p:cNvPr>
          <p:cNvSpPr/>
          <p:nvPr/>
        </p:nvSpPr>
        <p:spPr>
          <a:xfrm>
            <a:off x="6683606" y="5375793"/>
            <a:ext cx="1225483"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4926B65-D4D4-E24D-DF7C-3CB2EE9A4550}"/>
              </a:ext>
            </a:extLst>
          </p:cNvPr>
          <p:cNvSpPr/>
          <p:nvPr/>
        </p:nvSpPr>
        <p:spPr>
          <a:xfrm>
            <a:off x="6683606" y="5677450"/>
            <a:ext cx="1885361"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90A2E80-B90E-3FCA-58F7-52487070B761}"/>
              </a:ext>
            </a:extLst>
          </p:cNvPr>
          <p:cNvSpPr/>
          <p:nvPr/>
        </p:nvSpPr>
        <p:spPr>
          <a:xfrm>
            <a:off x="7475456" y="5979107"/>
            <a:ext cx="1791093" cy="3016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A4537FB5-0DC4-A272-8061-4192F89BA2E4}"/>
              </a:ext>
            </a:extLst>
          </p:cNvPr>
          <p:cNvCxnSpPr/>
          <p:nvPr/>
        </p:nvCxnSpPr>
        <p:spPr>
          <a:xfrm>
            <a:off x="3836711" y="3858078"/>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a:extLst>
              <a:ext uri="{FF2B5EF4-FFF2-40B4-BE49-F238E27FC236}">
                <a16:creationId xmlns:a16="http://schemas.microsoft.com/office/drawing/2014/main" id="{577DFDD8-8C4F-C21D-FA1C-C0BA1A955456}"/>
              </a:ext>
            </a:extLst>
          </p:cNvPr>
          <p:cNvCxnSpPr/>
          <p:nvPr/>
        </p:nvCxnSpPr>
        <p:spPr>
          <a:xfrm>
            <a:off x="5269585" y="4169162"/>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a:extLst>
              <a:ext uri="{FF2B5EF4-FFF2-40B4-BE49-F238E27FC236}">
                <a16:creationId xmlns:a16="http://schemas.microsoft.com/office/drawing/2014/main" id="{9B131202-7E7B-C21D-3AA3-C33F3EDC6CAE}"/>
              </a:ext>
            </a:extLst>
          </p:cNvPr>
          <p:cNvCxnSpPr/>
          <p:nvPr/>
        </p:nvCxnSpPr>
        <p:spPr>
          <a:xfrm>
            <a:off x="6438509" y="4470820"/>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直接连接符 16">
            <a:extLst>
              <a:ext uri="{FF2B5EF4-FFF2-40B4-BE49-F238E27FC236}">
                <a16:creationId xmlns:a16="http://schemas.microsoft.com/office/drawing/2014/main" id="{7CFB369B-A381-24B1-52FA-C6F92B7A5AE0}"/>
              </a:ext>
            </a:extLst>
          </p:cNvPr>
          <p:cNvCxnSpPr/>
          <p:nvPr/>
        </p:nvCxnSpPr>
        <p:spPr>
          <a:xfrm>
            <a:off x="6683606" y="4772477"/>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连接符 17">
            <a:extLst>
              <a:ext uri="{FF2B5EF4-FFF2-40B4-BE49-F238E27FC236}">
                <a16:creationId xmlns:a16="http://schemas.microsoft.com/office/drawing/2014/main" id="{9DE8F044-69B0-D8A5-4EE7-B9D1783BBB3A}"/>
              </a:ext>
            </a:extLst>
          </p:cNvPr>
          <p:cNvCxnSpPr/>
          <p:nvPr/>
        </p:nvCxnSpPr>
        <p:spPr>
          <a:xfrm>
            <a:off x="6683606" y="5064709"/>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接连接符 18">
            <a:extLst>
              <a:ext uri="{FF2B5EF4-FFF2-40B4-BE49-F238E27FC236}">
                <a16:creationId xmlns:a16="http://schemas.microsoft.com/office/drawing/2014/main" id="{FB66D457-6E98-B1CF-CB9C-D8EFAC6E2396}"/>
              </a:ext>
            </a:extLst>
          </p:cNvPr>
          <p:cNvCxnSpPr/>
          <p:nvPr/>
        </p:nvCxnSpPr>
        <p:spPr>
          <a:xfrm>
            <a:off x="7909091" y="5375794"/>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直接连接符 19">
            <a:extLst>
              <a:ext uri="{FF2B5EF4-FFF2-40B4-BE49-F238E27FC236}">
                <a16:creationId xmlns:a16="http://schemas.microsoft.com/office/drawing/2014/main" id="{C95BB8FB-AD07-63FA-390A-26240964BF63}"/>
              </a:ext>
            </a:extLst>
          </p:cNvPr>
          <p:cNvCxnSpPr/>
          <p:nvPr/>
        </p:nvCxnSpPr>
        <p:spPr>
          <a:xfrm>
            <a:off x="8568967" y="5668025"/>
            <a:ext cx="0" cy="30165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接连接符 20">
            <a:extLst>
              <a:ext uri="{FF2B5EF4-FFF2-40B4-BE49-F238E27FC236}">
                <a16:creationId xmlns:a16="http://schemas.microsoft.com/office/drawing/2014/main" id="{82ECD61B-F8F3-2C07-D065-51E03D5F140B}"/>
              </a:ext>
            </a:extLst>
          </p:cNvPr>
          <p:cNvCxnSpPr/>
          <p:nvPr/>
        </p:nvCxnSpPr>
        <p:spPr>
          <a:xfrm>
            <a:off x="9266550" y="5988536"/>
            <a:ext cx="0" cy="301658"/>
          </a:xfrm>
          <a:prstGeom prst="line">
            <a:avLst/>
          </a:prstGeom>
        </p:spPr>
        <p:style>
          <a:lnRef idx="3">
            <a:schemeClr val="accent2"/>
          </a:lnRef>
          <a:fillRef idx="0">
            <a:schemeClr val="accent2"/>
          </a:fillRef>
          <a:effectRef idx="2">
            <a:schemeClr val="accent2"/>
          </a:effectRef>
          <a:fontRef idx="minor">
            <a:schemeClr val="tx1"/>
          </a:fontRef>
        </p:style>
      </p:cxnSp>
      <p:sp>
        <p:nvSpPr>
          <p:cNvPr id="4" name="圆角矩形 15">
            <a:extLst>
              <a:ext uri="{FF2B5EF4-FFF2-40B4-BE49-F238E27FC236}">
                <a16:creationId xmlns:a16="http://schemas.microsoft.com/office/drawing/2014/main" id="{15EFC2F5-B62F-6DCC-B561-D72FCCCB475F}"/>
              </a:ext>
            </a:extLst>
          </p:cNvPr>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椭圆 12">
            <a:extLst>
              <a:ext uri="{FF2B5EF4-FFF2-40B4-BE49-F238E27FC236}">
                <a16:creationId xmlns:a16="http://schemas.microsoft.com/office/drawing/2014/main" id="{A6FE60F0-B828-693D-C500-9C06572C486C}"/>
              </a:ext>
            </a:extLst>
          </p:cNvPr>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21">
            <a:extLst>
              <a:ext uri="{FF2B5EF4-FFF2-40B4-BE49-F238E27FC236}">
                <a16:creationId xmlns:a16="http://schemas.microsoft.com/office/drawing/2014/main" id="{10431C7D-3083-284D-493E-1636A0E34E5E}"/>
              </a:ext>
            </a:extLst>
          </p:cNvPr>
          <p:cNvSpPr txBox="1"/>
          <p:nvPr/>
        </p:nvSpPr>
        <p:spPr>
          <a:xfrm>
            <a:off x="1060235" y="438116"/>
            <a:ext cx="11131765"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P1803 </a:t>
            </a:r>
            <a:r>
              <a:rPr lang="zh-CN" altLang="en-US" sz="4000" b="1" i="0" dirty="0">
                <a:effectLst/>
                <a:latin typeface="-apple-system"/>
              </a:rPr>
              <a:t>凌乱的</a:t>
            </a:r>
            <a:r>
              <a:rPr lang="en-US" altLang="zh-CN" sz="4000" b="1" i="0" dirty="0" err="1">
                <a:effectLst/>
                <a:latin typeface="-apple-system"/>
              </a:rPr>
              <a:t>yyy</a:t>
            </a:r>
            <a:r>
              <a:rPr lang="en-US" altLang="zh-CN" sz="4000" b="1" i="0" dirty="0">
                <a:effectLst/>
                <a:latin typeface="-apple-system"/>
              </a:rPr>
              <a:t>/</a:t>
            </a:r>
            <a:r>
              <a:rPr lang="zh-CN" altLang="en-US" sz="4000" b="1" i="0" dirty="0">
                <a:effectLst/>
                <a:latin typeface="-apple-system"/>
              </a:rPr>
              <a:t>线段覆盖</a:t>
            </a:r>
          </a:p>
        </p:txBody>
      </p:sp>
      <p:sp>
        <p:nvSpPr>
          <p:cNvPr id="23" name="文本框 22">
            <a:extLst>
              <a:ext uri="{FF2B5EF4-FFF2-40B4-BE49-F238E27FC236}">
                <a16:creationId xmlns:a16="http://schemas.microsoft.com/office/drawing/2014/main" id="{C7F5C663-DB8C-6038-13BE-69BFD411A2FD}"/>
              </a:ext>
            </a:extLst>
          </p:cNvPr>
          <p:cNvSpPr txBox="1"/>
          <p:nvPr/>
        </p:nvSpPr>
        <p:spPr>
          <a:xfrm>
            <a:off x="2116666" y="1677460"/>
            <a:ext cx="7958667" cy="2243050"/>
          </a:xfrm>
          <a:prstGeom prst="rect">
            <a:avLst/>
          </a:prstGeom>
          <a:noFill/>
        </p:spPr>
        <p:txBody>
          <a:bodyPr wrap="square" rtlCol="0">
            <a:spAutoFit/>
          </a:bodyPr>
          <a:lstStyle/>
          <a:p>
            <a:pPr algn="l">
              <a:lnSpc>
                <a:spcPct val="150000"/>
              </a:lnSpc>
            </a:pPr>
            <a:r>
              <a:rPr lang="zh-CN" altLang="en-US" sz="2400" i="0" dirty="0">
                <a:solidFill>
                  <a:srgbClr val="191B1F"/>
                </a:solidFill>
                <a:effectLst/>
              </a:rPr>
              <a:t>根据𝑏</a:t>
            </a:r>
            <a:r>
              <a:rPr lang="en-US" altLang="zh-CN" sz="2400" i="0" dirty="0">
                <a:solidFill>
                  <a:srgbClr val="191B1F"/>
                </a:solidFill>
                <a:effectLst/>
              </a:rPr>
              <a:t>_</a:t>
            </a:r>
            <a:r>
              <a:rPr lang="zh-CN" altLang="en-US" sz="2400" i="0" dirty="0">
                <a:solidFill>
                  <a:srgbClr val="191B1F"/>
                </a:solidFill>
                <a:effectLst/>
              </a:rPr>
              <a:t>𝑖 ​ 对每场比赛进行排序</a:t>
            </a:r>
            <a:endParaRPr lang="en-US" altLang="zh-CN" sz="2400" i="0" dirty="0">
              <a:solidFill>
                <a:srgbClr val="191B1F"/>
              </a:solidFill>
              <a:effectLst/>
            </a:endParaRPr>
          </a:p>
          <a:p>
            <a:pPr algn="l">
              <a:lnSpc>
                <a:spcPct val="150000"/>
              </a:lnSpc>
            </a:pPr>
            <a:r>
              <a:rPr lang="zh-CN" altLang="en-US" sz="2400" i="0" dirty="0">
                <a:solidFill>
                  <a:srgbClr val="191B1F"/>
                </a:solidFill>
                <a:effectLst/>
              </a:rPr>
              <a:t>按</a:t>
            </a:r>
            <a:r>
              <a:rPr lang="zh-CN" altLang="en-US" sz="2400" i="0" dirty="0">
                <a:solidFill>
                  <a:srgbClr val="FF0000"/>
                </a:solidFill>
                <a:effectLst/>
              </a:rPr>
              <a:t>结束时间</a:t>
            </a:r>
            <a:r>
              <a:rPr lang="zh-CN" altLang="en-US" sz="2400" i="0" dirty="0">
                <a:solidFill>
                  <a:srgbClr val="191B1F"/>
                </a:solidFill>
                <a:effectLst/>
              </a:rPr>
              <a:t>（右端点）为第一关键字排序，维护</a:t>
            </a:r>
            <a:r>
              <a:rPr lang="en-US" altLang="zh-CN" sz="2400" i="0" dirty="0" err="1">
                <a:solidFill>
                  <a:srgbClr val="191B1F"/>
                </a:solidFill>
                <a:effectLst/>
              </a:rPr>
              <a:t>i</a:t>
            </a:r>
            <a:r>
              <a:rPr lang="zh-CN" altLang="en-US" sz="2400" i="0" dirty="0">
                <a:solidFill>
                  <a:srgbClr val="191B1F"/>
                </a:solidFill>
                <a:effectLst/>
              </a:rPr>
              <a:t>之前最多能参加几段考试。</a:t>
            </a:r>
            <a:r>
              <a:rPr lang="zh-CN" altLang="en-US" sz="2400" dirty="0">
                <a:solidFill>
                  <a:srgbClr val="191B1F"/>
                </a:solidFill>
              </a:rPr>
              <a:t>所以</a:t>
            </a:r>
            <a:r>
              <a:rPr lang="en-US" altLang="zh-CN" sz="2400" dirty="0">
                <a:solidFill>
                  <a:srgbClr val="191B1F"/>
                </a:solidFill>
              </a:rPr>
              <a:t>fi=max</a:t>
            </a:r>
            <a:r>
              <a:rPr lang="zh-CN" altLang="en-US" sz="2400" dirty="0">
                <a:solidFill>
                  <a:srgbClr val="191B1F"/>
                </a:solidFill>
              </a:rPr>
              <a:t>（</a:t>
            </a:r>
            <a:r>
              <a:rPr lang="en-US" altLang="zh-CN" sz="2400" dirty="0">
                <a:solidFill>
                  <a:srgbClr val="191B1F"/>
                </a:solidFill>
              </a:rPr>
              <a:t>fi-1</a:t>
            </a:r>
            <a:r>
              <a:rPr lang="zh-CN" altLang="en-US" sz="2400" dirty="0">
                <a:solidFill>
                  <a:srgbClr val="191B1F"/>
                </a:solidFill>
              </a:rPr>
              <a:t>，</a:t>
            </a:r>
            <a:r>
              <a:rPr lang="en-US" altLang="zh-CN" sz="2400" dirty="0">
                <a:solidFill>
                  <a:srgbClr val="191B1F"/>
                </a:solidFill>
              </a:rPr>
              <a:t>fai+1</a:t>
            </a:r>
            <a:r>
              <a:rPr lang="zh-CN" altLang="en-US" sz="2400" dirty="0">
                <a:solidFill>
                  <a:srgbClr val="191B1F"/>
                </a:solidFill>
              </a:rPr>
              <a:t>）</a:t>
            </a:r>
            <a:endParaRPr lang="zh-CN" altLang="en-US" sz="2400" i="0" dirty="0">
              <a:solidFill>
                <a:srgbClr val="191B1F"/>
              </a:solidFill>
              <a:effectLst/>
            </a:endParaRPr>
          </a:p>
          <a:p>
            <a:pPr algn="l">
              <a:lnSpc>
                <a:spcPct val="150000"/>
              </a:lnSpc>
            </a:pPr>
            <a:endParaRPr lang="zh-CN" altLang="en-US" sz="2400" i="0" dirty="0">
              <a:solidFill>
                <a:srgbClr val="191B1F"/>
              </a:solidFill>
              <a:effectLst/>
            </a:endParaRPr>
          </a:p>
        </p:txBody>
      </p:sp>
    </p:spTree>
    <p:extLst>
      <p:ext uri="{BB962C8B-B14F-4D97-AF65-F5344CB8AC3E}">
        <p14:creationId xmlns:p14="http://schemas.microsoft.com/office/powerpoint/2010/main" val="35444114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5">
            <a:extLst>
              <a:ext uri="{FF2B5EF4-FFF2-40B4-BE49-F238E27FC236}">
                <a16:creationId xmlns:a16="http://schemas.microsoft.com/office/drawing/2014/main" id="{15EFC2F5-B62F-6DCC-B561-D72FCCCB475F}"/>
              </a:ext>
            </a:extLst>
          </p:cNvPr>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椭圆 12">
            <a:extLst>
              <a:ext uri="{FF2B5EF4-FFF2-40B4-BE49-F238E27FC236}">
                <a16:creationId xmlns:a16="http://schemas.microsoft.com/office/drawing/2014/main" id="{A6FE60F0-B828-693D-C500-9C06572C486C}"/>
              </a:ext>
            </a:extLst>
          </p:cNvPr>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21">
            <a:extLst>
              <a:ext uri="{FF2B5EF4-FFF2-40B4-BE49-F238E27FC236}">
                <a16:creationId xmlns:a16="http://schemas.microsoft.com/office/drawing/2014/main" id="{10431C7D-3083-284D-493E-1636A0E34E5E}"/>
              </a:ext>
            </a:extLst>
          </p:cNvPr>
          <p:cNvSpPr txBox="1"/>
          <p:nvPr/>
        </p:nvSpPr>
        <p:spPr>
          <a:xfrm>
            <a:off x="1060235" y="438116"/>
            <a:ext cx="11131765" cy="707886"/>
          </a:xfrm>
          <a:prstGeom prst="rect">
            <a:avLst/>
          </a:prstGeom>
          <a:noFill/>
        </p:spPr>
        <p:txBody>
          <a:bodyPr wrap="none" rtlCol="0">
            <a:spAutoFit/>
          </a:bodyPr>
          <a:lstStyle/>
          <a:p>
            <a:r>
              <a:rPr lang="zh-CN" altLang="en-US" sz="4000" b="1" dirty="0"/>
              <a:t>贪心法 练习题 </a:t>
            </a:r>
            <a:r>
              <a:rPr lang="en-US" altLang="zh-CN" sz="4000" b="1" dirty="0" err="1"/>
              <a:t>luogu</a:t>
            </a:r>
            <a:r>
              <a:rPr lang="en-US" altLang="zh-CN" sz="4000" b="1" dirty="0"/>
              <a:t>  </a:t>
            </a:r>
            <a:r>
              <a:rPr lang="en-US" altLang="zh-CN" sz="4000" b="1" i="0" dirty="0">
                <a:effectLst/>
                <a:latin typeface="-apple-system"/>
              </a:rPr>
              <a:t>P1803 </a:t>
            </a:r>
            <a:r>
              <a:rPr lang="zh-CN" altLang="en-US" sz="4000" b="1" i="0" dirty="0">
                <a:effectLst/>
                <a:latin typeface="-apple-system"/>
              </a:rPr>
              <a:t>凌乱的</a:t>
            </a:r>
            <a:r>
              <a:rPr lang="en-US" altLang="zh-CN" sz="4000" b="1" i="0" dirty="0" err="1">
                <a:effectLst/>
                <a:latin typeface="-apple-system"/>
              </a:rPr>
              <a:t>yyy</a:t>
            </a:r>
            <a:r>
              <a:rPr lang="en-US" altLang="zh-CN" sz="4000" b="1" i="0" dirty="0">
                <a:effectLst/>
                <a:latin typeface="-apple-system"/>
              </a:rPr>
              <a:t>/</a:t>
            </a:r>
            <a:r>
              <a:rPr lang="zh-CN" altLang="en-US" sz="4000" b="1" i="0" dirty="0">
                <a:effectLst/>
                <a:latin typeface="-apple-system"/>
              </a:rPr>
              <a:t>线段覆盖</a:t>
            </a:r>
          </a:p>
        </p:txBody>
      </p:sp>
      <p:pic>
        <p:nvPicPr>
          <p:cNvPr id="25" name="图片 24">
            <a:extLst>
              <a:ext uri="{FF2B5EF4-FFF2-40B4-BE49-F238E27FC236}">
                <a16:creationId xmlns:a16="http://schemas.microsoft.com/office/drawing/2014/main" id="{B72DF50E-FD38-235D-1034-7746514AB043}"/>
              </a:ext>
            </a:extLst>
          </p:cNvPr>
          <p:cNvPicPr>
            <a:picLocks noChangeAspect="1"/>
          </p:cNvPicPr>
          <p:nvPr/>
        </p:nvPicPr>
        <p:blipFill>
          <a:blip r:embed="rId2"/>
          <a:stretch>
            <a:fillRect/>
          </a:stretch>
        </p:blipFill>
        <p:spPr>
          <a:xfrm>
            <a:off x="1853176" y="1649765"/>
            <a:ext cx="4343623" cy="4584936"/>
          </a:xfrm>
          <a:prstGeom prst="rect">
            <a:avLst/>
          </a:prstGeom>
        </p:spPr>
      </p:pic>
      <p:pic>
        <p:nvPicPr>
          <p:cNvPr id="27" name="图片 26">
            <a:extLst>
              <a:ext uri="{FF2B5EF4-FFF2-40B4-BE49-F238E27FC236}">
                <a16:creationId xmlns:a16="http://schemas.microsoft.com/office/drawing/2014/main" id="{B7046230-937C-6A6F-4D3E-9A0147509750}"/>
              </a:ext>
            </a:extLst>
          </p:cNvPr>
          <p:cNvPicPr>
            <a:picLocks noChangeAspect="1"/>
          </p:cNvPicPr>
          <p:nvPr/>
        </p:nvPicPr>
        <p:blipFill>
          <a:blip r:embed="rId3"/>
          <a:stretch>
            <a:fillRect/>
          </a:stretch>
        </p:blipFill>
        <p:spPr>
          <a:xfrm>
            <a:off x="6196799" y="3255316"/>
            <a:ext cx="4852201" cy="2979385"/>
          </a:xfrm>
          <a:prstGeom prst="rect">
            <a:avLst/>
          </a:prstGeom>
        </p:spPr>
      </p:pic>
      <p:sp>
        <p:nvSpPr>
          <p:cNvPr id="28" name="文本框 27">
            <a:extLst>
              <a:ext uri="{FF2B5EF4-FFF2-40B4-BE49-F238E27FC236}">
                <a16:creationId xmlns:a16="http://schemas.microsoft.com/office/drawing/2014/main" id="{CCC57AAC-78E3-1132-7609-8E3BA548CF76}"/>
              </a:ext>
            </a:extLst>
          </p:cNvPr>
          <p:cNvSpPr txBox="1"/>
          <p:nvPr/>
        </p:nvSpPr>
        <p:spPr>
          <a:xfrm flipH="1">
            <a:off x="6626117" y="2133600"/>
            <a:ext cx="2043431" cy="461665"/>
          </a:xfrm>
          <a:prstGeom prst="rect">
            <a:avLst/>
          </a:prstGeom>
          <a:noFill/>
        </p:spPr>
        <p:txBody>
          <a:bodyPr wrap="square" rtlCol="0">
            <a:spAutoFit/>
          </a:bodyPr>
          <a:lstStyle/>
          <a:p>
            <a:r>
              <a:rPr lang="en-US" altLang="zh-CN" sz="2400" b="1" dirty="0"/>
              <a:t>AC</a:t>
            </a:r>
            <a:r>
              <a:rPr lang="zh-CN" altLang="en-US" sz="2400" b="1" dirty="0"/>
              <a:t>代码：</a:t>
            </a:r>
          </a:p>
        </p:txBody>
      </p:sp>
    </p:spTree>
    <p:extLst>
      <p:ext uri="{BB962C8B-B14F-4D97-AF65-F5344CB8AC3E}">
        <p14:creationId xmlns:p14="http://schemas.microsoft.com/office/powerpoint/2010/main" val="32028174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3135795" cy="769441"/>
          </a:xfrm>
          <a:prstGeom prst="rect">
            <a:avLst/>
          </a:prstGeom>
          <a:noFill/>
        </p:spPr>
        <p:txBody>
          <a:bodyPr wrap="none" rtlCol="0">
            <a:spAutoFit/>
          </a:bodyPr>
          <a:lstStyle/>
          <a:p>
            <a:r>
              <a:rPr lang="zh-CN" altLang="en-US" sz="4400" b="1" dirty="0"/>
              <a:t>贪心法 总结</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013039"/>
          </a:xfrm>
          <a:prstGeom prst="rect">
            <a:avLst/>
          </a:prstGeom>
          <a:noFill/>
        </p:spPr>
        <p:txBody>
          <a:bodyPr wrap="square" rtlCol="0">
            <a:spAutoFit/>
          </a:bodyPr>
          <a:lstStyle/>
          <a:p>
            <a:pPr algn="l">
              <a:lnSpc>
                <a:spcPct val="150000"/>
              </a:lnSpc>
            </a:pPr>
            <a:r>
              <a:rPr lang="zh-CN" altLang="en-US" sz="2400" i="0" dirty="0">
                <a:solidFill>
                  <a:srgbClr val="00B0F0"/>
                </a:solidFill>
                <a:effectLst/>
              </a:rPr>
              <a:t>贪心法</a:t>
            </a:r>
            <a:r>
              <a:rPr lang="zh-CN" altLang="en-US" sz="2400" dirty="0">
                <a:solidFill>
                  <a:srgbClr val="00B0F0"/>
                </a:solidFill>
              </a:rPr>
              <a:t>是一种思想</a:t>
            </a:r>
            <a:r>
              <a:rPr lang="zh-CN" altLang="en-US" sz="2400" dirty="0">
                <a:solidFill>
                  <a:srgbClr val="191B1F"/>
                </a:solidFill>
              </a:rPr>
              <a:t>。</a:t>
            </a:r>
            <a:endParaRPr lang="en-US" altLang="zh-CN" sz="2400" dirty="0">
              <a:solidFill>
                <a:srgbClr val="191B1F"/>
              </a:solidFill>
            </a:endParaRPr>
          </a:p>
          <a:p>
            <a:pPr algn="l">
              <a:lnSpc>
                <a:spcPct val="150000"/>
              </a:lnSpc>
            </a:pPr>
            <a:r>
              <a:rPr lang="zh-CN" altLang="en-US" sz="2400" i="0" dirty="0">
                <a:solidFill>
                  <a:srgbClr val="191B1F"/>
                </a:solidFill>
                <a:effectLst/>
              </a:rPr>
              <a:t>贪心法的难点主要在于证明这道题可以用贪心算法进行解决</a:t>
            </a:r>
            <a:endParaRPr lang="en-US" altLang="zh-CN" sz="2400" i="0" dirty="0">
              <a:solidFill>
                <a:srgbClr val="191B1F"/>
              </a:solidFill>
              <a:effectLst/>
            </a:endParaRPr>
          </a:p>
          <a:p>
            <a:pPr algn="l">
              <a:lnSpc>
                <a:spcPct val="150000"/>
              </a:lnSpc>
            </a:pPr>
            <a:r>
              <a:rPr lang="zh-CN" altLang="en-US" sz="2400" dirty="0">
                <a:solidFill>
                  <a:srgbClr val="191B1F"/>
                </a:solidFill>
              </a:rPr>
              <a:t>在实战中，可以先给出策略，再尝试证明正确性，证明可尝试对问题规模归纳，或反证</a:t>
            </a:r>
          </a:p>
          <a:p>
            <a:pPr algn="l">
              <a:lnSpc>
                <a:spcPct val="150000"/>
              </a:lnSpc>
            </a:pPr>
            <a:r>
              <a:rPr lang="zh-CN" altLang="en-US" sz="2400" dirty="0">
                <a:solidFill>
                  <a:srgbClr val="191B1F"/>
                </a:solidFill>
              </a:rPr>
              <a:t>也可以暴力打表验证</a:t>
            </a:r>
            <a:endParaRPr lang="en-US" altLang="zh-CN" sz="2400" dirty="0">
              <a:solidFill>
                <a:srgbClr val="191B1F"/>
              </a:solidFill>
            </a:endParaRPr>
          </a:p>
          <a:p>
            <a:pPr algn="l">
              <a:lnSpc>
                <a:spcPct val="150000"/>
              </a:lnSpc>
            </a:pPr>
            <a:r>
              <a:rPr lang="zh-CN" altLang="en-US" sz="2400" strike="sngStrike" dirty="0">
                <a:solidFill>
                  <a:srgbClr val="191B1F"/>
                </a:solidFill>
              </a:rPr>
              <a:t>再赛场上碰到不会证明又否不掉的贪心可以直接冲一发看看</a:t>
            </a: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251725248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08293" y="2155567"/>
            <a:ext cx="5175413" cy="4955203"/>
          </a:xfrm>
          <a:prstGeom prst="rect">
            <a:avLst/>
          </a:prstGeom>
          <a:noFill/>
        </p:spPr>
        <p:txBody>
          <a:bodyPr wrap="square" rtlCol="0">
            <a:spAutoFit/>
          </a:bodyPr>
          <a:lstStyle/>
          <a:p>
            <a:pPr>
              <a:spcBef>
                <a:spcPts val="1200"/>
              </a:spcBef>
              <a:spcAft>
                <a:spcPts val="1200"/>
              </a:spcAft>
            </a:pPr>
            <a:r>
              <a:rPr lang="en-US" altLang="zh-CN" sz="3600" dirty="0"/>
              <a:t>1.</a:t>
            </a:r>
            <a:r>
              <a:rPr lang="zh-CN" altLang="en-US" sz="3600" dirty="0"/>
              <a:t>算法效率评估方法</a:t>
            </a:r>
            <a:endParaRPr lang="en-US" altLang="zh-CN" sz="3600" dirty="0"/>
          </a:p>
          <a:p>
            <a:pPr>
              <a:spcBef>
                <a:spcPts val="1200"/>
              </a:spcBef>
              <a:spcAft>
                <a:spcPts val="1200"/>
              </a:spcAft>
            </a:pPr>
            <a:r>
              <a:rPr lang="en-US" altLang="zh-CN" sz="3600" dirty="0"/>
              <a:t>2.STL</a:t>
            </a:r>
            <a:r>
              <a:rPr lang="zh-CN" altLang="en-US" sz="3600" dirty="0"/>
              <a:t>与</a:t>
            </a:r>
            <a:r>
              <a:rPr lang="en-US" altLang="zh-CN" sz="3600" dirty="0"/>
              <a:t>STL</a:t>
            </a:r>
            <a:r>
              <a:rPr lang="zh-CN" altLang="en-US" sz="3600" dirty="0"/>
              <a:t>的应用</a:t>
            </a:r>
            <a:endParaRPr lang="en-US" altLang="zh-CN" sz="3600" dirty="0"/>
          </a:p>
          <a:p>
            <a:pPr>
              <a:spcBef>
                <a:spcPts val="1200"/>
              </a:spcBef>
              <a:spcAft>
                <a:spcPts val="1200"/>
              </a:spcAft>
            </a:pPr>
            <a:r>
              <a:rPr lang="en-US" altLang="zh-CN" sz="3600" dirty="0"/>
              <a:t>3.</a:t>
            </a:r>
            <a:r>
              <a:rPr lang="zh-CN" altLang="en-US" sz="3600" dirty="0"/>
              <a:t>贪心法</a:t>
            </a:r>
            <a:endParaRPr lang="en-US" altLang="zh-CN" sz="3600" dirty="0"/>
          </a:p>
          <a:p>
            <a:pPr>
              <a:spcBef>
                <a:spcPts val="1200"/>
              </a:spcBef>
              <a:spcAft>
                <a:spcPts val="1200"/>
              </a:spcAft>
            </a:pPr>
            <a:r>
              <a:rPr lang="en-US" altLang="zh-CN" sz="3600" b="1" dirty="0">
                <a:solidFill>
                  <a:srgbClr val="00B0F0"/>
                </a:solidFill>
              </a:rPr>
              <a:t>4.</a:t>
            </a:r>
            <a:r>
              <a:rPr lang="zh-CN" altLang="en-US" sz="3600" b="1" dirty="0">
                <a:solidFill>
                  <a:srgbClr val="00B0F0"/>
                </a:solidFill>
              </a:rPr>
              <a:t>二分法</a:t>
            </a:r>
            <a:endParaRPr lang="en-US" altLang="zh-CN" sz="3600" b="1" dirty="0">
              <a:solidFill>
                <a:srgbClr val="00B0F0"/>
              </a:solidFill>
            </a:endParaRPr>
          </a:p>
          <a:p>
            <a:pPr>
              <a:spcBef>
                <a:spcPts val="1200"/>
              </a:spcBef>
              <a:spcAft>
                <a:spcPts val="1200"/>
              </a:spcAft>
            </a:pPr>
            <a:r>
              <a:rPr lang="en-US" altLang="zh-CN" sz="3600" dirty="0"/>
              <a:t>5.</a:t>
            </a:r>
            <a:r>
              <a:rPr lang="zh-CN" altLang="en-US" sz="3600" dirty="0"/>
              <a:t>综合题</a:t>
            </a:r>
          </a:p>
          <a:p>
            <a:pPr>
              <a:spcBef>
                <a:spcPts val="1200"/>
              </a:spcBef>
              <a:spcAft>
                <a:spcPts val="1200"/>
              </a:spcAft>
            </a:pPr>
            <a:endParaRPr lang="zh-CN" altLang="en-US" sz="3600" b="1" dirty="0"/>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目录：</a:t>
            </a:r>
          </a:p>
        </p:txBody>
      </p:sp>
    </p:spTree>
    <p:extLst>
      <p:ext uri="{BB962C8B-B14F-4D97-AF65-F5344CB8AC3E}">
        <p14:creationId xmlns:p14="http://schemas.microsoft.com/office/powerpoint/2010/main" val="3134557373"/>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2" name="文本框 1">
            <a:extLst>
              <a:ext uri="{FF2B5EF4-FFF2-40B4-BE49-F238E27FC236}">
                <a16:creationId xmlns:a16="http://schemas.microsoft.com/office/drawing/2014/main" id="{2E97FCB9-BADA-BEDF-B2AF-270E5C046A95}"/>
              </a:ext>
            </a:extLst>
          </p:cNvPr>
          <p:cNvSpPr txBox="1"/>
          <p:nvPr/>
        </p:nvSpPr>
        <p:spPr>
          <a:xfrm>
            <a:off x="2421129" y="1684073"/>
            <a:ext cx="7958667" cy="2805063"/>
          </a:xfrm>
          <a:prstGeom prst="rect">
            <a:avLst/>
          </a:prstGeom>
          <a:noFill/>
        </p:spPr>
        <p:txBody>
          <a:bodyPr wrap="square" rtlCol="0">
            <a:spAutoFit/>
          </a:bodyPr>
          <a:lstStyle/>
          <a:p>
            <a:pPr algn="l">
              <a:lnSpc>
                <a:spcPct val="150000"/>
              </a:lnSpc>
            </a:pPr>
            <a:r>
              <a:rPr lang="zh-CN" altLang="en-US" sz="2400" i="0" dirty="0">
                <a:solidFill>
                  <a:srgbClr val="191B1F"/>
                </a:solidFill>
                <a:effectLst/>
              </a:rPr>
              <a:t>我们用一个经典的问题来引入二分法。</a:t>
            </a:r>
            <a:endParaRPr lang="en-US" altLang="zh-CN" sz="2400" i="0" dirty="0">
              <a:solidFill>
                <a:srgbClr val="191B1F"/>
              </a:solidFill>
              <a:effectLst/>
            </a:endParaRPr>
          </a:p>
          <a:p>
            <a:pPr algn="l">
              <a:lnSpc>
                <a:spcPct val="150000"/>
              </a:lnSpc>
            </a:pPr>
            <a:r>
              <a:rPr lang="zh-CN" altLang="en-US" sz="2400" i="0" dirty="0">
                <a:solidFill>
                  <a:srgbClr val="191B1F"/>
                </a:solidFill>
                <a:effectLst/>
              </a:rPr>
              <a:t>猜数游戏：给定</a:t>
            </a:r>
            <a:r>
              <a:rPr lang="en-US" altLang="zh-CN" sz="2400" i="0" dirty="0">
                <a:solidFill>
                  <a:srgbClr val="191B1F"/>
                </a:solidFill>
                <a:effectLst/>
              </a:rPr>
              <a:t>[1,1000]</a:t>
            </a:r>
            <a:r>
              <a:rPr lang="zh-CN" altLang="en-US" sz="2400" i="0" dirty="0">
                <a:solidFill>
                  <a:srgbClr val="191B1F"/>
                </a:solidFill>
                <a:effectLst/>
              </a:rPr>
              <a:t>的整数</a:t>
            </a:r>
            <a:r>
              <a:rPr lang="en-US" altLang="zh-CN" sz="2400" i="0" dirty="0">
                <a:solidFill>
                  <a:srgbClr val="191B1F"/>
                </a:solidFill>
                <a:effectLst/>
              </a:rPr>
              <a:t>n,</a:t>
            </a:r>
            <a:r>
              <a:rPr lang="zh-CN" altLang="en-US" sz="2400" i="0" dirty="0">
                <a:solidFill>
                  <a:srgbClr val="191B1F"/>
                </a:solidFill>
                <a:effectLst/>
              </a:rPr>
              <a:t>你每次可以询问一个整数</a:t>
            </a:r>
            <a:r>
              <a:rPr lang="en-US" altLang="zh-CN" sz="2400" i="0" dirty="0">
                <a:solidFill>
                  <a:srgbClr val="191B1F"/>
                </a:solidFill>
                <a:effectLst/>
              </a:rPr>
              <a:t>k</a:t>
            </a:r>
            <a:r>
              <a:rPr lang="zh-CN" altLang="en-US" sz="2400" i="0" dirty="0">
                <a:solidFill>
                  <a:srgbClr val="191B1F"/>
                </a:solidFill>
                <a:effectLst/>
              </a:rPr>
              <a:t>，然后会告诉你 </a:t>
            </a:r>
            <a:r>
              <a:rPr lang="en-US" altLang="zh-CN" sz="2400" dirty="0">
                <a:solidFill>
                  <a:srgbClr val="191B1F"/>
                </a:solidFill>
              </a:rPr>
              <a:t>k</a:t>
            </a:r>
            <a:r>
              <a:rPr lang="zh-CN" altLang="en-US" sz="2400" dirty="0">
                <a:solidFill>
                  <a:srgbClr val="191B1F"/>
                </a:solidFill>
              </a:rPr>
              <a:t>和</a:t>
            </a:r>
            <a:r>
              <a:rPr lang="en-US" altLang="zh-CN" sz="2400" dirty="0">
                <a:solidFill>
                  <a:srgbClr val="191B1F"/>
                </a:solidFill>
              </a:rPr>
              <a:t>n</a:t>
            </a:r>
            <a:r>
              <a:rPr lang="zh-CN" altLang="en-US" sz="2400" dirty="0">
                <a:solidFill>
                  <a:srgbClr val="191B1F"/>
                </a:solidFill>
              </a:rPr>
              <a:t>的大小关系</a:t>
            </a:r>
            <a:endParaRPr lang="en-US" altLang="zh-CN" sz="2400" i="0" dirty="0">
              <a:solidFill>
                <a:srgbClr val="191B1F"/>
              </a:solidFill>
              <a:effectLst/>
            </a:endParaRPr>
          </a:p>
          <a:p>
            <a:pPr algn="l">
              <a:lnSpc>
                <a:spcPct val="150000"/>
              </a:lnSpc>
            </a:pPr>
            <a:r>
              <a:rPr lang="zh-CN" altLang="en-US" sz="2400" i="0" dirty="0">
                <a:solidFill>
                  <a:srgbClr val="191B1F"/>
                </a:solidFill>
                <a:effectLst/>
              </a:rPr>
              <a:t>请用</a:t>
            </a:r>
            <a:r>
              <a:rPr lang="zh-CN" altLang="en-US" sz="2400" i="0" dirty="0">
                <a:solidFill>
                  <a:srgbClr val="FF0000"/>
                </a:solidFill>
                <a:effectLst/>
              </a:rPr>
              <a:t>尽可能少</a:t>
            </a:r>
            <a:r>
              <a:rPr lang="zh-CN" altLang="en-US" sz="2400" i="0" dirty="0">
                <a:solidFill>
                  <a:srgbClr val="191B1F"/>
                </a:solidFill>
                <a:effectLst/>
              </a:rPr>
              <a:t>的次数猜中这个数。</a:t>
            </a: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255277034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2" name="文本框 1">
            <a:extLst>
              <a:ext uri="{FF2B5EF4-FFF2-40B4-BE49-F238E27FC236}">
                <a16:creationId xmlns:a16="http://schemas.microsoft.com/office/drawing/2014/main" id="{2E97FCB9-BADA-BEDF-B2AF-270E5C046A95}"/>
              </a:ext>
            </a:extLst>
          </p:cNvPr>
          <p:cNvSpPr txBox="1"/>
          <p:nvPr/>
        </p:nvSpPr>
        <p:spPr>
          <a:xfrm>
            <a:off x="2421129" y="1684073"/>
            <a:ext cx="7958667" cy="6121035"/>
          </a:xfrm>
          <a:prstGeom prst="rect">
            <a:avLst/>
          </a:prstGeom>
          <a:noFill/>
        </p:spPr>
        <p:txBody>
          <a:bodyPr wrap="square" rtlCol="0">
            <a:spAutoFit/>
          </a:bodyPr>
          <a:lstStyle/>
          <a:p>
            <a:pPr algn="l">
              <a:lnSpc>
                <a:spcPct val="150000"/>
              </a:lnSpc>
            </a:pPr>
            <a:r>
              <a:rPr lang="zh-CN" altLang="en-US" sz="2400" i="0" dirty="0">
                <a:solidFill>
                  <a:srgbClr val="191B1F"/>
                </a:solidFill>
                <a:effectLst/>
              </a:rPr>
              <a:t>每次猜区间内的中间数，可以把范围缩小一半</a:t>
            </a:r>
          </a:p>
          <a:p>
            <a:pPr algn="l">
              <a:lnSpc>
                <a:spcPct val="150000"/>
              </a:lnSpc>
            </a:pPr>
            <a:r>
              <a:rPr lang="zh-CN" altLang="en-US" sz="2400" i="0" dirty="0">
                <a:solidFill>
                  <a:srgbClr val="191B1F"/>
                </a:solidFill>
                <a:effectLst/>
              </a:rPr>
              <a:t>这样问题就是</a:t>
            </a:r>
            <a:r>
              <a:rPr lang="en-US" altLang="zh-CN" sz="2400" i="0" dirty="0">
                <a:solidFill>
                  <a:srgbClr val="191B1F"/>
                </a:solidFill>
                <a:effectLst/>
              </a:rPr>
              <a:t>log</a:t>
            </a:r>
            <a:r>
              <a:rPr lang="zh-CN" altLang="en-US" sz="2400" i="0" dirty="0">
                <a:solidFill>
                  <a:srgbClr val="191B1F"/>
                </a:solidFill>
                <a:effectLst/>
              </a:rPr>
              <a:t>级别，大约需要</a:t>
            </a:r>
            <a:r>
              <a:rPr lang="en-US" altLang="zh-CN" sz="2400" i="0" dirty="0">
                <a:solidFill>
                  <a:srgbClr val="191B1F"/>
                </a:solidFill>
                <a:effectLst/>
              </a:rPr>
              <a:t>log_2⁡ 1000≈10</a:t>
            </a:r>
            <a:r>
              <a:rPr lang="zh-CN" altLang="en-US" sz="2400" i="0" dirty="0">
                <a:solidFill>
                  <a:srgbClr val="191B1F"/>
                </a:solidFill>
                <a:effectLst/>
              </a:rPr>
              <a:t>次</a:t>
            </a:r>
          </a:p>
          <a:p>
            <a:pPr algn="l">
              <a:lnSpc>
                <a:spcPct val="150000"/>
              </a:lnSpc>
            </a:pPr>
            <a:r>
              <a:rPr lang="zh-CN" altLang="en-US" sz="2400" b="1" i="0" dirty="0">
                <a:solidFill>
                  <a:srgbClr val="FF0000"/>
                </a:solidFill>
                <a:effectLst/>
              </a:rPr>
              <a:t>二分</a:t>
            </a:r>
            <a:r>
              <a:rPr lang="zh-CN" altLang="en-US" sz="2400" b="1" dirty="0">
                <a:solidFill>
                  <a:srgbClr val="FF0000"/>
                </a:solidFill>
              </a:rPr>
              <a:t>法</a:t>
            </a:r>
            <a:r>
              <a:rPr lang="zh-CN" altLang="en-US" sz="2400" b="1" i="0" dirty="0">
                <a:solidFill>
                  <a:srgbClr val="FF0000"/>
                </a:solidFill>
                <a:effectLst/>
              </a:rPr>
              <a:t>：</a:t>
            </a:r>
            <a:r>
              <a:rPr lang="zh-CN" altLang="en-US" sz="2400" i="0" dirty="0">
                <a:solidFill>
                  <a:srgbClr val="191B1F"/>
                </a:solidFill>
                <a:effectLst/>
              </a:rPr>
              <a:t>每次取区间中点，把</a:t>
            </a:r>
            <a:r>
              <a:rPr lang="zh-CN" altLang="en-US" sz="2400" b="1" i="0" dirty="0">
                <a:solidFill>
                  <a:srgbClr val="FF0000"/>
                </a:solidFill>
                <a:effectLst/>
              </a:rPr>
              <a:t>问题规模缩小一半</a:t>
            </a:r>
            <a:r>
              <a:rPr lang="zh-CN" altLang="en-US" sz="2400" i="0" dirty="0">
                <a:solidFill>
                  <a:srgbClr val="191B1F"/>
                </a:solidFill>
                <a:effectLst/>
              </a:rPr>
              <a:t>。</a:t>
            </a:r>
            <a:endParaRPr lang="en-US" altLang="zh-CN" sz="2400" i="0" dirty="0">
              <a:solidFill>
                <a:srgbClr val="191B1F"/>
              </a:solidFill>
              <a:effectLst/>
            </a:endParaRPr>
          </a:p>
          <a:p>
            <a:pPr algn="l">
              <a:lnSpc>
                <a:spcPct val="150000"/>
              </a:lnSpc>
            </a:pPr>
            <a:r>
              <a:rPr lang="zh-CN" altLang="en-US" sz="2400" i="0" dirty="0">
                <a:solidFill>
                  <a:srgbClr val="191B1F"/>
                </a:solidFill>
                <a:effectLst/>
              </a:rPr>
              <a:t>最多进行</a:t>
            </a:r>
            <a:r>
              <a:rPr lang="en-US" altLang="zh-CN" sz="2400" b="1" i="0" dirty="0" err="1">
                <a:solidFill>
                  <a:srgbClr val="FF0000"/>
                </a:solidFill>
                <a:effectLst/>
              </a:rPr>
              <a:t>logn</a:t>
            </a:r>
            <a:r>
              <a:rPr lang="zh-CN" altLang="en-US" sz="2400" b="1" i="0" dirty="0">
                <a:solidFill>
                  <a:srgbClr val="FF0000"/>
                </a:solidFill>
                <a:effectLst/>
              </a:rPr>
              <a:t>次</a:t>
            </a:r>
            <a:r>
              <a:rPr lang="zh-CN" altLang="en-US" sz="2400" i="0" dirty="0">
                <a:solidFill>
                  <a:srgbClr val="191B1F"/>
                </a:solidFill>
                <a:effectLst/>
              </a:rPr>
              <a:t>操作就可以找到问题的答案。</a:t>
            </a:r>
          </a:p>
          <a:p>
            <a:pPr algn="l">
              <a:lnSpc>
                <a:spcPct val="150000"/>
              </a:lnSpc>
            </a:pPr>
            <a:r>
              <a:rPr lang="zh-CN" altLang="en-US" sz="2400" b="1" i="0" dirty="0">
                <a:solidFill>
                  <a:srgbClr val="191B1F"/>
                </a:solidFill>
                <a:effectLst/>
              </a:rPr>
              <a:t>要求：</a:t>
            </a:r>
          </a:p>
          <a:p>
            <a:pPr algn="l">
              <a:lnSpc>
                <a:spcPct val="150000"/>
              </a:lnSpc>
            </a:pPr>
            <a:r>
              <a:rPr lang="zh-CN" altLang="en-US" sz="2400" i="0" dirty="0">
                <a:solidFill>
                  <a:srgbClr val="191B1F"/>
                </a:solidFill>
                <a:effectLst/>
              </a:rPr>
              <a:t>答案</a:t>
            </a:r>
            <a:r>
              <a:rPr lang="zh-CN" altLang="en-US" sz="2400" b="1" i="0" dirty="0">
                <a:solidFill>
                  <a:srgbClr val="FF0000"/>
                </a:solidFill>
                <a:effectLst/>
              </a:rPr>
              <a:t>具有单调性</a:t>
            </a:r>
            <a:r>
              <a:rPr lang="zh-CN" altLang="en-US" sz="2400" dirty="0">
                <a:solidFill>
                  <a:srgbClr val="191B1F"/>
                </a:solidFill>
              </a:rPr>
              <a:t>（保证可以舍弃一半的区间，可以理解为这样的性质：</a:t>
            </a:r>
            <a:r>
              <a:rPr lang="en-US" altLang="zh-CN" sz="2400" dirty="0" err="1">
                <a:solidFill>
                  <a:srgbClr val="191B1F"/>
                </a:solidFill>
              </a:rPr>
              <a:t>i</a:t>
            </a:r>
            <a:r>
              <a:rPr lang="zh-CN" altLang="en-US" sz="2400" dirty="0">
                <a:solidFill>
                  <a:srgbClr val="191B1F"/>
                </a:solidFill>
              </a:rPr>
              <a:t>不能满足条件，则比</a:t>
            </a:r>
            <a:r>
              <a:rPr lang="en-US" altLang="zh-CN" sz="2400" dirty="0" err="1">
                <a:solidFill>
                  <a:srgbClr val="191B1F"/>
                </a:solidFill>
              </a:rPr>
              <a:t>i</a:t>
            </a:r>
            <a:r>
              <a:rPr lang="zh-CN" altLang="en-US" sz="2400" dirty="0">
                <a:solidFill>
                  <a:srgbClr val="191B1F"/>
                </a:solidFill>
              </a:rPr>
              <a:t>大（小）的都不能满足条件。）</a:t>
            </a:r>
            <a:endParaRPr lang="zh-CN" altLang="en-US" sz="2400" i="0" dirty="0">
              <a:solidFill>
                <a:srgbClr val="191B1F"/>
              </a:solidFill>
              <a:effectLst/>
            </a:endParaRPr>
          </a:p>
          <a:p>
            <a:pPr algn="l">
              <a:lnSpc>
                <a:spcPct val="150000"/>
              </a:lnSpc>
            </a:pPr>
            <a:r>
              <a:rPr lang="zh-CN" altLang="en-US" sz="2400" i="0" dirty="0">
                <a:solidFill>
                  <a:srgbClr val="191B1F"/>
                </a:solidFill>
                <a:effectLst/>
              </a:rPr>
              <a:t>每个答案</a:t>
            </a:r>
            <a:r>
              <a:rPr lang="zh-CN" altLang="en-US" sz="2400" b="1" i="0" dirty="0">
                <a:solidFill>
                  <a:srgbClr val="FF0000"/>
                </a:solidFill>
                <a:effectLst/>
              </a:rPr>
              <a:t>容易检验可行性</a:t>
            </a:r>
            <a:r>
              <a:rPr lang="zh-CN" altLang="en-US" sz="2400" i="0" dirty="0">
                <a:solidFill>
                  <a:srgbClr val="191B1F"/>
                </a:solidFill>
                <a:effectLst/>
              </a:rPr>
              <a:t>（保证时间复杂度）</a:t>
            </a:r>
          </a:p>
          <a:p>
            <a:pPr algn="l">
              <a:lnSpc>
                <a:spcPct val="150000"/>
              </a:lnSpc>
            </a:pPr>
            <a:endParaRPr lang="zh-CN" altLang="en-US" sz="2400" i="0" dirty="0">
              <a:solidFill>
                <a:srgbClr val="191B1F"/>
              </a:solidFill>
              <a:effectLst/>
            </a:endParaRP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182104722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2" name="文本框 1">
            <a:extLst>
              <a:ext uri="{FF2B5EF4-FFF2-40B4-BE49-F238E27FC236}">
                <a16:creationId xmlns:a16="http://schemas.microsoft.com/office/drawing/2014/main" id="{2E97FCB9-BADA-BEDF-B2AF-270E5C046A95}"/>
              </a:ext>
            </a:extLst>
          </p:cNvPr>
          <p:cNvSpPr txBox="1"/>
          <p:nvPr/>
        </p:nvSpPr>
        <p:spPr>
          <a:xfrm>
            <a:off x="2421129" y="1684073"/>
            <a:ext cx="7958667" cy="4192943"/>
          </a:xfrm>
          <a:prstGeom prst="rect">
            <a:avLst/>
          </a:prstGeom>
          <a:noFill/>
        </p:spPr>
        <p:txBody>
          <a:bodyPr wrap="square" rtlCol="0">
            <a:spAutoFit/>
          </a:bodyPr>
          <a:lstStyle/>
          <a:p>
            <a:pPr algn="l">
              <a:lnSpc>
                <a:spcPct val="150000"/>
              </a:lnSpc>
            </a:pPr>
            <a:r>
              <a:rPr lang="en-US" altLang="zh-CN" sz="2000" i="0" dirty="0">
                <a:solidFill>
                  <a:srgbClr val="191B1F"/>
                </a:solidFill>
                <a:effectLst/>
              </a:rPr>
              <a:t>int l=1, r=1e3;</a:t>
            </a:r>
          </a:p>
          <a:p>
            <a:pPr algn="l">
              <a:lnSpc>
                <a:spcPct val="150000"/>
              </a:lnSpc>
            </a:pPr>
            <a:r>
              <a:rPr lang="en-US" altLang="zh-CN" sz="2000" i="0" dirty="0">
                <a:solidFill>
                  <a:srgbClr val="191B1F"/>
                </a:solidFill>
                <a:effectLst/>
              </a:rPr>
              <a:t>while(l&lt;r){ 			//</a:t>
            </a:r>
            <a:r>
              <a:rPr lang="zh-CN" altLang="en-US" sz="2000" i="0" dirty="0">
                <a:solidFill>
                  <a:srgbClr val="191B1F"/>
                </a:solidFill>
                <a:effectLst/>
              </a:rPr>
              <a:t>答案在 </a:t>
            </a:r>
            <a:r>
              <a:rPr lang="en-US" altLang="zh-CN" sz="2000" i="0" dirty="0">
                <a:solidFill>
                  <a:srgbClr val="191B1F"/>
                </a:solidFill>
                <a:effectLst/>
              </a:rPr>
              <a:t>[l, r]</a:t>
            </a:r>
            <a:r>
              <a:rPr lang="zh-CN" altLang="en-US" sz="2000" i="0" dirty="0">
                <a:solidFill>
                  <a:srgbClr val="191B1F"/>
                </a:solidFill>
                <a:effectLst/>
              </a:rPr>
              <a:t>中</a:t>
            </a:r>
          </a:p>
          <a:p>
            <a:pPr algn="l">
              <a:lnSpc>
                <a:spcPct val="150000"/>
              </a:lnSpc>
            </a:pPr>
            <a:r>
              <a:rPr lang="en-US" altLang="zh-CN" sz="2000" dirty="0">
                <a:solidFill>
                  <a:srgbClr val="191B1F"/>
                </a:solidFill>
              </a:rPr>
              <a:t>    </a:t>
            </a:r>
            <a:r>
              <a:rPr lang="en-US" altLang="zh-CN" sz="2000" i="0" dirty="0">
                <a:solidFill>
                  <a:srgbClr val="191B1F"/>
                </a:solidFill>
                <a:effectLst/>
              </a:rPr>
              <a:t>int mid=(</a:t>
            </a:r>
            <a:r>
              <a:rPr lang="en-US" altLang="zh-CN" sz="2000" i="0" dirty="0" err="1">
                <a:solidFill>
                  <a:srgbClr val="191B1F"/>
                </a:solidFill>
                <a:effectLst/>
              </a:rPr>
              <a:t>l+r</a:t>
            </a:r>
            <a:r>
              <a:rPr lang="en-US" altLang="zh-CN" sz="2000" i="0" dirty="0">
                <a:solidFill>
                  <a:srgbClr val="191B1F"/>
                </a:solidFill>
                <a:effectLst/>
              </a:rPr>
              <a:t>)/2;</a:t>
            </a:r>
          </a:p>
          <a:p>
            <a:pPr algn="l">
              <a:lnSpc>
                <a:spcPct val="150000"/>
              </a:lnSpc>
            </a:pPr>
            <a:r>
              <a:rPr lang="en-US" altLang="zh-CN" sz="2000" i="0" dirty="0">
                <a:solidFill>
                  <a:srgbClr val="191B1F"/>
                </a:solidFill>
                <a:effectLst/>
              </a:rPr>
              <a:t>    if( Small(mid) )   	// mid &lt; n , </a:t>
            </a:r>
            <a:r>
              <a:rPr lang="zh-CN" altLang="en-US" sz="2000" i="0" dirty="0">
                <a:solidFill>
                  <a:srgbClr val="191B1F"/>
                </a:solidFill>
                <a:effectLst/>
              </a:rPr>
              <a:t>猜小了 </a:t>
            </a:r>
            <a:r>
              <a:rPr lang="en-US" altLang="zh-CN" sz="2000" i="0" dirty="0">
                <a:solidFill>
                  <a:srgbClr val="191B1F"/>
                </a:solidFill>
                <a:effectLst/>
              </a:rPr>
              <a:t>, [l, mid]</a:t>
            </a:r>
            <a:r>
              <a:rPr lang="zh-CN" altLang="en-US" sz="2000" i="0" dirty="0">
                <a:solidFill>
                  <a:srgbClr val="191B1F"/>
                </a:solidFill>
                <a:effectLst/>
              </a:rPr>
              <a:t>里没有</a:t>
            </a:r>
            <a:r>
              <a:rPr lang="en-US" altLang="zh-CN" sz="2000" i="0" dirty="0">
                <a:solidFill>
                  <a:srgbClr val="191B1F"/>
                </a:solidFill>
                <a:effectLst/>
              </a:rPr>
              <a:t>n</a:t>
            </a:r>
          </a:p>
          <a:p>
            <a:pPr algn="l">
              <a:lnSpc>
                <a:spcPct val="150000"/>
              </a:lnSpc>
            </a:pPr>
            <a:r>
              <a:rPr lang="en-US" altLang="zh-CN" sz="2000" i="0" dirty="0">
                <a:solidFill>
                  <a:srgbClr val="191B1F"/>
                </a:solidFill>
                <a:effectLst/>
              </a:rPr>
              <a:t>        l=mid+1;</a:t>
            </a:r>
          </a:p>
          <a:p>
            <a:pPr algn="l">
              <a:lnSpc>
                <a:spcPct val="150000"/>
              </a:lnSpc>
            </a:pPr>
            <a:r>
              <a:rPr lang="en-US" altLang="zh-CN" sz="2000" i="0" dirty="0">
                <a:solidFill>
                  <a:srgbClr val="191B1F"/>
                </a:solidFill>
                <a:effectLst/>
              </a:rPr>
              <a:t>    else        		// mid &gt;= n , [mid+1, r]</a:t>
            </a:r>
            <a:r>
              <a:rPr lang="zh-CN" altLang="en-US" sz="2000" i="0" dirty="0">
                <a:solidFill>
                  <a:srgbClr val="191B1F"/>
                </a:solidFill>
                <a:effectLst/>
              </a:rPr>
              <a:t>里没有</a:t>
            </a:r>
            <a:r>
              <a:rPr lang="en-US" altLang="zh-CN" sz="2000" i="0" dirty="0">
                <a:solidFill>
                  <a:srgbClr val="191B1F"/>
                </a:solidFill>
                <a:effectLst/>
              </a:rPr>
              <a:t>n</a:t>
            </a:r>
          </a:p>
          <a:p>
            <a:pPr algn="l">
              <a:lnSpc>
                <a:spcPct val="150000"/>
              </a:lnSpc>
            </a:pPr>
            <a:r>
              <a:rPr lang="en-US" altLang="zh-CN" sz="2000" i="0" dirty="0">
                <a:solidFill>
                  <a:srgbClr val="191B1F"/>
                </a:solidFill>
                <a:effectLst/>
              </a:rPr>
              <a:t>        r=mid;</a:t>
            </a:r>
          </a:p>
          <a:p>
            <a:pPr algn="l">
              <a:lnSpc>
                <a:spcPct val="150000"/>
              </a:lnSpc>
            </a:pPr>
            <a:r>
              <a:rPr lang="en-US" altLang="zh-CN" sz="2000" i="0" dirty="0">
                <a:solidFill>
                  <a:srgbClr val="191B1F"/>
                </a:solidFill>
                <a:effectLst/>
              </a:rPr>
              <a:t>}</a:t>
            </a:r>
          </a:p>
          <a:p>
            <a:pPr algn="l">
              <a:lnSpc>
                <a:spcPct val="150000"/>
              </a:lnSpc>
            </a:pPr>
            <a:r>
              <a:rPr lang="en-US" altLang="zh-CN" sz="2000" i="0" dirty="0">
                <a:solidFill>
                  <a:srgbClr val="191B1F"/>
                </a:solidFill>
                <a:effectLst/>
              </a:rPr>
              <a:t>return l;			//</a:t>
            </a:r>
            <a:r>
              <a:rPr lang="zh-CN" altLang="en-US" sz="2000" i="0" dirty="0">
                <a:solidFill>
                  <a:srgbClr val="191B1F"/>
                </a:solidFill>
                <a:effectLst/>
              </a:rPr>
              <a:t>此时 </a:t>
            </a:r>
            <a:r>
              <a:rPr lang="en-US" altLang="zh-CN" sz="2000" i="0" dirty="0">
                <a:solidFill>
                  <a:srgbClr val="191B1F"/>
                </a:solidFill>
                <a:effectLst/>
              </a:rPr>
              <a:t>l=r </a:t>
            </a:r>
          </a:p>
        </p:txBody>
      </p:sp>
    </p:spTree>
    <p:extLst>
      <p:ext uri="{BB962C8B-B14F-4D97-AF65-F5344CB8AC3E}">
        <p14:creationId xmlns:p14="http://schemas.microsoft.com/office/powerpoint/2010/main" val="409102214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2" name="文本框 1">
            <a:extLst>
              <a:ext uri="{FF2B5EF4-FFF2-40B4-BE49-F238E27FC236}">
                <a16:creationId xmlns:a16="http://schemas.microsoft.com/office/drawing/2014/main" id="{2E97FCB9-BADA-BEDF-B2AF-270E5C046A95}"/>
              </a:ext>
            </a:extLst>
          </p:cNvPr>
          <p:cNvSpPr txBox="1"/>
          <p:nvPr/>
        </p:nvSpPr>
        <p:spPr>
          <a:xfrm>
            <a:off x="2421129" y="1684073"/>
            <a:ext cx="7958667" cy="4654608"/>
          </a:xfrm>
          <a:prstGeom prst="rect">
            <a:avLst/>
          </a:prstGeom>
          <a:noFill/>
        </p:spPr>
        <p:txBody>
          <a:bodyPr wrap="square" rtlCol="0">
            <a:spAutoFit/>
          </a:bodyPr>
          <a:lstStyle/>
          <a:p>
            <a:pPr algn="l">
              <a:lnSpc>
                <a:spcPct val="150000"/>
              </a:lnSpc>
            </a:pPr>
            <a:r>
              <a:rPr lang="en-US" altLang="zh-CN" sz="2000" i="0" dirty="0">
                <a:solidFill>
                  <a:srgbClr val="191B1F"/>
                </a:solidFill>
                <a:effectLst/>
              </a:rPr>
              <a:t>int l=1, r=1e3;</a:t>
            </a:r>
          </a:p>
          <a:p>
            <a:pPr algn="l">
              <a:lnSpc>
                <a:spcPct val="150000"/>
              </a:lnSpc>
            </a:pPr>
            <a:r>
              <a:rPr lang="en-US" altLang="zh-CN" sz="2000" i="0" dirty="0">
                <a:solidFill>
                  <a:srgbClr val="191B1F"/>
                </a:solidFill>
                <a:effectLst/>
              </a:rPr>
              <a:t>while(l&lt;r){</a:t>
            </a:r>
          </a:p>
          <a:p>
            <a:pPr algn="l">
              <a:lnSpc>
                <a:spcPct val="150000"/>
              </a:lnSpc>
            </a:pPr>
            <a:r>
              <a:rPr lang="en-US" altLang="zh-CN" sz="2000" i="0" dirty="0">
                <a:solidFill>
                  <a:srgbClr val="191B1F"/>
                </a:solidFill>
                <a:effectLst/>
              </a:rPr>
              <a:t>    int mid=(</a:t>
            </a:r>
            <a:r>
              <a:rPr lang="en-US" altLang="zh-CN" sz="2000" i="0" dirty="0" err="1">
                <a:solidFill>
                  <a:srgbClr val="191B1F"/>
                </a:solidFill>
                <a:effectLst/>
              </a:rPr>
              <a:t>l+r</a:t>
            </a:r>
            <a:r>
              <a:rPr lang="en-US" altLang="zh-CN" sz="2000" i="0" dirty="0">
                <a:solidFill>
                  <a:srgbClr val="191B1F"/>
                </a:solidFill>
                <a:effectLst/>
              </a:rPr>
              <a:t>)/2;</a:t>
            </a:r>
          </a:p>
          <a:p>
            <a:pPr algn="l">
              <a:lnSpc>
                <a:spcPct val="150000"/>
              </a:lnSpc>
            </a:pPr>
            <a:r>
              <a:rPr lang="en-US" altLang="zh-CN" sz="2000" i="0" dirty="0">
                <a:solidFill>
                  <a:srgbClr val="191B1F"/>
                </a:solidFill>
                <a:effectLst/>
              </a:rPr>
              <a:t>    if( Big(mid) )   	// mid &gt; n , </a:t>
            </a:r>
            <a:r>
              <a:rPr lang="zh-CN" altLang="en-US" sz="2000" i="0" dirty="0">
                <a:solidFill>
                  <a:srgbClr val="191B1F"/>
                </a:solidFill>
                <a:effectLst/>
              </a:rPr>
              <a:t>猜大了</a:t>
            </a:r>
          </a:p>
          <a:p>
            <a:pPr algn="l">
              <a:lnSpc>
                <a:spcPct val="150000"/>
              </a:lnSpc>
            </a:pPr>
            <a:r>
              <a:rPr lang="zh-CN" altLang="en-US" sz="2000" i="0" dirty="0">
                <a:solidFill>
                  <a:srgbClr val="191B1F"/>
                </a:solidFill>
                <a:effectLst/>
              </a:rPr>
              <a:t>        </a:t>
            </a:r>
            <a:r>
              <a:rPr lang="en-US" altLang="zh-CN" sz="2000" i="0" dirty="0">
                <a:solidFill>
                  <a:srgbClr val="191B1F"/>
                </a:solidFill>
                <a:effectLst/>
              </a:rPr>
              <a:t>r=mid-1;</a:t>
            </a:r>
          </a:p>
          <a:p>
            <a:pPr algn="l">
              <a:lnSpc>
                <a:spcPct val="150000"/>
              </a:lnSpc>
            </a:pPr>
            <a:r>
              <a:rPr lang="en-US" altLang="zh-CN" sz="2000" i="0" dirty="0">
                <a:solidFill>
                  <a:srgbClr val="191B1F"/>
                </a:solidFill>
                <a:effectLst/>
              </a:rPr>
              <a:t>    else        		// mid &lt;= n</a:t>
            </a:r>
          </a:p>
          <a:p>
            <a:pPr algn="l">
              <a:lnSpc>
                <a:spcPct val="150000"/>
              </a:lnSpc>
            </a:pPr>
            <a:r>
              <a:rPr lang="en-US" altLang="zh-CN" sz="2000" i="0" dirty="0">
                <a:solidFill>
                  <a:srgbClr val="191B1F"/>
                </a:solidFill>
                <a:effectLst/>
              </a:rPr>
              <a:t>        l=mid;</a:t>
            </a:r>
          </a:p>
          <a:p>
            <a:pPr algn="l">
              <a:lnSpc>
                <a:spcPct val="150000"/>
              </a:lnSpc>
            </a:pPr>
            <a:r>
              <a:rPr lang="en-US" altLang="zh-CN" sz="2000" i="0" dirty="0">
                <a:solidFill>
                  <a:srgbClr val="191B1F"/>
                </a:solidFill>
                <a:effectLst/>
              </a:rPr>
              <a:t>}</a:t>
            </a:r>
          </a:p>
          <a:p>
            <a:pPr algn="l">
              <a:lnSpc>
                <a:spcPct val="150000"/>
              </a:lnSpc>
            </a:pPr>
            <a:r>
              <a:rPr lang="en-US" altLang="zh-CN" sz="2000" i="0" dirty="0">
                <a:solidFill>
                  <a:srgbClr val="191B1F"/>
                </a:solidFill>
                <a:effectLst/>
              </a:rPr>
              <a:t>return l;</a:t>
            </a:r>
          </a:p>
          <a:p>
            <a:pPr algn="l">
              <a:lnSpc>
                <a:spcPct val="150000"/>
              </a:lnSpc>
            </a:pPr>
            <a:r>
              <a:rPr lang="zh-CN" altLang="en-US" sz="2000" i="0" dirty="0">
                <a:solidFill>
                  <a:srgbClr val="191B1F"/>
                </a:solidFill>
                <a:effectLst/>
              </a:rPr>
              <a:t>这个代码对不对？</a:t>
            </a:r>
          </a:p>
        </p:txBody>
      </p:sp>
    </p:spTree>
    <p:extLst>
      <p:ext uri="{BB962C8B-B14F-4D97-AF65-F5344CB8AC3E}">
        <p14:creationId xmlns:p14="http://schemas.microsoft.com/office/powerpoint/2010/main" val="40050991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08293" y="2155567"/>
            <a:ext cx="5175413" cy="4093428"/>
          </a:xfrm>
          <a:prstGeom prst="rect">
            <a:avLst/>
          </a:prstGeom>
          <a:noFill/>
        </p:spPr>
        <p:txBody>
          <a:bodyPr wrap="square" rtlCol="0">
            <a:spAutoFit/>
          </a:bodyPr>
          <a:lstStyle/>
          <a:p>
            <a:pPr>
              <a:spcBef>
                <a:spcPts val="1200"/>
              </a:spcBef>
              <a:spcAft>
                <a:spcPts val="1200"/>
              </a:spcAft>
            </a:pPr>
            <a:r>
              <a:rPr lang="en-US" altLang="zh-CN" sz="3600" b="1" dirty="0">
                <a:solidFill>
                  <a:srgbClr val="00B0F0"/>
                </a:solidFill>
              </a:rPr>
              <a:t>1.</a:t>
            </a:r>
            <a:r>
              <a:rPr lang="zh-CN" altLang="en-US" sz="3600" b="1" dirty="0">
                <a:solidFill>
                  <a:srgbClr val="00B0F0"/>
                </a:solidFill>
              </a:rPr>
              <a:t>算法效率评估方法</a:t>
            </a:r>
            <a:endParaRPr lang="en-US" altLang="zh-CN" sz="3600" b="1" dirty="0">
              <a:solidFill>
                <a:srgbClr val="00B0F0"/>
              </a:solidFill>
            </a:endParaRPr>
          </a:p>
          <a:p>
            <a:pPr>
              <a:spcBef>
                <a:spcPts val="1200"/>
              </a:spcBef>
              <a:spcAft>
                <a:spcPts val="1200"/>
              </a:spcAft>
            </a:pPr>
            <a:r>
              <a:rPr lang="en-US" altLang="zh-CN" sz="3600" dirty="0"/>
              <a:t>2.STL</a:t>
            </a:r>
            <a:r>
              <a:rPr lang="zh-CN" altLang="en-US" sz="3600" dirty="0"/>
              <a:t>与</a:t>
            </a:r>
            <a:r>
              <a:rPr lang="en-US" altLang="zh-CN" sz="3600" dirty="0"/>
              <a:t>STL</a:t>
            </a:r>
            <a:r>
              <a:rPr lang="zh-CN" altLang="en-US" sz="3600" dirty="0"/>
              <a:t>的应用</a:t>
            </a:r>
            <a:endParaRPr lang="en-US" altLang="zh-CN" sz="3600" dirty="0"/>
          </a:p>
          <a:p>
            <a:pPr>
              <a:spcBef>
                <a:spcPts val="1200"/>
              </a:spcBef>
              <a:spcAft>
                <a:spcPts val="1200"/>
              </a:spcAft>
            </a:pPr>
            <a:r>
              <a:rPr lang="en-US" altLang="zh-CN" sz="3600" dirty="0"/>
              <a:t>3.</a:t>
            </a:r>
            <a:r>
              <a:rPr lang="zh-CN" altLang="en-US" sz="3600" dirty="0"/>
              <a:t>贪心法</a:t>
            </a:r>
            <a:endParaRPr lang="en-US" altLang="zh-CN" sz="3600" dirty="0"/>
          </a:p>
          <a:p>
            <a:pPr>
              <a:spcBef>
                <a:spcPts val="1200"/>
              </a:spcBef>
              <a:spcAft>
                <a:spcPts val="1200"/>
              </a:spcAft>
            </a:pPr>
            <a:r>
              <a:rPr lang="en-US" altLang="zh-CN" sz="3600" dirty="0"/>
              <a:t>4.</a:t>
            </a:r>
            <a:r>
              <a:rPr lang="zh-CN" altLang="en-US" sz="3600" dirty="0"/>
              <a:t>二分法</a:t>
            </a:r>
            <a:endParaRPr lang="en-US" altLang="zh-CN" sz="3600" dirty="0"/>
          </a:p>
          <a:p>
            <a:pPr>
              <a:spcBef>
                <a:spcPts val="1200"/>
              </a:spcBef>
              <a:spcAft>
                <a:spcPts val="1200"/>
              </a:spcAft>
            </a:pPr>
            <a:r>
              <a:rPr lang="en-US" altLang="zh-CN" sz="3600" dirty="0"/>
              <a:t>5.</a:t>
            </a:r>
            <a:r>
              <a:rPr lang="zh-CN" altLang="en-US" sz="3600" dirty="0"/>
              <a:t>综合题</a:t>
            </a:r>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目录：</a:t>
            </a:r>
          </a:p>
        </p:txBody>
      </p:sp>
    </p:spTree>
    <p:extLst>
      <p:ext uri="{BB962C8B-B14F-4D97-AF65-F5344CB8AC3E}">
        <p14:creationId xmlns:p14="http://schemas.microsoft.com/office/powerpoint/2010/main" val="106357153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2" name="文本框 1">
            <a:extLst>
              <a:ext uri="{FF2B5EF4-FFF2-40B4-BE49-F238E27FC236}">
                <a16:creationId xmlns:a16="http://schemas.microsoft.com/office/drawing/2014/main" id="{2E97FCB9-BADA-BEDF-B2AF-270E5C046A95}"/>
              </a:ext>
            </a:extLst>
          </p:cNvPr>
          <p:cNvSpPr txBox="1"/>
          <p:nvPr/>
        </p:nvSpPr>
        <p:spPr>
          <a:xfrm>
            <a:off x="2421129" y="1684073"/>
            <a:ext cx="7958667" cy="4632037"/>
          </a:xfrm>
          <a:prstGeom prst="rect">
            <a:avLst/>
          </a:prstGeom>
          <a:noFill/>
        </p:spPr>
        <p:txBody>
          <a:bodyPr wrap="square" rtlCol="0">
            <a:spAutoFit/>
          </a:bodyPr>
          <a:lstStyle/>
          <a:p>
            <a:pPr algn="l">
              <a:spcAft>
                <a:spcPts val="600"/>
              </a:spcAft>
            </a:pPr>
            <a:r>
              <a:rPr lang="en-US" altLang="zh-CN" sz="2000" i="0" dirty="0">
                <a:solidFill>
                  <a:srgbClr val="191B1F"/>
                </a:solidFill>
                <a:effectLst/>
              </a:rPr>
              <a:t>int l=1, r=1e3;</a:t>
            </a:r>
          </a:p>
          <a:p>
            <a:pPr algn="l">
              <a:spcAft>
                <a:spcPts val="600"/>
              </a:spcAft>
            </a:pPr>
            <a:r>
              <a:rPr lang="en-US" altLang="zh-CN" sz="2000" i="0" dirty="0">
                <a:solidFill>
                  <a:srgbClr val="191B1F"/>
                </a:solidFill>
                <a:effectLst/>
              </a:rPr>
              <a:t>while(l&lt;r){</a:t>
            </a:r>
          </a:p>
          <a:p>
            <a:pPr algn="l">
              <a:spcAft>
                <a:spcPts val="600"/>
              </a:spcAft>
            </a:pPr>
            <a:r>
              <a:rPr lang="en-US" altLang="zh-CN" sz="2000" i="0" dirty="0">
                <a:solidFill>
                  <a:srgbClr val="191B1F"/>
                </a:solidFill>
                <a:effectLst/>
              </a:rPr>
              <a:t>    int mid=(</a:t>
            </a:r>
            <a:r>
              <a:rPr lang="en-US" altLang="zh-CN" sz="2000" i="0" dirty="0" err="1">
                <a:solidFill>
                  <a:srgbClr val="191B1F"/>
                </a:solidFill>
                <a:effectLst/>
              </a:rPr>
              <a:t>l+r</a:t>
            </a:r>
            <a:r>
              <a:rPr lang="en-US" altLang="zh-CN" sz="2000" i="0" dirty="0">
                <a:solidFill>
                  <a:srgbClr val="191B1F"/>
                </a:solidFill>
                <a:effectLst/>
              </a:rPr>
              <a:t>)/2;</a:t>
            </a:r>
          </a:p>
          <a:p>
            <a:pPr algn="l">
              <a:spcAft>
                <a:spcPts val="600"/>
              </a:spcAft>
            </a:pPr>
            <a:r>
              <a:rPr lang="en-US" altLang="zh-CN" sz="2000" i="0" dirty="0">
                <a:solidFill>
                  <a:srgbClr val="191B1F"/>
                </a:solidFill>
                <a:effectLst/>
              </a:rPr>
              <a:t>    if( Big(mid) )   	// mid &gt; n , </a:t>
            </a:r>
            <a:r>
              <a:rPr lang="zh-CN" altLang="en-US" sz="2000" i="0" dirty="0">
                <a:solidFill>
                  <a:srgbClr val="191B1F"/>
                </a:solidFill>
                <a:effectLst/>
              </a:rPr>
              <a:t>猜大了</a:t>
            </a:r>
          </a:p>
          <a:p>
            <a:pPr algn="l">
              <a:spcAft>
                <a:spcPts val="600"/>
              </a:spcAft>
            </a:pPr>
            <a:r>
              <a:rPr lang="zh-CN" altLang="en-US" sz="2000" i="0" dirty="0">
                <a:solidFill>
                  <a:srgbClr val="191B1F"/>
                </a:solidFill>
                <a:effectLst/>
              </a:rPr>
              <a:t>        </a:t>
            </a:r>
            <a:r>
              <a:rPr lang="en-US" altLang="zh-CN" sz="2000" i="0" dirty="0">
                <a:solidFill>
                  <a:srgbClr val="191B1F"/>
                </a:solidFill>
                <a:effectLst/>
              </a:rPr>
              <a:t>r=mid-1;</a:t>
            </a:r>
          </a:p>
          <a:p>
            <a:pPr algn="l">
              <a:spcAft>
                <a:spcPts val="600"/>
              </a:spcAft>
            </a:pPr>
            <a:r>
              <a:rPr lang="en-US" altLang="zh-CN" sz="2000" i="0" dirty="0">
                <a:solidFill>
                  <a:srgbClr val="191B1F"/>
                </a:solidFill>
                <a:effectLst/>
              </a:rPr>
              <a:t>    else        		// mid &lt;= n</a:t>
            </a:r>
          </a:p>
          <a:p>
            <a:pPr algn="l">
              <a:spcAft>
                <a:spcPts val="600"/>
              </a:spcAft>
            </a:pPr>
            <a:r>
              <a:rPr lang="en-US" altLang="zh-CN" sz="2000" i="0" dirty="0">
                <a:solidFill>
                  <a:srgbClr val="191B1F"/>
                </a:solidFill>
                <a:effectLst/>
              </a:rPr>
              <a:t>        l=mid;</a:t>
            </a:r>
          </a:p>
          <a:p>
            <a:pPr algn="l">
              <a:spcAft>
                <a:spcPts val="600"/>
              </a:spcAft>
            </a:pPr>
            <a:r>
              <a:rPr lang="en-US" altLang="zh-CN" sz="2000" i="0" dirty="0">
                <a:solidFill>
                  <a:srgbClr val="191B1F"/>
                </a:solidFill>
                <a:effectLst/>
              </a:rPr>
              <a:t>}</a:t>
            </a:r>
          </a:p>
          <a:p>
            <a:pPr algn="l">
              <a:spcAft>
                <a:spcPts val="600"/>
              </a:spcAft>
            </a:pPr>
            <a:r>
              <a:rPr lang="en-US" altLang="zh-CN" sz="2000" i="0" dirty="0">
                <a:solidFill>
                  <a:srgbClr val="191B1F"/>
                </a:solidFill>
                <a:effectLst/>
              </a:rPr>
              <a:t>return l;</a:t>
            </a:r>
          </a:p>
          <a:p>
            <a:pPr algn="l">
              <a:spcAft>
                <a:spcPts val="600"/>
              </a:spcAft>
            </a:pPr>
            <a:r>
              <a:rPr lang="zh-CN" altLang="en-US" sz="2000" i="0" dirty="0">
                <a:solidFill>
                  <a:srgbClr val="191B1F"/>
                </a:solidFill>
                <a:effectLst/>
              </a:rPr>
              <a:t>这个代码对不对？</a:t>
            </a:r>
            <a:endParaRPr lang="en-US" altLang="zh-CN" sz="2000" i="0" dirty="0">
              <a:solidFill>
                <a:srgbClr val="191B1F"/>
              </a:solidFill>
              <a:effectLst/>
            </a:endParaRPr>
          </a:p>
          <a:p>
            <a:pPr algn="l">
              <a:spcAft>
                <a:spcPts val="600"/>
              </a:spcAft>
            </a:pPr>
            <a:r>
              <a:rPr lang="en-US" altLang="zh-CN" sz="2000" i="0" dirty="0">
                <a:solidFill>
                  <a:srgbClr val="191B1F"/>
                </a:solidFill>
                <a:effectLst/>
              </a:rPr>
              <a:t>l=3, r=4, n=3   </a:t>
            </a:r>
            <a:r>
              <a:rPr lang="zh-CN" altLang="en-US" sz="2000" dirty="0">
                <a:solidFill>
                  <a:srgbClr val="191B1F"/>
                </a:solidFill>
              </a:rPr>
              <a:t>此时 </a:t>
            </a:r>
            <a:r>
              <a:rPr lang="en-US" altLang="zh-CN" sz="2000" i="0" dirty="0">
                <a:solidFill>
                  <a:srgbClr val="191B1F"/>
                </a:solidFill>
                <a:effectLst/>
              </a:rPr>
              <a:t>mid=3, Big(mid)==false</a:t>
            </a:r>
          </a:p>
          <a:p>
            <a:pPr algn="l">
              <a:spcAft>
                <a:spcPts val="600"/>
              </a:spcAft>
            </a:pPr>
            <a:r>
              <a:rPr lang="zh-CN" altLang="en-US" sz="2000" i="0" dirty="0">
                <a:solidFill>
                  <a:srgbClr val="191B1F"/>
                </a:solidFill>
                <a:effectLst/>
              </a:rPr>
              <a:t>然后我们发现：</a:t>
            </a:r>
            <a:r>
              <a:rPr lang="en-US" altLang="zh-CN" sz="2000" i="0" dirty="0">
                <a:solidFill>
                  <a:srgbClr val="191B1F"/>
                </a:solidFill>
                <a:effectLst/>
              </a:rPr>
              <a:t>l</a:t>
            </a:r>
            <a:r>
              <a:rPr lang="zh-CN" altLang="en-US" sz="2000" dirty="0">
                <a:solidFill>
                  <a:srgbClr val="191B1F"/>
                </a:solidFill>
              </a:rPr>
              <a:t>依旧是</a:t>
            </a:r>
            <a:r>
              <a:rPr lang="en-US" altLang="zh-CN" sz="2000" dirty="0">
                <a:solidFill>
                  <a:srgbClr val="191B1F"/>
                </a:solidFill>
              </a:rPr>
              <a:t>3</a:t>
            </a:r>
            <a:r>
              <a:rPr lang="zh-CN" altLang="en-US" sz="2000" dirty="0">
                <a:solidFill>
                  <a:srgbClr val="191B1F"/>
                </a:solidFill>
              </a:rPr>
              <a:t>，</a:t>
            </a:r>
            <a:r>
              <a:rPr lang="en-US" altLang="zh-CN" sz="2000" dirty="0">
                <a:solidFill>
                  <a:srgbClr val="191B1F"/>
                </a:solidFill>
              </a:rPr>
              <a:t>r</a:t>
            </a:r>
            <a:r>
              <a:rPr lang="zh-CN" altLang="en-US" sz="2000" dirty="0">
                <a:solidFill>
                  <a:srgbClr val="191B1F"/>
                </a:solidFill>
              </a:rPr>
              <a:t>还是</a:t>
            </a:r>
            <a:r>
              <a:rPr lang="en-US" altLang="zh-CN" sz="2000" dirty="0">
                <a:solidFill>
                  <a:srgbClr val="191B1F"/>
                </a:solidFill>
              </a:rPr>
              <a:t>4</a:t>
            </a:r>
            <a:r>
              <a:rPr lang="zh-CN" altLang="en-US" sz="2000" dirty="0">
                <a:solidFill>
                  <a:srgbClr val="191B1F"/>
                </a:solidFill>
              </a:rPr>
              <a:t>，进入了死循环。</a:t>
            </a:r>
            <a:endParaRPr lang="zh-CN" altLang="en-US" sz="2000" i="0" dirty="0">
              <a:solidFill>
                <a:srgbClr val="191B1F"/>
              </a:solidFill>
              <a:effectLst/>
            </a:endParaRPr>
          </a:p>
        </p:txBody>
      </p:sp>
    </p:spTree>
    <p:extLst>
      <p:ext uri="{BB962C8B-B14F-4D97-AF65-F5344CB8AC3E}">
        <p14:creationId xmlns:p14="http://schemas.microsoft.com/office/powerpoint/2010/main" val="27528864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4302781" cy="769441"/>
          </a:xfrm>
          <a:prstGeom prst="rect">
            <a:avLst/>
          </a:prstGeom>
          <a:noFill/>
        </p:spPr>
        <p:txBody>
          <a:bodyPr wrap="none" rtlCol="0">
            <a:spAutoFit/>
          </a:bodyPr>
          <a:lstStyle/>
          <a:p>
            <a:r>
              <a:rPr lang="zh-CN" altLang="en-US" sz="4400" b="1" dirty="0"/>
              <a:t>二分法 猜数游戏</a:t>
            </a:r>
          </a:p>
        </p:txBody>
      </p:sp>
      <p:sp>
        <p:nvSpPr>
          <p:cNvPr id="3" name="文本框 2">
            <a:extLst>
              <a:ext uri="{FF2B5EF4-FFF2-40B4-BE49-F238E27FC236}">
                <a16:creationId xmlns:a16="http://schemas.microsoft.com/office/drawing/2014/main" id="{637D2B22-831C-1732-B530-C5BF2A9123E8}"/>
              </a:ext>
            </a:extLst>
          </p:cNvPr>
          <p:cNvSpPr txBox="1"/>
          <p:nvPr/>
        </p:nvSpPr>
        <p:spPr>
          <a:xfrm>
            <a:off x="820132" y="1527143"/>
            <a:ext cx="4798243" cy="5121210"/>
          </a:xfrm>
          <a:prstGeom prst="rect">
            <a:avLst/>
          </a:prstGeom>
          <a:noFill/>
        </p:spPr>
        <p:txBody>
          <a:bodyPr wrap="square" rtlCol="0">
            <a:spAutoFit/>
          </a:bodyPr>
          <a:lstStyle/>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int l=1, r=1e3, </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=1;</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while(l&lt;=r){</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int mid=(</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l+r</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)/2;</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if( Big(mid) ) //mid&gt;</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r=mid-1;</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else{         //mid&lt;=</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=mid;</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l=mid+1;</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a:t>
            </a:r>
          </a:p>
          <a:p>
            <a:pPr>
              <a:lnSpc>
                <a:spcPct val="150000"/>
              </a:lnSpc>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return </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038DE3-76BB-5E19-456A-60FE4B14A4D0}"/>
                  </a:ext>
                </a:extLst>
              </p:cNvPr>
              <p:cNvSpPr txBox="1"/>
              <p:nvPr/>
            </p:nvSpPr>
            <p:spPr>
              <a:xfrm>
                <a:off x="5627804" y="1527143"/>
                <a:ext cx="6183982" cy="4807085"/>
              </a:xfrm>
              <a:prstGeom prst="rect">
                <a:avLst/>
              </a:prstGeom>
              <a:noFill/>
            </p:spPr>
            <p:txBody>
              <a:bodyPr wrap="square" rtlCol="0">
                <a:spAutoFit/>
              </a:bodyPr>
              <a:lstStyle/>
              <a:p>
                <a:pPr indent="-342900">
                  <a:lnSpc>
                    <a:spcPct val="150000"/>
                  </a:lnSpc>
                  <a:buFont typeface="Arial" panose="020B0604020202020204" pitchFamily="34" charset="0"/>
                  <a:buChar char="•"/>
                </a:pP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 </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记录有可能的答案</a:t>
                </a:r>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marL="914400" lvl="3" indent="-342900">
                  <a:lnSpc>
                    <a:spcPct val="150000"/>
                  </a:lnSpc>
                  <a:buFont typeface="Arial" panose="020B0604020202020204" pitchFamily="34" charset="0"/>
                  <a:buChar char="•"/>
                </a:pPr>
                <a14:m>
                  <m:oMath xmlns:m="http://schemas.openxmlformats.org/officeDocument/2006/math">
                    <m:r>
                      <a:rPr lang="en-US" altLang="zh-CN" sz="2000">
                        <a:solidFill>
                          <a:srgbClr val="333333"/>
                        </a:solidFill>
                        <a:latin typeface="Cambria Math" panose="02040503050406030204" pitchFamily="18" charset="0"/>
                        <a:ea typeface="宋体" panose="02010600030101010101" pitchFamily="2" charset="-122"/>
                        <a:cs typeface="Calibri" panose="020F0502020204030204" pitchFamily="34" charset="0"/>
                      </a:rPr>
                      <m:t>𝑛</m:t>
                    </m:r>
                    <m:r>
                      <a:rPr lang="en-US" altLang="zh-CN" sz="2000">
                        <a:solidFill>
                          <a:srgbClr val="333333"/>
                        </a:solidFill>
                        <a:latin typeface="Cambria Math" panose="02040503050406030204" pitchFamily="18" charset="0"/>
                        <a:ea typeface="宋体" panose="02010600030101010101" pitchFamily="2" charset="-122"/>
                        <a:cs typeface="Calibri" panose="020F0502020204030204" pitchFamily="34" charset="0"/>
                      </a:rPr>
                      <m:t>≥</m:t>
                    </m:r>
                    <m:r>
                      <a:rPr lang="en-US" altLang="zh-CN" sz="2000">
                        <a:solidFill>
                          <a:srgbClr val="333333"/>
                        </a:solidFill>
                        <a:latin typeface="Cambria Math" panose="02040503050406030204" pitchFamily="18" charset="0"/>
                        <a:ea typeface="宋体" panose="02010600030101010101" pitchFamily="2" charset="-122"/>
                        <a:cs typeface="Calibri" panose="020F0502020204030204" pitchFamily="34" charset="0"/>
                      </a:rPr>
                      <m:t>𝑎𝑛</m:t>
                    </m:r>
                    <m:r>
                      <m:rPr>
                        <m:sty m:val="p"/>
                      </m:rPr>
                      <a:rPr lang="en-US" altLang="zh-CN" sz="2000">
                        <a:solidFill>
                          <a:srgbClr val="333333"/>
                        </a:solidFill>
                        <a:latin typeface="Cambria Math" panose="02040503050406030204" pitchFamily="18" charset="0"/>
                        <a:ea typeface="宋体" panose="02010600030101010101" pitchFamily="2" charset="-122"/>
                        <a:cs typeface="Calibri" panose="020F0502020204030204" pitchFamily="34" charset="0"/>
                      </a:rPr>
                      <m:t>s</m:t>
                    </m:r>
                  </m:oMath>
                </a14:m>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indent="-342900">
                  <a:lnSpc>
                    <a:spcPct val="150000"/>
                  </a:lnSpc>
                  <a:buFont typeface="Arial" panose="020B0604020202020204" pitchFamily="34" charset="0"/>
                  <a:buChar char="•"/>
                </a:pP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 r]</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记录答案候选区间</a:t>
                </a:r>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indent="-342900">
                  <a:lnSpc>
                    <a:spcPct val="150000"/>
                  </a:lnSpc>
                  <a:buFont typeface="Arial" panose="020B0604020202020204" pitchFamily="34" charset="0"/>
                  <a:buChar char="•"/>
                </a:pP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为什么是</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l&lt;=r?</a:t>
                </a:r>
              </a:p>
              <a:p>
                <a:pPr indent="-342900">
                  <a:lnSpc>
                    <a:spcPct val="150000"/>
                  </a:lnSpc>
                  <a:buFont typeface="Arial" panose="020B0604020202020204" pitchFamily="34" charset="0"/>
                  <a:buChar char="•"/>
                </a:pP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之前的写法，答案只能在</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 r]</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中，故当</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l==r,</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 答案即为</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a:t>
                </a:r>
              </a:p>
              <a:p>
                <a:pPr lvl="2" indent="-342900">
                  <a:lnSpc>
                    <a:spcPct val="150000"/>
                  </a:lnSpc>
                  <a:buFont typeface="Arial" panose="020B0604020202020204" pitchFamily="34" charset="0"/>
                  <a:buChar char="•"/>
                </a:pP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此时答案可能是</a:t>
                </a:r>
                <a:r>
                  <a:rPr lang="en-US" altLang="zh-CN" sz="2000" dirty="0" err="1">
                    <a:solidFill>
                      <a:srgbClr val="333333"/>
                    </a:solidFill>
                    <a:latin typeface="Consolas" panose="020B0609020204030204" pitchFamily="49" charset="0"/>
                    <a:ea typeface="宋体" panose="02010600030101010101" pitchFamily="2" charset="-122"/>
                    <a:cs typeface="Calibri" panose="020F0502020204030204" pitchFamily="34" charset="0"/>
                  </a:rPr>
                  <a:t>ans</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或</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 r]</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l==r</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时，必须判断</a:t>
                </a:r>
                <a:r>
                  <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rPr>
                  <a:t>l</a:t>
                </a:r>
                <a:r>
                  <a:rPr lang="zh-CN" altLang="en-US" sz="2000" dirty="0">
                    <a:solidFill>
                      <a:srgbClr val="333333"/>
                    </a:solidFill>
                    <a:latin typeface="Consolas" panose="020B0609020204030204" pitchFamily="49" charset="0"/>
                    <a:ea typeface="宋体" panose="02010600030101010101" pitchFamily="2" charset="-122"/>
                    <a:cs typeface="Calibri" panose="020F0502020204030204" pitchFamily="34" charset="0"/>
                  </a:rPr>
                  <a:t>是不是答案。</a:t>
                </a:r>
                <a:endParaRPr lang="en-US" altLang="zh-CN" sz="2000" dirty="0">
                  <a:solidFill>
                    <a:srgbClr val="333333"/>
                  </a:solidFill>
                  <a:latin typeface="Consolas" panose="020B0609020204030204" pitchFamily="49" charset="0"/>
                  <a:ea typeface="宋体" panose="02010600030101010101" pitchFamily="2" charset="-122"/>
                  <a:cs typeface="Calibri" panose="020F0502020204030204" pitchFamily="34" charset="0"/>
                </a:endParaRPr>
              </a:p>
              <a:p>
                <a:pPr marL="342900" indent="-342900">
                  <a:lnSpc>
                    <a:spcPct val="150000"/>
                  </a:lnSpc>
                  <a:buFont typeface="Arial" panose="020B0604020202020204" pitchFamily="34" charset="0"/>
                  <a:buChar char="•"/>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marL="342900" indent="-342900">
                  <a:lnSpc>
                    <a:spcPct val="150000"/>
                  </a:lnSpc>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8B038DE3-76BB-5E19-456A-60FE4B14A4D0}"/>
                  </a:ext>
                </a:extLst>
              </p:cNvPr>
              <p:cNvSpPr txBox="1">
                <a:spLocks noRot="1" noChangeAspect="1" noMove="1" noResize="1" noEditPoints="1" noAdjustHandles="1" noChangeArrowheads="1" noChangeShapeType="1" noTextEdit="1"/>
              </p:cNvSpPr>
              <p:nvPr/>
            </p:nvSpPr>
            <p:spPr>
              <a:xfrm>
                <a:off x="5627804" y="1527143"/>
                <a:ext cx="6183982" cy="4807085"/>
              </a:xfrm>
              <a:prstGeom prst="rect">
                <a:avLst/>
              </a:prstGeom>
              <a:blipFill>
                <a:blip r:embed="rId3"/>
                <a:stretch>
                  <a:fillRect l="-9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78598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2991525" cy="769441"/>
          </a:xfrm>
          <a:prstGeom prst="rect">
            <a:avLst/>
          </a:prstGeom>
          <a:noFill/>
        </p:spPr>
        <p:txBody>
          <a:bodyPr wrap="none" rtlCol="0">
            <a:spAutoFit/>
          </a:bodyPr>
          <a:lstStyle/>
          <a:p>
            <a:r>
              <a:rPr lang="zh-CN" altLang="en-US" sz="4400" b="1" dirty="0"/>
              <a:t>二分法   </a:t>
            </a:r>
            <a:r>
              <a:rPr lang="en-US" altLang="zh-CN" sz="4400" b="1" dirty="0"/>
              <a:t>pie</a:t>
            </a:r>
            <a:endParaRPr lang="zh-CN" altLang="en-US" sz="4400" b="1" dirty="0"/>
          </a:p>
        </p:txBody>
      </p:sp>
      <p:pic>
        <p:nvPicPr>
          <p:cNvPr id="10" name="图片 9">
            <a:extLst>
              <a:ext uri="{FF2B5EF4-FFF2-40B4-BE49-F238E27FC236}">
                <a16:creationId xmlns:a16="http://schemas.microsoft.com/office/drawing/2014/main" id="{3AD2E13D-095B-E1B0-2730-48EB5D8A9A06}"/>
              </a:ext>
            </a:extLst>
          </p:cNvPr>
          <p:cNvPicPr>
            <a:picLocks noChangeAspect="1"/>
          </p:cNvPicPr>
          <p:nvPr/>
        </p:nvPicPr>
        <p:blipFill>
          <a:blip r:embed="rId3"/>
          <a:stretch>
            <a:fillRect/>
          </a:stretch>
        </p:blipFill>
        <p:spPr>
          <a:xfrm>
            <a:off x="2374369" y="1168108"/>
            <a:ext cx="7467984" cy="5689892"/>
          </a:xfrm>
          <a:prstGeom prst="rect">
            <a:avLst/>
          </a:prstGeom>
        </p:spPr>
      </p:pic>
    </p:spTree>
    <p:extLst>
      <p:ext uri="{BB962C8B-B14F-4D97-AF65-F5344CB8AC3E}">
        <p14:creationId xmlns:p14="http://schemas.microsoft.com/office/powerpoint/2010/main" val="253694709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2991525" cy="769441"/>
          </a:xfrm>
          <a:prstGeom prst="rect">
            <a:avLst/>
          </a:prstGeom>
          <a:noFill/>
        </p:spPr>
        <p:txBody>
          <a:bodyPr wrap="none" rtlCol="0">
            <a:spAutoFit/>
          </a:bodyPr>
          <a:lstStyle/>
          <a:p>
            <a:r>
              <a:rPr lang="zh-CN" altLang="en-US" sz="4400" b="1" dirty="0"/>
              <a:t>二分法   </a:t>
            </a:r>
            <a:r>
              <a:rPr lang="en-US" altLang="zh-CN" sz="4400" b="1" dirty="0"/>
              <a:t>pie</a:t>
            </a:r>
            <a:endParaRPr lang="zh-CN" altLang="en-US" sz="4400" b="1" dirty="0"/>
          </a:p>
        </p:txBody>
      </p:sp>
      <p:sp>
        <p:nvSpPr>
          <p:cNvPr id="2" name="文本框 1">
            <a:extLst>
              <a:ext uri="{FF2B5EF4-FFF2-40B4-BE49-F238E27FC236}">
                <a16:creationId xmlns:a16="http://schemas.microsoft.com/office/drawing/2014/main" id="{E790EB89-9214-CA12-2FE6-A8F2C49BFCDC}"/>
              </a:ext>
            </a:extLst>
          </p:cNvPr>
          <p:cNvSpPr txBox="1"/>
          <p:nvPr/>
        </p:nvSpPr>
        <p:spPr>
          <a:xfrm>
            <a:off x="2344929" y="1620018"/>
            <a:ext cx="7958667" cy="4459041"/>
          </a:xfrm>
          <a:prstGeom prst="rect">
            <a:avLst/>
          </a:prstGeom>
          <a:noFill/>
        </p:spPr>
        <p:txBody>
          <a:bodyPr wrap="square" rtlCol="0">
            <a:spAutoFit/>
          </a:bodyPr>
          <a:lstStyle/>
          <a:p>
            <a:pPr algn="l">
              <a:lnSpc>
                <a:spcPct val="150000"/>
              </a:lnSpc>
            </a:pPr>
            <a:r>
              <a:rPr lang="zh-CN" altLang="en-US" sz="2400" i="0" dirty="0">
                <a:solidFill>
                  <a:srgbClr val="191B1F"/>
                </a:solidFill>
                <a:effectLst/>
              </a:rPr>
              <a:t>首先考虑是否满足单调性。</a:t>
            </a:r>
            <a:endParaRPr lang="en-US" altLang="zh-CN" sz="2400" i="0" dirty="0">
              <a:solidFill>
                <a:srgbClr val="191B1F"/>
              </a:solidFill>
              <a:effectLst/>
            </a:endParaRPr>
          </a:p>
          <a:p>
            <a:pPr algn="l">
              <a:lnSpc>
                <a:spcPct val="150000"/>
              </a:lnSpc>
            </a:pPr>
            <a:r>
              <a:rPr lang="zh-CN" altLang="en-US" sz="2400" i="0" dirty="0">
                <a:solidFill>
                  <a:srgbClr val="191B1F"/>
                </a:solidFill>
                <a:effectLst/>
              </a:rPr>
              <a:t>如果</a:t>
            </a:r>
            <a:r>
              <a:rPr lang="zh-CN" altLang="en-US" sz="2400" i="0" dirty="0">
                <a:solidFill>
                  <a:srgbClr val="FF0000"/>
                </a:solidFill>
                <a:effectLst/>
              </a:rPr>
              <a:t>不能</a:t>
            </a:r>
            <a:r>
              <a:rPr lang="zh-CN" altLang="en-US" sz="2400" i="0" dirty="0">
                <a:solidFill>
                  <a:srgbClr val="191B1F"/>
                </a:solidFill>
                <a:effectLst/>
              </a:rPr>
              <a:t>分成面积为</a:t>
            </a:r>
            <a:r>
              <a:rPr lang="en-US" altLang="zh-CN" sz="2400" i="0" dirty="0">
                <a:solidFill>
                  <a:srgbClr val="191B1F"/>
                </a:solidFill>
                <a:effectLst/>
              </a:rPr>
              <a:t>S</a:t>
            </a:r>
            <a:r>
              <a:rPr lang="zh-CN" altLang="en-US" sz="2400" i="0" dirty="0">
                <a:solidFill>
                  <a:srgbClr val="191B1F"/>
                </a:solidFill>
                <a:effectLst/>
              </a:rPr>
              <a:t>的</a:t>
            </a:r>
            <a:r>
              <a:rPr lang="en-US" altLang="zh-CN" sz="2400" i="0" dirty="0">
                <a:solidFill>
                  <a:srgbClr val="191B1F"/>
                </a:solidFill>
                <a:effectLst/>
              </a:rPr>
              <a:t>F+1</a:t>
            </a:r>
            <a:r>
              <a:rPr lang="zh-CN" altLang="en-US" sz="2400" i="0" dirty="0">
                <a:solidFill>
                  <a:srgbClr val="191B1F"/>
                </a:solidFill>
                <a:effectLst/>
              </a:rPr>
              <a:t>个派，那么他一定</a:t>
            </a:r>
            <a:r>
              <a:rPr lang="zh-CN" altLang="en-US" sz="2400" i="0" dirty="0">
                <a:solidFill>
                  <a:srgbClr val="FF0000"/>
                </a:solidFill>
                <a:effectLst/>
              </a:rPr>
              <a:t>不能</a:t>
            </a:r>
            <a:r>
              <a:rPr lang="zh-CN" altLang="en-US" sz="2400" i="0" dirty="0">
                <a:solidFill>
                  <a:srgbClr val="191B1F"/>
                </a:solidFill>
                <a:effectLst/>
              </a:rPr>
              <a:t>被分成面积大于</a:t>
            </a:r>
            <a:r>
              <a:rPr lang="en-US" altLang="zh-CN" sz="2400" i="0" dirty="0">
                <a:solidFill>
                  <a:srgbClr val="191B1F"/>
                </a:solidFill>
                <a:effectLst/>
              </a:rPr>
              <a:t>S</a:t>
            </a:r>
            <a:r>
              <a:rPr lang="zh-CN" altLang="en-US" sz="2400" i="0" dirty="0">
                <a:solidFill>
                  <a:srgbClr val="191B1F"/>
                </a:solidFill>
                <a:effectLst/>
              </a:rPr>
              <a:t>的</a:t>
            </a:r>
            <a:r>
              <a:rPr lang="en-US" altLang="zh-CN" sz="2400" i="0" dirty="0">
                <a:solidFill>
                  <a:srgbClr val="191B1F"/>
                </a:solidFill>
                <a:effectLst/>
              </a:rPr>
              <a:t>F+1</a:t>
            </a:r>
            <a:r>
              <a:rPr lang="zh-CN" altLang="en-US" sz="2400" i="0" dirty="0">
                <a:solidFill>
                  <a:srgbClr val="191B1F"/>
                </a:solidFill>
                <a:effectLst/>
              </a:rPr>
              <a:t>个派。</a:t>
            </a:r>
            <a:endParaRPr lang="en-US" altLang="zh-CN" sz="2400" i="0" dirty="0">
              <a:solidFill>
                <a:srgbClr val="191B1F"/>
              </a:solidFill>
              <a:effectLst/>
            </a:endParaRPr>
          </a:p>
          <a:p>
            <a:pPr>
              <a:lnSpc>
                <a:spcPct val="150000"/>
              </a:lnSpc>
            </a:pPr>
            <a:r>
              <a:rPr lang="zh-CN" altLang="en-US" sz="2400" dirty="0">
                <a:solidFill>
                  <a:srgbClr val="191B1F"/>
                </a:solidFill>
              </a:rPr>
              <a:t>同理，</a:t>
            </a:r>
            <a:r>
              <a:rPr lang="zh-CN" altLang="en-US" sz="2400" i="0" dirty="0">
                <a:solidFill>
                  <a:srgbClr val="191B1F"/>
                </a:solidFill>
                <a:effectLst/>
              </a:rPr>
              <a:t>如果</a:t>
            </a:r>
            <a:r>
              <a:rPr lang="zh-CN" altLang="en-US" sz="2400" i="0" dirty="0">
                <a:solidFill>
                  <a:srgbClr val="FF0000"/>
                </a:solidFill>
                <a:effectLst/>
              </a:rPr>
              <a:t>能</a:t>
            </a:r>
            <a:r>
              <a:rPr lang="zh-CN" altLang="en-US" sz="2400" i="0" dirty="0">
                <a:solidFill>
                  <a:srgbClr val="191B1F"/>
                </a:solidFill>
                <a:effectLst/>
              </a:rPr>
              <a:t>分成面积为</a:t>
            </a:r>
            <a:r>
              <a:rPr lang="en-US" altLang="zh-CN" sz="2400" i="0" dirty="0">
                <a:solidFill>
                  <a:srgbClr val="191B1F"/>
                </a:solidFill>
                <a:effectLst/>
              </a:rPr>
              <a:t>S</a:t>
            </a:r>
            <a:r>
              <a:rPr lang="zh-CN" altLang="en-US" sz="2400" i="0" dirty="0">
                <a:solidFill>
                  <a:srgbClr val="191B1F"/>
                </a:solidFill>
                <a:effectLst/>
              </a:rPr>
              <a:t>的</a:t>
            </a:r>
            <a:r>
              <a:rPr lang="en-US" altLang="zh-CN" sz="2400" i="0" dirty="0">
                <a:solidFill>
                  <a:srgbClr val="191B1F"/>
                </a:solidFill>
                <a:effectLst/>
              </a:rPr>
              <a:t>F+1</a:t>
            </a:r>
            <a:r>
              <a:rPr lang="zh-CN" altLang="en-US" sz="2400" i="0" dirty="0">
                <a:solidFill>
                  <a:srgbClr val="191B1F"/>
                </a:solidFill>
                <a:effectLst/>
              </a:rPr>
              <a:t>个派，那么他一定</a:t>
            </a:r>
            <a:r>
              <a:rPr lang="zh-CN" altLang="en-US" sz="2400" i="0" dirty="0">
                <a:solidFill>
                  <a:srgbClr val="FF0000"/>
                </a:solidFill>
                <a:effectLst/>
              </a:rPr>
              <a:t>能</a:t>
            </a:r>
            <a:r>
              <a:rPr lang="zh-CN" altLang="en-US" sz="2400" i="0" dirty="0">
                <a:solidFill>
                  <a:srgbClr val="191B1F"/>
                </a:solidFill>
                <a:effectLst/>
              </a:rPr>
              <a:t>被分成面积小于</a:t>
            </a:r>
            <a:r>
              <a:rPr lang="en-US" altLang="zh-CN" sz="2400" i="0" dirty="0">
                <a:solidFill>
                  <a:srgbClr val="191B1F"/>
                </a:solidFill>
                <a:effectLst/>
              </a:rPr>
              <a:t>S</a:t>
            </a:r>
            <a:r>
              <a:rPr lang="zh-CN" altLang="en-US" sz="2400" i="0" dirty="0">
                <a:solidFill>
                  <a:srgbClr val="191B1F"/>
                </a:solidFill>
                <a:effectLst/>
              </a:rPr>
              <a:t>的</a:t>
            </a:r>
            <a:r>
              <a:rPr lang="en-US" altLang="zh-CN" sz="2400" i="0" dirty="0">
                <a:solidFill>
                  <a:srgbClr val="191B1F"/>
                </a:solidFill>
                <a:effectLst/>
              </a:rPr>
              <a:t>F+1</a:t>
            </a:r>
            <a:r>
              <a:rPr lang="zh-CN" altLang="en-US" sz="2400" i="0" dirty="0">
                <a:solidFill>
                  <a:srgbClr val="191B1F"/>
                </a:solidFill>
                <a:effectLst/>
              </a:rPr>
              <a:t>个派。</a:t>
            </a:r>
            <a:endParaRPr lang="en-US" altLang="zh-CN" sz="2400" i="0" dirty="0">
              <a:solidFill>
                <a:srgbClr val="191B1F"/>
              </a:solidFill>
              <a:effectLst/>
            </a:endParaRPr>
          </a:p>
          <a:p>
            <a:pPr>
              <a:lnSpc>
                <a:spcPct val="150000"/>
              </a:lnSpc>
            </a:pPr>
            <a:r>
              <a:rPr lang="zh-CN" altLang="en-US" sz="2400" dirty="0">
                <a:solidFill>
                  <a:srgbClr val="191B1F"/>
                </a:solidFill>
              </a:rPr>
              <a:t>所以，题目</a:t>
            </a:r>
            <a:r>
              <a:rPr lang="zh-CN" altLang="en-US" sz="2400" dirty="0">
                <a:solidFill>
                  <a:srgbClr val="FF0000"/>
                </a:solidFill>
              </a:rPr>
              <a:t>满足单调性</a:t>
            </a:r>
            <a:r>
              <a:rPr lang="zh-CN" altLang="en-US" sz="2400" dirty="0">
                <a:solidFill>
                  <a:srgbClr val="191B1F"/>
                </a:solidFill>
              </a:rPr>
              <a:t>，让我们考虑二分答案。</a:t>
            </a:r>
            <a:endParaRPr lang="en-US" altLang="zh-CN" sz="2400" i="0" dirty="0">
              <a:solidFill>
                <a:srgbClr val="191B1F"/>
              </a:solidFill>
              <a:effectLst/>
            </a:endParaRPr>
          </a:p>
          <a:p>
            <a:pPr algn="l">
              <a:lnSpc>
                <a:spcPct val="150000"/>
              </a:lnSpc>
            </a:pPr>
            <a:endParaRPr lang="zh-CN" altLang="en-US" sz="2400" i="0" dirty="0">
              <a:solidFill>
                <a:srgbClr val="191B1F"/>
              </a:solidFill>
              <a:effectLst/>
            </a:endParaRP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4034060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2991525" cy="769441"/>
          </a:xfrm>
          <a:prstGeom prst="rect">
            <a:avLst/>
          </a:prstGeom>
          <a:noFill/>
        </p:spPr>
        <p:txBody>
          <a:bodyPr wrap="none" rtlCol="0">
            <a:spAutoFit/>
          </a:bodyPr>
          <a:lstStyle/>
          <a:p>
            <a:r>
              <a:rPr lang="zh-CN" altLang="en-US" sz="4400" b="1" dirty="0"/>
              <a:t>二分法   </a:t>
            </a:r>
            <a:r>
              <a:rPr lang="en-US" altLang="zh-CN" sz="4400" b="1" dirty="0"/>
              <a:t>pie</a:t>
            </a:r>
            <a:endParaRPr lang="zh-CN" altLang="en-US" sz="4400" b="1" dirty="0"/>
          </a:p>
        </p:txBody>
      </p:sp>
      <p:sp>
        <p:nvSpPr>
          <p:cNvPr id="2" name="文本框 1">
            <a:extLst>
              <a:ext uri="{FF2B5EF4-FFF2-40B4-BE49-F238E27FC236}">
                <a16:creationId xmlns:a16="http://schemas.microsoft.com/office/drawing/2014/main" id="{E790EB89-9214-CA12-2FE6-A8F2C49BFCDC}"/>
              </a:ext>
            </a:extLst>
          </p:cNvPr>
          <p:cNvSpPr txBox="1"/>
          <p:nvPr/>
        </p:nvSpPr>
        <p:spPr>
          <a:xfrm>
            <a:off x="2344929" y="1620018"/>
            <a:ext cx="7958667" cy="3905043"/>
          </a:xfrm>
          <a:prstGeom prst="rect">
            <a:avLst/>
          </a:prstGeom>
          <a:noFill/>
        </p:spPr>
        <p:txBody>
          <a:bodyPr wrap="square" rtlCol="0">
            <a:spAutoFit/>
          </a:bodyPr>
          <a:lstStyle/>
          <a:p>
            <a:pPr algn="l">
              <a:lnSpc>
                <a:spcPct val="150000"/>
              </a:lnSpc>
            </a:pPr>
            <a:r>
              <a:rPr lang="zh-CN" altLang="en-US" sz="2400" i="0" dirty="0">
                <a:solidFill>
                  <a:srgbClr val="191B1F"/>
                </a:solidFill>
                <a:effectLst/>
              </a:rPr>
              <a:t>我们尝试检查能不能分成大小为</a:t>
            </a:r>
            <a:r>
              <a:rPr lang="en-US" altLang="zh-CN" sz="2400" dirty="0">
                <a:solidFill>
                  <a:srgbClr val="191B1F"/>
                </a:solidFill>
              </a:rPr>
              <a:t>x</a:t>
            </a:r>
            <a:r>
              <a:rPr lang="zh-CN" altLang="en-US" sz="2400" i="0" dirty="0">
                <a:solidFill>
                  <a:srgbClr val="191B1F"/>
                </a:solidFill>
                <a:effectLst/>
              </a:rPr>
              <a:t>的</a:t>
            </a:r>
            <a:r>
              <a:rPr lang="en-US" altLang="zh-CN" sz="2400" i="0" dirty="0">
                <a:solidFill>
                  <a:srgbClr val="191B1F"/>
                </a:solidFill>
                <a:effectLst/>
              </a:rPr>
              <a:t>f+1</a:t>
            </a:r>
            <a:r>
              <a:rPr lang="zh-CN" altLang="en-US" sz="2400" i="0" dirty="0">
                <a:solidFill>
                  <a:srgbClr val="191B1F"/>
                </a:solidFill>
                <a:effectLst/>
              </a:rPr>
              <a:t>个派</a:t>
            </a:r>
            <a:endParaRPr lang="en-US" altLang="zh-CN" sz="2400" i="0" dirty="0">
              <a:solidFill>
                <a:srgbClr val="191B1F"/>
              </a:solidFill>
              <a:effectLst/>
            </a:endParaRPr>
          </a:p>
          <a:p>
            <a:pPr algn="l">
              <a:lnSpc>
                <a:spcPct val="150000"/>
              </a:lnSpc>
            </a:pPr>
            <a:r>
              <a:rPr lang="zh-CN" altLang="en-US" sz="2400" i="0" dirty="0">
                <a:solidFill>
                  <a:srgbClr val="191B1F"/>
                </a:solidFill>
                <a:effectLst/>
              </a:rPr>
              <a:t>由于派的数量只能是整数，所以</a:t>
            </a:r>
            <a:r>
              <a:rPr lang="zh-CN" altLang="en-US" sz="2400" i="0" dirty="0">
                <a:solidFill>
                  <a:srgbClr val="FF0000"/>
                </a:solidFill>
                <a:effectLst/>
              </a:rPr>
              <a:t>一块面积为</a:t>
            </a:r>
            <a:r>
              <a:rPr lang="en-US" altLang="zh-CN" sz="2400" i="0" dirty="0">
                <a:solidFill>
                  <a:srgbClr val="FF0000"/>
                </a:solidFill>
                <a:effectLst/>
              </a:rPr>
              <a:t>S</a:t>
            </a:r>
            <a:r>
              <a:rPr lang="zh-CN" altLang="en-US" sz="2400" i="0" dirty="0">
                <a:solidFill>
                  <a:srgbClr val="FF0000"/>
                </a:solidFill>
                <a:effectLst/>
              </a:rPr>
              <a:t>的派</a:t>
            </a:r>
            <a:r>
              <a:rPr lang="zh-CN" altLang="en-US" sz="2400" i="0" dirty="0">
                <a:solidFill>
                  <a:srgbClr val="191B1F"/>
                </a:solidFill>
                <a:effectLst/>
              </a:rPr>
              <a:t>最多能切出</a:t>
            </a:r>
            <a:r>
              <a:rPr lang="en-US" altLang="zh-CN" sz="2400" i="0" dirty="0">
                <a:solidFill>
                  <a:srgbClr val="FF0000"/>
                </a:solidFill>
                <a:effectLst/>
              </a:rPr>
              <a:t>int(S/x)</a:t>
            </a:r>
            <a:r>
              <a:rPr lang="zh-CN" altLang="en-US" sz="2400" i="0" dirty="0">
                <a:solidFill>
                  <a:srgbClr val="191B1F"/>
                </a:solidFill>
                <a:effectLst/>
              </a:rPr>
              <a:t>个派。</a:t>
            </a:r>
            <a:endParaRPr lang="en-US" altLang="zh-CN" sz="2400" i="0" dirty="0">
              <a:solidFill>
                <a:srgbClr val="191B1F"/>
              </a:solidFill>
              <a:effectLst/>
            </a:endParaRPr>
          </a:p>
          <a:p>
            <a:pPr algn="l">
              <a:lnSpc>
                <a:spcPct val="150000"/>
              </a:lnSpc>
            </a:pPr>
            <a:r>
              <a:rPr lang="zh-CN" altLang="en-US" sz="2400" i="0" dirty="0">
                <a:solidFill>
                  <a:srgbClr val="191B1F"/>
                </a:solidFill>
                <a:effectLst/>
              </a:rPr>
              <a:t>如果所有</a:t>
            </a:r>
            <a:r>
              <a:rPr lang="en-US" altLang="zh-CN" sz="2400" i="0" dirty="0">
                <a:solidFill>
                  <a:srgbClr val="191B1F"/>
                </a:solidFill>
                <a:effectLst/>
              </a:rPr>
              <a:t>S/</a:t>
            </a:r>
            <a:r>
              <a:rPr lang="en-US" altLang="zh-CN" sz="2400" dirty="0">
                <a:solidFill>
                  <a:srgbClr val="191B1F"/>
                </a:solidFill>
              </a:rPr>
              <a:t>x</a:t>
            </a:r>
            <a:r>
              <a:rPr lang="zh-CN" altLang="en-US" sz="2400" i="0" dirty="0">
                <a:solidFill>
                  <a:srgbClr val="191B1F"/>
                </a:solidFill>
                <a:effectLst/>
              </a:rPr>
              <a:t>加在一起</a:t>
            </a:r>
            <a:r>
              <a:rPr lang="en-US" altLang="zh-CN" sz="2400" dirty="0">
                <a:solidFill>
                  <a:srgbClr val="191B1F"/>
                </a:solidFill>
              </a:rPr>
              <a:t>&gt;=f+1</a:t>
            </a:r>
            <a:r>
              <a:rPr lang="zh-CN" altLang="en-US" sz="2400" dirty="0">
                <a:solidFill>
                  <a:srgbClr val="191B1F"/>
                </a:solidFill>
              </a:rPr>
              <a:t>，则可以分出来</a:t>
            </a:r>
            <a:r>
              <a:rPr lang="en-US" altLang="zh-CN" sz="2400" dirty="0">
                <a:solidFill>
                  <a:srgbClr val="191B1F"/>
                </a:solidFill>
              </a:rPr>
              <a:t>f+1</a:t>
            </a:r>
            <a:r>
              <a:rPr lang="zh-CN" altLang="en-US" sz="2400" dirty="0">
                <a:solidFill>
                  <a:srgbClr val="191B1F"/>
                </a:solidFill>
              </a:rPr>
              <a:t>个大小为</a:t>
            </a:r>
            <a:r>
              <a:rPr lang="en-US" altLang="zh-CN" sz="2400" dirty="0">
                <a:solidFill>
                  <a:srgbClr val="191B1F"/>
                </a:solidFill>
              </a:rPr>
              <a:t>x</a:t>
            </a:r>
            <a:r>
              <a:rPr lang="zh-CN" altLang="en-US" sz="2400" dirty="0">
                <a:solidFill>
                  <a:srgbClr val="191B1F"/>
                </a:solidFill>
              </a:rPr>
              <a:t>的派。</a:t>
            </a:r>
            <a:endParaRPr lang="en-US" altLang="zh-CN" sz="2400" dirty="0">
              <a:solidFill>
                <a:srgbClr val="191B1F"/>
              </a:solidFill>
            </a:endParaRPr>
          </a:p>
          <a:p>
            <a:pPr algn="l">
              <a:lnSpc>
                <a:spcPct val="150000"/>
              </a:lnSpc>
            </a:pPr>
            <a:r>
              <a:rPr lang="zh-CN" altLang="en-US" sz="2400" i="0" dirty="0">
                <a:solidFill>
                  <a:srgbClr val="191B1F"/>
                </a:solidFill>
                <a:effectLst/>
              </a:rPr>
              <a:t>代码如下</a:t>
            </a:r>
          </a:p>
          <a:p>
            <a:pPr algn="l">
              <a:lnSpc>
                <a:spcPct val="150000"/>
              </a:lnSpc>
            </a:pPr>
            <a:endParaRPr lang="en-US" altLang="zh-CN" sz="2400" i="0" dirty="0">
              <a:solidFill>
                <a:srgbClr val="191B1F"/>
              </a:solidFill>
              <a:effectLst/>
            </a:endParaRPr>
          </a:p>
        </p:txBody>
      </p:sp>
      <p:pic>
        <p:nvPicPr>
          <p:cNvPr id="4" name="图片 3">
            <a:extLst>
              <a:ext uri="{FF2B5EF4-FFF2-40B4-BE49-F238E27FC236}">
                <a16:creationId xmlns:a16="http://schemas.microsoft.com/office/drawing/2014/main" id="{3108C6F1-330E-132F-3BFA-6752A50D956D}"/>
              </a:ext>
            </a:extLst>
          </p:cNvPr>
          <p:cNvPicPr>
            <a:picLocks noChangeAspect="1"/>
          </p:cNvPicPr>
          <p:nvPr/>
        </p:nvPicPr>
        <p:blipFill>
          <a:blip r:embed="rId3"/>
          <a:stretch>
            <a:fillRect/>
          </a:stretch>
        </p:blipFill>
        <p:spPr>
          <a:xfrm>
            <a:off x="5801905" y="3936732"/>
            <a:ext cx="4197566" cy="2146410"/>
          </a:xfrm>
          <a:prstGeom prst="rect">
            <a:avLst/>
          </a:prstGeom>
        </p:spPr>
      </p:pic>
    </p:spTree>
    <p:extLst>
      <p:ext uri="{BB962C8B-B14F-4D97-AF65-F5344CB8AC3E}">
        <p14:creationId xmlns:p14="http://schemas.microsoft.com/office/powerpoint/2010/main" val="15309948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023628"/>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2991525" cy="769441"/>
          </a:xfrm>
          <a:prstGeom prst="rect">
            <a:avLst/>
          </a:prstGeom>
          <a:noFill/>
        </p:spPr>
        <p:txBody>
          <a:bodyPr wrap="none" rtlCol="0">
            <a:spAutoFit/>
          </a:bodyPr>
          <a:lstStyle/>
          <a:p>
            <a:r>
              <a:rPr lang="zh-CN" altLang="en-US" sz="4400" b="1" dirty="0"/>
              <a:t>二分法   </a:t>
            </a:r>
            <a:r>
              <a:rPr lang="en-US" altLang="zh-CN" sz="4400" b="1" dirty="0"/>
              <a:t>pie</a:t>
            </a:r>
            <a:endParaRPr lang="zh-CN" altLang="en-US" sz="4400" b="1" dirty="0"/>
          </a:p>
        </p:txBody>
      </p:sp>
      <p:pic>
        <p:nvPicPr>
          <p:cNvPr id="6" name="图片 5">
            <a:extLst>
              <a:ext uri="{FF2B5EF4-FFF2-40B4-BE49-F238E27FC236}">
                <a16:creationId xmlns:a16="http://schemas.microsoft.com/office/drawing/2014/main" id="{B75449DF-C40A-57A2-27E2-7670AB65F31E}"/>
              </a:ext>
            </a:extLst>
          </p:cNvPr>
          <p:cNvPicPr>
            <a:picLocks noChangeAspect="1"/>
          </p:cNvPicPr>
          <p:nvPr/>
        </p:nvPicPr>
        <p:blipFill>
          <a:blip r:embed="rId3"/>
          <a:stretch>
            <a:fillRect/>
          </a:stretch>
        </p:blipFill>
        <p:spPr>
          <a:xfrm>
            <a:off x="1457032" y="3780134"/>
            <a:ext cx="4070559" cy="2692538"/>
          </a:xfrm>
          <a:prstGeom prst="rect">
            <a:avLst/>
          </a:prstGeom>
        </p:spPr>
      </p:pic>
      <p:pic>
        <p:nvPicPr>
          <p:cNvPr id="9" name="图片 8">
            <a:extLst>
              <a:ext uri="{FF2B5EF4-FFF2-40B4-BE49-F238E27FC236}">
                <a16:creationId xmlns:a16="http://schemas.microsoft.com/office/drawing/2014/main" id="{3AFA57BB-C69D-BF99-3257-F158BECCC07A}"/>
              </a:ext>
            </a:extLst>
          </p:cNvPr>
          <p:cNvPicPr>
            <a:picLocks noChangeAspect="1"/>
          </p:cNvPicPr>
          <p:nvPr/>
        </p:nvPicPr>
        <p:blipFill>
          <a:blip r:embed="rId4"/>
          <a:stretch>
            <a:fillRect/>
          </a:stretch>
        </p:blipFill>
        <p:spPr>
          <a:xfrm>
            <a:off x="5496029" y="1913138"/>
            <a:ext cx="5861351" cy="4559534"/>
          </a:xfrm>
          <a:prstGeom prst="rect">
            <a:avLst/>
          </a:prstGeom>
        </p:spPr>
      </p:pic>
      <p:sp>
        <p:nvSpPr>
          <p:cNvPr id="10" name="文本框 9">
            <a:extLst>
              <a:ext uri="{FF2B5EF4-FFF2-40B4-BE49-F238E27FC236}">
                <a16:creationId xmlns:a16="http://schemas.microsoft.com/office/drawing/2014/main" id="{B2CE7780-DD0F-3293-65D8-7BD481C3FAF5}"/>
              </a:ext>
            </a:extLst>
          </p:cNvPr>
          <p:cNvSpPr txBox="1"/>
          <p:nvPr/>
        </p:nvSpPr>
        <p:spPr>
          <a:xfrm>
            <a:off x="2147006" y="2554249"/>
            <a:ext cx="2690610" cy="584775"/>
          </a:xfrm>
          <a:prstGeom prst="rect">
            <a:avLst/>
          </a:prstGeom>
          <a:noFill/>
        </p:spPr>
        <p:txBody>
          <a:bodyPr wrap="square" rtlCol="0">
            <a:spAutoFit/>
          </a:bodyPr>
          <a:lstStyle/>
          <a:p>
            <a:r>
              <a:rPr lang="zh-CN" altLang="en-US" sz="3200" dirty="0"/>
              <a:t>参考答案如下</a:t>
            </a:r>
          </a:p>
        </p:txBody>
      </p:sp>
    </p:spTree>
    <p:extLst>
      <p:ext uri="{BB962C8B-B14F-4D97-AF65-F5344CB8AC3E}">
        <p14:creationId xmlns:p14="http://schemas.microsoft.com/office/powerpoint/2010/main" val="65390053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08293" y="2155567"/>
            <a:ext cx="5175413" cy="4955203"/>
          </a:xfrm>
          <a:prstGeom prst="rect">
            <a:avLst/>
          </a:prstGeom>
          <a:noFill/>
        </p:spPr>
        <p:txBody>
          <a:bodyPr wrap="square" rtlCol="0">
            <a:spAutoFit/>
          </a:bodyPr>
          <a:lstStyle/>
          <a:p>
            <a:pPr>
              <a:spcBef>
                <a:spcPts val="1200"/>
              </a:spcBef>
              <a:spcAft>
                <a:spcPts val="1200"/>
              </a:spcAft>
            </a:pPr>
            <a:r>
              <a:rPr lang="en-US" altLang="zh-CN" sz="3600" dirty="0"/>
              <a:t>1.</a:t>
            </a:r>
            <a:r>
              <a:rPr lang="zh-CN" altLang="en-US" sz="3600" dirty="0"/>
              <a:t>算法效率评估方法</a:t>
            </a:r>
            <a:endParaRPr lang="en-US" altLang="zh-CN" sz="3600" dirty="0"/>
          </a:p>
          <a:p>
            <a:pPr>
              <a:spcBef>
                <a:spcPts val="1200"/>
              </a:spcBef>
              <a:spcAft>
                <a:spcPts val="1200"/>
              </a:spcAft>
            </a:pPr>
            <a:r>
              <a:rPr lang="en-US" altLang="zh-CN" sz="3600" dirty="0"/>
              <a:t>2.STL</a:t>
            </a:r>
            <a:r>
              <a:rPr lang="zh-CN" altLang="en-US" sz="3600" dirty="0"/>
              <a:t>与</a:t>
            </a:r>
            <a:r>
              <a:rPr lang="en-US" altLang="zh-CN" sz="3600" dirty="0"/>
              <a:t>STL</a:t>
            </a:r>
            <a:r>
              <a:rPr lang="zh-CN" altLang="en-US" sz="3600" dirty="0"/>
              <a:t>的应用</a:t>
            </a:r>
            <a:endParaRPr lang="en-US" altLang="zh-CN" sz="3600" dirty="0"/>
          </a:p>
          <a:p>
            <a:pPr>
              <a:spcBef>
                <a:spcPts val="1200"/>
              </a:spcBef>
              <a:spcAft>
                <a:spcPts val="1200"/>
              </a:spcAft>
            </a:pPr>
            <a:r>
              <a:rPr lang="en-US" altLang="zh-CN" sz="3600" dirty="0"/>
              <a:t>3.</a:t>
            </a:r>
            <a:r>
              <a:rPr lang="zh-CN" altLang="en-US" sz="3600" dirty="0"/>
              <a:t>贪心法</a:t>
            </a:r>
            <a:endParaRPr lang="en-US" altLang="zh-CN" sz="3600" dirty="0"/>
          </a:p>
          <a:p>
            <a:pPr>
              <a:spcBef>
                <a:spcPts val="1200"/>
              </a:spcBef>
              <a:spcAft>
                <a:spcPts val="1200"/>
              </a:spcAft>
            </a:pPr>
            <a:r>
              <a:rPr lang="en-US" altLang="zh-CN" sz="3600" dirty="0"/>
              <a:t>4.</a:t>
            </a:r>
            <a:r>
              <a:rPr lang="zh-CN" altLang="en-US" sz="3600" dirty="0"/>
              <a:t>二分法</a:t>
            </a:r>
            <a:endParaRPr lang="en-US" altLang="zh-CN" sz="3600" dirty="0"/>
          </a:p>
          <a:p>
            <a:pPr>
              <a:spcBef>
                <a:spcPts val="1200"/>
              </a:spcBef>
              <a:spcAft>
                <a:spcPts val="1200"/>
              </a:spcAft>
            </a:pPr>
            <a:r>
              <a:rPr lang="en-US" altLang="zh-CN" sz="3600" b="1" dirty="0">
                <a:solidFill>
                  <a:srgbClr val="00B0F0"/>
                </a:solidFill>
              </a:rPr>
              <a:t>5.</a:t>
            </a:r>
            <a:r>
              <a:rPr lang="zh-CN" altLang="en-US" sz="3600" b="1" dirty="0">
                <a:solidFill>
                  <a:srgbClr val="00B0F0"/>
                </a:solidFill>
              </a:rPr>
              <a:t>综合题</a:t>
            </a:r>
          </a:p>
          <a:p>
            <a:pPr>
              <a:spcBef>
                <a:spcPts val="1200"/>
              </a:spcBef>
              <a:spcAft>
                <a:spcPts val="1200"/>
              </a:spcAft>
            </a:pPr>
            <a:endParaRPr lang="zh-CN" altLang="en-US" sz="3600" b="1" dirty="0"/>
          </a:p>
        </p:txBody>
      </p:sp>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a:extLst>
              <a:ext uri="{FF2B5EF4-FFF2-40B4-BE49-F238E27FC236}">
                <a16:creationId xmlns:a16="http://schemas.microsoft.com/office/drawing/2014/main" id="{7FEF0C31-3B37-1D13-FFA1-E80371FDD511}"/>
              </a:ext>
            </a:extLst>
          </p:cNvPr>
          <p:cNvSpPr txBox="1"/>
          <p:nvPr/>
        </p:nvSpPr>
        <p:spPr>
          <a:xfrm>
            <a:off x="1930400" y="483964"/>
            <a:ext cx="2031325" cy="830997"/>
          </a:xfrm>
          <a:prstGeom prst="rect">
            <a:avLst/>
          </a:prstGeom>
          <a:noFill/>
        </p:spPr>
        <p:txBody>
          <a:bodyPr wrap="none" rtlCol="0">
            <a:spAutoFit/>
          </a:bodyPr>
          <a:lstStyle/>
          <a:p>
            <a:r>
              <a:rPr lang="zh-CN" altLang="en-US" sz="4800" b="1" dirty="0"/>
              <a:t>目录：</a:t>
            </a:r>
          </a:p>
        </p:txBody>
      </p:sp>
    </p:spTree>
    <p:extLst>
      <p:ext uri="{BB962C8B-B14F-4D97-AF65-F5344CB8AC3E}">
        <p14:creationId xmlns:p14="http://schemas.microsoft.com/office/powerpoint/2010/main" val="26643700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pic>
        <p:nvPicPr>
          <p:cNvPr id="2" name="图片 1">
            <a:extLst>
              <a:ext uri="{FF2B5EF4-FFF2-40B4-BE49-F238E27FC236}">
                <a16:creationId xmlns:a16="http://schemas.microsoft.com/office/drawing/2014/main" id="{85F37475-F66D-CF9C-AEA1-94FFA0D2781B}"/>
              </a:ext>
            </a:extLst>
          </p:cNvPr>
          <p:cNvPicPr>
            <a:picLocks noChangeAspect="1"/>
          </p:cNvPicPr>
          <p:nvPr/>
        </p:nvPicPr>
        <p:blipFill>
          <a:blip r:embed="rId3"/>
          <a:stretch>
            <a:fillRect/>
          </a:stretch>
        </p:blipFill>
        <p:spPr>
          <a:xfrm>
            <a:off x="1808343" y="1246142"/>
            <a:ext cx="8293016" cy="5509240"/>
          </a:xfrm>
          <a:prstGeom prst="rect">
            <a:avLst/>
          </a:prstGeom>
        </p:spPr>
      </p:pic>
      <p:sp>
        <p:nvSpPr>
          <p:cNvPr id="3" name="文本框 2">
            <a:extLst>
              <a:ext uri="{FF2B5EF4-FFF2-40B4-BE49-F238E27FC236}">
                <a16:creationId xmlns:a16="http://schemas.microsoft.com/office/drawing/2014/main" id="{06F13D2E-B12A-6ED7-55CD-341253B19598}"/>
              </a:ext>
            </a:extLst>
          </p:cNvPr>
          <p:cNvSpPr txBox="1"/>
          <p:nvPr/>
        </p:nvSpPr>
        <p:spPr>
          <a:xfrm>
            <a:off x="5130459" y="3338481"/>
            <a:ext cx="5148870" cy="923330"/>
          </a:xfrm>
          <a:prstGeom prst="rect">
            <a:avLst/>
          </a:prstGeom>
          <a:noFill/>
        </p:spPr>
        <p:txBody>
          <a:bodyPr wrap="square" rtlCol="0">
            <a:spAutoFit/>
          </a:bodyPr>
          <a:lstStyle/>
          <a:p>
            <a:r>
              <a:rPr lang="zh-CN" altLang="en-US" dirty="0"/>
              <a:t>子序列：最初序列通过去除某些元素，但</a:t>
            </a:r>
            <a:r>
              <a:rPr lang="zh-CN" altLang="en-US" dirty="0">
                <a:solidFill>
                  <a:srgbClr val="00B0F0"/>
                </a:solidFill>
              </a:rPr>
              <a:t>不破坏余下元素相对位置</a:t>
            </a:r>
            <a:r>
              <a:rPr lang="zh-CN" altLang="en-US" dirty="0"/>
              <a:t>（顺序）而形成的新序列</a:t>
            </a:r>
            <a:endParaRPr lang="en-US" altLang="zh-CN" dirty="0"/>
          </a:p>
          <a:p>
            <a:r>
              <a:rPr lang="zh-CN" altLang="en-US" dirty="0"/>
              <a:t>例：</a:t>
            </a:r>
            <a:r>
              <a:rPr lang="en-US" altLang="zh-CN" dirty="0"/>
              <a:t>2 1 5</a:t>
            </a:r>
            <a:r>
              <a:rPr lang="zh-CN" altLang="en-US" dirty="0"/>
              <a:t>是</a:t>
            </a:r>
            <a:r>
              <a:rPr lang="en-US" altLang="zh-CN" dirty="0"/>
              <a:t>3 2 1 4 5</a:t>
            </a:r>
            <a:r>
              <a:rPr lang="zh-CN" altLang="en-US" dirty="0"/>
              <a:t>的子序列，但是</a:t>
            </a:r>
            <a:r>
              <a:rPr lang="en-US" altLang="zh-CN" dirty="0"/>
              <a:t>1 3 4 5</a:t>
            </a:r>
            <a:r>
              <a:rPr lang="zh-CN" altLang="en-US" dirty="0"/>
              <a:t>不是。</a:t>
            </a:r>
          </a:p>
        </p:txBody>
      </p:sp>
    </p:spTree>
    <p:extLst>
      <p:ext uri="{BB962C8B-B14F-4D97-AF65-F5344CB8AC3E}">
        <p14:creationId xmlns:p14="http://schemas.microsoft.com/office/powerpoint/2010/main" val="208068585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344929" y="1620018"/>
            <a:ext cx="7958667" cy="5293757"/>
          </a:xfrm>
          <a:prstGeom prst="rect">
            <a:avLst/>
          </a:prstGeom>
          <a:noFill/>
        </p:spPr>
        <p:txBody>
          <a:bodyPr wrap="square" rtlCol="0">
            <a:spAutoFit/>
          </a:bodyPr>
          <a:lstStyle/>
          <a:p>
            <a:pPr algn="l">
              <a:spcBef>
                <a:spcPts val="600"/>
              </a:spcBef>
            </a:pPr>
            <a:r>
              <a:rPr lang="zh-CN" altLang="en-US" sz="2400" i="0" dirty="0">
                <a:solidFill>
                  <a:srgbClr val="191B1F"/>
                </a:solidFill>
                <a:effectLst/>
              </a:rPr>
              <a:t>提示</a:t>
            </a:r>
            <a:r>
              <a:rPr lang="en-US" altLang="zh-CN" sz="2400" i="0" dirty="0">
                <a:solidFill>
                  <a:srgbClr val="191B1F"/>
                </a:solidFill>
                <a:effectLst/>
              </a:rPr>
              <a:t>1</a:t>
            </a:r>
            <a:r>
              <a:rPr lang="zh-CN" altLang="en-US" sz="2400" i="0" dirty="0">
                <a:solidFill>
                  <a:srgbClr val="191B1F"/>
                </a:solidFill>
                <a:effectLst/>
              </a:rPr>
              <a:t>：</a:t>
            </a:r>
            <a:endParaRPr lang="en-US" altLang="zh-CN" sz="2400" i="0" dirty="0">
              <a:solidFill>
                <a:srgbClr val="191B1F"/>
              </a:solidFill>
              <a:effectLst/>
            </a:endParaRPr>
          </a:p>
          <a:p>
            <a:pPr algn="l">
              <a:spcBef>
                <a:spcPts val="600"/>
              </a:spcBef>
            </a:pPr>
            <a:r>
              <a:rPr lang="zh-CN" altLang="en-US" sz="2400" dirty="0">
                <a:solidFill>
                  <a:srgbClr val="191B1F"/>
                </a:solidFill>
              </a:rPr>
              <a:t>假设是</a:t>
            </a:r>
            <a:r>
              <a:rPr lang="en-US" altLang="zh-CN" sz="2400" dirty="0">
                <a:solidFill>
                  <a:srgbClr val="191B1F"/>
                </a:solidFill>
              </a:rPr>
              <a:t>a</a:t>
            </a:r>
            <a:r>
              <a:rPr lang="zh-CN" altLang="en-US" sz="2400" dirty="0">
                <a:solidFill>
                  <a:srgbClr val="191B1F"/>
                </a:solidFill>
              </a:rPr>
              <a:t>和</a:t>
            </a:r>
            <a:r>
              <a:rPr lang="en-US" altLang="zh-CN" sz="2400" dirty="0">
                <a:solidFill>
                  <a:srgbClr val="191B1F"/>
                </a:solidFill>
              </a:rPr>
              <a:t>b</a:t>
            </a:r>
            <a:r>
              <a:rPr lang="zh-CN" altLang="en-US" sz="2400" dirty="0">
                <a:solidFill>
                  <a:srgbClr val="191B1F"/>
                </a:solidFill>
              </a:rPr>
              <a:t>是这样的</a:t>
            </a:r>
            <a:endParaRPr lang="en-US" altLang="zh-CN" sz="2400" dirty="0">
              <a:solidFill>
                <a:srgbClr val="191B1F"/>
              </a:solidFill>
            </a:endParaRPr>
          </a:p>
          <a:p>
            <a:pPr algn="l">
              <a:spcBef>
                <a:spcPts val="600"/>
              </a:spcBef>
            </a:pPr>
            <a:r>
              <a:rPr lang="en-US" altLang="zh-CN" sz="2400" i="0" dirty="0">
                <a:solidFill>
                  <a:srgbClr val="191B1F"/>
                </a:solidFill>
                <a:effectLst/>
              </a:rPr>
              <a:t>A:3 2 1 4 5</a:t>
            </a:r>
          </a:p>
          <a:p>
            <a:pPr algn="l">
              <a:spcBef>
                <a:spcPts val="600"/>
              </a:spcBef>
            </a:pPr>
            <a:r>
              <a:rPr lang="en-US" altLang="zh-CN" sz="2400" i="0" dirty="0">
                <a:solidFill>
                  <a:srgbClr val="191B1F"/>
                </a:solidFill>
                <a:effectLst/>
              </a:rPr>
              <a:t>B:1 4 2 5 3</a:t>
            </a:r>
          </a:p>
          <a:p>
            <a:pPr algn="l">
              <a:spcBef>
                <a:spcPts val="600"/>
              </a:spcBef>
            </a:pPr>
            <a:r>
              <a:rPr lang="zh-CN" altLang="en-US" sz="2400" i="0" dirty="0">
                <a:solidFill>
                  <a:srgbClr val="191B1F"/>
                </a:solidFill>
                <a:effectLst/>
              </a:rPr>
              <a:t>我们不妨给它们重新标个号：把</a:t>
            </a:r>
            <a:r>
              <a:rPr lang="en-US" altLang="zh-CN" sz="2400" i="0" dirty="0">
                <a:solidFill>
                  <a:srgbClr val="191B1F"/>
                </a:solidFill>
                <a:effectLst/>
              </a:rPr>
              <a:t>3</a:t>
            </a:r>
            <a:r>
              <a:rPr lang="zh-CN" altLang="en-US" sz="2400" i="0" dirty="0">
                <a:solidFill>
                  <a:srgbClr val="191B1F"/>
                </a:solidFill>
                <a:effectLst/>
              </a:rPr>
              <a:t>标成</a:t>
            </a:r>
            <a:r>
              <a:rPr lang="en-US" altLang="zh-CN" sz="2400" i="0" dirty="0">
                <a:solidFill>
                  <a:srgbClr val="191B1F"/>
                </a:solidFill>
                <a:effectLst/>
              </a:rPr>
              <a:t>a,</a:t>
            </a:r>
            <a:r>
              <a:rPr lang="zh-CN" altLang="en-US" sz="2400" i="0" dirty="0">
                <a:solidFill>
                  <a:srgbClr val="191B1F"/>
                </a:solidFill>
                <a:effectLst/>
              </a:rPr>
              <a:t>把</a:t>
            </a:r>
            <a:r>
              <a:rPr lang="en-US" altLang="zh-CN" sz="2400" i="0" dirty="0">
                <a:solidFill>
                  <a:srgbClr val="191B1F"/>
                </a:solidFill>
                <a:effectLst/>
              </a:rPr>
              <a:t>2</a:t>
            </a:r>
            <a:r>
              <a:rPr lang="zh-CN" altLang="en-US" sz="2400" i="0" dirty="0">
                <a:solidFill>
                  <a:srgbClr val="191B1F"/>
                </a:solidFill>
                <a:effectLst/>
              </a:rPr>
              <a:t>标成</a:t>
            </a:r>
            <a:r>
              <a:rPr lang="en-US" altLang="zh-CN" sz="2400" i="0" dirty="0">
                <a:solidFill>
                  <a:srgbClr val="191B1F"/>
                </a:solidFill>
                <a:effectLst/>
              </a:rPr>
              <a:t>b</a:t>
            </a:r>
            <a:r>
              <a:rPr lang="zh-CN" altLang="en-US" sz="2400" i="0" dirty="0">
                <a:solidFill>
                  <a:srgbClr val="191B1F"/>
                </a:solidFill>
                <a:effectLst/>
              </a:rPr>
              <a:t>，把</a:t>
            </a:r>
            <a:r>
              <a:rPr lang="en-US" altLang="zh-CN" sz="2400" i="0" dirty="0">
                <a:solidFill>
                  <a:srgbClr val="191B1F"/>
                </a:solidFill>
                <a:effectLst/>
              </a:rPr>
              <a:t>1</a:t>
            </a:r>
            <a:r>
              <a:rPr lang="zh-CN" altLang="en-US" sz="2400" i="0" dirty="0">
                <a:solidFill>
                  <a:srgbClr val="191B1F"/>
                </a:solidFill>
                <a:effectLst/>
              </a:rPr>
              <a:t>标成</a:t>
            </a:r>
            <a:r>
              <a:rPr lang="en-US" altLang="zh-CN" sz="2400" i="0" dirty="0">
                <a:solidFill>
                  <a:srgbClr val="191B1F"/>
                </a:solidFill>
                <a:effectLst/>
              </a:rPr>
              <a:t>c……</a:t>
            </a:r>
            <a:r>
              <a:rPr lang="zh-CN" altLang="en-US" sz="2400" dirty="0">
                <a:solidFill>
                  <a:srgbClr val="191B1F"/>
                </a:solidFill>
              </a:rPr>
              <a:t> 这样并不会更改答案，</a:t>
            </a:r>
            <a:r>
              <a:rPr lang="zh-CN" altLang="en-US" sz="2400" i="0" dirty="0">
                <a:solidFill>
                  <a:srgbClr val="191B1F"/>
                </a:solidFill>
                <a:effectLst/>
              </a:rPr>
              <a:t>于是变成：</a:t>
            </a:r>
          </a:p>
          <a:p>
            <a:pPr algn="l">
              <a:spcBef>
                <a:spcPts val="600"/>
              </a:spcBef>
            </a:pPr>
            <a:r>
              <a:rPr lang="en-US" altLang="zh-CN" sz="2400" i="0" dirty="0">
                <a:solidFill>
                  <a:srgbClr val="191B1F"/>
                </a:solidFill>
                <a:effectLst/>
              </a:rPr>
              <a:t>A: a b c d e</a:t>
            </a:r>
          </a:p>
          <a:p>
            <a:pPr algn="l">
              <a:spcBef>
                <a:spcPts val="600"/>
              </a:spcBef>
            </a:pPr>
            <a:r>
              <a:rPr lang="en-US" altLang="zh-CN" sz="2400" i="0" dirty="0">
                <a:solidFill>
                  <a:srgbClr val="191B1F"/>
                </a:solidFill>
                <a:effectLst/>
              </a:rPr>
              <a:t>B: c d b e a</a:t>
            </a:r>
          </a:p>
          <a:p>
            <a:pPr algn="l">
              <a:spcBef>
                <a:spcPts val="600"/>
              </a:spcBef>
            </a:pPr>
            <a:r>
              <a:rPr lang="zh-CN" altLang="en-US" sz="2400" dirty="0">
                <a:solidFill>
                  <a:srgbClr val="191B1F"/>
                </a:solidFill>
              </a:rPr>
              <a:t>再把</a:t>
            </a:r>
            <a:r>
              <a:rPr lang="en-US" altLang="zh-CN" sz="2400" dirty="0" err="1">
                <a:solidFill>
                  <a:srgbClr val="191B1F"/>
                </a:solidFill>
              </a:rPr>
              <a:t>abcde</a:t>
            </a:r>
            <a:r>
              <a:rPr lang="zh-CN" altLang="en-US" sz="2400" dirty="0">
                <a:solidFill>
                  <a:srgbClr val="191B1F"/>
                </a:solidFill>
              </a:rPr>
              <a:t>换回去，序列就会变成：</a:t>
            </a:r>
            <a:endParaRPr lang="en-US" altLang="zh-CN" sz="2400" dirty="0">
              <a:solidFill>
                <a:srgbClr val="191B1F"/>
              </a:solidFill>
            </a:endParaRPr>
          </a:p>
          <a:p>
            <a:pPr algn="l">
              <a:spcBef>
                <a:spcPts val="600"/>
              </a:spcBef>
            </a:pPr>
            <a:r>
              <a:rPr lang="en-US" altLang="zh-CN" sz="2400" i="0" dirty="0">
                <a:solidFill>
                  <a:srgbClr val="191B1F"/>
                </a:solidFill>
                <a:effectLst/>
              </a:rPr>
              <a:t>A</a:t>
            </a:r>
            <a:r>
              <a:rPr lang="en-US" altLang="zh-CN" sz="2400" dirty="0">
                <a:solidFill>
                  <a:srgbClr val="191B1F"/>
                </a:solidFill>
              </a:rPr>
              <a:t>’</a:t>
            </a:r>
            <a:r>
              <a:rPr lang="en-US" altLang="zh-CN" sz="2400" i="0" dirty="0">
                <a:solidFill>
                  <a:srgbClr val="191B1F"/>
                </a:solidFill>
                <a:effectLst/>
              </a:rPr>
              <a:t>:1 2 3 4 5   </a:t>
            </a:r>
            <a:r>
              <a:rPr lang="zh-CN" altLang="en-US" sz="2400" i="0" dirty="0">
                <a:solidFill>
                  <a:srgbClr val="FF0000"/>
                </a:solidFill>
                <a:effectLst/>
              </a:rPr>
              <a:t>注意：</a:t>
            </a:r>
            <a:r>
              <a:rPr lang="en-US" altLang="zh-CN" sz="2400" i="0" dirty="0">
                <a:solidFill>
                  <a:srgbClr val="FF0000"/>
                </a:solidFill>
                <a:effectLst/>
              </a:rPr>
              <a:t>A</a:t>
            </a:r>
            <a:r>
              <a:rPr lang="zh-CN" altLang="en-US" sz="2400" i="0" dirty="0">
                <a:solidFill>
                  <a:srgbClr val="FF0000"/>
                </a:solidFill>
                <a:effectLst/>
              </a:rPr>
              <a:t>是</a:t>
            </a:r>
            <a:r>
              <a:rPr lang="zh-CN" altLang="en-US" sz="2400" b="1" i="0" dirty="0">
                <a:solidFill>
                  <a:srgbClr val="FF0000"/>
                </a:solidFill>
                <a:effectLst/>
              </a:rPr>
              <a:t>严格递增</a:t>
            </a:r>
            <a:r>
              <a:rPr lang="zh-CN" altLang="en-US" sz="2400" i="0" dirty="0">
                <a:solidFill>
                  <a:srgbClr val="FF0000"/>
                </a:solidFill>
                <a:effectLst/>
              </a:rPr>
              <a:t>的</a:t>
            </a:r>
            <a:endParaRPr lang="en-US" altLang="zh-CN" sz="2400" i="0" dirty="0">
              <a:solidFill>
                <a:srgbClr val="FF0000"/>
              </a:solidFill>
              <a:effectLst/>
            </a:endParaRPr>
          </a:p>
          <a:p>
            <a:pPr algn="l">
              <a:spcBef>
                <a:spcPts val="600"/>
              </a:spcBef>
            </a:pPr>
            <a:r>
              <a:rPr lang="en-US" altLang="zh-CN" sz="2400" i="0" dirty="0">
                <a:solidFill>
                  <a:srgbClr val="191B1F"/>
                </a:solidFill>
                <a:effectLst/>
              </a:rPr>
              <a:t>B</a:t>
            </a:r>
            <a:r>
              <a:rPr lang="en-US" altLang="zh-CN" sz="2400" dirty="0">
                <a:solidFill>
                  <a:srgbClr val="191B1F"/>
                </a:solidFill>
              </a:rPr>
              <a:t>’</a:t>
            </a:r>
            <a:r>
              <a:rPr lang="en-US" altLang="zh-CN" sz="2400" i="0" dirty="0">
                <a:solidFill>
                  <a:srgbClr val="191B1F"/>
                </a:solidFill>
                <a:effectLst/>
              </a:rPr>
              <a:t>:3 4 2 5 1 </a:t>
            </a:r>
          </a:p>
          <a:p>
            <a:pPr algn="l">
              <a:spcBef>
                <a:spcPts val="600"/>
              </a:spcBef>
            </a:pPr>
            <a:r>
              <a:rPr lang="zh-CN" altLang="en-US" sz="2400" dirty="0">
                <a:solidFill>
                  <a:srgbClr val="191B1F"/>
                </a:solidFill>
              </a:rPr>
              <a:t>考虑一下进行这样的映射之后问题会变成什么呢？</a:t>
            </a:r>
            <a:endParaRPr lang="en-US" altLang="zh-CN" sz="2400" i="0" dirty="0">
              <a:solidFill>
                <a:srgbClr val="191B1F"/>
              </a:solidFill>
              <a:effectLst/>
            </a:endParaRPr>
          </a:p>
        </p:txBody>
      </p:sp>
    </p:spTree>
    <p:extLst>
      <p:ext uri="{BB962C8B-B14F-4D97-AF65-F5344CB8AC3E}">
        <p14:creationId xmlns:p14="http://schemas.microsoft.com/office/powerpoint/2010/main" val="120989723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344929" y="1620018"/>
            <a:ext cx="8413079" cy="5874813"/>
          </a:xfrm>
          <a:prstGeom prst="rect">
            <a:avLst/>
          </a:prstGeom>
          <a:noFill/>
        </p:spPr>
        <p:txBody>
          <a:bodyPr wrap="square" rtlCol="0">
            <a:spAutoFit/>
          </a:bodyPr>
          <a:lstStyle/>
          <a:p>
            <a:pPr algn="l">
              <a:lnSpc>
                <a:spcPct val="150000"/>
              </a:lnSpc>
            </a:pPr>
            <a:r>
              <a:rPr lang="zh-CN" altLang="en-US" sz="2400" i="0" dirty="0">
                <a:solidFill>
                  <a:srgbClr val="191B1F"/>
                </a:solidFill>
                <a:effectLst/>
              </a:rPr>
              <a:t>提示</a:t>
            </a:r>
            <a:r>
              <a:rPr lang="en-US" altLang="zh-CN" sz="2400" i="0" dirty="0">
                <a:solidFill>
                  <a:srgbClr val="191B1F"/>
                </a:solidFill>
                <a:effectLst/>
              </a:rPr>
              <a:t>1</a:t>
            </a:r>
            <a:r>
              <a:rPr lang="zh-CN" altLang="en-US" sz="2400" i="0" dirty="0">
                <a:solidFill>
                  <a:srgbClr val="191B1F"/>
                </a:solidFill>
                <a:effectLst/>
              </a:rPr>
              <a:t>：</a:t>
            </a:r>
            <a:r>
              <a:rPr lang="zh-CN" altLang="en-US" sz="2400" dirty="0">
                <a:solidFill>
                  <a:srgbClr val="191B1F"/>
                </a:solidFill>
              </a:rPr>
              <a:t>由于是最长公共子序列，所以我把第一个序列映射成</a:t>
            </a:r>
            <a:endParaRPr lang="en-US" altLang="zh-CN" sz="2400" dirty="0">
              <a:solidFill>
                <a:srgbClr val="191B1F"/>
              </a:solidFill>
            </a:endParaRPr>
          </a:p>
          <a:p>
            <a:pPr algn="l">
              <a:lnSpc>
                <a:spcPct val="150000"/>
              </a:lnSpc>
            </a:pPr>
            <a:r>
              <a:rPr lang="en-US" altLang="zh-CN" sz="2400" dirty="0">
                <a:solidFill>
                  <a:srgbClr val="191B1F"/>
                </a:solidFill>
              </a:rPr>
              <a:t>1 2 3 ……n</a:t>
            </a:r>
            <a:r>
              <a:rPr lang="zh-CN" altLang="en-US" sz="2400" dirty="0">
                <a:solidFill>
                  <a:srgbClr val="191B1F"/>
                </a:solidFill>
              </a:rPr>
              <a:t>，这样操作不会影响答案。</a:t>
            </a:r>
            <a:endParaRPr lang="en-US" altLang="zh-CN" sz="2400" dirty="0">
              <a:solidFill>
                <a:srgbClr val="191B1F"/>
              </a:solidFill>
            </a:endParaRPr>
          </a:p>
          <a:p>
            <a:pPr algn="l">
              <a:lnSpc>
                <a:spcPct val="150000"/>
              </a:lnSpc>
            </a:pPr>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endParaRPr lang="en-US" altLang="zh-CN" sz="2400" i="0" dirty="0">
              <a:solidFill>
                <a:srgbClr val="191B1F"/>
              </a:solidFill>
              <a:effectLst/>
            </a:endParaRPr>
          </a:p>
          <a:p>
            <a:pPr algn="l">
              <a:spcBef>
                <a:spcPts val="600"/>
              </a:spcBef>
            </a:pPr>
            <a:r>
              <a:rPr lang="en-US" altLang="zh-CN" sz="2400" i="0" dirty="0">
                <a:solidFill>
                  <a:srgbClr val="191B1F"/>
                </a:solidFill>
                <a:effectLst/>
              </a:rPr>
              <a:t>A</a:t>
            </a:r>
            <a:r>
              <a:rPr lang="en-US" altLang="zh-CN" sz="2400" dirty="0">
                <a:solidFill>
                  <a:srgbClr val="191B1F"/>
                </a:solidFill>
              </a:rPr>
              <a:t>’</a:t>
            </a:r>
            <a:r>
              <a:rPr lang="en-US" altLang="zh-CN" sz="2400" i="0" dirty="0">
                <a:solidFill>
                  <a:srgbClr val="191B1F"/>
                </a:solidFill>
                <a:effectLst/>
              </a:rPr>
              <a:t>:1 2 </a:t>
            </a:r>
            <a:r>
              <a:rPr lang="en-US" altLang="zh-CN" sz="2400" i="0" dirty="0">
                <a:solidFill>
                  <a:srgbClr val="00B0F0"/>
                </a:solidFill>
                <a:effectLst/>
              </a:rPr>
              <a:t>3 4 5</a:t>
            </a:r>
          </a:p>
          <a:p>
            <a:pPr algn="l">
              <a:spcBef>
                <a:spcPts val="600"/>
              </a:spcBef>
            </a:pPr>
            <a:r>
              <a:rPr lang="en-US" altLang="zh-CN" sz="2400" i="0" dirty="0">
                <a:solidFill>
                  <a:srgbClr val="191B1F"/>
                </a:solidFill>
                <a:effectLst/>
              </a:rPr>
              <a:t>B</a:t>
            </a:r>
            <a:r>
              <a:rPr lang="en-US" altLang="zh-CN" sz="2400" dirty="0">
                <a:solidFill>
                  <a:srgbClr val="191B1F"/>
                </a:solidFill>
              </a:rPr>
              <a:t>’</a:t>
            </a:r>
            <a:r>
              <a:rPr lang="en-US" altLang="zh-CN" sz="2400" i="0" dirty="0">
                <a:solidFill>
                  <a:srgbClr val="191B1F"/>
                </a:solidFill>
                <a:effectLst/>
              </a:rPr>
              <a:t>:</a:t>
            </a:r>
            <a:r>
              <a:rPr lang="en-US" altLang="zh-CN" sz="2400" i="0" dirty="0">
                <a:solidFill>
                  <a:srgbClr val="00B0F0"/>
                </a:solidFill>
                <a:effectLst/>
              </a:rPr>
              <a:t>3</a:t>
            </a:r>
            <a:r>
              <a:rPr lang="en-US" altLang="zh-CN" sz="2400" i="0" dirty="0">
                <a:solidFill>
                  <a:srgbClr val="191B1F"/>
                </a:solidFill>
                <a:effectLst/>
              </a:rPr>
              <a:t> </a:t>
            </a:r>
            <a:r>
              <a:rPr lang="en-US" altLang="zh-CN" sz="2400" i="0" dirty="0">
                <a:solidFill>
                  <a:srgbClr val="00B0F0"/>
                </a:solidFill>
                <a:effectLst/>
              </a:rPr>
              <a:t>4</a:t>
            </a:r>
            <a:r>
              <a:rPr lang="en-US" altLang="zh-CN" sz="2400" i="0" dirty="0">
                <a:solidFill>
                  <a:srgbClr val="191B1F"/>
                </a:solidFill>
                <a:effectLst/>
              </a:rPr>
              <a:t> 2 </a:t>
            </a:r>
            <a:r>
              <a:rPr lang="en-US" altLang="zh-CN" sz="2400" i="0" dirty="0">
                <a:solidFill>
                  <a:srgbClr val="00B0F0"/>
                </a:solidFill>
                <a:effectLst/>
              </a:rPr>
              <a:t>5</a:t>
            </a:r>
            <a:r>
              <a:rPr lang="en-US" altLang="zh-CN" sz="2400" i="0" dirty="0">
                <a:solidFill>
                  <a:srgbClr val="191B1F"/>
                </a:solidFill>
                <a:effectLst/>
              </a:rPr>
              <a:t> 1 </a:t>
            </a:r>
          </a:p>
          <a:p>
            <a:pPr algn="l">
              <a:spcBef>
                <a:spcPts val="600"/>
              </a:spcBef>
            </a:pPr>
            <a:r>
              <a:rPr lang="zh-CN" altLang="en-US" sz="2400" dirty="0">
                <a:solidFill>
                  <a:srgbClr val="191B1F"/>
                </a:solidFill>
              </a:rPr>
              <a:t>由于</a:t>
            </a:r>
            <a:r>
              <a:rPr lang="en-US" altLang="zh-CN" sz="2400" dirty="0">
                <a:solidFill>
                  <a:srgbClr val="191B1F"/>
                </a:solidFill>
              </a:rPr>
              <a:t>A</a:t>
            </a:r>
            <a:r>
              <a:rPr lang="zh-CN" altLang="en-US" sz="2400" dirty="0">
                <a:solidFill>
                  <a:srgbClr val="191B1F"/>
                </a:solidFill>
              </a:rPr>
              <a:t>的子序列一定有序（严格递增）所以</a:t>
            </a:r>
            <a:r>
              <a:rPr lang="en-US" altLang="zh-CN" sz="2400" dirty="0">
                <a:solidFill>
                  <a:srgbClr val="191B1F"/>
                </a:solidFill>
              </a:rPr>
              <a:t>AB</a:t>
            </a:r>
            <a:r>
              <a:rPr lang="zh-CN" altLang="en-US" sz="2400" dirty="0">
                <a:solidFill>
                  <a:srgbClr val="191B1F"/>
                </a:solidFill>
              </a:rPr>
              <a:t>的公共子序列一定也严格递增。</a:t>
            </a:r>
            <a:endParaRPr lang="en-US" altLang="zh-CN" sz="2400" dirty="0">
              <a:solidFill>
                <a:srgbClr val="191B1F"/>
              </a:solidFill>
            </a:endParaRPr>
          </a:p>
          <a:p>
            <a:pPr algn="l">
              <a:spcBef>
                <a:spcPts val="600"/>
              </a:spcBef>
            </a:pPr>
            <a:r>
              <a:rPr lang="zh-CN" altLang="en-US" sz="2400" dirty="0">
                <a:solidFill>
                  <a:srgbClr val="191B1F"/>
                </a:solidFill>
              </a:rPr>
              <a:t>而且</a:t>
            </a:r>
            <a:r>
              <a:rPr lang="en-US" altLang="zh-CN" sz="2400" dirty="0">
                <a:solidFill>
                  <a:srgbClr val="191B1F"/>
                </a:solidFill>
              </a:rPr>
              <a:t>A</a:t>
            </a:r>
            <a:r>
              <a:rPr lang="zh-CN" altLang="en-US" sz="2400" dirty="0">
                <a:solidFill>
                  <a:srgbClr val="191B1F"/>
                </a:solidFill>
              </a:rPr>
              <a:t>中一定有</a:t>
            </a:r>
            <a:r>
              <a:rPr lang="en-US" altLang="zh-CN" sz="2400" dirty="0">
                <a:solidFill>
                  <a:srgbClr val="191B1F"/>
                </a:solidFill>
              </a:rPr>
              <a:t>B</a:t>
            </a:r>
            <a:r>
              <a:rPr lang="zh-CN" altLang="en-US" sz="2400" dirty="0">
                <a:solidFill>
                  <a:srgbClr val="191B1F"/>
                </a:solidFill>
              </a:rPr>
              <a:t>的最长上升（严格递增的）子序列（上升子序列一定是</a:t>
            </a:r>
            <a:r>
              <a:rPr lang="en-US" altLang="zh-CN" sz="2400" dirty="0">
                <a:solidFill>
                  <a:srgbClr val="191B1F"/>
                </a:solidFill>
              </a:rPr>
              <a:t>1-5</a:t>
            </a:r>
            <a:r>
              <a:rPr lang="zh-CN" altLang="en-US" sz="2400" dirty="0">
                <a:solidFill>
                  <a:srgbClr val="191B1F"/>
                </a:solidFill>
              </a:rPr>
              <a:t>的子序列）。</a:t>
            </a:r>
            <a:endParaRPr lang="en-US" altLang="zh-CN" sz="2400" dirty="0">
              <a:solidFill>
                <a:srgbClr val="191B1F"/>
              </a:solidFill>
            </a:endParaRPr>
          </a:p>
          <a:p>
            <a:pPr>
              <a:lnSpc>
                <a:spcPct val="150000"/>
              </a:lnSpc>
            </a:pPr>
            <a:r>
              <a:rPr lang="zh-CN" altLang="en-US" sz="2400" dirty="0">
                <a:solidFill>
                  <a:srgbClr val="191B1F"/>
                </a:solidFill>
              </a:rPr>
              <a:t>问题就变成了</a:t>
            </a:r>
            <a:r>
              <a:rPr lang="zh-CN" altLang="en-US" sz="2400" dirty="0">
                <a:solidFill>
                  <a:srgbClr val="FF0000"/>
                </a:solidFill>
              </a:rPr>
              <a:t>求</a:t>
            </a:r>
            <a:r>
              <a:rPr lang="en-US" altLang="zh-CN" sz="2400" dirty="0">
                <a:solidFill>
                  <a:srgbClr val="FF0000"/>
                </a:solidFill>
              </a:rPr>
              <a:t>B</a:t>
            </a:r>
            <a:r>
              <a:rPr lang="zh-CN" altLang="en-US" sz="2400" dirty="0">
                <a:solidFill>
                  <a:srgbClr val="FF0000"/>
                </a:solidFill>
              </a:rPr>
              <a:t>的最长上升子序列的长度</a:t>
            </a:r>
            <a:r>
              <a:rPr lang="zh-CN" altLang="en-US" sz="2400" dirty="0">
                <a:solidFill>
                  <a:srgbClr val="191B1F"/>
                </a:solidFill>
              </a:rPr>
              <a:t>。</a:t>
            </a: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spTree>
    <p:extLst>
      <p:ext uri="{BB962C8B-B14F-4D97-AF65-F5344CB8AC3E}">
        <p14:creationId xmlns:p14="http://schemas.microsoft.com/office/powerpoint/2010/main" val="101529824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031325" cy="1200329"/>
          </a:xfrm>
          <a:prstGeom prst="rect">
            <a:avLst/>
          </a:prstGeom>
          <a:noFill/>
        </p:spPr>
        <p:txBody>
          <a:bodyPr wrap="none" rtlCol="0">
            <a:spAutoFit/>
          </a:bodyPr>
          <a:lstStyle/>
          <a:p>
            <a:r>
              <a:rPr lang="zh-CN" altLang="en-US" sz="3600" b="1" dirty="0"/>
              <a:t>算法效率</a:t>
            </a:r>
            <a:endParaRPr lang="en-US" altLang="zh-CN" sz="3600" b="1" dirty="0"/>
          </a:p>
          <a:p>
            <a:r>
              <a:rPr lang="zh-CN" altLang="en-US" sz="3600" b="1" dirty="0"/>
              <a:t>评估方法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567037"/>
          </a:xfrm>
          <a:prstGeom prst="rect">
            <a:avLst/>
          </a:prstGeom>
          <a:noFill/>
        </p:spPr>
        <p:txBody>
          <a:bodyPr wrap="square" rtlCol="0">
            <a:spAutoFit/>
          </a:bodyPr>
          <a:lstStyle/>
          <a:p>
            <a:pPr algn="l">
              <a:lnSpc>
                <a:spcPct val="150000"/>
              </a:lnSpc>
            </a:pPr>
            <a:r>
              <a:rPr lang="zh-CN" altLang="en-US" sz="2400" b="0" i="0" dirty="0">
                <a:solidFill>
                  <a:srgbClr val="191B1F"/>
                </a:solidFill>
                <a:effectLst/>
                <a:latin typeface="-apple-system"/>
              </a:rPr>
              <a:t>在算法设计中，我们有以下两个层面的目标。</a:t>
            </a:r>
          </a:p>
          <a:p>
            <a:pPr algn="l">
              <a:lnSpc>
                <a:spcPct val="150000"/>
              </a:lnSpc>
              <a:buFont typeface="+mj-lt"/>
              <a:buAutoNum type="arabicPeriod"/>
            </a:pPr>
            <a:r>
              <a:rPr lang="zh-CN" altLang="en-US" sz="2400" b="1" i="0" dirty="0">
                <a:solidFill>
                  <a:srgbClr val="191B1F"/>
                </a:solidFill>
                <a:effectLst/>
                <a:latin typeface="-apple-system"/>
              </a:rPr>
              <a:t>找到问题解法</a:t>
            </a:r>
            <a:r>
              <a:rPr lang="zh-CN" altLang="en-US" sz="2400" b="0" i="0" dirty="0">
                <a:solidFill>
                  <a:srgbClr val="191B1F"/>
                </a:solidFill>
                <a:effectLst/>
                <a:latin typeface="-apple-system"/>
              </a:rPr>
              <a:t>：算法需要在规定的输入范围内，可靠地求得问题的正确解。</a:t>
            </a:r>
          </a:p>
          <a:p>
            <a:pPr algn="l">
              <a:lnSpc>
                <a:spcPct val="150000"/>
              </a:lnSpc>
              <a:buFont typeface="+mj-lt"/>
              <a:buAutoNum type="arabicPeriod"/>
            </a:pPr>
            <a:r>
              <a:rPr lang="zh-CN" altLang="en-US" sz="2400" b="1" i="0" dirty="0">
                <a:solidFill>
                  <a:srgbClr val="191B1F"/>
                </a:solidFill>
                <a:effectLst/>
                <a:latin typeface="-apple-system"/>
              </a:rPr>
              <a:t>寻求最优解法</a:t>
            </a:r>
            <a:r>
              <a:rPr lang="zh-CN" altLang="en-US" sz="2400" b="0" i="0" dirty="0">
                <a:solidFill>
                  <a:srgbClr val="191B1F"/>
                </a:solidFill>
                <a:effectLst/>
                <a:latin typeface="-apple-system"/>
              </a:rPr>
              <a:t>：同一个问题可能存在多种解法，我们希望找到尽可能高效的算法。</a:t>
            </a:r>
          </a:p>
          <a:p>
            <a:pPr algn="l">
              <a:lnSpc>
                <a:spcPct val="150000"/>
              </a:lnSpc>
            </a:pPr>
            <a:r>
              <a:rPr lang="zh-CN" altLang="en-US" sz="2400" b="0" i="0" dirty="0">
                <a:solidFill>
                  <a:srgbClr val="191B1F"/>
                </a:solidFill>
                <a:effectLst/>
                <a:latin typeface="-apple-system"/>
              </a:rPr>
              <a:t>也就是说，在能够解决问题的前提下，算法效率已成为衡量算法优劣的主要评价指标，它包括以下两个维度。</a:t>
            </a:r>
          </a:p>
          <a:p>
            <a:pPr algn="l">
              <a:lnSpc>
                <a:spcPct val="150000"/>
              </a:lnSpc>
              <a:buFont typeface="Arial" panose="020B0604020202020204" pitchFamily="34" charset="0"/>
              <a:buChar char="•"/>
            </a:pPr>
            <a:r>
              <a:rPr lang="zh-CN" altLang="en-US" sz="2400" b="1" i="0" dirty="0">
                <a:solidFill>
                  <a:srgbClr val="191B1F"/>
                </a:solidFill>
                <a:effectLst/>
                <a:latin typeface="-apple-system"/>
              </a:rPr>
              <a:t>时间效率</a:t>
            </a:r>
            <a:r>
              <a:rPr lang="zh-CN" altLang="en-US" sz="2400" b="0" i="0" dirty="0">
                <a:solidFill>
                  <a:srgbClr val="191B1F"/>
                </a:solidFill>
                <a:effectLst/>
                <a:latin typeface="-apple-system"/>
              </a:rPr>
              <a:t>：算法运行速度的快慢。</a:t>
            </a:r>
          </a:p>
          <a:p>
            <a:pPr algn="l">
              <a:lnSpc>
                <a:spcPct val="150000"/>
              </a:lnSpc>
              <a:buFont typeface="Arial" panose="020B0604020202020204" pitchFamily="34" charset="0"/>
              <a:buChar char="•"/>
            </a:pPr>
            <a:r>
              <a:rPr lang="zh-CN" altLang="en-US" sz="2400" b="1" i="0" dirty="0">
                <a:solidFill>
                  <a:srgbClr val="191B1F"/>
                </a:solidFill>
                <a:effectLst/>
                <a:latin typeface="-apple-system"/>
              </a:rPr>
              <a:t>空间效率</a:t>
            </a:r>
            <a:r>
              <a:rPr lang="zh-CN" altLang="en-US" sz="2400" b="0" i="0" dirty="0">
                <a:solidFill>
                  <a:srgbClr val="191B1F"/>
                </a:solidFill>
                <a:effectLst/>
                <a:latin typeface="-apple-system"/>
              </a:rPr>
              <a:t>：算法占用内存空间的大小。</a:t>
            </a:r>
          </a:p>
          <a:p>
            <a:pPr>
              <a:lnSpc>
                <a:spcPct val="150000"/>
              </a:lnSpc>
            </a:pPr>
            <a:endParaRPr lang="zh-CN" altLang="en-US" sz="2400" dirty="0"/>
          </a:p>
        </p:txBody>
      </p:sp>
    </p:spTree>
    <p:extLst>
      <p:ext uri="{BB962C8B-B14F-4D97-AF65-F5344CB8AC3E}">
        <p14:creationId xmlns:p14="http://schemas.microsoft.com/office/powerpoint/2010/main" val="26559170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344929" y="1620018"/>
            <a:ext cx="8198287" cy="5013039"/>
          </a:xfrm>
          <a:prstGeom prst="rect">
            <a:avLst/>
          </a:prstGeom>
          <a:noFill/>
        </p:spPr>
        <p:txBody>
          <a:bodyPr wrap="square" rtlCol="0">
            <a:spAutoFit/>
          </a:bodyPr>
          <a:lstStyle/>
          <a:p>
            <a:pPr algn="l">
              <a:lnSpc>
                <a:spcPct val="150000"/>
              </a:lnSpc>
            </a:pPr>
            <a:r>
              <a:rPr lang="zh-CN" altLang="en-US" sz="2400" i="0" dirty="0">
                <a:solidFill>
                  <a:srgbClr val="191B1F"/>
                </a:solidFill>
                <a:effectLst/>
              </a:rPr>
              <a:t>提示</a:t>
            </a:r>
            <a:r>
              <a:rPr lang="en-US" altLang="zh-CN" sz="2400" i="0" dirty="0">
                <a:solidFill>
                  <a:srgbClr val="191B1F"/>
                </a:solidFill>
                <a:effectLst/>
              </a:rPr>
              <a:t>1</a:t>
            </a:r>
            <a:r>
              <a:rPr lang="zh-CN" altLang="en-US" sz="2400" i="0" dirty="0">
                <a:solidFill>
                  <a:srgbClr val="191B1F"/>
                </a:solidFill>
                <a:effectLst/>
              </a:rPr>
              <a:t>：</a:t>
            </a:r>
            <a:r>
              <a:rPr lang="zh-CN" altLang="en-US" sz="2400" dirty="0">
                <a:solidFill>
                  <a:srgbClr val="191B1F"/>
                </a:solidFill>
              </a:rPr>
              <a:t>把第一个序列映射成</a:t>
            </a:r>
            <a:r>
              <a:rPr lang="en-US" altLang="zh-CN" sz="2400" dirty="0">
                <a:solidFill>
                  <a:srgbClr val="191B1F"/>
                </a:solidFill>
              </a:rPr>
              <a:t>1 2 3 ……n</a:t>
            </a:r>
            <a:r>
              <a:rPr lang="zh-CN" altLang="en-US" sz="2400" dirty="0">
                <a:solidFill>
                  <a:srgbClr val="191B1F"/>
                </a:solidFill>
              </a:rPr>
              <a:t>，不会影响答案。</a:t>
            </a:r>
            <a:endParaRPr lang="en-US" altLang="zh-CN" sz="2400" dirty="0">
              <a:solidFill>
                <a:srgbClr val="191B1F"/>
              </a:solidFill>
            </a:endParaRPr>
          </a:p>
          <a:p>
            <a:pPr algn="l">
              <a:lnSpc>
                <a:spcPct val="150000"/>
              </a:lnSpc>
            </a:pPr>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lnSpc>
                <a:spcPct val="150000"/>
              </a:lnSpc>
            </a:pPr>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：考虑如何判断两个长度相同的上升子序列哪一个</a:t>
            </a:r>
            <a:r>
              <a:rPr lang="zh-CN" altLang="en-US" sz="2400" dirty="0">
                <a:solidFill>
                  <a:srgbClr val="FF0000"/>
                </a:solidFill>
              </a:rPr>
              <a:t>更优秀</a:t>
            </a:r>
            <a:r>
              <a:rPr lang="zh-CN" altLang="en-US" sz="2400" dirty="0">
                <a:solidFill>
                  <a:srgbClr val="191B1F"/>
                </a:solidFill>
              </a:rPr>
              <a:t>？（考虑贪心）</a:t>
            </a:r>
            <a:endParaRPr lang="en-US" altLang="zh-CN" sz="2400" dirty="0">
              <a:solidFill>
                <a:srgbClr val="191B1F"/>
              </a:solidFill>
            </a:endParaRPr>
          </a:p>
          <a:p>
            <a:pPr algn="l">
              <a:lnSpc>
                <a:spcPct val="150000"/>
              </a:lnSpc>
            </a:pPr>
            <a:r>
              <a:rPr lang="zh-CN" altLang="en-US" sz="2400" dirty="0">
                <a:solidFill>
                  <a:srgbClr val="191B1F"/>
                </a:solidFill>
              </a:rPr>
              <a:t>比如，上升子序列</a:t>
            </a:r>
            <a:r>
              <a:rPr lang="en-US" altLang="zh-CN" sz="2400" dirty="0">
                <a:solidFill>
                  <a:srgbClr val="191B1F"/>
                </a:solidFill>
              </a:rPr>
              <a:t>1 2 3 4 9</a:t>
            </a:r>
            <a:r>
              <a:rPr lang="zh-CN" altLang="en-US" sz="2400" dirty="0">
                <a:solidFill>
                  <a:srgbClr val="191B1F"/>
                </a:solidFill>
              </a:rPr>
              <a:t>就没有</a:t>
            </a:r>
            <a:r>
              <a:rPr lang="en-US" altLang="zh-CN" sz="2400" dirty="0">
                <a:solidFill>
                  <a:srgbClr val="191B1F"/>
                </a:solidFill>
              </a:rPr>
              <a:t>2 3 4 6 7</a:t>
            </a:r>
            <a:r>
              <a:rPr lang="zh-CN" altLang="en-US" sz="2400" dirty="0">
                <a:solidFill>
                  <a:srgbClr val="191B1F"/>
                </a:solidFill>
              </a:rPr>
              <a:t>好</a:t>
            </a:r>
            <a:endParaRPr lang="en-US" altLang="zh-CN" sz="2400" dirty="0">
              <a:solidFill>
                <a:srgbClr val="191B1F"/>
              </a:solidFill>
            </a:endParaRPr>
          </a:p>
          <a:p>
            <a:pPr algn="l">
              <a:lnSpc>
                <a:spcPct val="150000"/>
              </a:lnSpc>
            </a:pPr>
            <a:r>
              <a:rPr lang="zh-CN" altLang="en-US" sz="2400" dirty="0">
                <a:solidFill>
                  <a:srgbClr val="191B1F"/>
                </a:solidFill>
              </a:rPr>
              <a:t>因为如果下一个数字是</a:t>
            </a:r>
            <a:r>
              <a:rPr lang="en-US" altLang="zh-CN" sz="2400" dirty="0">
                <a:solidFill>
                  <a:srgbClr val="191B1F"/>
                </a:solidFill>
              </a:rPr>
              <a:t>8</a:t>
            </a:r>
            <a:r>
              <a:rPr lang="zh-CN" altLang="en-US" sz="2400" dirty="0">
                <a:solidFill>
                  <a:srgbClr val="191B1F"/>
                </a:solidFill>
              </a:rPr>
              <a:t>，那么前一个序列无法被更新，但是后一个序列可以（</a:t>
            </a:r>
            <a:r>
              <a:rPr lang="en-US" altLang="zh-CN" sz="2400" dirty="0">
                <a:solidFill>
                  <a:srgbClr val="191B1F"/>
                </a:solidFill>
              </a:rPr>
              <a:t>2 3 4 6 7 8</a:t>
            </a:r>
            <a:r>
              <a:rPr lang="zh-CN" altLang="en-US" sz="2400" dirty="0">
                <a:solidFill>
                  <a:srgbClr val="191B1F"/>
                </a:solidFill>
              </a:rPr>
              <a:t>）</a:t>
            </a:r>
            <a:endParaRPr lang="en-US" altLang="zh-CN" sz="2400" dirty="0">
              <a:solidFill>
                <a:srgbClr val="191B1F"/>
              </a:solidFill>
            </a:endParaRPr>
          </a:p>
          <a:p>
            <a:pPr algn="l">
              <a:lnSpc>
                <a:spcPct val="150000"/>
              </a:lnSpc>
            </a:pPr>
            <a:r>
              <a:rPr lang="zh-CN" altLang="en-US" sz="2400" dirty="0">
                <a:solidFill>
                  <a:srgbClr val="191B1F"/>
                </a:solidFill>
              </a:rPr>
              <a:t>根据上述例子，我们判断上升子序列</a:t>
            </a:r>
            <a:r>
              <a:rPr lang="zh-CN" altLang="en-US" sz="2400" dirty="0">
                <a:solidFill>
                  <a:srgbClr val="FF0000"/>
                </a:solidFill>
              </a:rPr>
              <a:t>更优秀的标准</a:t>
            </a:r>
            <a:r>
              <a:rPr lang="zh-CN" altLang="en-US" sz="2400" dirty="0">
                <a:solidFill>
                  <a:srgbClr val="191B1F"/>
                </a:solidFill>
              </a:rPr>
              <a:t>是什么？</a:t>
            </a:r>
          </a:p>
          <a:p>
            <a:pPr algn="l">
              <a:lnSpc>
                <a:spcPct val="150000"/>
              </a:lnSpc>
            </a:pPr>
            <a:r>
              <a:rPr lang="zh-CN" altLang="en-US" sz="2400" dirty="0">
                <a:solidFill>
                  <a:srgbClr val="191B1F"/>
                </a:solidFill>
              </a:rPr>
              <a:t>新加入一个数字的时候，上升子序列什么时候会变得更优秀？</a:t>
            </a:r>
            <a:endParaRPr lang="en-US" altLang="zh-CN" sz="2400" dirty="0">
              <a:solidFill>
                <a:srgbClr val="191B1F"/>
              </a:solidFill>
            </a:endParaRPr>
          </a:p>
        </p:txBody>
      </p:sp>
    </p:spTree>
    <p:extLst>
      <p:ext uri="{BB962C8B-B14F-4D97-AF65-F5344CB8AC3E}">
        <p14:creationId xmlns:p14="http://schemas.microsoft.com/office/powerpoint/2010/main" val="194963167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286770"/>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1902443" y="1056211"/>
            <a:ext cx="9751554" cy="7802136"/>
          </a:xfrm>
          <a:prstGeom prst="rect">
            <a:avLst/>
          </a:prstGeom>
          <a:noFill/>
        </p:spPr>
        <p:txBody>
          <a:bodyPr wrap="square" rtlCol="0">
            <a:spAutoFit/>
          </a:bodyPr>
          <a:lstStyle/>
          <a:p>
            <a:pPr algn="l">
              <a:lnSpc>
                <a:spcPct val="150000"/>
              </a:lnSpc>
            </a:pPr>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lnSpc>
                <a:spcPct val="150000"/>
              </a:lnSpc>
            </a:pPr>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：长度相同时，最后一个数最小的上升子序列更优秀。</a:t>
            </a:r>
            <a:endParaRPr lang="en-US" altLang="zh-CN" sz="2400" dirty="0">
              <a:solidFill>
                <a:srgbClr val="191B1F"/>
              </a:solidFill>
            </a:endParaRPr>
          </a:p>
          <a:p>
            <a:pPr algn="l">
              <a:lnSpc>
                <a:spcPct val="150000"/>
              </a:lnSpc>
              <a:spcBef>
                <a:spcPts val="600"/>
              </a:spcBef>
              <a:spcAft>
                <a:spcPts val="600"/>
              </a:spcAft>
            </a:pPr>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：考虑这样一个例子：</a:t>
            </a:r>
            <a:endParaRPr lang="en-US" altLang="zh-CN" sz="2400" dirty="0">
              <a:solidFill>
                <a:srgbClr val="191B1F"/>
              </a:solidFill>
            </a:endParaRPr>
          </a:p>
          <a:p>
            <a:pPr algn="l">
              <a:lnSpc>
                <a:spcPct val="150000"/>
              </a:lnSpc>
            </a:pPr>
            <a:r>
              <a:rPr lang="en-US" altLang="zh-CN" sz="2400" dirty="0">
                <a:solidFill>
                  <a:srgbClr val="191B1F"/>
                </a:solidFill>
              </a:rPr>
              <a:t>B</a:t>
            </a:r>
            <a:r>
              <a:rPr lang="zh-CN" altLang="en-US" sz="2400" dirty="0">
                <a:solidFill>
                  <a:srgbClr val="191B1F"/>
                </a:solidFill>
              </a:rPr>
              <a:t>：</a:t>
            </a:r>
            <a:r>
              <a:rPr lang="en-US" altLang="zh-CN" sz="2400" dirty="0">
                <a:solidFill>
                  <a:srgbClr val="191B1F"/>
                </a:solidFill>
              </a:rPr>
              <a:t>1 4 2 8 5 6</a:t>
            </a:r>
          </a:p>
          <a:p>
            <a:pPr algn="l">
              <a:lnSpc>
                <a:spcPct val="150000"/>
              </a:lnSpc>
            </a:pPr>
            <a:r>
              <a:rPr lang="zh-CN" altLang="en-US" sz="2400" dirty="0">
                <a:solidFill>
                  <a:srgbClr val="191B1F"/>
                </a:solidFill>
              </a:rPr>
              <a:t>长度为</a:t>
            </a:r>
            <a:r>
              <a:rPr lang="en-US" altLang="zh-CN" sz="2400" dirty="0">
                <a:solidFill>
                  <a:srgbClr val="191B1F"/>
                </a:solidFill>
              </a:rPr>
              <a:t>1</a:t>
            </a:r>
            <a:r>
              <a:rPr lang="zh-CN" altLang="en-US" sz="2400" dirty="0">
                <a:solidFill>
                  <a:srgbClr val="191B1F"/>
                </a:solidFill>
              </a:rPr>
              <a:t>的最优秀上升子序列：</a:t>
            </a:r>
            <a:r>
              <a:rPr lang="en-US" altLang="zh-CN" sz="2400" dirty="0">
                <a:solidFill>
                  <a:srgbClr val="FF0000"/>
                </a:solidFill>
              </a:rPr>
              <a:t>1</a:t>
            </a:r>
          </a:p>
          <a:p>
            <a:pPr>
              <a:lnSpc>
                <a:spcPct val="150000"/>
              </a:lnSpc>
            </a:pPr>
            <a:r>
              <a:rPr lang="zh-CN" altLang="en-US" sz="2400" dirty="0">
                <a:solidFill>
                  <a:srgbClr val="191B1F"/>
                </a:solidFill>
              </a:rPr>
              <a:t>长度为</a:t>
            </a:r>
            <a:r>
              <a:rPr lang="en-US" altLang="zh-CN" sz="2400" dirty="0">
                <a:solidFill>
                  <a:srgbClr val="191B1F"/>
                </a:solidFill>
              </a:rPr>
              <a:t>2</a:t>
            </a:r>
            <a:r>
              <a:rPr lang="zh-CN" altLang="en-US" sz="2400" dirty="0">
                <a:solidFill>
                  <a:srgbClr val="191B1F"/>
                </a:solidFill>
              </a:rPr>
              <a:t>的最优秀上升子序列：</a:t>
            </a:r>
            <a:r>
              <a:rPr lang="en-US" altLang="zh-CN" sz="2400" dirty="0">
                <a:solidFill>
                  <a:srgbClr val="191B1F"/>
                </a:solidFill>
              </a:rPr>
              <a:t>1 </a:t>
            </a:r>
            <a:r>
              <a:rPr lang="en-US" altLang="zh-CN" sz="2400" dirty="0">
                <a:solidFill>
                  <a:srgbClr val="FF0000"/>
                </a:solidFill>
              </a:rPr>
              <a:t>2</a:t>
            </a:r>
          </a:p>
          <a:p>
            <a:pPr>
              <a:lnSpc>
                <a:spcPct val="150000"/>
              </a:lnSpc>
            </a:pPr>
            <a:r>
              <a:rPr lang="zh-CN" altLang="en-US" sz="2400" dirty="0">
                <a:solidFill>
                  <a:srgbClr val="191B1F"/>
                </a:solidFill>
              </a:rPr>
              <a:t>长度为</a:t>
            </a:r>
            <a:r>
              <a:rPr lang="en-US" altLang="zh-CN" sz="2400" dirty="0">
                <a:solidFill>
                  <a:srgbClr val="191B1F"/>
                </a:solidFill>
              </a:rPr>
              <a:t>3</a:t>
            </a:r>
            <a:r>
              <a:rPr lang="zh-CN" altLang="en-US" sz="2400" dirty="0">
                <a:solidFill>
                  <a:srgbClr val="191B1F"/>
                </a:solidFill>
              </a:rPr>
              <a:t>的最优秀上升子序列：</a:t>
            </a:r>
            <a:r>
              <a:rPr lang="en-US" altLang="zh-CN" sz="2400" dirty="0">
                <a:solidFill>
                  <a:srgbClr val="191B1F"/>
                </a:solidFill>
              </a:rPr>
              <a:t>1 2 </a:t>
            </a:r>
            <a:r>
              <a:rPr lang="en-US" altLang="zh-CN" sz="2400" dirty="0">
                <a:solidFill>
                  <a:srgbClr val="00B0F0"/>
                </a:solidFill>
              </a:rPr>
              <a:t>5</a:t>
            </a:r>
          </a:p>
          <a:p>
            <a:pPr>
              <a:lnSpc>
                <a:spcPct val="150000"/>
              </a:lnSpc>
            </a:pPr>
            <a:r>
              <a:rPr lang="zh-CN" altLang="en-US" sz="2400" dirty="0">
                <a:solidFill>
                  <a:srgbClr val="191B1F"/>
                </a:solidFill>
              </a:rPr>
              <a:t>长度为</a:t>
            </a:r>
            <a:r>
              <a:rPr lang="en-US" altLang="zh-CN" sz="2400" dirty="0">
                <a:solidFill>
                  <a:srgbClr val="191B1F"/>
                </a:solidFill>
              </a:rPr>
              <a:t>4</a:t>
            </a:r>
            <a:r>
              <a:rPr lang="zh-CN" altLang="en-US" sz="2400" dirty="0">
                <a:solidFill>
                  <a:srgbClr val="191B1F"/>
                </a:solidFill>
              </a:rPr>
              <a:t>的最优秀上升子序列：</a:t>
            </a:r>
            <a:r>
              <a:rPr lang="en-US" altLang="zh-CN" sz="2400" dirty="0">
                <a:solidFill>
                  <a:srgbClr val="191B1F"/>
                </a:solidFill>
              </a:rPr>
              <a:t>1 2 5 </a:t>
            </a:r>
            <a:r>
              <a:rPr lang="en-US" altLang="zh-CN" sz="2400" dirty="0">
                <a:solidFill>
                  <a:srgbClr val="FF0000"/>
                </a:solidFill>
              </a:rPr>
              <a:t>6</a:t>
            </a:r>
          </a:p>
          <a:p>
            <a:pPr>
              <a:lnSpc>
                <a:spcPct val="150000"/>
              </a:lnSpc>
            </a:pPr>
            <a:r>
              <a:rPr lang="zh-CN" altLang="en-US" sz="2400" dirty="0">
                <a:solidFill>
                  <a:srgbClr val="191B1F"/>
                </a:solidFill>
              </a:rPr>
              <a:t>我们尝试去维护 每一个长度下 </a:t>
            </a:r>
            <a:r>
              <a:rPr lang="zh-CN" altLang="en-US" sz="2400" dirty="0">
                <a:solidFill>
                  <a:srgbClr val="FF0000"/>
                </a:solidFill>
              </a:rPr>
              <a:t>最优秀的上升子序列最后一位的最小值</a:t>
            </a:r>
            <a:r>
              <a:rPr lang="zh-CN" altLang="en-US" sz="2400" dirty="0">
                <a:solidFill>
                  <a:srgbClr val="191B1F"/>
                </a:solidFill>
              </a:rPr>
              <a:t>，方便我们可以计算出答案。</a:t>
            </a:r>
            <a:endParaRPr lang="en-US" altLang="zh-CN" sz="2400" dirty="0">
              <a:solidFill>
                <a:srgbClr val="191B1F"/>
              </a:solidFill>
            </a:endParaRPr>
          </a:p>
          <a:p>
            <a:pPr>
              <a:spcBef>
                <a:spcPts val="600"/>
              </a:spcBef>
              <a:spcAft>
                <a:spcPts val="600"/>
              </a:spcAft>
            </a:pPr>
            <a:endParaRPr lang="en-US" altLang="zh-CN" sz="2400" dirty="0">
              <a:solidFill>
                <a:srgbClr val="191B1F"/>
              </a:solidFill>
            </a:endParaRPr>
          </a:p>
          <a:p>
            <a:pPr>
              <a:spcBef>
                <a:spcPts val="600"/>
              </a:spcBef>
              <a:spcAft>
                <a:spcPts val="600"/>
              </a:spcAft>
            </a:pPr>
            <a:endParaRPr lang="en-US" altLang="zh-CN" sz="2400" dirty="0">
              <a:solidFill>
                <a:srgbClr val="191B1F"/>
              </a:solidFill>
            </a:endParaRPr>
          </a:p>
          <a:p>
            <a:pPr>
              <a:spcBef>
                <a:spcPts val="600"/>
              </a:spcBef>
              <a:spcAft>
                <a:spcPts val="600"/>
              </a:spcAft>
            </a:pPr>
            <a:endParaRPr lang="en-US" altLang="zh-CN" sz="2400" dirty="0">
              <a:solidFill>
                <a:srgbClr val="191B1F"/>
              </a:solidFill>
            </a:endParaRPr>
          </a:p>
          <a:p>
            <a:pPr algn="l">
              <a:spcBef>
                <a:spcPts val="600"/>
              </a:spcBef>
              <a:spcAft>
                <a:spcPts val="600"/>
              </a:spcAft>
            </a:pPr>
            <a:endParaRPr lang="en-US" altLang="zh-CN" sz="2400" dirty="0">
              <a:solidFill>
                <a:srgbClr val="191B1F"/>
              </a:solidFill>
            </a:endParaRPr>
          </a:p>
        </p:txBody>
      </p:sp>
    </p:spTree>
    <p:extLst>
      <p:ext uri="{BB962C8B-B14F-4D97-AF65-F5344CB8AC3E}">
        <p14:creationId xmlns:p14="http://schemas.microsoft.com/office/powerpoint/2010/main" val="415856411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289697" y="1345971"/>
            <a:ext cx="8093960" cy="4401205"/>
          </a:xfrm>
          <a:prstGeom prst="rect">
            <a:avLst/>
          </a:prstGeom>
          <a:noFill/>
        </p:spPr>
        <p:txBody>
          <a:bodyPr wrap="square" rtlCol="0">
            <a:spAutoFit/>
          </a:bodyPr>
          <a:lstStyle/>
          <a:p>
            <a:pPr algn="l"/>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：长度相同时，最后一个数最小的上升子序列更优秀。</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续：考虑维护每一个长度下最优秀的上升子序列最后一个数的最小值。</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定义一个</a:t>
            </a:r>
            <a:r>
              <a:rPr lang="en-US" altLang="zh-CN" sz="2400" dirty="0">
                <a:solidFill>
                  <a:srgbClr val="191B1F"/>
                </a:solidFill>
              </a:rPr>
              <a:t>f</a:t>
            </a:r>
            <a:r>
              <a:rPr lang="zh-CN" altLang="en-US" sz="2400" dirty="0">
                <a:solidFill>
                  <a:srgbClr val="191B1F"/>
                </a:solidFill>
              </a:rPr>
              <a:t>数组，</a:t>
            </a:r>
            <a:r>
              <a:rPr lang="en-US" altLang="zh-CN" sz="2400" dirty="0">
                <a:solidFill>
                  <a:srgbClr val="191B1F"/>
                </a:solidFill>
              </a:rPr>
              <a:t>fj</a:t>
            </a:r>
            <a:r>
              <a:rPr lang="zh-CN" altLang="en-US" sz="2400" dirty="0">
                <a:solidFill>
                  <a:srgbClr val="191B1F"/>
                </a:solidFill>
              </a:rPr>
              <a:t>表示</a:t>
            </a:r>
            <a:r>
              <a:rPr lang="zh-CN" altLang="en-US" sz="2400" dirty="0">
                <a:solidFill>
                  <a:srgbClr val="FF0000"/>
                </a:solidFill>
              </a:rPr>
              <a:t>当前状态下</a:t>
            </a:r>
            <a:r>
              <a:rPr lang="zh-CN" altLang="en-US" sz="2400" dirty="0">
                <a:solidFill>
                  <a:srgbClr val="191B1F"/>
                </a:solidFill>
              </a:rPr>
              <a:t>长度为</a:t>
            </a:r>
            <a:r>
              <a:rPr lang="en-US" altLang="zh-CN" sz="2400" dirty="0">
                <a:solidFill>
                  <a:srgbClr val="191B1F"/>
                </a:solidFill>
              </a:rPr>
              <a:t>j</a:t>
            </a:r>
            <a:r>
              <a:rPr lang="zh-CN" altLang="en-US" sz="2400" dirty="0">
                <a:solidFill>
                  <a:srgbClr val="191B1F"/>
                </a:solidFill>
              </a:rPr>
              <a:t>的</a:t>
            </a:r>
            <a:r>
              <a:rPr lang="zh-CN" altLang="en-US" sz="2400" dirty="0">
                <a:solidFill>
                  <a:srgbClr val="FF0000"/>
                </a:solidFill>
              </a:rPr>
              <a:t>上升子序列最后一个数的最小值</a:t>
            </a:r>
            <a:r>
              <a:rPr lang="zh-CN" altLang="en-US" sz="2400" dirty="0">
                <a:solidFill>
                  <a:srgbClr val="191B1F"/>
                </a:solidFill>
              </a:rPr>
              <a:t>，</a:t>
            </a:r>
          </a:p>
          <a:p>
            <a:pPr algn="l">
              <a:spcBef>
                <a:spcPts val="600"/>
              </a:spcBef>
              <a:spcAft>
                <a:spcPts val="600"/>
              </a:spcAft>
            </a:pPr>
            <a:r>
              <a:rPr lang="zh-CN" altLang="en-US" sz="2400" dirty="0">
                <a:solidFill>
                  <a:srgbClr val="191B1F"/>
                </a:solidFill>
              </a:rPr>
              <a:t>假设我们在已知对于</a:t>
            </a:r>
            <a:r>
              <a:rPr lang="en-US" altLang="zh-CN" sz="2400" dirty="0">
                <a:solidFill>
                  <a:srgbClr val="191B1F"/>
                </a:solidFill>
              </a:rPr>
              <a:t>B</a:t>
            </a:r>
            <a:r>
              <a:rPr lang="zh-CN" altLang="en-US" sz="2400" dirty="0">
                <a:solidFill>
                  <a:srgbClr val="191B1F"/>
                </a:solidFill>
              </a:rPr>
              <a:t>中前</a:t>
            </a:r>
            <a:r>
              <a:rPr lang="en-US" altLang="zh-CN" sz="2400" dirty="0">
                <a:solidFill>
                  <a:srgbClr val="191B1F"/>
                </a:solidFill>
              </a:rPr>
              <a:t>i-1</a:t>
            </a:r>
            <a:r>
              <a:rPr lang="zh-CN" altLang="en-US" sz="2400" dirty="0">
                <a:solidFill>
                  <a:srgbClr val="191B1F"/>
                </a:solidFill>
              </a:rPr>
              <a:t>个数中的</a:t>
            </a:r>
            <a:r>
              <a:rPr lang="en-US" altLang="zh-CN" sz="2400" dirty="0">
                <a:solidFill>
                  <a:srgbClr val="191B1F"/>
                </a:solidFill>
              </a:rPr>
              <a:t>f</a:t>
            </a:r>
            <a:r>
              <a:rPr lang="zh-CN" altLang="en-US" sz="2400" dirty="0">
                <a:solidFill>
                  <a:srgbClr val="191B1F"/>
                </a:solidFill>
              </a:rPr>
              <a:t>数组，对于新加入的</a:t>
            </a:r>
            <a:r>
              <a:rPr lang="en-US" altLang="zh-CN" sz="2400" dirty="0">
                <a:solidFill>
                  <a:srgbClr val="191B1F"/>
                </a:solidFill>
              </a:rPr>
              <a:t>Bi</a:t>
            </a:r>
          </a:p>
          <a:p>
            <a:pPr algn="l">
              <a:spcBef>
                <a:spcPts val="600"/>
              </a:spcBef>
              <a:spcAft>
                <a:spcPts val="600"/>
              </a:spcAft>
            </a:pPr>
            <a:r>
              <a:rPr lang="zh-CN" altLang="en-US" sz="2400" dirty="0">
                <a:solidFill>
                  <a:srgbClr val="191B1F"/>
                </a:solidFill>
              </a:rPr>
              <a:t>有没有办法在小于等于</a:t>
            </a:r>
            <a:r>
              <a:rPr lang="en-US" altLang="zh-CN" sz="2400" dirty="0">
                <a:solidFill>
                  <a:srgbClr val="191B1F"/>
                </a:solidFill>
              </a:rPr>
              <a:t>O</a:t>
            </a:r>
            <a:r>
              <a:rPr lang="zh-CN" altLang="en-US" sz="2400" dirty="0">
                <a:solidFill>
                  <a:srgbClr val="191B1F"/>
                </a:solidFill>
              </a:rPr>
              <a:t>（</a:t>
            </a:r>
            <a:r>
              <a:rPr lang="en-US" altLang="zh-CN" sz="2400" dirty="0">
                <a:solidFill>
                  <a:srgbClr val="191B1F"/>
                </a:solidFill>
              </a:rPr>
              <a:t>n</a:t>
            </a:r>
            <a:r>
              <a:rPr lang="zh-CN" altLang="en-US" sz="2400" dirty="0">
                <a:solidFill>
                  <a:srgbClr val="191B1F"/>
                </a:solidFill>
              </a:rPr>
              <a:t>）的时间复杂度下</a:t>
            </a:r>
            <a:r>
              <a:rPr lang="zh-CN" altLang="en-US" sz="2400" dirty="0">
                <a:solidFill>
                  <a:srgbClr val="FF0000"/>
                </a:solidFill>
              </a:rPr>
              <a:t>更新</a:t>
            </a:r>
            <a:r>
              <a:rPr lang="en-US" altLang="zh-CN" sz="2400" dirty="0">
                <a:solidFill>
                  <a:srgbClr val="191B1F"/>
                </a:solidFill>
              </a:rPr>
              <a:t>f</a:t>
            </a:r>
            <a:r>
              <a:rPr lang="zh-CN" altLang="en-US" sz="2400" dirty="0">
                <a:solidFill>
                  <a:srgbClr val="191B1F"/>
                </a:solidFill>
              </a:rPr>
              <a:t>数组？</a:t>
            </a:r>
            <a:endParaRPr lang="en-US" altLang="zh-CN" sz="2400" dirty="0">
              <a:solidFill>
                <a:srgbClr val="191B1F"/>
              </a:solidFill>
            </a:endParaRPr>
          </a:p>
          <a:p>
            <a:pPr algn="l"/>
            <a:endParaRPr lang="en-US" altLang="zh-CN" sz="2400" dirty="0">
              <a:solidFill>
                <a:srgbClr val="191B1F"/>
              </a:solidFill>
            </a:endParaRPr>
          </a:p>
        </p:txBody>
      </p:sp>
    </p:spTree>
    <p:extLst>
      <p:ext uri="{BB962C8B-B14F-4D97-AF65-F5344CB8AC3E}">
        <p14:creationId xmlns:p14="http://schemas.microsoft.com/office/powerpoint/2010/main" val="26401412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289697" y="1345971"/>
            <a:ext cx="8093960" cy="5232202"/>
          </a:xfrm>
          <a:prstGeom prst="rect">
            <a:avLst/>
          </a:prstGeom>
          <a:noFill/>
        </p:spPr>
        <p:txBody>
          <a:bodyPr wrap="square" rtlCol="0">
            <a:spAutoFit/>
          </a:bodyPr>
          <a:lstStyle/>
          <a:p>
            <a:pPr algn="l">
              <a:spcBef>
                <a:spcPts val="600"/>
              </a:spcBef>
              <a:spcAft>
                <a:spcPts val="600"/>
              </a:spcAft>
            </a:pPr>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：长度相同时，最后一个数最小的上升子序列更优秀。</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续：维护更新</a:t>
            </a:r>
            <a:r>
              <a:rPr lang="en-US" altLang="zh-CN" sz="2400" dirty="0">
                <a:solidFill>
                  <a:srgbClr val="191B1F"/>
                </a:solidFill>
              </a:rPr>
              <a:t>f</a:t>
            </a:r>
            <a:r>
              <a:rPr lang="zh-CN" altLang="en-US" sz="2400" dirty="0">
                <a:solidFill>
                  <a:srgbClr val="191B1F"/>
                </a:solidFill>
              </a:rPr>
              <a:t>数组</a:t>
            </a:r>
            <a:endParaRPr lang="en-US" altLang="zh-CN" sz="2400" dirty="0">
              <a:solidFill>
                <a:srgbClr val="191B1F"/>
              </a:solidFill>
            </a:endParaRPr>
          </a:p>
          <a:p>
            <a:pPr>
              <a:spcBef>
                <a:spcPts val="600"/>
              </a:spcBef>
              <a:spcAft>
                <a:spcPts val="600"/>
              </a:spcAft>
            </a:pPr>
            <a:r>
              <a:rPr lang="en-US" altLang="zh-CN" sz="2400" dirty="0">
                <a:solidFill>
                  <a:srgbClr val="191B1F"/>
                </a:solidFill>
              </a:rPr>
              <a:t>fj</a:t>
            </a:r>
            <a:r>
              <a:rPr lang="zh-CN" altLang="en-US" sz="2400" dirty="0">
                <a:solidFill>
                  <a:srgbClr val="191B1F"/>
                </a:solidFill>
              </a:rPr>
              <a:t>表示</a:t>
            </a:r>
            <a:r>
              <a:rPr lang="zh-CN" altLang="en-US" sz="2400" dirty="0">
                <a:solidFill>
                  <a:srgbClr val="FF0000"/>
                </a:solidFill>
              </a:rPr>
              <a:t>当前状态下</a:t>
            </a:r>
            <a:r>
              <a:rPr lang="zh-CN" altLang="en-US" sz="2400" dirty="0">
                <a:solidFill>
                  <a:srgbClr val="191B1F"/>
                </a:solidFill>
              </a:rPr>
              <a:t>长度为</a:t>
            </a:r>
            <a:r>
              <a:rPr lang="en-US" altLang="zh-CN" sz="2400" dirty="0">
                <a:solidFill>
                  <a:srgbClr val="191B1F"/>
                </a:solidFill>
              </a:rPr>
              <a:t>j</a:t>
            </a:r>
            <a:r>
              <a:rPr lang="zh-CN" altLang="en-US" sz="2400" dirty="0">
                <a:solidFill>
                  <a:srgbClr val="191B1F"/>
                </a:solidFill>
              </a:rPr>
              <a:t>的</a:t>
            </a:r>
            <a:r>
              <a:rPr lang="zh-CN" altLang="en-US" sz="2400" dirty="0">
                <a:solidFill>
                  <a:srgbClr val="FF0000"/>
                </a:solidFill>
              </a:rPr>
              <a:t>上升子序列最后一个数的最小值</a:t>
            </a:r>
            <a:endParaRPr lang="en-US" altLang="zh-CN" sz="2400" dirty="0">
              <a:solidFill>
                <a:srgbClr val="FF0000"/>
              </a:solidFill>
            </a:endParaRPr>
          </a:p>
          <a:p>
            <a:pPr>
              <a:spcBef>
                <a:spcPts val="600"/>
              </a:spcBef>
              <a:spcAft>
                <a:spcPts val="600"/>
              </a:spcAft>
            </a:pPr>
            <a:r>
              <a:rPr lang="zh-CN" altLang="en-US" sz="2400" dirty="0">
                <a:solidFill>
                  <a:srgbClr val="191B1F"/>
                </a:solidFill>
              </a:rPr>
              <a:t>每一次加入</a:t>
            </a:r>
            <a:r>
              <a:rPr lang="en-US" altLang="zh-CN" sz="2400" dirty="0">
                <a:solidFill>
                  <a:srgbClr val="191B1F"/>
                </a:solidFill>
              </a:rPr>
              <a:t>Bi</a:t>
            </a:r>
          </a:p>
          <a:p>
            <a:pPr algn="l">
              <a:spcBef>
                <a:spcPts val="600"/>
              </a:spcBef>
              <a:spcAft>
                <a:spcPts val="600"/>
              </a:spcAft>
            </a:pPr>
            <a:r>
              <a:rPr lang="zh-CN" altLang="en-US" sz="2400" dirty="0">
                <a:solidFill>
                  <a:srgbClr val="191B1F"/>
                </a:solidFill>
              </a:rPr>
              <a:t>我们可以枚举每一个</a:t>
            </a:r>
            <a:r>
              <a:rPr lang="en-US" altLang="zh-CN" sz="2400" dirty="0">
                <a:solidFill>
                  <a:srgbClr val="191B1F"/>
                </a:solidFill>
              </a:rPr>
              <a:t>fj</a:t>
            </a:r>
            <a:r>
              <a:rPr lang="zh-CN" altLang="en-US" sz="2400" dirty="0">
                <a:solidFill>
                  <a:srgbClr val="191B1F"/>
                </a:solidFill>
              </a:rPr>
              <a:t>，如果</a:t>
            </a:r>
            <a:r>
              <a:rPr lang="en-US" altLang="zh-CN" sz="2400" dirty="0">
                <a:solidFill>
                  <a:srgbClr val="191B1F"/>
                </a:solidFill>
              </a:rPr>
              <a:t>fj</a:t>
            </a:r>
            <a:r>
              <a:rPr lang="zh-CN" altLang="en-US" sz="2400" dirty="0">
                <a:solidFill>
                  <a:srgbClr val="191B1F"/>
                </a:solidFill>
              </a:rPr>
              <a:t>小于新加入的</a:t>
            </a:r>
            <a:r>
              <a:rPr lang="en-US" altLang="zh-CN" sz="2400" dirty="0">
                <a:solidFill>
                  <a:srgbClr val="191B1F"/>
                </a:solidFill>
              </a:rPr>
              <a:t>Bi</a:t>
            </a:r>
            <a:r>
              <a:rPr lang="zh-CN" altLang="en-US" sz="2400" dirty="0">
                <a:solidFill>
                  <a:srgbClr val="191B1F"/>
                </a:solidFill>
              </a:rPr>
              <a:t>，把</a:t>
            </a:r>
            <a:r>
              <a:rPr lang="en-US" altLang="zh-CN" sz="2400" dirty="0">
                <a:solidFill>
                  <a:srgbClr val="191B1F"/>
                </a:solidFill>
              </a:rPr>
              <a:t>Bi</a:t>
            </a:r>
            <a:r>
              <a:rPr lang="zh-CN" altLang="en-US" sz="2400" dirty="0">
                <a:solidFill>
                  <a:srgbClr val="191B1F"/>
                </a:solidFill>
              </a:rPr>
              <a:t>放到该上升子序列的</a:t>
            </a:r>
            <a:r>
              <a:rPr lang="zh-CN" altLang="en-US" sz="2400" dirty="0">
                <a:solidFill>
                  <a:srgbClr val="FF0000"/>
                </a:solidFill>
              </a:rPr>
              <a:t>后面</a:t>
            </a:r>
            <a:r>
              <a:rPr lang="zh-CN" altLang="en-US" sz="2400" dirty="0">
                <a:solidFill>
                  <a:srgbClr val="191B1F"/>
                </a:solidFill>
              </a:rPr>
              <a:t>，得到一个长度为</a:t>
            </a:r>
            <a:r>
              <a:rPr lang="en-US" altLang="zh-CN" sz="2400" dirty="0">
                <a:solidFill>
                  <a:srgbClr val="191B1F"/>
                </a:solidFill>
              </a:rPr>
              <a:t>j+1</a:t>
            </a:r>
            <a:r>
              <a:rPr lang="zh-CN" altLang="en-US" sz="2400" dirty="0">
                <a:solidFill>
                  <a:srgbClr val="191B1F"/>
                </a:solidFill>
              </a:rPr>
              <a:t>的上升子序列，刚刚得到的上升子序列可能可以更新</a:t>
            </a:r>
            <a:r>
              <a:rPr lang="en-US" altLang="zh-CN" sz="2400" dirty="0">
                <a:solidFill>
                  <a:srgbClr val="191B1F"/>
                </a:solidFill>
              </a:rPr>
              <a:t>fj+1</a:t>
            </a:r>
            <a:r>
              <a:rPr lang="zh-CN" altLang="en-US" sz="2400" dirty="0">
                <a:solidFill>
                  <a:srgbClr val="191B1F"/>
                </a:solidFill>
              </a:rPr>
              <a:t>。</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否则，</a:t>
            </a:r>
            <a:r>
              <a:rPr lang="en-US" altLang="zh-CN" sz="2400" dirty="0">
                <a:solidFill>
                  <a:srgbClr val="191B1F"/>
                </a:solidFill>
              </a:rPr>
              <a:t>Bi</a:t>
            </a:r>
            <a:r>
              <a:rPr lang="zh-CN" altLang="en-US" sz="2400" dirty="0">
                <a:solidFill>
                  <a:srgbClr val="191B1F"/>
                </a:solidFill>
              </a:rPr>
              <a:t>无法更新对应的上升子序列，</a:t>
            </a:r>
            <a:r>
              <a:rPr lang="en-US" altLang="zh-CN" sz="2400" dirty="0">
                <a:solidFill>
                  <a:srgbClr val="191B1F"/>
                </a:solidFill>
              </a:rPr>
              <a:t>Bi</a:t>
            </a:r>
            <a:r>
              <a:rPr lang="zh-CN" altLang="en-US" sz="2400" dirty="0">
                <a:solidFill>
                  <a:srgbClr val="191B1F"/>
                </a:solidFill>
              </a:rPr>
              <a:t>不能放到</a:t>
            </a:r>
            <a:r>
              <a:rPr lang="en-US" altLang="zh-CN" sz="2400" dirty="0">
                <a:solidFill>
                  <a:srgbClr val="191B1F"/>
                </a:solidFill>
              </a:rPr>
              <a:t>fj</a:t>
            </a:r>
            <a:r>
              <a:rPr lang="zh-CN" altLang="en-US" sz="2400" dirty="0">
                <a:solidFill>
                  <a:srgbClr val="191B1F"/>
                </a:solidFill>
              </a:rPr>
              <a:t>后面，不能更新</a:t>
            </a:r>
            <a:r>
              <a:rPr lang="en-US" altLang="zh-CN" sz="2400" dirty="0">
                <a:solidFill>
                  <a:srgbClr val="191B1F"/>
                </a:solidFill>
              </a:rPr>
              <a:t>fj+1</a:t>
            </a:r>
          </a:p>
          <a:p>
            <a:pPr algn="l">
              <a:spcBef>
                <a:spcPts val="600"/>
              </a:spcBef>
              <a:spcAft>
                <a:spcPts val="600"/>
              </a:spcAft>
            </a:pPr>
            <a:r>
              <a:rPr lang="zh-CN" altLang="en-US" sz="2400" dirty="0">
                <a:solidFill>
                  <a:srgbClr val="191B1F"/>
                </a:solidFill>
              </a:rPr>
              <a:t>我们来用一个例子解释一下。</a:t>
            </a:r>
            <a:endParaRPr lang="en-US" altLang="zh-CN" sz="2400" dirty="0">
              <a:solidFill>
                <a:srgbClr val="191B1F"/>
              </a:solidFill>
            </a:endParaRPr>
          </a:p>
        </p:txBody>
      </p:sp>
    </p:spTree>
    <p:extLst>
      <p:ext uri="{BB962C8B-B14F-4D97-AF65-F5344CB8AC3E}">
        <p14:creationId xmlns:p14="http://schemas.microsoft.com/office/powerpoint/2010/main" val="249849367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549916" y="251103"/>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989830" y="1023868"/>
            <a:ext cx="10338911" cy="7109639"/>
          </a:xfrm>
          <a:prstGeom prst="rect">
            <a:avLst/>
          </a:prstGeom>
          <a:noFill/>
        </p:spPr>
        <p:txBody>
          <a:bodyPr wrap="square" rtlCol="0">
            <a:spAutoFit/>
          </a:bodyPr>
          <a:lstStyle/>
          <a:p>
            <a:pPr algn="l"/>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：考虑这样一个例子：</a:t>
            </a:r>
            <a:endParaRPr lang="en-US" altLang="zh-CN" sz="2400" dirty="0">
              <a:solidFill>
                <a:srgbClr val="191B1F"/>
              </a:solidFill>
            </a:endParaRPr>
          </a:p>
          <a:p>
            <a:pPr algn="l"/>
            <a:r>
              <a:rPr lang="en-US" altLang="zh-CN" sz="2400" dirty="0">
                <a:solidFill>
                  <a:srgbClr val="191B1F"/>
                </a:solidFill>
              </a:rPr>
              <a:t>B</a:t>
            </a:r>
            <a:r>
              <a:rPr lang="zh-CN" altLang="en-US" sz="2400" dirty="0">
                <a:solidFill>
                  <a:srgbClr val="191B1F"/>
                </a:solidFill>
              </a:rPr>
              <a:t>：</a:t>
            </a:r>
            <a:r>
              <a:rPr lang="en-US" altLang="zh-CN" sz="2400" dirty="0">
                <a:solidFill>
                  <a:srgbClr val="191B1F"/>
                </a:solidFill>
              </a:rPr>
              <a:t>1 4 2 8 5 6</a:t>
            </a:r>
          </a:p>
          <a:p>
            <a:pPr algn="l"/>
            <a:r>
              <a:rPr lang="zh-CN" altLang="en-US" sz="2400" dirty="0">
                <a:solidFill>
                  <a:srgbClr val="191B1F"/>
                </a:solidFill>
              </a:rPr>
              <a:t>长度为</a:t>
            </a:r>
            <a:r>
              <a:rPr lang="en-US" altLang="zh-CN" sz="2400" dirty="0">
                <a:solidFill>
                  <a:srgbClr val="191B1F"/>
                </a:solidFill>
              </a:rPr>
              <a:t>1</a:t>
            </a:r>
            <a:r>
              <a:rPr lang="zh-CN" altLang="en-US" sz="2400" dirty="0">
                <a:solidFill>
                  <a:srgbClr val="191B1F"/>
                </a:solidFill>
              </a:rPr>
              <a:t>的最优秀上升子序列：</a:t>
            </a:r>
            <a:r>
              <a:rPr lang="en-US" altLang="zh-CN" sz="2400" dirty="0">
                <a:solidFill>
                  <a:srgbClr val="FF0000"/>
                </a:solidFill>
              </a:rPr>
              <a:t>1                  f1=1</a:t>
            </a:r>
          </a:p>
          <a:p>
            <a:r>
              <a:rPr lang="zh-CN" altLang="en-US" sz="2400" dirty="0">
                <a:solidFill>
                  <a:srgbClr val="191B1F"/>
                </a:solidFill>
              </a:rPr>
              <a:t>长度为</a:t>
            </a:r>
            <a:r>
              <a:rPr lang="en-US" altLang="zh-CN" sz="2400" dirty="0">
                <a:solidFill>
                  <a:srgbClr val="191B1F"/>
                </a:solidFill>
              </a:rPr>
              <a:t>2</a:t>
            </a:r>
            <a:r>
              <a:rPr lang="zh-CN" altLang="en-US" sz="2400" dirty="0">
                <a:solidFill>
                  <a:srgbClr val="191B1F"/>
                </a:solidFill>
              </a:rPr>
              <a:t>的最优秀上升子序列：</a:t>
            </a:r>
            <a:r>
              <a:rPr lang="en-US" altLang="zh-CN" sz="2400" dirty="0">
                <a:solidFill>
                  <a:srgbClr val="191B1F"/>
                </a:solidFill>
              </a:rPr>
              <a:t>1 </a:t>
            </a:r>
            <a:r>
              <a:rPr lang="en-US" altLang="zh-CN" sz="2400" dirty="0">
                <a:solidFill>
                  <a:srgbClr val="FF0000"/>
                </a:solidFill>
              </a:rPr>
              <a:t>2	     f2=2</a:t>
            </a:r>
          </a:p>
          <a:p>
            <a:r>
              <a:rPr lang="zh-CN" altLang="en-US" sz="2400" dirty="0">
                <a:solidFill>
                  <a:srgbClr val="191B1F"/>
                </a:solidFill>
              </a:rPr>
              <a:t>长度为</a:t>
            </a:r>
            <a:r>
              <a:rPr lang="en-US" altLang="zh-CN" sz="2400" dirty="0">
                <a:solidFill>
                  <a:srgbClr val="191B1F"/>
                </a:solidFill>
              </a:rPr>
              <a:t>3</a:t>
            </a:r>
            <a:r>
              <a:rPr lang="zh-CN" altLang="en-US" sz="2400" dirty="0">
                <a:solidFill>
                  <a:srgbClr val="191B1F"/>
                </a:solidFill>
              </a:rPr>
              <a:t>的最优秀上升子序列：</a:t>
            </a:r>
            <a:r>
              <a:rPr lang="en-US" altLang="zh-CN" sz="2400" dirty="0">
                <a:solidFill>
                  <a:srgbClr val="191B1F"/>
                </a:solidFill>
              </a:rPr>
              <a:t>1 2 </a:t>
            </a:r>
            <a:r>
              <a:rPr lang="en-US" altLang="zh-CN" sz="2400" dirty="0">
                <a:solidFill>
                  <a:srgbClr val="00B0F0"/>
                </a:solidFill>
              </a:rPr>
              <a:t>5            f3=5</a:t>
            </a:r>
          </a:p>
          <a:p>
            <a:r>
              <a:rPr lang="zh-CN" altLang="en-US" sz="2400" dirty="0">
                <a:solidFill>
                  <a:srgbClr val="191B1F"/>
                </a:solidFill>
              </a:rPr>
              <a:t>长度为</a:t>
            </a:r>
            <a:r>
              <a:rPr lang="en-US" altLang="zh-CN" sz="2400" dirty="0">
                <a:solidFill>
                  <a:srgbClr val="191B1F"/>
                </a:solidFill>
              </a:rPr>
              <a:t>4</a:t>
            </a:r>
            <a:r>
              <a:rPr lang="zh-CN" altLang="en-US" sz="2400" dirty="0">
                <a:solidFill>
                  <a:srgbClr val="191B1F"/>
                </a:solidFill>
              </a:rPr>
              <a:t>的最优秀上升子序列：</a:t>
            </a:r>
            <a:r>
              <a:rPr lang="en-US" altLang="zh-CN" sz="2400" dirty="0">
                <a:solidFill>
                  <a:srgbClr val="191B1F"/>
                </a:solidFill>
              </a:rPr>
              <a:t>1 2 5 </a:t>
            </a:r>
            <a:r>
              <a:rPr lang="en-US" altLang="zh-CN" sz="2400" dirty="0">
                <a:solidFill>
                  <a:srgbClr val="FF0000"/>
                </a:solidFill>
              </a:rPr>
              <a:t>6         f4=6</a:t>
            </a:r>
          </a:p>
          <a:p>
            <a:pPr algn="l"/>
            <a:r>
              <a:rPr lang="en-US" altLang="zh-CN" sz="2400" dirty="0">
                <a:solidFill>
                  <a:srgbClr val="191B1F"/>
                </a:solidFill>
              </a:rPr>
              <a:t>B</a:t>
            </a:r>
            <a:r>
              <a:rPr lang="zh-CN" altLang="en-US" sz="2400" dirty="0">
                <a:solidFill>
                  <a:srgbClr val="191B1F"/>
                </a:solidFill>
              </a:rPr>
              <a:t>：</a:t>
            </a:r>
            <a:r>
              <a:rPr lang="en-US" altLang="zh-CN" sz="2400" dirty="0">
                <a:solidFill>
                  <a:srgbClr val="191B1F"/>
                </a:solidFill>
              </a:rPr>
              <a:t>1 4 2 8 5 6 </a:t>
            </a:r>
            <a:r>
              <a:rPr lang="en-US" altLang="zh-CN" sz="2400" dirty="0">
                <a:solidFill>
                  <a:srgbClr val="FF0000"/>
                </a:solidFill>
              </a:rPr>
              <a:t>3</a:t>
            </a:r>
            <a:r>
              <a:rPr lang="zh-CN" altLang="en-US" sz="2400" dirty="0">
                <a:solidFill>
                  <a:srgbClr val="FF0000"/>
                </a:solidFill>
              </a:rPr>
              <a:t>（</a:t>
            </a:r>
            <a:r>
              <a:rPr lang="en-US" altLang="zh-CN" sz="2400" dirty="0">
                <a:solidFill>
                  <a:srgbClr val="FF0000"/>
                </a:solidFill>
              </a:rPr>
              <a:t>B</a:t>
            </a:r>
            <a:r>
              <a:rPr lang="zh-CN" altLang="en-US" sz="2400" dirty="0">
                <a:solidFill>
                  <a:srgbClr val="FF0000"/>
                </a:solidFill>
              </a:rPr>
              <a:t>中加入一个数字</a:t>
            </a:r>
            <a:r>
              <a:rPr lang="en-US" altLang="zh-CN" sz="2400" dirty="0">
                <a:solidFill>
                  <a:srgbClr val="FF0000"/>
                </a:solidFill>
              </a:rPr>
              <a:t>3</a:t>
            </a:r>
            <a:r>
              <a:rPr lang="zh-CN" altLang="en-US" sz="2400" dirty="0">
                <a:solidFill>
                  <a:srgbClr val="FF0000"/>
                </a:solidFill>
              </a:rPr>
              <a:t>）</a:t>
            </a:r>
            <a:endParaRPr lang="en-US" altLang="zh-CN" sz="2400" dirty="0">
              <a:solidFill>
                <a:srgbClr val="FF0000"/>
              </a:solidFill>
            </a:endParaRPr>
          </a:p>
          <a:p>
            <a:r>
              <a:rPr lang="zh-CN" altLang="en-US" sz="2400" dirty="0">
                <a:solidFill>
                  <a:srgbClr val="191B1F"/>
                </a:solidFill>
              </a:rPr>
              <a:t>长度为</a:t>
            </a:r>
            <a:r>
              <a:rPr lang="en-US" altLang="zh-CN" sz="2400" dirty="0">
                <a:solidFill>
                  <a:srgbClr val="191B1F"/>
                </a:solidFill>
              </a:rPr>
              <a:t>1</a:t>
            </a:r>
            <a:r>
              <a:rPr lang="zh-CN" altLang="en-US" sz="2400" dirty="0">
                <a:solidFill>
                  <a:srgbClr val="191B1F"/>
                </a:solidFill>
              </a:rPr>
              <a:t>的最优秀上升子序列：</a:t>
            </a:r>
            <a:r>
              <a:rPr lang="en-US" altLang="zh-CN" sz="2400" dirty="0">
                <a:solidFill>
                  <a:srgbClr val="FF0000"/>
                </a:solidFill>
              </a:rPr>
              <a:t>1       </a:t>
            </a:r>
            <a:r>
              <a:rPr lang="en-US" altLang="zh-CN" sz="2400" dirty="0"/>
              <a:t>f1=1 </a:t>
            </a:r>
            <a:r>
              <a:rPr lang="en-US" altLang="zh-CN" sz="2400" dirty="0">
                <a:solidFill>
                  <a:srgbClr val="FF0000"/>
                </a:solidFill>
              </a:rPr>
              <a:t>   </a:t>
            </a:r>
            <a:r>
              <a:rPr lang="zh-CN" altLang="en-US" sz="2400" dirty="0"/>
              <a:t>后面可以放一个</a:t>
            </a:r>
            <a:r>
              <a:rPr lang="en-US" altLang="zh-CN" sz="2400" dirty="0"/>
              <a:t>3</a:t>
            </a:r>
            <a:r>
              <a:rPr lang="zh-CN" altLang="en-US" sz="2400" dirty="0"/>
              <a:t>，更新</a:t>
            </a:r>
            <a:r>
              <a:rPr lang="en-US" altLang="zh-CN" sz="2400" dirty="0"/>
              <a:t>f2</a:t>
            </a:r>
          </a:p>
          <a:p>
            <a:r>
              <a:rPr lang="zh-CN" altLang="en-US" sz="2400" dirty="0">
                <a:solidFill>
                  <a:srgbClr val="191B1F"/>
                </a:solidFill>
              </a:rPr>
              <a:t>长度为</a:t>
            </a:r>
            <a:r>
              <a:rPr lang="en-US" altLang="zh-CN" sz="2400" dirty="0">
                <a:solidFill>
                  <a:srgbClr val="191B1F"/>
                </a:solidFill>
              </a:rPr>
              <a:t>2</a:t>
            </a:r>
            <a:r>
              <a:rPr lang="zh-CN" altLang="en-US" sz="2400" dirty="0">
                <a:solidFill>
                  <a:srgbClr val="191B1F"/>
                </a:solidFill>
              </a:rPr>
              <a:t>的最优秀上升子序列：</a:t>
            </a:r>
            <a:r>
              <a:rPr lang="en-US" altLang="zh-CN" sz="2400" dirty="0">
                <a:solidFill>
                  <a:srgbClr val="191B1F"/>
                </a:solidFill>
              </a:rPr>
              <a:t>1 </a:t>
            </a:r>
            <a:r>
              <a:rPr lang="en-US" altLang="zh-CN" sz="2400" dirty="0">
                <a:solidFill>
                  <a:srgbClr val="DF2123"/>
                </a:solidFill>
              </a:rPr>
              <a:t>2</a:t>
            </a:r>
            <a:r>
              <a:rPr lang="en-US" altLang="zh-CN" sz="2400" dirty="0">
                <a:solidFill>
                  <a:srgbClr val="FF0000"/>
                </a:solidFill>
              </a:rPr>
              <a:t>    </a:t>
            </a:r>
            <a:r>
              <a:rPr lang="en-US" altLang="zh-CN" sz="2400" dirty="0"/>
              <a:t>f2=2 </a:t>
            </a:r>
            <a:r>
              <a:rPr lang="en-US" altLang="zh-CN" sz="2400" dirty="0">
                <a:solidFill>
                  <a:srgbClr val="FF0000"/>
                </a:solidFill>
              </a:rPr>
              <a:t>   </a:t>
            </a:r>
            <a:r>
              <a:rPr lang="zh-CN" altLang="en-US" sz="2400" dirty="0"/>
              <a:t>后面可以放一个</a:t>
            </a:r>
            <a:r>
              <a:rPr lang="en-US" altLang="zh-CN" sz="2400" dirty="0"/>
              <a:t>3</a:t>
            </a:r>
            <a:r>
              <a:rPr lang="zh-CN" altLang="en-US" sz="2400" dirty="0"/>
              <a:t>，更新</a:t>
            </a:r>
            <a:r>
              <a:rPr lang="en-US" altLang="zh-CN" sz="2400" dirty="0"/>
              <a:t>f3</a:t>
            </a:r>
          </a:p>
          <a:p>
            <a:r>
              <a:rPr lang="zh-CN" altLang="en-US" sz="2400" dirty="0">
                <a:solidFill>
                  <a:srgbClr val="191B1F"/>
                </a:solidFill>
              </a:rPr>
              <a:t>长度为</a:t>
            </a:r>
            <a:r>
              <a:rPr lang="en-US" altLang="zh-CN" sz="2400" dirty="0">
                <a:solidFill>
                  <a:srgbClr val="191B1F"/>
                </a:solidFill>
              </a:rPr>
              <a:t>3</a:t>
            </a:r>
            <a:r>
              <a:rPr lang="zh-CN" altLang="en-US" sz="2400" dirty="0">
                <a:solidFill>
                  <a:srgbClr val="191B1F"/>
                </a:solidFill>
              </a:rPr>
              <a:t>的最优秀上升子序列：</a:t>
            </a:r>
            <a:r>
              <a:rPr lang="en-US" altLang="zh-CN" sz="2400" dirty="0">
                <a:solidFill>
                  <a:srgbClr val="191B1F"/>
                </a:solidFill>
              </a:rPr>
              <a:t>1 2 </a:t>
            </a:r>
            <a:r>
              <a:rPr lang="en-US" altLang="zh-CN" sz="2400" dirty="0">
                <a:solidFill>
                  <a:srgbClr val="00B0F0"/>
                </a:solidFill>
              </a:rPr>
              <a:t>3            f3=3</a:t>
            </a:r>
            <a:r>
              <a:rPr lang="zh-CN" altLang="en-US" sz="2400" dirty="0">
                <a:solidFill>
                  <a:srgbClr val="00B0F0"/>
                </a:solidFill>
              </a:rPr>
              <a:t>被更新为</a:t>
            </a:r>
            <a:r>
              <a:rPr lang="en-US" altLang="zh-CN" sz="2400" dirty="0">
                <a:solidFill>
                  <a:srgbClr val="00B0F0"/>
                </a:solidFill>
              </a:rPr>
              <a:t>3</a:t>
            </a:r>
          </a:p>
          <a:p>
            <a:r>
              <a:rPr lang="zh-CN" altLang="en-US" sz="2400" dirty="0">
                <a:solidFill>
                  <a:srgbClr val="191B1F"/>
                </a:solidFill>
              </a:rPr>
              <a:t>长度为</a:t>
            </a:r>
            <a:r>
              <a:rPr lang="en-US" altLang="zh-CN" sz="2400" dirty="0">
                <a:solidFill>
                  <a:srgbClr val="191B1F"/>
                </a:solidFill>
              </a:rPr>
              <a:t>4</a:t>
            </a:r>
            <a:r>
              <a:rPr lang="zh-CN" altLang="en-US" sz="2400" dirty="0">
                <a:solidFill>
                  <a:srgbClr val="191B1F"/>
                </a:solidFill>
              </a:rPr>
              <a:t>的最优秀上升子序列：</a:t>
            </a:r>
            <a:r>
              <a:rPr lang="en-US" altLang="zh-CN" sz="2400" dirty="0">
                <a:solidFill>
                  <a:srgbClr val="191B1F"/>
                </a:solidFill>
              </a:rPr>
              <a:t>1 2 5 </a:t>
            </a:r>
            <a:r>
              <a:rPr lang="en-US" altLang="zh-CN" sz="2400" dirty="0">
                <a:solidFill>
                  <a:srgbClr val="FF0000"/>
                </a:solidFill>
              </a:rPr>
              <a:t>6 </a:t>
            </a:r>
            <a:r>
              <a:rPr lang="en-US" altLang="zh-CN" sz="2400" dirty="0"/>
              <a:t>f4=6</a:t>
            </a:r>
            <a:r>
              <a:rPr lang="zh-CN" altLang="en-US" sz="2400" dirty="0"/>
              <a:t>，后面不能放一个</a:t>
            </a:r>
            <a:r>
              <a:rPr lang="en-US" altLang="zh-CN" sz="2400" dirty="0"/>
              <a:t>3</a:t>
            </a:r>
            <a:r>
              <a:rPr lang="zh-CN" altLang="en-US" sz="2400" dirty="0"/>
              <a:t>，不能更新</a:t>
            </a:r>
            <a:endParaRPr lang="en-US" altLang="zh-CN" sz="2400" dirty="0"/>
          </a:p>
          <a:p>
            <a:r>
              <a:rPr lang="zh-CN" altLang="en-US" sz="2400" dirty="0">
                <a:solidFill>
                  <a:srgbClr val="191B1F"/>
                </a:solidFill>
              </a:rPr>
              <a:t>我们尝试去维护 每一个长度下 </a:t>
            </a:r>
            <a:r>
              <a:rPr lang="zh-CN" altLang="en-US" sz="2400" dirty="0">
                <a:solidFill>
                  <a:srgbClr val="FF0000"/>
                </a:solidFill>
              </a:rPr>
              <a:t>最优秀的上升子序列最后一位的最小值</a:t>
            </a:r>
            <a:r>
              <a:rPr lang="zh-CN" altLang="en-US" sz="2400" dirty="0">
                <a:solidFill>
                  <a:srgbClr val="191B1F"/>
                </a:solidFill>
              </a:rPr>
              <a:t>，方便我们可以计算出答案。</a:t>
            </a:r>
            <a:endParaRPr lang="en-US" altLang="zh-CN" sz="2400" dirty="0">
              <a:solidFill>
                <a:srgbClr val="191B1F"/>
              </a:solidFill>
            </a:endParaRPr>
          </a:p>
          <a:p>
            <a:pPr algn="l"/>
            <a:r>
              <a:rPr lang="zh-CN" altLang="en-US" sz="2400" dirty="0">
                <a:solidFill>
                  <a:srgbClr val="191B1F"/>
                </a:solidFill>
              </a:rPr>
              <a:t>这样我们就可以在</a:t>
            </a:r>
            <a:r>
              <a:rPr lang="en-US" altLang="zh-CN" sz="2400" dirty="0">
                <a:solidFill>
                  <a:srgbClr val="191B1F"/>
                </a:solidFill>
              </a:rPr>
              <a:t>O</a:t>
            </a:r>
            <a:r>
              <a:rPr lang="zh-CN" altLang="en-US" sz="2400" dirty="0">
                <a:solidFill>
                  <a:srgbClr val="191B1F"/>
                </a:solidFill>
              </a:rPr>
              <a:t>（</a:t>
            </a:r>
            <a:r>
              <a:rPr lang="en-US" altLang="zh-CN" sz="2400" dirty="0">
                <a:solidFill>
                  <a:srgbClr val="191B1F"/>
                </a:solidFill>
              </a:rPr>
              <a:t>n*n</a:t>
            </a:r>
            <a:r>
              <a:rPr lang="zh-CN" altLang="en-US" sz="2400" dirty="0">
                <a:solidFill>
                  <a:srgbClr val="191B1F"/>
                </a:solidFill>
              </a:rPr>
              <a:t>）的时间复杂度内解决问题。</a:t>
            </a:r>
            <a:endParaRPr lang="en-US" altLang="zh-CN" sz="2400" dirty="0">
              <a:solidFill>
                <a:srgbClr val="191B1F"/>
              </a:solidFill>
            </a:endParaRPr>
          </a:p>
          <a:p>
            <a:endParaRPr lang="en-US" altLang="zh-CN" sz="2400" dirty="0">
              <a:solidFill>
                <a:srgbClr val="191B1F"/>
              </a:solidFill>
            </a:endParaRPr>
          </a:p>
          <a:p>
            <a:endParaRPr lang="en-US" altLang="zh-CN" sz="2400" dirty="0">
              <a:solidFill>
                <a:srgbClr val="191B1F"/>
              </a:solidFill>
            </a:endParaRPr>
          </a:p>
          <a:p>
            <a:endParaRPr lang="en-US" altLang="zh-CN" sz="2400" dirty="0">
              <a:solidFill>
                <a:srgbClr val="191B1F"/>
              </a:solidFill>
            </a:endParaRPr>
          </a:p>
          <a:p>
            <a:endParaRPr lang="en-US" altLang="zh-CN" sz="2400" dirty="0">
              <a:solidFill>
                <a:srgbClr val="191B1F"/>
              </a:solidFill>
            </a:endParaRPr>
          </a:p>
          <a:p>
            <a:pPr algn="l"/>
            <a:endParaRPr lang="en-US" altLang="zh-CN" sz="2400" dirty="0">
              <a:solidFill>
                <a:srgbClr val="191B1F"/>
              </a:solidFill>
            </a:endParaRPr>
          </a:p>
        </p:txBody>
      </p:sp>
    </p:spTree>
    <p:extLst>
      <p:ext uri="{BB962C8B-B14F-4D97-AF65-F5344CB8AC3E}">
        <p14:creationId xmlns:p14="http://schemas.microsoft.com/office/powerpoint/2010/main" val="145303932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pic>
        <p:nvPicPr>
          <p:cNvPr id="6" name="图片 5">
            <a:extLst>
              <a:ext uri="{FF2B5EF4-FFF2-40B4-BE49-F238E27FC236}">
                <a16:creationId xmlns:a16="http://schemas.microsoft.com/office/drawing/2014/main" id="{EB2A2D57-62D6-DA59-1CE9-BEE44BCCD1DD}"/>
              </a:ext>
            </a:extLst>
          </p:cNvPr>
          <p:cNvPicPr>
            <a:picLocks noChangeAspect="1"/>
          </p:cNvPicPr>
          <p:nvPr/>
        </p:nvPicPr>
        <p:blipFill>
          <a:blip r:embed="rId3"/>
          <a:stretch>
            <a:fillRect/>
          </a:stretch>
        </p:blipFill>
        <p:spPr>
          <a:xfrm>
            <a:off x="2598116" y="1274570"/>
            <a:ext cx="5493032" cy="5583430"/>
          </a:xfrm>
          <a:prstGeom prst="rect">
            <a:avLst/>
          </a:prstGeom>
        </p:spPr>
      </p:pic>
      <p:sp>
        <p:nvSpPr>
          <p:cNvPr id="2" name="文本框 1">
            <a:extLst>
              <a:ext uri="{FF2B5EF4-FFF2-40B4-BE49-F238E27FC236}">
                <a16:creationId xmlns:a16="http://schemas.microsoft.com/office/drawing/2014/main" id="{676ACF7D-7CB0-3448-E58E-CC22BBB2EA7A}"/>
              </a:ext>
            </a:extLst>
          </p:cNvPr>
          <p:cNvSpPr txBox="1"/>
          <p:nvPr/>
        </p:nvSpPr>
        <p:spPr>
          <a:xfrm>
            <a:off x="8309379" y="1402715"/>
            <a:ext cx="1951539" cy="3785652"/>
          </a:xfrm>
          <a:prstGeom prst="rect">
            <a:avLst/>
          </a:prstGeom>
          <a:noFill/>
        </p:spPr>
        <p:txBody>
          <a:bodyPr wrap="square" rtlCol="0">
            <a:spAutoFit/>
          </a:bodyPr>
          <a:lstStyle/>
          <a:p>
            <a:r>
              <a:rPr lang="en-US" altLang="zh-CN" sz="4800" dirty="0"/>
              <a:t>O</a:t>
            </a:r>
            <a:r>
              <a:rPr lang="zh-CN" altLang="en-US" sz="4800" dirty="0"/>
              <a:t>（</a:t>
            </a:r>
            <a:r>
              <a:rPr lang="en-US" altLang="zh-CN" sz="4800" dirty="0"/>
              <a:t>n*n</a:t>
            </a:r>
            <a:r>
              <a:rPr lang="zh-CN" altLang="en-US" sz="4800" dirty="0"/>
              <a:t>）的</a:t>
            </a:r>
            <a:endParaRPr lang="en-US" altLang="zh-CN" sz="4800" dirty="0"/>
          </a:p>
          <a:p>
            <a:r>
              <a:rPr lang="zh-CN" altLang="en-US" sz="4800" dirty="0"/>
              <a:t>做</a:t>
            </a:r>
            <a:endParaRPr lang="en-US" altLang="zh-CN" sz="4800" dirty="0"/>
          </a:p>
          <a:p>
            <a:r>
              <a:rPr lang="zh-CN" altLang="en-US" sz="4800" dirty="0"/>
              <a:t>法</a:t>
            </a:r>
          </a:p>
        </p:txBody>
      </p:sp>
    </p:spTree>
    <p:extLst>
      <p:ext uri="{BB962C8B-B14F-4D97-AF65-F5344CB8AC3E}">
        <p14:creationId xmlns:p14="http://schemas.microsoft.com/office/powerpoint/2010/main" val="252691038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289697" y="1345971"/>
            <a:ext cx="8093960" cy="5309146"/>
          </a:xfrm>
          <a:prstGeom prst="rect">
            <a:avLst/>
          </a:prstGeom>
          <a:noFill/>
        </p:spPr>
        <p:txBody>
          <a:bodyPr wrap="square" rtlCol="0">
            <a:spAutoFit/>
          </a:bodyPr>
          <a:lstStyle/>
          <a:p>
            <a:pPr algn="l"/>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：长度相同时，最后一个数最小的上升子序列更优秀。</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：获得</a:t>
            </a:r>
            <a:r>
              <a:rPr lang="en-US" altLang="zh-CN" sz="2400" dirty="0">
                <a:solidFill>
                  <a:srgbClr val="191B1F"/>
                </a:solidFill>
              </a:rPr>
              <a:t>O</a:t>
            </a:r>
            <a:r>
              <a:rPr lang="zh-CN" altLang="en-US" sz="2400" dirty="0">
                <a:solidFill>
                  <a:srgbClr val="191B1F"/>
                </a:solidFill>
              </a:rPr>
              <a:t>（</a:t>
            </a:r>
            <a:r>
              <a:rPr lang="en-US" altLang="zh-CN" sz="2400" dirty="0">
                <a:solidFill>
                  <a:srgbClr val="191B1F"/>
                </a:solidFill>
              </a:rPr>
              <a:t>n*n</a:t>
            </a:r>
            <a:r>
              <a:rPr lang="zh-CN" altLang="en-US" sz="2400" dirty="0">
                <a:solidFill>
                  <a:srgbClr val="191B1F"/>
                </a:solidFill>
              </a:rPr>
              <a:t>）的做法（可以被优化）</a:t>
            </a:r>
            <a:endParaRPr lang="en-US" altLang="zh-CN" sz="2400" dirty="0">
              <a:solidFill>
                <a:srgbClr val="191B1F"/>
              </a:solidFill>
            </a:endParaRPr>
          </a:p>
          <a:p>
            <a:pPr>
              <a:spcBef>
                <a:spcPts val="600"/>
              </a:spcBef>
              <a:spcAft>
                <a:spcPts val="600"/>
              </a:spcAft>
            </a:pPr>
            <a:r>
              <a:rPr lang="zh-CN" altLang="en-US" sz="2400" dirty="0">
                <a:solidFill>
                  <a:srgbClr val="191B1F"/>
                </a:solidFill>
              </a:rPr>
              <a:t>提示</a:t>
            </a:r>
            <a:r>
              <a:rPr lang="en-US" altLang="zh-CN" sz="2400" dirty="0">
                <a:solidFill>
                  <a:srgbClr val="191B1F"/>
                </a:solidFill>
              </a:rPr>
              <a:t>5</a:t>
            </a:r>
            <a:r>
              <a:rPr lang="zh-CN" altLang="en-US" sz="2400" dirty="0">
                <a:solidFill>
                  <a:srgbClr val="191B1F"/>
                </a:solidFill>
              </a:rPr>
              <a:t>：考虑</a:t>
            </a:r>
            <a:r>
              <a:rPr lang="zh-CN" altLang="en-US" sz="2400" dirty="0">
                <a:solidFill>
                  <a:srgbClr val="DF2123"/>
                </a:solidFill>
              </a:rPr>
              <a:t>优化</a:t>
            </a:r>
            <a:r>
              <a:rPr lang="zh-CN" altLang="en-US" sz="2400" dirty="0">
                <a:solidFill>
                  <a:srgbClr val="191B1F"/>
                </a:solidFill>
              </a:rPr>
              <a:t>这个做法</a:t>
            </a:r>
            <a:endParaRPr lang="en-US" altLang="zh-CN" sz="2400" dirty="0">
              <a:solidFill>
                <a:srgbClr val="191B1F"/>
              </a:solidFill>
            </a:endParaRPr>
          </a:p>
          <a:p>
            <a:pPr>
              <a:spcBef>
                <a:spcPts val="600"/>
              </a:spcBef>
              <a:spcAft>
                <a:spcPts val="600"/>
              </a:spcAft>
            </a:pPr>
            <a:r>
              <a:rPr lang="en-US" altLang="zh-CN" sz="2400" dirty="0">
                <a:solidFill>
                  <a:srgbClr val="191B1F"/>
                </a:solidFill>
              </a:rPr>
              <a:t>fj</a:t>
            </a:r>
            <a:r>
              <a:rPr lang="zh-CN" altLang="en-US" sz="2400" dirty="0">
                <a:solidFill>
                  <a:srgbClr val="191B1F"/>
                </a:solidFill>
              </a:rPr>
              <a:t>表示当前状态下长度为</a:t>
            </a:r>
            <a:r>
              <a:rPr lang="en-US" altLang="zh-CN" sz="2400" dirty="0">
                <a:solidFill>
                  <a:srgbClr val="191B1F"/>
                </a:solidFill>
              </a:rPr>
              <a:t>j</a:t>
            </a:r>
            <a:r>
              <a:rPr lang="zh-CN" altLang="en-US" sz="2400" dirty="0">
                <a:solidFill>
                  <a:srgbClr val="191B1F"/>
                </a:solidFill>
              </a:rPr>
              <a:t>的最长上升子序列最后一个数的最小值</a:t>
            </a:r>
            <a:endParaRPr lang="en-US" altLang="zh-CN" sz="2400" dirty="0">
              <a:solidFill>
                <a:srgbClr val="191B1F"/>
              </a:solidFill>
            </a:endParaRPr>
          </a:p>
          <a:p>
            <a:pPr>
              <a:spcBef>
                <a:spcPts val="600"/>
              </a:spcBef>
              <a:spcAft>
                <a:spcPts val="600"/>
              </a:spcAft>
            </a:pPr>
            <a:r>
              <a:rPr lang="en-US" altLang="zh-CN" sz="2400" dirty="0">
                <a:solidFill>
                  <a:srgbClr val="191B1F"/>
                </a:solidFill>
              </a:rPr>
              <a:t>f</a:t>
            </a:r>
            <a:r>
              <a:rPr lang="zh-CN" altLang="en-US" sz="2400" dirty="0">
                <a:solidFill>
                  <a:srgbClr val="191B1F"/>
                </a:solidFill>
              </a:rPr>
              <a:t>数组是有</a:t>
            </a:r>
            <a:r>
              <a:rPr lang="zh-CN" altLang="en-US" sz="2400" dirty="0">
                <a:solidFill>
                  <a:srgbClr val="DF2123"/>
                </a:solidFill>
              </a:rPr>
              <a:t>单调性</a:t>
            </a:r>
            <a:r>
              <a:rPr lang="zh-CN" altLang="en-US" sz="2400" dirty="0">
                <a:solidFill>
                  <a:srgbClr val="191B1F"/>
                </a:solidFill>
              </a:rPr>
              <a:t>吗？</a:t>
            </a:r>
            <a:endParaRPr lang="en-US" altLang="zh-CN" sz="2400" dirty="0">
              <a:solidFill>
                <a:srgbClr val="191B1F"/>
              </a:solidFill>
            </a:endParaRPr>
          </a:p>
          <a:p>
            <a:pPr>
              <a:spcBef>
                <a:spcPts val="600"/>
              </a:spcBef>
              <a:spcAft>
                <a:spcPts val="600"/>
              </a:spcAft>
            </a:pPr>
            <a:r>
              <a:rPr lang="zh-CN" altLang="en-US" sz="2400" dirty="0">
                <a:solidFill>
                  <a:srgbClr val="191B1F"/>
                </a:solidFill>
              </a:rPr>
              <a:t>每一次加入一个新数，</a:t>
            </a:r>
            <a:r>
              <a:rPr lang="en-US" altLang="zh-CN" sz="2400" dirty="0">
                <a:solidFill>
                  <a:srgbClr val="191B1F"/>
                </a:solidFill>
              </a:rPr>
              <a:t>f</a:t>
            </a:r>
            <a:r>
              <a:rPr lang="zh-CN" altLang="en-US" sz="2400" dirty="0">
                <a:solidFill>
                  <a:srgbClr val="191B1F"/>
                </a:solidFill>
              </a:rPr>
              <a:t>数组被更新的数量最多是多少个？</a:t>
            </a:r>
            <a:endParaRPr lang="en-US" altLang="zh-CN" sz="2400" dirty="0">
              <a:solidFill>
                <a:srgbClr val="191B1F"/>
              </a:solidFill>
            </a:endParaRPr>
          </a:p>
          <a:p>
            <a:pPr>
              <a:spcBef>
                <a:spcPts val="600"/>
              </a:spcBef>
              <a:spcAft>
                <a:spcPts val="600"/>
              </a:spcAft>
            </a:pPr>
            <a:endParaRPr lang="zh-CN" altLang="en-US" sz="2400" dirty="0">
              <a:solidFill>
                <a:srgbClr val="191B1F"/>
              </a:solidFill>
            </a:endParaRPr>
          </a:p>
          <a:p>
            <a:pPr algn="l">
              <a:spcBef>
                <a:spcPts val="600"/>
              </a:spcBef>
              <a:spcAft>
                <a:spcPts val="600"/>
              </a:spcAft>
            </a:pPr>
            <a:endParaRPr lang="en-US" altLang="zh-CN" sz="2400" dirty="0">
              <a:solidFill>
                <a:srgbClr val="191B1F"/>
              </a:solidFill>
            </a:endParaRPr>
          </a:p>
          <a:p>
            <a:pPr algn="l">
              <a:spcBef>
                <a:spcPts val="600"/>
              </a:spcBef>
              <a:spcAft>
                <a:spcPts val="600"/>
              </a:spcAft>
            </a:pPr>
            <a:endParaRPr lang="en-US" altLang="zh-CN" sz="2400" dirty="0">
              <a:solidFill>
                <a:srgbClr val="191B1F"/>
              </a:solidFill>
            </a:endParaRPr>
          </a:p>
        </p:txBody>
      </p:sp>
    </p:spTree>
    <p:extLst>
      <p:ext uri="{BB962C8B-B14F-4D97-AF65-F5344CB8AC3E}">
        <p14:creationId xmlns:p14="http://schemas.microsoft.com/office/powerpoint/2010/main" val="4243905772"/>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289697" y="1345971"/>
            <a:ext cx="8093960" cy="5970865"/>
          </a:xfrm>
          <a:prstGeom prst="rect">
            <a:avLst/>
          </a:prstGeom>
          <a:noFill/>
        </p:spPr>
        <p:txBody>
          <a:bodyPr wrap="square" rtlCol="0">
            <a:spAutoFit/>
          </a:bodyPr>
          <a:lstStyle/>
          <a:p>
            <a:pPr algn="l"/>
            <a:r>
              <a:rPr lang="zh-CN" altLang="en-US" sz="2400" i="0" dirty="0">
                <a:solidFill>
                  <a:srgbClr val="191B1F"/>
                </a:solidFill>
                <a:effectLst/>
              </a:rPr>
              <a:t>提示</a:t>
            </a:r>
            <a:r>
              <a:rPr lang="en-US" altLang="zh-CN" sz="2400" i="0" dirty="0">
                <a:solidFill>
                  <a:srgbClr val="191B1F"/>
                </a:solidFill>
                <a:effectLst/>
              </a:rPr>
              <a:t>2</a:t>
            </a:r>
            <a:r>
              <a:rPr lang="zh-CN" altLang="en-US" sz="2400" i="0" dirty="0">
                <a:solidFill>
                  <a:srgbClr val="191B1F"/>
                </a:solidFill>
                <a:effectLst/>
              </a:rPr>
              <a:t>：</a:t>
            </a:r>
            <a:r>
              <a:rPr lang="zh-CN" altLang="en-US" sz="2400" dirty="0">
                <a:solidFill>
                  <a:srgbClr val="191B1F"/>
                </a:solidFill>
              </a:rPr>
              <a:t>问题就变成了最长上升子序列的长度。</a:t>
            </a:r>
            <a:endParaRPr lang="en-US" altLang="zh-CN" sz="2400" i="0" dirty="0">
              <a:solidFill>
                <a:srgbClr val="191B1F"/>
              </a:solidFill>
              <a:effectLst/>
            </a:endParaRPr>
          </a:p>
          <a:p>
            <a:pPr algn="l"/>
            <a:r>
              <a:rPr lang="zh-CN" altLang="en-US" sz="2400" dirty="0">
                <a:solidFill>
                  <a:srgbClr val="191B1F"/>
                </a:solidFill>
              </a:rPr>
              <a:t>提示</a:t>
            </a:r>
            <a:r>
              <a:rPr lang="en-US" altLang="zh-CN" sz="2400" dirty="0">
                <a:solidFill>
                  <a:srgbClr val="191B1F"/>
                </a:solidFill>
              </a:rPr>
              <a:t>3</a:t>
            </a:r>
            <a:r>
              <a:rPr lang="zh-CN" altLang="en-US" sz="2400" dirty="0">
                <a:solidFill>
                  <a:srgbClr val="191B1F"/>
                </a:solidFill>
              </a:rPr>
              <a:t>：长度相同时，最后一个数最小的上升子序列更优秀。</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4</a:t>
            </a:r>
            <a:r>
              <a:rPr lang="zh-CN" altLang="en-US" sz="2400" dirty="0">
                <a:solidFill>
                  <a:srgbClr val="191B1F"/>
                </a:solidFill>
              </a:rPr>
              <a:t>：获得</a:t>
            </a:r>
            <a:r>
              <a:rPr lang="en-US" altLang="zh-CN" sz="2400" dirty="0">
                <a:solidFill>
                  <a:srgbClr val="191B1F"/>
                </a:solidFill>
              </a:rPr>
              <a:t>O</a:t>
            </a:r>
            <a:r>
              <a:rPr lang="zh-CN" altLang="en-US" sz="2400" dirty="0">
                <a:solidFill>
                  <a:srgbClr val="191B1F"/>
                </a:solidFill>
              </a:rPr>
              <a:t>（</a:t>
            </a:r>
            <a:r>
              <a:rPr lang="en-US" altLang="zh-CN" sz="2400" dirty="0">
                <a:solidFill>
                  <a:srgbClr val="191B1F"/>
                </a:solidFill>
              </a:rPr>
              <a:t>n*n</a:t>
            </a:r>
            <a:r>
              <a:rPr lang="zh-CN" altLang="en-US" sz="2400" dirty="0">
                <a:solidFill>
                  <a:srgbClr val="191B1F"/>
                </a:solidFill>
              </a:rPr>
              <a:t>）的做法（可以被优化）</a:t>
            </a:r>
            <a:endParaRPr lang="en-US" altLang="zh-CN" sz="2400" dirty="0">
              <a:solidFill>
                <a:srgbClr val="191B1F"/>
              </a:solidFill>
            </a:endParaRPr>
          </a:p>
          <a:p>
            <a:pPr algn="l">
              <a:spcBef>
                <a:spcPts val="600"/>
              </a:spcBef>
              <a:spcAft>
                <a:spcPts val="600"/>
              </a:spcAft>
            </a:pPr>
            <a:r>
              <a:rPr lang="zh-CN" altLang="en-US" sz="2400" dirty="0">
                <a:solidFill>
                  <a:srgbClr val="191B1F"/>
                </a:solidFill>
              </a:rPr>
              <a:t>提示</a:t>
            </a:r>
            <a:r>
              <a:rPr lang="en-US" altLang="zh-CN" sz="2400" dirty="0">
                <a:solidFill>
                  <a:srgbClr val="191B1F"/>
                </a:solidFill>
              </a:rPr>
              <a:t>5</a:t>
            </a:r>
            <a:r>
              <a:rPr lang="zh-CN" altLang="en-US" sz="2400" dirty="0">
                <a:solidFill>
                  <a:srgbClr val="191B1F"/>
                </a:solidFill>
              </a:rPr>
              <a:t>：考虑优化这个做法</a:t>
            </a:r>
            <a:endParaRPr lang="en-US" altLang="zh-CN" sz="2400" dirty="0">
              <a:solidFill>
                <a:srgbClr val="191B1F"/>
              </a:solidFill>
            </a:endParaRPr>
          </a:p>
          <a:p>
            <a:pPr algn="l">
              <a:spcBef>
                <a:spcPts val="600"/>
              </a:spcBef>
            </a:pPr>
            <a:r>
              <a:rPr lang="zh-CN" altLang="en-US" sz="2400" dirty="0">
                <a:solidFill>
                  <a:srgbClr val="191B1F"/>
                </a:solidFill>
              </a:rPr>
              <a:t>考虑</a:t>
            </a:r>
            <a:r>
              <a:rPr lang="zh-CN" altLang="en-US" sz="2400" dirty="0">
                <a:solidFill>
                  <a:srgbClr val="DF2123"/>
                </a:solidFill>
              </a:rPr>
              <a:t>贪心</a:t>
            </a:r>
            <a:r>
              <a:rPr lang="zh-CN" altLang="en-US" sz="2400" dirty="0">
                <a:solidFill>
                  <a:srgbClr val="191B1F"/>
                </a:solidFill>
              </a:rPr>
              <a:t>。</a:t>
            </a:r>
            <a:endParaRPr lang="en-US" altLang="zh-CN" sz="2400" dirty="0">
              <a:solidFill>
                <a:srgbClr val="191B1F"/>
              </a:solidFill>
            </a:endParaRPr>
          </a:p>
          <a:p>
            <a:pPr algn="l">
              <a:spcBef>
                <a:spcPts val="600"/>
              </a:spcBef>
            </a:pPr>
            <a:r>
              <a:rPr lang="en-US" altLang="zh-CN" sz="2400" dirty="0">
                <a:solidFill>
                  <a:srgbClr val="DF2123"/>
                </a:solidFill>
              </a:rPr>
              <a:t>Fi&lt;=fi+1</a:t>
            </a:r>
            <a:r>
              <a:rPr lang="zh-CN" altLang="en-US" sz="2400" dirty="0">
                <a:solidFill>
                  <a:srgbClr val="191B1F"/>
                </a:solidFill>
              </a:rPr>
              <a:t>：显然长度为</a:t>
            </a:r>
            <a:r>
              <a:rPr lang="en-US" altLang="zh-CN" sz="2400" dirty="0">
                <a:solidFill>
                  <a:srgbClr val="191B1F"/>
                </a:solidFill>
              </a:rPr>
              <a:t>l-1</a:t>
            </a:r>
            <a:r>
              <a:rPr lang="zh-CN" altLang="en-US" sz="2400" dirty="0">
                <a:solidFill>
                  <a:srgbClr val="191B1F"/>
                </a:solidFill>
              </a:rPr>
              <a:t>的上升子序列的最后一位的最大值一定小于长度为</a:t>
            </a:r>
            <a:r>
              <a:rPr lang="en-US" altLang="zh-CN" sz="2400" dirty="0">
                <a:solidFill>
                  <a:srgbClr val="191B1F"/>
                </a:solidFill>
              </a:rPr>
              <a:t>l</a:t>
            </a:r>
            <a:r>
              <a:rPr lang="zh-CN" altLang="en-US" sz="2400" dirty="0">
                <a:solidFill>
                  <a:srgbClr val="191B1F"/>
                </a:solidFill>
              </a:rPr>
              <a:t>长上升子序列的最后一位的最大值。</a:t>
            </a:r>
            <a:endParaRPr lang="en-US" altLang="zh-CN" sz="2400" dirty="0">
              <a:solidFill>
                <a:srgbClr val="191B1F"/>
              </a:solidFill>
            </a:endParaRPr>
          </a:p>
          <a:p>
            <a:pPr algn="l">
              <a:spcBef>
                <a:spcPts val="600"/>
              </a:spcBef>
            </a:pPr>
            <a:r>
              <a:rPr lang="zh-CN" altLang="en-US" sz="2400" dirty="0">
                <a:solidFill>
                  <a:srgbClr val="191B1F"/>
                </a:solidFill>
              </a:rPr>
              <a:t>所以将</a:t>
            </a:r>
            <a:r>
              <a:rPr lang="en-US" altLang="zh-CN" sz="2400" dirty="0">
                <a:solidFill>
                  <a:srgbClr val="191B1F"/>
                </a:solidFill>
              </a:rPr>
              <a:t>a[</a:t>
            </a:r>
            <a:r>
              <a:rPr lang="en-US" altLang="zh-CN" sz="2400" dirty="0" err="1">
                <a:solidFill>
                  <a:srgbClr val="191B1F"/>
                </a:solidFill>
              </a:rPr>
              <a:t>i</a:t>
            </a:r>
            <a:r>
              <a:rPr lang="en-US" altLang="zh-CN" sz="2400" dirty="0">
                <a:solidFill>
                  <a:srgbClr val="191B1F"/>
                </a:solidFill>
              </a:rPr>
              <a:t>]</a:t>
            </a:r>
            <a:r>
              <a:rPr lang="zh-CN" altLang="en-US" sz="2400" dirty="0">
                <a:solidFill>
                  <a:srgbClr val="191B1F"/>
                </a:solidFill>
              </a:rPr>
              <a:t>和</a:t>
            </a:r>
            <a:r>
              <a:rPr lang="en-US" altLang="zh-CN" sz="2400" dirty="0">
                <a:solidFill>
                  <a:srgbClr val="191B1F"/>
                </a:solidFill>
              </a:rPr>
              <a:t>f</a:t>
            </a:r>
            <a:r>
              <a:rPr lang="zh-CN" altLang="en-US" sz="2400" dirty="0">
                <a:solidFill>
                  <a:srgbClr val="191B1F"/>
                </a:solidFill>
              </a:rPr>
              <a:t>数组放在一起排序应该是这样的情：</a:t>
            </a:r>
            <a:r>
              <a:rPr lang="en-US" altLang="zh-CN" sz="2400" dirty="0">
                <a:solidFill>
                  <a:srgbClr val="191B1F"/>
                </a:solidFill>
              </a:rPr>
              <a:t>f1&lt;f2&lt;…&lt;</a:t>
            </a:r>
            <a:r>
              <a:rPr lang="en-US" altLang="zh-CN" sz="2400" dirty="0">
                <a:solidFill>
                  <a:srgbClr val="00B0F0"/>
                </a:solidFill>
              </a:rPr>
              <a:t>fj&lt;a[</a:t>
            </a:r>
            <a:r>
              <a:rPr lang="en-US" altLang="zh-CN" sz="2400" dirty="0" err="1">
                <a:solidFill>
                  <a:srgbClr val="00B0F0"/>
                </a:solidFill>
              </a:rPr>
              <a:t>i</a:t>
            </a:r>
            <a:r>
              <a:rPr lang="en-US" altLang="zh-CN" sz="2400" dirty="0">
                <a:solidFill>
                  <a:srgbClr val="00B0F0"/>
                </a:solidFill>
              </a:rPr>
              <a:t>]&lt;f[j+1]</a:t>
            </a:r>
            <a:r>
              <a:rPr lang="en-US" altLang="zh-CN" sz="2400" dirty="0">
                <a:solidFill>
                  <a:srgbClr val="191B1F"/>
                </a:solidFill>
              </a:rPr>
              <a:t>&lt;…&lt;f[</a:t>
            </a:r>
            <a:r>
              <a:rPr lang="en-US" altLang="zh-CN" sz="2400" dirty="0" err="1">
                <a:solidFill>
                  <a:srgbClr val="191B1F"/>
                </a:solidFill>
              </a:rPr>
              <a:t>ans</a:t>
            </a:r>
            <a:r>
              <a:rPr lang="en-US" altLang="zh-CN" sz="2400" dirty="0">
                <a:solidFill>
                  <a:srgbClr val="191B1F"/>
                </a:solidFill>
              </a:rPr>
              <a:t>]</a:t>
            </a:r>
            <a:r>
              <a:rPr lang="zh-CN" altLang="en-US" sz="2400" dirty="0">
                <a:solidFill>
                  <a:srgbClr val="191B1F"/>
                </a:solidFill>
              </a:rPr>
              <a:t>。</a:t>
            </a:r>
            <a:endParaRPr lang="en-US" altLang="zh-CN" sz="2400" dirty="0">
              <a:solidFill>
                <a:srgbClr val="191B1F"/>
              </a:solidFill>
            </a:endParaRPr>
          </a:p>
          <a:p>
            <a:pPr>
              <a:spcBef>
                <a:spcPts val="600"/>
              </a:spcBef>
              <a:spcAft>
                <a:spcPts val="600"/>
              </a:spcAft>
            </a:pPr>
            <a:r>
              <a:rPr lang="zh-CN" altLang="en-US" sz="2400" dirty="0">
                <a:solidFill>
                  <a:srgbClr val="191B1F"/>
                </a:solidFill>
              </a:rPr>
              <a:t>由于</a:t>
            </a:r>
            <a:r>
              <a:rPr lang="en-US" altLang="zh-CN" sz="2400" dirty="0">
                <a:solidFill>
                  <a:srgbClr val="191B1F"/>
                </a:solidFill>
              </a:rPr>
              <a:t>f</a:t>
            </a:r>
            <a:r>
              <a:rPr lang="zh-CN" altLang="en-US" sz="2400" dirty="0">
                <a:solidFill>
                  <a:srgbClr val="191B1F"/>
                </a:solidFill>
              </a:rPr>
              <a:t>数组有序，所以可以通过</a:t>
            </a:r>
            <a:r>
              <a:rPr lang="zh-CN" altLang="en-US" sz="2400" dirty="0">
                <a:solidFill>
                  <a:srgbClr val="FF0000"/>
                </a:solidFill>
              </a:rPr>
              <a:t>二分法</a:t>
            </a:r>
            <a:r>
              <a:rPr lang="zh-CN" altLang="en-US" sz="2400" dirty="0">
                <a:solidFill>
                  <a:srgbClr val="191B1F"/>
                </a:solidFill>
              </a:rPr>
              <a:t>找到这个下标</a:t>
            </a:r>
            <a:r>
              <a:rPr lang="en-US" altLang="zh-CN" sz="2400" dirty="0">
                <a:solidFill>
                  <a:srgbClr val="191B1F"/>
                </a:solidFill>
              </a:rPr>
              <a:t>j</a:t>
            </a:r>
            <a:r>
              <a:rPr lang="zh-CN" altLang="en-US" sz="2400" dirty="0">
                <a:solidFill>
                  <a:srgbClr val="191B1F"/>
                </a:solidFill>
              </a:rPr>
              <a:t>。</a:t>
            </a:r>
            <a:endParaRPr lang="en-US" altLang="zh-CN" sz="2400" dirty="0">
              <a:solidFill>
                <a:srgbClr val="191B1F"/>
              </a:solidFill>
            </a:endParaRPr>
          </a:p>
          <a:p>
            <a:pPr>
              <a:spcBef>
                <a:spcPts val="600"/>
              </a:spcBef>
              <a:spcAft>
                <a:spcPts val="600"/>
              </a:spcAft>
            </a:pPr>
            <a:r>
              <a:rPr lang="zh-CN" altLang="en-US" sz="2400" dirty="0">
                <a:solidFill>
                  <a:srgbClr val="191B1F"/>
                </a:solidFill>
              </a:rPr>
              <a:t>这样，就可以在</a:t>
            </a:r>
            <a:r>
              <a:rPr lang="en-US" altLang="zh-CN" sz="2400" dirty="0">
                <a:solidFill>
                  <a:srgbClr val="191B1F"/>
                </a:solidFill>
              </a:rPr>
              <a:t>O</a:t>
            </a:r>
            <a:r>
              <a:rPr lang="zh-CN" altLang="en-US" sz="2400" dirty="0">
                <a:solidFill>
                  <a:srgbClr val="191B1F"/>
                </a:solidFill>
              </a:rPr>
              <a:t>（</a:t>
            </a:r>
            <a:r>
              <a:rPr lang="en-US" altLang="zh-CN" sz="2400" dirty="0" err="1">
                <a:solidFill>
                  <a:srgbClr val="191B1F"/>
                </a:solidFill>
              </a:rPr>
              <a:t>nlogn</a:t>
            </a:r>
            <a:r>
              <a:rPr lang="zh-CN" altLang="en-US" sz="2400" dirty="0">
                <a:solidFill>
                  <a:srgbClr val="191B1F"/>
                </a:solidFill>
              </a:rPr>
              <a:t>）的时间复杂度内解决这个问题。</a:t>
            </a:r>
          </a:p>
          <a:p>
            <a:pPr algn="l">
              <a:spcBef>
                <a:spcPts val="600"/>
              </a:spcBef>
              <a:spcAft>
                <a:spcPts val="600"/>
              </a:spcAft>
            </a:pPr>
            <a:endParaRPr lang="en-US" altLang="zh-CN" sz="2400" dirty="0">
              <a:solidFill>
                <a:srgbClr val="191B1F"/>
              </a:solidFill>
            </a:endParaRPr>
          </a:p>
          <a:p>
            <a:pPr algn="l">
              <a:spcBef>
                <a:spcPts val="600"/>
              </a:spcBef>
              <a:spcAft>
                <a:spcPts val="600"/>
              </a:spcAft>
            </a:pPr>
            <a:endParaRPr lang="en-US" altLang="zh-CN" sz="2400" dirty="0">
              <a:solidFill>
                <a:srgbClr val="191B1F"/>
              </a:solidFill>
            </a:endParaRPr>
          </a:p>
        </p:txBody>
      </p:sp>
    </p:spTree>
    <p:extLst>
      <p:ext uri="{BB962C8B-B14F-4D97-AF65-F5344CB8AC3E}">
        <p14:creationId xmlns:p14="http://schemas.microsoft.com/office/powerpoint/2010/main" val="2687818894"/>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8658139"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 总结</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344929" y="1620018"/>
            <a:ext cx="7958667" cy="4689874"/>
          </a:xfrm>
          <a:prstGeom prst="rect">
            <a:avLst/>
          </a:prstGeom>
          <a:noFill/>
        </p:spPr>
        <p:txBody>
          <a:bodyPr wrap="square" rtlCol="0">
            <a:spAutoFit/>
          </a:bodyPr>
          <a:lstStyle/>
          <a:p>
            <a:pPr algn="l">
              <a:lnSpc>
                <a:spcPct val="150000"/>
              </a:lnSpc>
            </a:pPr>
            <a:r>
              <a:rPr lang="zh-CN" altLang="en-US" sz="2400" i="0" dirty="0">
                <a:solidFill>
                  <a:srgbClr val="191B1F"/>
                </a:solidFill>
                <a:effectLst/>
              </a:rPr>
              <a:t>该问题等价于求映射后的数组的最长上升子序列</a:t>
            </a:r>
            <a:endParaRPr lang="en-US" altLang="zh-CN" sz="2400" i="0" dirty="0">
              <a:solidFill>
                <a:srgbClr val="191B1F"/>
              </a:solidFill>
              <a:effectLst/>
            </a:endParaRPr>
          </a:p>
          <a:p>
            <a:pPr algn="l">
              <a:lnSpc>
                <a:spcPct val="150000"/>
              </a:lnSpc>
            </a:pPr>
            <a:r>
              <a:rPr lang="zh-CN" altLang="en-US" sz="2400" i="0" dirty="0">
                <a:solidFill>
                  <a:srgbClr val="191B1F"/>
                </a:solidFill>
                <a:effectLst/>
              </a:rPr>
              <a:t>我们维护一个</a:t>
            </a:r>
            <a:r>
              <a:rPr lang="en-US" altLang="zh-CN" sz="2400" dirty="0">
                <a:solidFill>
                  <a:srgbClr val="191B1F"/>
                </a:solidFill>
              </a:rPr>
              <a:t>f</a:t>
            </a:r>
            <a:r>
              <a:rPr lang="zh-CN" altLang="en-US" sz="2400" i="0" dirty="0">
                <a:solidFill>
                  <a:srgbClr val="191B1F"/>
                </a:solidFill>
                <a:effectLst/>
              </a:rPr>
              <a:t>数组，使得</a:t>
            </a:r>
            <a:r>
              <a:rPr lang="en-US" altLang="zh-CN" sz="2400" b="1" dirty="0">
                <a:solidFill>
                  <a:srgbClr val="00B0F0"/>
                </a:solidFill>
              </a:rPr>
              <a:t>fj</a:t>
            </a:r>
            <a:r>
              <a:rPr lang="zh-CN" altLang="en-US" sz="2400" b="1" dirty="0">
                <a:solidFill>
                  <a:srgbClr val="00B0F0"/>
                </a:solidFill>
              </a:rPr>
              <a:t>表示当前状态下长度为</a:t>
            </a:r>
            <a:r>
              <a:rPr lang="en-US" altLang="zh-CN" sz="2400" b="1" dirty="0" err="1">
                <a:solidFill>
                  <a:srgbClr val="00B0F0"/>
                </a:solidFill>
              </a:rPr>
              <a:t>i</a:t>
            </a:r>
            <a:r>
              <a:rPr lang="zh-CN" altLang="en-US" sz="2400" b="1" dirty="0">
                <a:solidFill>
                  <a:srgbClr val="00B0F0"/>
                </a:solidFill>
              </a:rPr>
              <a:t>的上升子序列最后一个数的最小值</a:t>
            </a:r>
            <a:r>
              <a:rPr lang="zh-CN" altLang="en-US" sz="2400" dirty="0">
                <a:solidFill>
                  <a:srgbClr val="191B1F"/>
                </a:solidFill>
              </a:rPr>
              <a:t>。</a:t>
            </a:r>
            <a:endParaRPr lang="en-US" altLang="zh-CN" sz="2400" dirty="0">
              <a:solidFill>
                <a:srgbClr val="191B1F"/>
              </a:solidFill>
            </a:endParaRPr>
          </a:p>
          <a:p>
            <a:pPr>
              <a:lnSpc>
                <a:spcPct val="150000"/>
              </a:lnSpc>
              <a:spcAft>
                <a:spcPts val="600"/>
              </a:spcAft>
            </a:pPr>
            <a:r>
              <a:rPr lang="zh-CN" altLang="en-US" sz="2400" dirty="0">
                <a:solidFill>
                  <a:srgbClr val="191B1F"/>
                </a:solidFill>
              </a:rPr>
              <a:t>每一次加入</a:t>
            </a:r>
            <a:r>
              <a:rPr lang="en-US" altLang="zh-CN" sz="2400" dirty="0">
                <a:solidFill>
                  <a:srgbClr val="191B1F"/>
                </a:solidFill>
              </a:rPr>
              <a:t>Bi</a:t>
            </a:r>
            <a:r>
              <a:rPr lang="zh-CN" altLang="en-US" sz="2400" dirty="0">
                <a:solidFill>
                  <a:srgbClr val="191B1F"/>
                </a:solidFill>
              </a:rPr>
              <a:t>时，</a:t>
            </a:r>
            <a:endParaRPr lang="en-US" altLang="zh-CN" sz="2400" dirty="0">
              <a:solidFill>
                <a:srgbClr val="191B1F"/>
              </a:solidFill>
            </a:endParaRPr>
          </a:p>
          <a:p>
            <a:pPr algn="l">
              <a:lnSpc>
                <a:spcPct val="150000"/>
              </a:lnSpc>
              <a:spcAft>
                <a:spcPts val="600"/>
              </a:spcAft>
            </a:pPr>
            <a:r>
              <a:rPr lang="zh-CN" altLang="en-US" sz="2400" dirty="0">
                <a:solidFill>
                  <a:srgbClr val="191B1F"/>
                </a:solidFill>
              </a:rPr>
              <a:t>我们可以枚举每一个</a:t>
            </a:r>
            <a:r>
              <a:rPr lang="en-US" altLang="zh-CN" sz="2400" dirty="0">
                <a:solidFill>
                  <a:srgbClr val="191B1F"/>
                </a:solidFill>
              </a:rPr>
              <a:t>fj</a:t>
            </a:r>
            <a:r>
              <a:rPr lang="zh-CN" altLang="en-US" sz="2400" dirty="0">
                <a:solidFill>
                  <a:srgbClr val="191B1F"/>
                </a:solidFill>
              </a:rPr>
              <a:t>，如果</a:t>
            </a:r>
            <a:r>
              <a:rPr lang="en-US" altLang="zh-CN" sz="2400" dirty="0">
                <a:solidFill>
                  <a:srgbClr val="191B1F"/>
                </a:solidFill>
              </a:rPr>
              <a:t>fj</a:t>
            </a:r>
            <a:r>
              <a:rPr lang="zh-CN" altLang="en-US" sz="2400" dirty="0">
                <a:solidFill>
                  <a:srgbClr val="191B1F"/>
                </a:solidFill>
              </a:rPr>
              <a:t>小于新加入的</a:t>
            </a:r>
            <a:r>
              <a:rPr lang="en-US" altLang="zh-CN" sz="2400" dirty="0">
                <a:solidFill>
                  <a:srgbClr val="191B1F"/>
                </a:solidFill>
              </a:rPr>
              <a:t>Bi</a:t>
            </a:r>
            <a:r>
              <a:rPr lang="zh-CN" altLang="en-US" sz="2400" dirty="0">
                <a:solidFill>
                  <a:srgbClr val="191B1F"/>
                </a:solidFill>
              </a:rPr>
              <a:t>，那么我们就可以有一个长度为</a:t>
            </a:r>
            <a:r>
              <a:rPr lang="en-US" altLang="zh-CN" sz="2400" dirty="0">
                <a:solidFill>
                  <a:srgbClr val="191B1F"/>
                </a:solidFill>
              </a:rPr>
              <a:t>j+1</a:t>
            </a:r>
            <a:r>
              <a:rPr lang="zh-CN" altLang="en-US" sz="2400" dirty="0">
                <a:solidFill>
                  <a:srgbClr val="191B1F"/>
                </a:solidFill>
              </a:rPr>
              <a:t>的上升子序列。</a:t>
            </a:r>
            <a:endParaRPr lang="en-US" altLang="zh-CN" sz="2400" dirty="0">
              <a:solidFill>
                <a:srgbClr val="191B1F"/>
              </a:solidFill>
            </a:endParaRPr>
          </a:p>
          <a:p>
            <a:pPr algn="l">
              <a:lnSpc>
                <a:spcPct val="150000"/>
              </a:lnSpc>
              <a:spcAft>
                <a:spcPts val="600"/>
              </a:spcAft>
            </a:pPr>
            <a:r>
              <a:rPr lang="zh-CN" altLang="en-US" sz="2400" dirty="0">
                <a:solidFill>
                  <a:srgbClr val="191B1F"/>
                </a:solidFill>
              </a:rPr>
              <a:t>这样，我们可以动态更新</a:t>
            </a:r>
            <a:r>
              <a:rPr lang="en-US" altLang="zh-CN" sz="2400" dirty="0">
                <a:solidFill>
                  <a:srgbClr val="191B1F"/>
                </a:solidFill>
              </a:rPr>
              <a:t>f</a:t>
            </a:r>
            <a:r>
              <a:rPr lang="zh-CN" altLang="en-US" sz="2400" dirty="0">
                <a:solidFill>
                  <a:srgbClr val="191B1F"/>
                </a:solidFill>
              </a:rPr>
              <a:t>数组。</a:t>
            </a:r>
            <a:endParaRPr lang="en-US" altLang="zh-CN" sz="2400" dirty="0">
              <a:solidFill>
                <a:srgbClr val="191B1F"/>
              </a:solidFill>
            </a:endParaRPr>
          </a:p>
          <a:p>
            <a:pPr algn="l">
              <a:lnSpc>
                <a:spcPct val="150000"/>
              </a:lnSpc>
            </a:pPr>
            <a:endParaRPr lang="en-US" altLang="zh-CN" sz="2400" dirty="0">
              <a:solidFill>
                <a:srgbClr val="191B1F"/>
              </a:solidFill>
            </a:endParaRPr>
          </a:p>
        </p:txBody>
      </p:sp>
    </p:spTree>
    <p:extLst>
      <p:ext uri="{BB962C8B-B14F-4D97-AF65-F5344CB8AC3E}">
        <p14:creationId xmlns:p14="http://schemas.microsoft.com/office/powerpoint/2010/main" val="230223986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8658139"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 总结</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197015" y="1620018"/>
            <a:ext cx="8106581" cy="3905043"/>
          </a:xfrm>
          <a:prstGeom prst="rect">
            <a:avLst/>
          </a:prstGeom>
          <a:noFill/>
        </p:spPr>
        <p:txBody>
          <a:bodyPr wrap="square" rtlCol="0">
            <a:spAutoFit/>
          </a:bodyPr>
          <a:lstStyle/>
          <a:p>
            <a:pPr algn="l">
              <a:lnSpc>
                <a:spcPct val="150000"/>
              </a:lnSpc>
            </a:pPr>
            <a:r>
              <a:rPr lang="zh-CN" altLang="en-US" sz="2400" dirty="0">
                <a:solidFill>
                  <a:srgbClr val="191B1F"/>
                </a:solidFill>
              </a:rPr>
              <a:t>考虑贪心的想法。</a:t>
            </a:r>
            <a:endParaRPr lang="en-US" altLang="zh-CN" sz="2400" dirty="0">
              <a:solidFill>
                <a:srgbClr val="191B1F"/>
              </a:solidFill>
            </a:endParaRPr>
          </a:p>
          <a:p>
            <a:pPr algn="l">
              <a:lnSpc>
                <a:spcPct val="150000"/>
              </a:lnSpc>
            </a:pPr>
            <a:r>
              <a:rPr lang="zh-CN" altLang="en-US" sz="2400" dirty="0">
                <a:solidFill>
                  <a:srgbClr val="191B1F"/>
                </a:solidFill>
              </a:rPr>
              <a:t>长度为</a:t>
            </a:r>
            <a:r>
              <a:rPr lang="en-US" altLang="zh-CN" sz="2400" dirty="0">
                <a:solidFill>
                  <a:srgbClr val="191B1F"/>
                </a:solidFill>
              </a:rPr>
              <a:t>l-1</a:t>
            </a:r>
            <a:r>
              <a:rPr lang="zh-CN" altLang="en-US" sz="2400" dirty="0">
                <a:solidFill>
                  <a:srgbClr val="191B1F"/>
                </a:solidFill>
              </a:rPr>
              <a:t>的最长上升子序列的最大值一定小于长度为</a:t>
            </a:r>
            <a:r>
              <a:rPr lang="en-US" altLang="zh-CN" sz="2400" dirty="0">
                <a:solidFill>
                  <a:srgbClr val="191B1F"/>
                </a:solidFill>
              </a:rPr>
              <a:t>l</a:t>
            </a:r>
            <a:r>
              <a:rPr lang="zh-CN" altLang="en-US" sz="2400" dirty="0">
                <a:solidFill>
                  <a:srgbClr val="191B1F"/>
                </a:solidFill>
              </a:rPr>
              <a:t>的最长上升子序列的最大值。</a:t>
            </a:r>
            <a:endParaRPr lang="en-US" altLang="zh-CN" sz="2400" dirty="0">
              <a:solidFill>
                <a:srgbClr val="191B1F"/>
              </a:solidFill>
            </a:endParaRPr>
          </a:p>
          <a:p>
            <a:pPr algn="l">
              <a:lnSpc>
                <a:spcPct val="150000"/>
              </a:lnSpc>
            </a:pPr>
            <a:r>
              <a:rPr lang="zh-CN" altLang="en-US" sz="2400" dirty="0">
                <a:solidFill>
                  <a:srgbClr val="191B1F"/>
                </a:solidFill>
              </a:rPr>
              <a:t>所以将</a:t>
            </a:r>
            <a:r>
              <a:rPr lang="en-US" altLang="zh-CN" sz="2400" dirty="0">
                <a:solidFill>
                  <a:srgbClr val="191B1F"/>
                </a:solidFill>
              </a:rPr>
              <a:t>a[</a:t>
            </a:r>
            <a:r>
              <a:rPr lang="en-US" altLang="zh-CN" sz="2400" dirty="0" err="1">
                <a:solidFill>
                  <a:srgbClr val="191B1F"/>
                </a:solidFill>
              </a:rPr>
              <a:t>i</a:t>
            </a:r>
            <a:r>
              <a:rPr lang="en-US" altLang="zh-CN" sz="2400" dirty="0">
                <a:solidFill>
                  <a:srgbClr val="191B1F"/>
                </a:solidFill>
              </a:rPr>
              <a:t>]</a:t>
            </a:r>
            <a:r>
              <a:rPr lang="zh-CN" altLang="en-US" sz="2400" dirty="0">
                <a:solidFill>
                  <a:srgbClr val="191B1F"/>
                </a:solidFill>
              </a:rPr>
              <a:t>和</a:t>
            </a:r>
            <a:r>
              <a:rPr lang="en-US" altLang="zh-CN" sz="2400" dirty="0">
                <a:solidFill>
                  <a:srgbClr val="191B1F"/>
                </a:solidFill>
              </a:rPr>
              <a:t>f</a:t>
            </a:r>
            <a:r>
              <a:rPr lang="zh-CN" altLang="en-US" sz="2400" dirty="0">
                <a:solidFill>
                  <a:srgbClr val="191B1F"/>
                </a:solidFill>
              </a:rPr>
              <a:t>数组放在一起排序应该是这样的情：</a:t>
            </a:r>
            <a:r>
              <a:rPr lang="en-US" altLang="zh-CN" sz="2400" dirty="0">
                <a:solidFill>
                  <a:srgbClr val="191B1F"/>
                </a:solidFill>
              </a:rPr>
              <a:t>f1&lt;f2&lt;…&lt;fj&lt;a[</a:t>
            </a:r>
            <a:r>
              <a:rPr lang="en-US" altLang="zh-CN" sz="2400" dirty="0" err="1">
                <a:solidFill>
                  <a:srgbClr val="191B1F"/>
                </a:solidFill>
              </a:rPr>
              <a:t>i</a:t>
            </a:r>
            <a:r>
              <a:rPr lang="en-US" altLang="zh-CN" sz="2400" dirty="0">
                <a:solidFill>
                  <a:srgbClr val="191B1F"/>
                </a:solidFill>
              </a:rPr>
              <a:t>]&lt;f[j+1]&lt;…&lt;f[</a:t>
            </a:r>
            <a:r>
              <a:rPr lang="en-US" altLang="zh-CN" sz="2400" dirty="0" err="1">
                <a:solidFill>
                  <a:srgbClr val="191B1F"/>
                </a:solidFill>
              </a:rPr>
              <a:t>ans</a:t>
            </a:r>
            <a:r>
              <a:rPr lang="en-US" altLang="zh-CN" sz="2400" dirty="0">
                <a:solidFill>
                  <a:srgbClr val="191B1F"/>
                </a:solidFill>
              </a:rPr>
              <a:t>]</a:t>
            </a:r>
            <a:r>
              <a:rPr lang="zh-CN" altLang="en-US" sz="2400" dirty="0">
                <a:solidFill>
                  <a:srgbClr val="191B1F"/>
                </a:solidFill>
              </a:rPr>
              <a:t>。</a:t>
            </a:r>
            <a:endParaRPr lang="en-US" altLang="zh-CN" sz="2400" dirty="0">
              <a:solidFill>
                <a:srgbClr val="191B1F"/>
              </a:solidFill>
            </a:endParaRPr>
          </a:p>
          <a:p>
            <a:pPr algn="l">
              <a:lnSpc>
                <a:spcPct val="150000"/>
              </a:lnSpc>
            </a:pPr>
            <a:r>
              <a:rPr lang="zh-CN" altLang="en-US" sz="2400" dirty="0">
                <a:solidFill>
                  <a:srgbClr val="191B1F"/>
                </a:solidFill>
              </a:rPr>
              <a:t>可以观察出来：</a:t>
            </a:r>
            <a:r>
              <a:rPr lang="en-US" altLang="zh-CN" sz="2400" dirty="0">
                <a:solidFill>
                  <a:srgbClr val="191B1F"/>
                </a:solidFill>
              </a:rPr>
              <a:t>ai</a:t>
            </a:r>
            <a:r>
              <a:rPr lang="zh-CN" altLang="en-US" sz="2400" dirty="0">
                <a:solidFill>
                  <a:srgbClr val="191B1F"/>
                </a:solidFill>
              </a:rPr>
              <a:t>其实只可能对</a:t>
            </a:r>
            <a:r>
              <a:rPr lang="zh-CN" altLang="en-US" sz="2400" dirty="0">
                <a:solidFill>
                  <a:srgbClr val="FF0000"/>
                </a:solidFill>
              </a:rPr>
              <a:t>第一个小于</a:t>
            </a:r>
            <a:r>
              <a:rPr lang="en-US" altLang="zh-CN" sz="2400" dirty="0">
                <a:solidFill>
                  <a:srgbClr val="FF0000"/>
                </a:solidFill>
              </a:rPr>
              <a:t>ai</a:t>
            </a:r>
            <a:r>
              <a:rPr lang="zh-CN" altLang="en-US" sz="2400" dirty="0">
                <a:solidFill>
                  <a:srgbClr val="FF0000"/>
                </a:solidFill>
              </a:rPr>
              <a:t>的</a:t>
            </a:r>
            <a:r>
              <a:rPr lang="en-US" altLang="zh-CN" sz="2400" dirty="0">
                <a:solidFill>
                  <a:srgbClr val="FF0000"/>
                </a:solidFill>
              </a:rPr>
              <a:t>fj</a:t>
            </a:r>
            <a:r>
              <a:rPr lang="zh-CN" altLang="en-US" sz="2400" dirty="0">
                <a:solidFill>
                  <a:srgbClr val="191B1F"/>
                </a:solidFill>
              </a:rPr>
              <a:t>造成更新。</a:t>
            </a:r>
            <a:endParaRPr lang="en-US" altLang="zh-CN" sz="2400" dirty="0">
              <a:solidFill>
                <a:srgbClr val="191B1F"/>
              </a:solidFill>
            </a:endParaRPr>
          </a:p>
          <a:p>
            <a:pPr algn="l">
              <a:lnSpc>
                <a:spcPct val="150000"/>
              </a:lnSpc>
            </a:pPr>
            <a:r>
              <a:rPr lang="en-US" altLang="zh-CN" sz="2400" dirty="0">
                <a:solidFill>
                  <a:srgbClr val="191B1F"/>
                </a:solidFill>
              </a:rPr>
              <a:t>f</a:t>
            </a:r>
            <a:r>
              <a:rPr lang="zh-CN" altLang="en-US" sz="2400" dirty="0">
                <a:solidFill>
                  <a:srgbClr val="191B1F"/>
                </a:solidFill>
              </a:rPr>
              <a:t>数组满足单调性，可以通过二分法来找到这个更新的位置</a:t>
            </a:r>
            <a:r>
              <a:rPr lang="en-US" altLang="zh-CN" sz="2400" dirty="0">
                <a:solidFill>
                  <a:srgbClr val="191B1F"/>
                </a:solidFill>
              </a:rPr>
              <a:t>j</a:t>
            </a:r>
            <a:r>
              <a:rPr lang="zh-CN" altLang="en-US" sz="2400" dirty="0">
                <a:solidFill>
                  <a:srgbClr val="191B1F"/>
                </a:solidFill>
              </a:rPr>
              <a:t>。</a:t>
            </a:r>
            <a:endParaRPr lang="en-US" altLang="zh-CN" sz="2400" dirty="0">
              <a:solidFill>
                <a:srgbClr val="191B1F"/>
              </a:solidFill>
            </a:endParaRPr>
          </a:p>
        </p:txBody>
      </p:sp>
    </p:spTree>
    <p:extLst>
      <p:ext uri="{BB962C8B-B14F-4D97-AF65-F5344CB8AC3E}">
        <p14:creationId xmlns:p14="http://schemas.microsoft.com/office/powerpoint/2010/main" val="311859185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031325" cy="1200329"/>
          </a:xfrm>
          <a:prstGeom prst="rect">
            <a:avLst/>
          </a:prstGeom>
          <a:noFill/>
        </p:spPr>
        <p:txBody>
          <a:bodyPr wrap="none" rtlCol="0">
            <a:spAutoFit/>
          </a:bodyPr>
          <a:lstStyle/>
          <a:p>
            <a:r>
              <a:rPr lang="zh-CN" altLang="en-US" sz="3600" b="1" dirty="0"/>
              <a:t>算法效率</a:t>
            </a:r>
            <a:endParaRPr lang="en-US" altLang="zh-CN" sz="3600" b="1" dirty="0"/>
          </a:p>
          <a:p>
            <a:r>
              <a:rPr lang="zh-CN" altLang="en-US" sz="3600" b="1" dirty="0"/>
              <a:t>评估方法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1644692" y="1826411"/>
            <a:ext cx="9094905" cy="3905043"/>
          </a:xfrm>
          <a:prstGeom prst="rect">
            <a:avLst/>
          </a:prstGeom>
          <a:noFill/>
        </p:spPr>
        <p:txBody>
          <a:bodyPr wrap="square" rtlCol="0">
            <a:spAutoFit/>
          </a:bodyPr>
          <a:lstStyle/>
          <a:p>
            <a:pPr algn="l">
              <a:lnSpc>
                <a:spcPct val="150000"/>
              </a:lnSpc>
            </a:pPr>
            <a:r>
              <a:rPr lang="zh-CN" altLang="en-US" sz="2400" b="1" i="0" dirty="0">
                <a:solidFill>
                  <a:srgbClr val="191B1F"/>
                </a:solidFill>
                <a:effectLst/>
              </a:rPr>
              <a:t>时间复杂度</a:t>
            </a:r>
            <a:endParaRPr lang="en-US" altLang="zh-CN" sz="2400" b="1" i="0" dirty="0">
              <a:solidFill>
                <a:srgbClr val="191B1F"/>
              </a:solidFill>
              <a:effectLst/>
            </a:endParaRPr>
          </a:p>
          <a:p>
            <a:pPr algn="l">
              <a:lnSpc>
                <a:spcPct val="150000"/>
              </a:lnSpc>
            </a:pPr>
            <a:r>
              <a:rPr lang="zh-CN" altLang="en-US" sz="2400" i="0" dirty="0">
                <a:solidFill>
                  <a:srgbClr val="191B1F"/>
                </a:solidFill>
                <a:effectLst/>
              </a:rPr>
              <a:t>时间复杂度是算法中的操作次数随着数据规模变大时的增长趋势。</a:t>
            </a:r>
            <a:endParaRPr lang="en-US" altLang="zh-CN" sz="2400" i="0" dirty="0">
              <a:solidFill>
                <a:srgbClr val="191B1F"/>
              </a:solidFill>
              <a:effectLst/>
            </a:endParaRPr>
          </a:p>
          <a:p>
            <a:pPr algn="l">
              <a:lnSpc>
                <a:spcPct val="150000"/>
              </a:lnSpc>
            </a:pPr>
            <a:r>
              <a:rPr lang="zh-CN" altLang="en-US" sz="2400" i="0" dirty="0">
                <a:solidFill>
                  <a:srgbClr val="191B1F"/>
                </a:solidFill>
                <a:effectLst/>
              </a:rPr>
              <a:t>设输入数据大小为 </a:t>
            </a:r>
            <a:r>
              <a:rPr lang="en-US" altLang="zh-CN" sz="2400" i="0" dirty="0">
                <a:solidFill>
                  <a:srgbClr val="191B1F"/>
                </a:solidFill>
                <a:effectLst/>
              </a:rPr>
              <a:t>n</a:t>
            </a:r>
            <a:r>
              <a:rPr lang="zh-CN" altLang="en-US" sz="2400" i="0" dirty="0">
                <a:solidFill>
                  <a:srgbClr val="191B1F"/>
                </a:solidFill>
                <a:effectLst/>
              </a:rPr>
              <a:t> ，常见的时间复杂度类型如下</a:t>
            </a:r>
            <a:endParaRPr lang="en-US" altLang="zh-CN" sz="2400" i="0" dirty="0">
              <a:solidFill>
                <a:srgbClr val="191B1F"/>
              </a:solidFill>
              <a:effectLst/>
            </a:endParaRPr>
          </a:p>
          <a:p>
            <a:pPr algn="l">
              <a:lnSpc>
                <a:spcPct val="150000"/>
              </a:lnSpc>
            </a:pPr>
            <a:r>
              <a:rPr lang="pt-BR" altLang="zh-CN" sz="2400" i="0" dirty="0">
                <a:solidFill>
                  <a:srgbClr val="191B1F"/>
                </a:solidFill>
                <a:effectLst/>
              </a:rPr>
              <a:t>O(</a:t>
            </a:r>
            <a:r>
              <a:rPr lang="zh-CN" altLang="en-US" sz="2400" i="0" dirty="0">
                <a:solidFill>
                  <a:srgbClr val="191B1F"/>
                </a:solidFill>
                <a:effectLst/>
              </a:rPr>
              <a:t>常数</a:t>
            </a:r>
            <a:r>
              <a:rPr lang="pt-BR" altLang="zh-CN" sz="2400" i="0" dirty="0">
                <a:solidFill>
                  <a:srgbClr val="191B1F"/>
                </a:solidFill>
                <a:effectLst/>
              </a:rPr>
              <a:t>) &lt; O(logn) &lt; O(n) &lt; O(</a:t>
            </a:r>
            <a:r>
              <a:rPr lang="en-US" altLang="zh-CN" sz="2400" i="0" dirty="0">
                <a:solidFill>
                  <a:srgbClr val="191B1F"/>
                </a:solidFill>
                <a:effectLst/>
              </a:rPr>
              <a:t>n</a:t>
            </a:r>
            <a:r>
              <a:rPr lang="pt-BR" altLang="zh-CN" sz="2400" i="0" dirty="0">
                <a:solidFill>
                  <a:srgbClr val="191B1F"/>
                </a:solidFill>
                <a:effectLst/>
              </a:rPr>
              <a:t>logn) &lt; O(n*n) &lt; O(2^n) &lt; O(n!)</a:t>
            </a:r>
            <a:endParaRPr lang="zh-CN" altLang="en-US" sz="2400" i="0" dirty="0">
              <a:solidFill>
                <a:srgbClr val="191B1F"/>
              </a:solidFill>
              <a:effectLst/>
            </a:endParaRPr>
          </a:p>
          <a:p>
            <a:pPr algn="l">
              <a:lnSpc>
                <a:spcPct val="150000"/>
              </a:lnSpc>
            </a:pPr>
            <a:endParaRPr lang="en-US" altLang="zh-CN" sz="2400" i="0" dirty="0">
              <a:solidFill>
                <a:srgbClr val="191B1F"/>
              </a:solidFill>
              <a:effectLst/>
            </a:endParaRPr>
          </a:p>
          <a:p>
            <a:pPr algn="l">
              <a:lnSpc>
                <a:spcPct val="150000"/>
              </a:lnSpc>
            </a:pPr>
            <a:endParaRPr lang="en-US" altLang="zh-CN" sz="2400" i="0" dirty="0">
              <a:solidFill>
                <a:srgbClr val="191B1F"/>
              </a:solidFill>
              <a:effectLst/>
            </a:endParaRPr>
          </a:p>
        </p:txBody>
      </p:sp>
      <p:pic>
        <p:nvPicPr>
          <p:cNvPr id="9" name="图片 8">
            <a:extLst>
              <a:ext uri="{FF2B5EF4-FFF2-40B4-BE49-F238E27FC236}">
                <a16:creationId xmlns:a16="http://schemas.microsoft.com/office/drawing/2014/main" id="{5FA069DD-2EFB-DB83-A782-91D2C3E95ED1}"/>
              </a:ext>
            </a:extLst>
          </p:cNvPr>
          <p:cNvPicPr>
            <a:picLocks noChangeAspect="1"/>
          </p:cNvPicPr>
          <p:nvPr/>
        </p:nvPicPr>
        <p:blipFill>
          <a:blip r:embed="rId3"/>
          <a:stretch>
            <a:fillRect/>
          </a:stretch>
        </p:blipFill>
        <p:spPr>
          <a:xfrm>
            <a:off x="2790655" y="4508379"/>
            <a:ext cx="6610690" cy="2349621"/>
          </a:xfrm>
          <a:prstGeom prst="rect">
            <a:avLst/>
          </a:prstGeom>
        </p:spPr>
      </p:pic>
    </p:spTree>
    <p:extLst>
      <p:ext uri="{BB962C8B-B14F-4D97-AF65-F5344CB8AC3E}">
        <p14:creationId xmlns:p14="http://schemas.microsoft.com/office/powerpoint/2010/main" val="317380008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344929" y="1753313"/>
            <a:ext cx="7958667" cy="907941"/>
          </a:xfrm>
          <a:prstGeom prst="rect">
            <a:avLst/>
          </a:prstGeom>
          <a:noFill/>
        </p:spPr>
        <p:txBody>
          <a:bodyPr wrap="square" rtlCol="0">
            <a:spAutoFit/>
          </a:bodyPr>
          <a:lstStyle/>
          <a:p>
            <a:pPr algn="l">
              <a:spcBef>
                <a:spcPts val="600"/>
              </a:spcBef>
            </a:pPr>
            <a:r>
              <a:rPr lang="zh-CN" altLang="en-US" sz="2400" dirty="0">
                <a:solidFill>
                  <a:srgbClr val="191B1F"/>
                </a:solidFill>
              </a:rPr>
              <a:t>二分部分代码如下</a:t>
            </a:r>
            <a:endParaRPr lang="en-US" altLang="zh-CN" sz="2400" dirty="0">
              <a:solidFill>
                <a:srgbClr val="191B1F"/>
              </a:solidFill>
            </a:endParaRPr>
          </a:p>
          <a:p>
            <a:pPr algn="l">
              <a:spcBef>
                <a:spcPts val="600"/>
              </a:spcBef>
            </a:pPr>
            <a:endParaRPr lang="en-US" altLang="zh-CN" sz="2400" dirty="0">
              <a:solidFill>
                <a:srgbClr val="191B1F"/>
              </a:solidFill>
            </a:endParaRPr>
          </a:p>
        </p:txBody>
      </p:sp>
      <p:pic>
        <p:nvPicPr>
          <p:cNvPr id="4" name="图片 3">
            <a:extLst>
              <a:ext uri="{FF2B5EF4-FFF2-40B4-BE49-F238E27FC236}">
                <a16:creationId xmlns:a16="http://schemas.microsoft.com/office/drawing/2014/main" id="{CF5E56CF-D184-5975-5E40-AD9E35E0234E}"/>
              </a:ext>
            </a:extLst>
          </p:cNvPr>
          <p:cNvPicPr>
            <a:picLocks noChangeAspect="1"/>
          </p:cNvPicPr>
          <p:nvPr/>
        </p:nvPicPr>
        <p:blipFill>
          <a:blip r:embed="rId3"/>
          <a:stretch>
            <a:fillRect/>
          </a:stretch>
        </p:blipFill>
        <p:spPr>
          <a:xfrm>
            <a:off x="2535840" y="2661254"/>
            <a:ext cx="3892750" cy="3041806"/>
          </a:xfrm>
          <a:prstGeom prst="rect">
            <a:avLst/>
          </a:prstGeom>
        </p:spPr>
      </p:pic>
    </p:spTree>
    <p:extLst>
      <p:ext uri="{BB962C8B-B14F-4D97-AF65-F5344CB8AC3E}">
        <p14:creationId xmlns:p14="http://schemas.microsoft.com/office/powerpoint/2010/main" val="4024390347"/>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3" name="文本框 2">
            <a:extLst>
              <a:ext uri="{FF2B5EF4-FFF2-40B4-BE49-F238E27FC236}">
                <a16:creationId xmlns:a16="http://schemas.microsoft.com/office/drawing/2014/main" id="{1347AA58-5B3D-0580-45DF-016284F59DA4}"/>
              </a:ext>
            </a:extLst>
          </p:cNvPr>
          <p:cNvSpPr txBox="1"/>
          <p:nvPr/>
        </p:nvSpPr>
        <p:spPr>
          <a:xfrm>
            <a:off x="2249679" y="2662115"/>
            <a:ext cx="7958667" cy="461665"/>
          </a:xfrm>
          <a:prstGeom prst="rect">
            <a:avLst/>
          </a:prstGeom>
          <a:noFill/>
        </p:spPr>
        <p:txBody>
          <a:bodyPr wrap="square" rtlCol="0">
            <a:spAutoFit/>
          </a:bodyPr>
          <a:lstStyle/>
          <a:p>
            <a:pPr algn="l">
              <a:spcBef>
                <a:spcPts val="600"/>
              </a:spcBef>
            </a:pPr>
            <a:r>
              <a:rPr lang="zh-CN" altLang="en-US" sz="2400" dirty="0">
                <a:solidFill>
                  <a:srgbClr val="191B1F"/>
                </a:solidFill>
              </a:rPr>
              <a:t>最终代码：</a:t>
            </a:r>
            <a:endParaRPr lang="en-US" altLang="zh-CN" sz="2400" dirty="0">
              <a:solidFill>
                <a:srgbClr val="191B1F"/>
              </a:solidFill>
            </a:endParaRPr>
          </a:p>
        </p:txBody>
      </p:sp>
      <p:pic>
        <p:nvPicPr>
          <p:cNvPr id="6" name="图片 5">
            <a:extLst>
              <a:ext uri="{FF2B5EF4-FFF2-40B4-BE49-F238E27FC236}">
                <a16:creationId xmlns:a16="http://schemas.microsoft.com/office/drawing/2014/main" id="{8784B802-6307-4BEE-6A5F-417514044AB1}"/>
              </a:ext>
            </a:extLst>
          </p:cNvPr>
          <p:cNvPicPr>
            <a:picLocks noChangeAspect="1"/>
          </p:cNvPicPr>
          <p:nvPr/>
        </p:nvPicPr>
        <p:blipFill>
          <a:blip r:embed="rId3"/>
          <a:stretch>
            <a:fillRect/>
          </a:stretch>
        </p:blipFill>
        <p:spPr>
          <a:xfrm>
            <a:off x="1758761" y="3758169"/>
            <a:ext cx="3714941" cy="2698889"/>
          </a:xfrm>
          <a:prstGeom prst="rect">
            <a:avLst/>
          </a:prstGeom>
        </p:spPr>
      </p:pic>
      <p:pic>
        <p:nvPicPr>
          <p:cNvPr id="8" name="图片 7">
            <a:extLst>
              <a:ext uri="{FF2B5EF4-FFF2-40B4-BE49-F238E27FC236}">
                <a16:creationId xmlns:a16="http://schemas.microsoft.com/office/drawing/2014/main" id="{6A9EFE7A-92A8-E756-DAB5-655F70FC5336}"/>
              </a:ext>
            </a:extLst>
          </p:cNvPr>
          <p:cNvPicPr>
            <a:picLocks noChangeAspect="1"/>
          </p:cNvPicPr>
          <p:nvPr/>
        </p:nvPicPr>
        <p:blipFill>
          <a:blip r:embed="rId4"/>
          <a:stretch>
            <a:fillRect/>
          </a:stretch>
        </p:blipFill>
        <p:spPr>
          <a:xfrm>
            <a:off x="5473702" y="2081683"/>
            <a:ext cx="4178515" cy="4375375"/>
          </a:xfrm>
          <a:prstGeom prst="rect">
            <a:avLst/>
          </a:prstGeom>
        </p:spPr>
      </p:pic>
    </p:spTree>
    <p:extLst>
      <p:ext uri="{BB962C8B-B14F-4D97-AF65-F5344CB8AC3E}">
        <p14:creationId xmlns:p14="http://schemas.microsoft.com/office/powerpoint/2010/main" val="3889541641"/>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82410" y="505129"/>
            <a:ext cx="7529625" cy="769441"/>
          </a:xfrm>
          <a:prstGeom prst="rect">
            <a:avLst/>
          </a:prstGeom>
          <a:noFill/>
        </p:spPr>
        <p:txBody>
          <a:bodyPr wrap="none" rtlCol="0">
            <a:spAutoFit/>
          </a:bodyPr>
          <a:lstStyle/>
          <a:p>
            <a:r>
              <a:rPr lang="zh-CN" altLang="en-US" sz="4400" b="1" dirty="0"/>
              <a:t>综合 </a:t>
            </a:r>
            <a:r>
              <a:rPr lang="en-US" altLang="zh-CN" sz="4400" b="1" dirty="0"/>
              <a:t>P1439 </a:t>
            </a:r>
            <a:r>
              <a:rPr lang="zh-CN" altLang="en-US" sz="4400" b="1" dirty="0"/>
              <a:t>最长公共子序列</a:t>
            </a:r>
          </a:p>
        </p:txBody>
      </p:sp>
      <p:sp>
        <p:nvSpPr>
          <p:cNvPr id="2" name="文本框 1">
            <a:extLst>
              <a:ext uri="{FF2B5EF4-FFF2-40B4-BE49-F238E27FC236}">
                <a16:creationId xmlns:a16="http://schemas.microsoft.com/office/drawing/2014/main" id="{31A874C8-6CB9-E7E6-8A99-768D2EE528B7}"/>
              </a:ext>
            </a:extLst>
          </p:cNvPr>
          <p:cNvSpPr txBox="1"/>
          <p:nvPr/>
        </p:nvSpPr>
        <p:spPr>
          <a:xfrm>
            <a:off x="2344929" y="1447294"/>
            <a:ext cx="7958667" cy="461665"/>
          </a:xfrm>
          <a:prstGeom prst="rect">
            <a:avLst/>
          </a:prstGeom>
          <a:noFill/>
        </p:spPr>
        <p:txBody>
          <a:bodyPr wrap="square" rtlCol="0">
            <a:spAutoFit/>
          </a:bodyPr>
          <a:lstStyle/>
          <a:p>
            <a:pPr algn="l">
              <a:spcBef>
                <a:spcPts val="600"/>
              </a:spcBef>
            </a:pPr>
            <a:r>
              <a:rPr lang="zh-CN" altLang="en-US" sz="2400" dirty="0">
                <a:solidFill>
                  <a:srgbClr val="191B1F"/>
                </a:solidFill>
              </a:rPr>
              <a:t>趣事：先讲的</a:t>
            </a:r>
            <a:r>
              <a:rPr lang="en-US" altLang="zh-CN" sz="2400" dirty="0">
                <a:solidFill>
                  <a:srgbClr val="191B1F"/>
                </a:solidFill>
              </a:rPr>
              <a:t>n</a:t>
            </a:r>
            <a:r>
              <a:rPr lang="zh-CN" altLang="en-US" sz="2400" dirty="0">
                <a:solidFill>
                  <a:srgbClr val="191B1F"/>
                </a:solidFill>
              </a:rPr>
              <a:t>方算法其实就能过，而且跑的飞快。</a:t>
            </a:r>
            <a:endParaRPr lang="en-US" altLang="zh-CN" sz="2400" dirty="0">
              <a:solidFill>
                <a:srgbClr val="191B1F"/>
              </a:solidFill>
            </a:endParaRPr>
          </a:p>
        </p:txBody>
      </p:sp>
      <p:pic>
        <p:nvPicPr>
          <p:cNvPr id="4" name="图片 3">
            <a:extLst>
              <a:ext uri="{FF2B5EF4-FFF2-40B4-BE49-F238E27FC236}">
                <a16:creationId xmlns:a16="http://schemas.microsoft.com/office/drawing/2014/main" id="{8E631C73-4899-0D14-A140-E744761868CC}"/>
              </a:ext>
            </a:extLst>
          </p:cNvPr>
          <p:cNvPicPr>
            <a:picLocks noChangeAspect="1"/>
          </p:cNvPicPr>
          <p:nvPr/>
        </p:nvPicPr>
        <p:blipFill>
          <a:blip r:embed="rId3"/>
          <a:stretch>
            <a:fillRect/>
          </a:stretch>
        </p:blipFill>
        <p:spPr>
          <a:xfrm>
            <a:off x="2108200" y="1962150"/>
            <a:ext cx="7620000" cy="4749977"/>
          </a:xfrm>
          <a:prstGeom prst="rect">
            <a:avLst/>
          </a:prstGeom>
        </p:spPr>
      </p:pic>
    </p:spTree>
    <p:extLst>
      <p:ext uri="{BB962C8B-B14F-4D97-AF65-F5344CB8AC3E}">
        <p14:creationId xmlns:p14="http://schemas.microsoft.com/office/powerpoint/2010/main" val="244328640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835253" y="2136338"/>
            <a:ext cx="6799700" cy="3416320"/>
          </a:xfrm>
          <a:prstGeom prst="rect">
            <a:avLst/>
          </a:prstGeom>
          <a:noFill/>
        </p:spPr>
        <p:txBody>
          <a:bodyPr wrap="square" rtlCol="0">
            <a:spAutoFit/>
          </a:bodyPr>
          <a:lstStyle/>
          <a:p>
            <a:r>
              <a:rPr lang="zh-CN" altLang="en-US" sz="5400" dirty="0"/>
              <a:t>特别鸣谢：</a:t>
            </a:r>
            <a:r>
              <a:rPr lang="en-US" altLang="zh-CN" sz="5400" dirty="0"/>
              <a:t>@2353367-</a:t>
            </a:r>
            <a:r>
              <a:rPr lang="zh-CN" altLang="en-US" sz="5400" dirty="0"/>
              <a:t>肖家余 </a:t>
            </a:r>
            <a:r>
              <a:rPr lang="en-US" altLang="zh-CN" sz="5400" dirty="0"/>
              <a:t>@2352978-</a:t>
            </a:r>
            <a:r>
              <a:rPr lang="zh-CN" altLang="en-US" sz="5400" dirty="0"/>
              <a:t>许思源</a:t>
            </a:r>
            <a:endParaRPr lang="en-US" altLang="zh-CN" sz="5400" dirty="0"/>
          </a:p>
          <a:p>
            <a:r>
              <a:rPr lang="zh-CN" altLang="en-US" sz="5400" dirty="0"/>
              <a:t>我的两位舍友 </a:t>
            </a: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圆角矩形 17"/>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椭圆 18"/>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extLst>
      <p:ext uri="{BB962C8B-B14F-4D97-AF65-F5344CB8AC3E}">
        <p14:creationId xmlns:p14="http://schemas.microsoft.com/office/powerpoint/2010/main" val="82290181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3307795" y="2639504"/>
            <a:ext cx="6799700" cy="923330"/>
          </a:xfrm>
          <a:prstGeom prst="rect">
            <a:avLst/>
          </a:prstGeom>
          <a:noFill/>
        </p:spPr>
        <p:txBody>
          <a:bodyPr wrap="square" rtlCol="0">
            <a:spAutoFit/>
          </a:bodyPr>
          <a:lstStyle/>
          <a:p>
            <a:r>
              <a:rPr lang="zh-CN" altLang="en-US" sz="5400" dirty="0"/>
              <a:t>谢谢大家！！！！</a:t>
            </a: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圆角矩形 17"/>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椭圆 18"/>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extLst>
      <p:ext uri="{BB962C8B-B14F-4D97-AF65-F5344CB8AC3E}">
        <p14:creationId xmlns:p14="http://schemas.microsoft.com/office/powerpoint/2010/main" val="2128221296"/>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031325" cy="1200329"/>
          </a:xfrm>
          <a:prstGeom prst="rect">
            <a:avLst/>
          </a:prstGeom>
          <a:noFill/>
        </p:spPr>
        <p:txBody>
          <a:bodyPr wrap="none" rtlCol="0">
            <a:spAutoFit/>
          </a:bodyPr>
          <a:lstStyle/>
          <a:p>
            <a:r>
              <a:rPr lang="zh-CN" altLang="en-US" sz="3600" b="1" dirty="0"/>
              <a:t>算法效率</a:t>
            </a:r>
            <a:endParaRPr lang="en-US" altLang="zh-CN" sz="3600" b="1" dirty="0"/>
          </a:p>
          <a:p>
            <a:r>
              <a:rPr lang="zh-CN" altLang="en-US" sz="3600" b="1" dirty="0"/>
              <a:t>评估方法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567037"/>
          </a:xfrm>
          <a:prstGeom prst="rect">
            <a:avLst/>
          </a:prstGeom>
          <a:noFill/>
        </p:spPr>
        <p:txBody>
          <a:bodyPr wrap="square" rtlCol="0">
            <a:spAutoFit/>
          </a:bodyPr>
          <a:lstStyle/>
          <a:p>
            <a:pPr algn="l">
              <a:lnSpc>
                <a:spcPct val="150000"/>
              </a:lnSpc>
            </a:pPr>
            <a:r>
              <a:rPr lang="zh-CN" altLang="en-US" sz="2400" dirty="0">
                <a:solidFill>
                  <a:srgbClr val="191B1F"/>
                </a:solidFill>
              </a:rPr>
              <a:t>就比如下面这个算法，他的时间复杂度是</a:t>
            </a:r>
            <a:r>
              <a:rPr lang="en-US" altLang="zh-CN" sz="2400" b="1" dirty="0">
                <a:solidFill>
                  <a:srgbClr val="FF0000"/>
                </a:solidFill>
              </a:rPr>
              <a:t>O(nm)</a:t>
            </a:r>
            <a:r>
              <a:rPr lang="zh-CN" altLang="en-US" sz="2400" b="1" dirty="0">
                <a:solidFill>
                  <a:srgbClr val="FF0000"/>
                </a:solidFill>
              </a:rPr>
              <a:t>，</a:t>
            </a:r>
            <a:endParaRPr lang="en-US" altLang="zh-CN" sz="2400" b="1" dirty="0">
              <a:solidFill>
                <a:srgbClr val="FF0000"/>
              </a:solidFill>
            </a:endParaRPr>
          </a:p>
          <a:p>
            <a:pPr algn="l">
              <a:lnSpc>
                <a:spcPct val="150000"/>
              </a:lnSpc>
            </a:pPr>
            <a:r>
              <a:rPr lang="zh-CN" altLang="en-US" sz="2400" i="0" dirty="0">
                <a:solidFill>
                  <a:srgbClr val="191B1F"/>
                </a:solidFill>
                <a:effectLst/>
              </a:rPr>
              <a:t>高程作业中的人民币转大写的</a:t>
            </a:r>
            <a:endParaRPr lang="en-US" altLang="zh-CN" sz="2400" i="0" dirty="0">
              <a:solidFill>
                <a:srgbClr val="191B1F"/>
              </a:solidFill>
              <a:effectLst/>
            </a:endParaRPr>
          </a:p>
          <a:p>
            <a:pPr algn="l">
              <a:lnSpc>
                <a:spcPct val="150000"/>
              </a:lnSpc>
            </a:pPr>
            <a:r>
              <a:rPr lang="zh-CN" altLang="en-US" sz="2400" dirty="0">
                <a:solidFill>
                  <a:srgbClr val="191B1F"/>
                </a:solidFill>
              </a:rPr>
              <a:t>时间复杂度是</a:t>
            </a:r>
            <a:r>
              <a:rPr lang="en-US" altLang="zh-CN" sz="2400" b="1" dirty="0">
                <a:solidFill>
                  <a:srgbClr val="FF0000"/>
                </a:solidFill>
              </a:rPr>
              <a:t>O(</a:t>
            </a:r>
            <a:r>
              <a:rPr lang="zh-CN" altLang="en-US" sz="2400" b="1" dirty="0">
                <a:solidFill>
                  <a:srgbClr val="FF0000"/>
                </a:solidFill>
              </a:rPr>
              <a:t>常数</a:t>
            </a:r>
            <a:r>
              <a:rPr lang="en-US" altLang="zh-CN" sz="2400" b="1" dirty="0">
                <a:solidFill>
                  <a:srgbClr val="FF0000"/>
                </a:solidFill>
              </a:rPr>
              <a:t>)</a:t>
            </a:r>
          </a:p>
          <a:p>
            <a:pPr algn="l">
              <a:lnSpc>
                <a:spcPct val="150000"/>
              </a:lnSpc>
            </a:pPr>
            <a:r>
              <a:rPr lang="zh-CN" altLang="en-US" sz="2400" dirty="0">
                <a:solidFill>
                  <a:srgbClr val="191B1F"/>
                </a:solidFill>
              </a:rPr>
              <a:t>冒泡排序的复杂度是</a:t>
            </a:r>
            <a:r>
              <a:rPr lang="en-US" altLang="zh-CN" sz="2400" b="1" dirty="0">
                <a:solidFill>
                  <a:srgbClr val="FF0000"/>
                </a:solidFill>
              </a:rPr>
              <a:t>O(n*n)</a:t>
            </a:r>
          </a:p>
          <a:p>
            <a:pPr algn="l">
              <a:lnSpc>
                <a:spcPct val="150000"/>
              </a:lnSpc>
            </a:pPr>
            <a:r>
              <a:rPr lang="zh-CN" altLang="en-US" sz="2400" dirty="0">
                <a:solidFill>
                  <a:srgbClr val="191B1F"/>
                </a:solidFill>
              </a:rPr>
              <a:t>在有序数组中进行一次二分查找</a:t>
            </a:r>
            <a:endParaRPr lang="en-US" altLang="zh-CN" sz="2400" dirty="0">
              <a:solidFill>
                <a:srgbClr val="191B1F"/>
              </a:solidFill>
            </a:endParaRPr>
          </a:p>
          <a:p>
            <a:pPr algn="l">
              <a:lnSpc>
                <a:spcPct val="150000"/>
              </a:lnSpc>
            </a:pPr>
            <a:r>
              <a:rPr lang="zh-CN" altLang="en-US" sz="2400" dirty="0">
                <a:solidFill>
                  <a:srgbClr val="191B1F"/>
                </a:solidFill>
              </a:rPr>
              <a:t>的时间复杂度是</a:t>
            </a:r>
            <a:r>
              <a:rPr lang="en-US" altLang="zh-CN" sz="2400" b="1" dirty="0">
                <a:solidFill>
                  <a:srgbClr val="FF0000"/>
                </a:solidFill>
              </a:rPr>
              <a:t>O(</a:t>
            </a:r>
            <a:r>
              <a:rPr lang="en-US" altLang="zh-CN" sz="2400" b="1" dirty="0" err="1">
                <a:solidFill>
                  <a:srgbClr val="FF0000"/>
                </a:solidFill>
              </a:rPr>
              <a:t>logn</a:t>
            </a:r>
            <a:r>
              <a:rPr lang="en-US" altLang="zh-CN" sz="2400" b="1" dirty="0">
                <a:solidFill>
                  <a:srgbClr val="FF0000"/>
                </a:solidFill>
              </a:rPr>
              <a:t>)</a:t>
            </a:r>
          </a:p>
          <a:p>
            <a:pPr algn="l">
              <a:lnSpc>
                <a:spcPct val="150000"/>
              </a:lnSpc>
            </a:pPr>
            <a:r>
              <a:rPr lang="zh-CN" altLang="en-US" sz="2400" dirty="0">
                <a:solidFill>
                  <a:srgbClr val="191B1F"/>
                </a:solidFill>
              </a:rPr>
              <a:t>一般情况下，时间复杂度与最内层循环的运行次数有相同的数量级</a:t>
            </a:r>
            <a:endParaRPr lang="en-US" altLang="zh-CN" sz="2400" dirty="0">
              <a:solidFill>
                <a:srgbClr val="191B1F"/>
              </a:solidFill>
            </a:endParaRPr>
          </a:p>
          <a:p>
            <a:pPr algn="l">
              <a:lnSpc>
                <a:spcPct val="150000"/>
              </a:lnSpc>
            </a:pPr>
            <a:r>
              <a:rPr lang="en-US" altLang="zh-CN" sz="2400" dirty="0">
                <a:solidFill>
                  <a:srgbClr val="191B1F"/>
                </a:solidFill>
              </a:rPr>
              <a:t>*</a:t>
            </a:r>
            <a:r>
              <a:rPr lang="zh-CN" altLang="en-US" sz="2400" dirty="0">
                <a:solidFill>
                  <a:srgbClr val="191B1F"/>
                </a:solidFill>
              </a:rPr>
              <a:t>这里的</a:t>
            </a:r>
            <a:r>
              <a:rPr lang="en-US" altLang="zh-CN" sz="2400" dirty="0">
                <a:solidFill>
                  <a:srgbClr val="191B1F"/>
                </a:solidFill>
              </a:rPr>
              <a:t>n</a:t>
            </a:r>
            <a:r>
              <a:rPr lang="zh-CN" altLang="en-US" sz="2400" dirty="0">
                <a:solidFill>
                  <a:srgbClr val="191B1F"/>
                </a:solidFill>
              </a:rPr>
              <a:t>是数据大小。</a:t>
            </a:r>
            <a:endParaRPr lang="en-US" altLang="zh-CN" sz="2400" dirty="0">
              <a:solidFill>
                <a:srgbClr val="191B1F"/>
              </a:solidFill>
            </a:endParaRPr>
          </a:p>
          <a:p>
            <a:pPr algn="l">
              <a:lnSpc>
                <a:spcPct val="150000"/>
              </a:lnSpc>
            </a:pPr>
            <a:endParaRPr lang="en-US" altLang="zh-CN" sz="2400" i="0" dirty="0">
              <a:solidFill>
                <a:srgbClr val="191B1F"/>
              </a:solidFill>
              <a:effectLst/>
            </a:endParaRPr>
          </a:p>
        </p:txBody>
      </p:sp>
      <p:pic>
        <p:nvPicPr>
          <p:cNvPr id="3" name="图片 2">
            <a:extLst>
              <a:ext uri="{FF2B5EF4-FFF2-40B4-BE49-F238E27FC236}">
                <a16:creationId xmlns:a16="http://schemas.microsoft.com/office/drawing/2014/main" id="{156A0F16-E57D-163E-6EAE-44B0BB13A850}"/>
              </a:ext>
            </a:extLst>
          </p:cNvPr>
          <p:cNvPicPr>
            <a:picLocks noChangeAspect="1"/>
          </p:cNvPicPr>
          <p:nvPr/>
        </p:nvPicPr>
        <p:blipFill>
          <a:blip r:embed="rId3"/>
          <a:stretch>
            <a:fillRect/>
          </a:stretch>
        </p:blipFill>
        <p:spPr>
          <a:xfrm>
            <a:off x="6871865" y="2296427"/>
            <a:ext cx="4597636" cy="2717940"/>
          </a:xfrm>
          <a:prstGeom prst="rect">
            <a:avLst/>
          </a:prstGeom>
        </p:spPr>
      </p:pic>
    </p:spTree>
    <p:extLst>
      <p:ext uri="{BB962C8B-B14F-4D97-AF65-F5344CB8AC3E}">
        <p14:creationId xmlns:p14="http://schemas.microsoft.com/office/powerpoint/2010/main" val="174689971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60752" y="4192905"/>
            <a:ext cx="2100818" cy="338554"/>
          </a:xfrm>
          <a:prstGeom prst="rect">
            <a:avLst/>
          </a:prstGeom>
          <a:noFill/>
        </p:spPr>
        <p:txBody>
          <a:bodyPr wrap="square" rtlCol="0">
            <a:spAutoFit/>
          </a:bodyPr>
          <a:lstStyle/>
          <a:p>
            <a:pPr algn="dist"/>
            <a:r>
              <a:rPr kumimoji="1" lang="en-US" altLang="zh-CN" sz="1600" dirty="0">
                <a:solidFill>
                  <a:schemeClr val="bg1"/>
                </a:solidFill>
                <a:cs typeface="+mn-ea"/>
                <a:sym typeface="+mn-lt"/>
              </a:rPr>
              <a:t>2250784 </a:t>
            </a:r>
            <a:r>
              <a:rPr kumimoji="1" lang="zh-CN" altLang="en-US" sz="1600" dirty="0">
                <a:solidFill>
                  <a:schemeClr val="bg1"/>
                </a:solidFill>
                <a:cs typeface="+mn-ea"/>
                <a:sym typeface="+mn-lt"/>
              </a:rPr>
              <a:t>姜乃珲</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a:extLst>
              <a:ext uri="{FF2B5EF4-FFF2-40B4-BE49-F238E27FC236}">
                <a16:creationId xmlns:a16="http://schemas.microsoft.com/office/drawing/2014/main" id="{2BDAEFD7-838C-BCD3-569A-B2A75F1E4B27}"/>
              </a:ext>
            </a:extLst>
          </p:cNvPr>
          <p:cNvSpPr txBox="1"/>
          <p:nvPr/>
        </p:nvSpPr>
        <p:spPr>
          <a:xfrm>
            <a:off x="1405467" y="272791"/>
            <a:ext cx="2031325" cy="1200329"/>
          </a:xfrm>
          <a:prstGeom prst="rect">
            <a:avLst/>
          </a:prstGeom>
          <a:noFill/>
        </p:spPr>
        <p:txBody>
          <a:bodyPr wrap="none" rtlCol="0">
            <a:spAutoFit/>
          </a:bodyPr>
          <a:lstStyle/>
          <a:p>
            <a:r>
              <a:rPr lang="zh-CN" altLang="en-US" sz="3600" b="1" dirty="0"/>
              <a:t>算法效率</a:t>
            </a:r>
            <a:endParaRPr lang="en-US" altLang="zh-CN" sz="3600" b="1" dirty="0"/>
          </a:p>
          <a:p>
            <a:r>
              <a:rPr lang="zh-CN" altLang="en-US" sz="3600" b="1" dirty="0"/>
              <a:t>评估方法</a:t>
            </a:r>
          </a:p>
        </p:txBody>
      </p:sp>
      <p:sp>
        <p:nvSpPr>
          <p:cNvPr id="8" name="文本框 7">
            <a:extLst>
              <a:ext uri="{FF2B5EF4-FFF2-40B4-BE49-F238E27FC236}">
                <a16:creationId xmlns:a16="http://schemas.microsoft.com/office/drawing/2014/main" id="{BCFFDB84-361E-BE55-EB5D-8D1378C4E779}"/>
              </a:ext>
            </a:extLst>
          </p:cNvPr>
          <p:cNvSpPr txBox="1"/>
          <p:nvPr/>
        </p:nvSpPr>
        <p:spPr>
          <a:xfrm>
            <a:off x="2421129" y="1684073"/>
            <a:ext cx="7958667" cy="5013039"/>
          </a:xfrm>
          <a:prstGeom prst="rect">
            <a:avLst/>
          </a:prstGeom>
          <a:noFill/>
        </p:spPr>
        <p:txBody>
          <a:bodyPr wrap="square" rtlCol="0">
            <a:spAutoFit/>
          </a:bodyPr>
          <a:lstStyle/>
          <a:p>
            <a:pPr algn="l">
              <a:lnSpc>
                <a:spcPct val="150000"/>
              </a:lnSpc>
            </a:pPr>
            <a:r>
              <a:rPr lang="zh-CN" altLang="en-US" sz="2400" dirty="0">
                <a:solidFill>
                  <a:srgbClr val="191B1F"/>
                </a:solidFill>
              </a:rPr>
              <a:t>审题先看题目的时间限制和空间限制</a:t>
            </a:r>
            <a:r>
              <a:rPr lang="en-US" altLang="zh-CN" sz="2400" dirty="0">
                <a:solidFill>
                  <a:srgbClr val="191B1F"/>
                </a:solidFill>
              </a:rPr>
              <a:t>(</a:t>
            </a:r>
            <a:r>
              <a:rPr lang="zh-CN" altLang="en-US" sz="2400" dirty="0">
                <a:solidFill>
                  <a:srgbClr val="191B1F"/>
                </a:solidFill>
              </a:rPr>
              <a:t>通常</a:t>
            </a:r>
            <a:r>
              <a:rPr lang="en-US" altLang="zh-CN" sz="2400" dirty="0">
                <a:solidFill>
                  <a:srgbClr val="191B1F"/>
                </a:solidFill>
              </a:rPr>
              <a:t>1s</a:t>
            </a:r>
            <a:r>
              <a:rPr lang="zh-CN" altLang="en-US" sz="2400" dirty="0">
                <a:solidFill>
                  <a:srgbClr val="191B1F"/>
                </a:solidFill>
              </a:rPr>
              <a:t>左右，</a:t>
            </a:r>
            <a:r>
              <a:rPr lang="en-US" altLang="zh-CN" sz="2400" dirty="0">
                <a:solidFill>
                  <a:srgbClr val="191B1F"/>
                </a:solidFill>
              </a:rPr>
              <a:t>512MB</a:t>
            </a:r>
            <a:r>
              <a:rPr lang="zh-CN" altLang="en-US" sz="2400" dirty="0">
                <a:solidFill>
                  <a:srgbClr val="191B1F"/>
                </a:solidFill>
              </a:rPr>
              <a:t>左右，课件例题的默认参数</a:t>
            </a:r>
            <a:r>
              <a:rPr lang="en-US" altLang="zh-CN" sz="2400" dirty="0">
                <a:solidFill>
                  <a:srgbClr val="191B1F"/>
                </a:solidFill>
              </a:rPr>
              <a:t>)</a:t>
            </a:r>
            <a:r>
              <a:rPr lang="zh-CN" altLang="en-US" sz="2400" dirty="0">
                <a:solidFill>
                  <a:srgbClr val="191B1F"/>
                </a:solidFill>
              </a:rPr>
              <a:t>。</a:t>
            </a:r>
          </a:p>
          <a:p>
            <a:pPr algn="l">
              <a:lnSpc>
                <a:spcPct val="150000"/>
              </a:lnSpc>
            </a:pPr>
            <a:r>
              <a:rPr lang="zh-CN" altLang="en-US" sz="2400" dirty="0">
                <a:solidFill>
                  <a:srgbClr val="191B1F"/>
                </a:solidFill>
              </a:rPr>
              <a:t>再看题目描述和数据范围</a:t>
            </a:r>
            <a:r>
              <a:rPr lang="en-US" altLang="zh-CN" sz="2400" dirty="0">
                <a:solidFill>
                  <a:srgbClr val="191B1F"/>
                </a:solidFill>
              </a:rPr>
              <a:t>(“</a:t>
            </a:r>
            <a:r>
              <a:rPr lang="zh-CN" altLang="en-US" sz="2400" dirty="0">
                <a:solidFill>
                  <a:srgbClr val="191B1F"/>
                </a:solidFill>
              </a:rPr>
              <a:t>特别”大或者“特别”小</a:t>
            </a:r>
            <a:r>
              <a:rPr lang="en-US" altLang="zh-CN" sz="2400" dirty="0">
                <a:solidFill>
                  <a:srgbClr val="191B1F"/>
                </a:solidFill>
              </a:rPr>
              <a:t>)</a:t>
            </a:r>
          </a:p>
          <a:p>
            <a:pPr algn="l">
              <a:lnSpc>
                <a:spcPct val="150000"/>
              </a:lnSpc>
            </a:pPr>
            <a:r>
              <a:rPr lang="en-US" altLang="zh-CN" sz="2400" dirty="0">
                <a:solidFill>
                  <a:srgbClr val="191B1F"/>
                </a:solidFill>
              </a:rPr>
              <a:t>n=1e3</a:t>
            </a:r>
            <a:r>
              <a:rPr lang="zh-CN" altLang="en-US" sz="2400" dirty="0">
                <a:solidFill>
                  <a:srgbClr val="191B1F"/>
                </a:solidFill>
              </a:rPr>
              <a:t>，可能考虑</a:t>
            </a:r>
            <a:r>
              <a:rPr lang="en-US" altLang="zh-CN" sz="2400" dirty="0">
                <a:solidFill>
                  <a:srgbClr val="191B1F"/>
                </a:solidFill>
              </a:rPr>
              <a:t>O(n2) </a:t>
            </a:r>
            <a:r>
              <a:rPr lang="zh-CN" altLang="en-US" sz="2400" dirty="0">
                <a:solidFill>
                  <a:srgbClr val="191B1F"/>
                </a:solidFill>
              </a:rPr>
              <a:t>或</a:t>
            </a:r>
            <a:r>
              <a:rPr lang="en-US" altLang="zh-CN" sz="2400" dirty="0">
                <a:solidFill>
                  <a:srgbClr val="191B1F"/>
                </a:solidFill>
              </a:rPr>
              <a:t>O(n2logn)</a:t>
            </a:r>
            <a:r>
              <a:rPr lang="zh-CN" altLang="en-US" sz="2400" dirty="0">
                <a:solidFill>
                  <a:srgbClr val="191B1F"/>
                </a:solidFill>
              </a:rPr>
              <a:t>的算法</a:t>
            </a:r>
          </a:p>
          <a:p>
            <a:pPr algn="l">
              <a:lnSpc>
                <a:spcPct val="150000"/>
              </a:lnSpc>
            </a:pPr>
            <a:r>
              <a:rPr lang="en-US" altLang="zh-CN" sz="2400" dirty="0">
                <a:solidFill>
                  <a:srgbClr val="191B1F"/>
                </a:solidFill>
              </a:rPr>
              <a:t>n=1e5</a:t>
            </a:r>
            <a:r>
              <a:rPr lang="zh-CN" altLang="en-US" sz="2400" dirty="0">
                <a:solidFill>
                  <a:srgbClr val="191B1F"/>
                </a:solidFill>
              </a:rPr>
              <a:t>，可能考虑</a:t>
            </a:r>
            <a:r>
              <a:rPr lang="en-US" altLang="zh-CN" sz="2400" dirty="0">
                <a:solidFill>
                  <a:srgbClr val="191B1F"/>
                </a:solidFill>
              </a:rPr>
              <a:t>O(n)</a:t>
            </a:r>
            <a:r>
              <a:rPr lang="zh-CN" altLang="en-US" sz="2400" dirty="0">
                <a:solidFill>
                  <a:srgbClr val="191B1F"/>
                </a:solidFill>
              </a:rPr>
              <a:t>或</a:t>
            </a:r>
            <a:r>
              <a:rPr lang="en-US" altLang="zh-CN" sz="2400" dirty="0">
                <a:solidFill>
                  <a:srgbClr val="191B1F"/>
                </a:solidFill>
              </a:rPr>
              <a:t>O(</a:t>
            </a:r>
            <a:r>
              <a:rPr lang="en-US" altLang="zh-CN" sz="2400" dirty="0" err="1">
                <a:solidFill>
                  <a:srgbClr val="191B1F"/>
                </a:solidFill>
              </a:rPr>
              <a:t>nlogn</a:t>
            </a:r>
            <a:r>
              <a:rPr lang="en-US" altLang="zh-CN" sz="2400" dirty="0">
                <a:solidFill>
                  <a:srgbClr val="191B1F"/>
                </a:solidFill>
              </a:rPr>
              <a:t>)</a:t>
            </a:r>
            <a:r>
              <a:rPr lang="zh-CN" altLang="en-US" sz="2400" dirty="0">
                <a:solidFill>
                  <a:srgbClr val="191B1F"/>
                </a:solidFill>
              </a:rPr>
              <a:t>的算法</a:t>
            </a:r>
          </a:p>
          <a:p>
            <a:pPr algn="l">
              <a:lnSpc>
                <a:spcPct val="150000"/>
              </a:lnSpc>
            </a:pPr>
            <a:r>
              <a:rPr lang="en-US" altLang="zh-CN" sz="2400" dirty="0">
                <a:solidFill>
                  <a:srgbClr val="191B1F"/>
                </a:solidFill>
              </a:rPr>
              <a:t>n=1e6</a:t>
            </a:r>
            <a:r>
              <a:rPr lang="zh-CN" altLang="en-US" sz="2400" dirty="0">
                <a:solidFill>
                  <a:srgbClr val="191B1F"/>
                </a:solidFill>
              </a:rPr>
              <a:t>，可能考虑</a:t>
            </a:r>
            <a:r>
              <a:rPr lang="en-US" altLang="zh-CN" sz="2400" dirty="0">
                <a:solidFill>
                  <a:srgbClr val="191B1F"/>
                </a:solidFill>
              </a:rPr>
              <a:t>O(n)</a:t>
            </a:r>
            <a:r>
              <a:rPr lang="zh-CN" altLang="en-US" sz="2400" dirty="0">
                <a:solidFill>
                  <a:srgbClr val="191B1F"/>
                </a:solidFill>
              </a:rPr>
              <a:t>或小常数</a:t>
            </a:r>
            <a:r>
              <a:rPr lang="en-US" altLang="zh-CN" sz="2400" dirty="0">
                <a:solidFill>
                  <a:srgbClr val="191B1F"/>
                </a:solidFill>
              </a:rPr>
              <a:t>O(</a:t>
            </a:r>
            <a:r>
              <a:rPr lang="en-US" altLang="zh-CN" sz="2400" dirty="0" err="1">
                <a:solidFill>
                  <a:srgbClr val="191B1F"/>
                </a:solidFill>
              </a:rPr>
              <a:t>nlogn</a:t>
            </a:r>
            <a:r>
              <a:rPr lang="en-US" altLang="zh-CN" sz="2400" dirty="0">
                <a:solidFill>
                  <a:srgbClr val="191B1F"/>
                </a:solidFill>
              </a:rPr>
              <a:t>)</a:t>
            </a:r>
            <a:r>
              <a:rPr lang="zh-CN" altLang="en-US" sz="2400" dirty="0">
                <a:solidFill>
                  <a:srgbClr val="191B1F"/>
                </a:solidFill>
              </a:rPr>
              <a:t>的算法</a:t>
            </a:r>
          </a:p>
          <a:p>
            <a:pPr algn="l">
              <a:lnSpc>
                <a:spcPct val="150000"/>
              </a:lnSpc>
            </a:pPr>
            <a:r>
              <a:rPr lang="en-US" altLang="zh-CN" sz="2400" dirty="0">
                <a:solidFill>
                  <a:srgbClr val="191B1F"/>
                </a:solidFill>
              </a:rPr>
              <a:t>n=1e7</a:t>
            </a:r>
            <a:r>
              <a:rPr lang="zh-CN" altLang="en-US" sz="2400" dirty="0">
                <a:solidFill>
                  <a:srgbClr val="191B1F"/>
                </a:solidFill>
              </a:rPr>
              <a:t>，可能考虑</a:t>
            </a:r>
            <a:r>
              <a:rPr lang="en-US" altLang="zh-CN" sz="2400" dirty="0">
                <a:solidFill>
                  <a:srgbClr val="191B1F"/>
                </a:solidFill>
              </a:rPr>
              <a:t>O(n)</a:t>
            </a:r>
            <a:r>
              <a:rPr lang="zh-CN" altLang="en-US" sz="2400" dirty="0">
                <a:solidFill>
                  <a:srgbClr val="191B1F"/>
                </a:solidFill>
              </a:rPr>
              <a:t>的算法</a:t>
            </a:r>
          </a:p>
          <a:p>
            <a:pPr algn="l">
              <a:lnSpc>
                <a:spcPct val="150000"/>
              </a:lnSpc>
            </a:pPr>
            <a:r>
              <a:rPr lang="en-US" altLang="zh-CN" sz="2400" dirty="0">
                <a:solidFill>
                  <a:srgbClr val="191B1F"/>
                </a:solidFill>
              </a:rPr>
              <a:t>n=1e14</a:t>
            </a:r>
            <a:r>
              <a:rPr lang="zh-CN" altLang="en-US" sz="2400" dirty="0">
                <a:solidFill>
                  <a:srgbClr val="191B1F"/>
                </a:solidFill>
              </a:rPr>
              <a:t>，可能考虑</a:t>
            </a:r>
            <a:r>
              <a:rPr lang="en-US" altLang="zh-CN" sz="2400" dirty="0">
                <a:solidFill>
                  <a:srgbClr val="191B1F"/>
                </a:solidFill>
              </a:rPr>
              <a:t>O(√n)</a:t>
            </a:r>
            <a:r>
              <a:rPr lang="zh-CN" altLang="en-US" sz="2400" dirty="0">
                <a:solidFill>
                  <a:srgbClr val="191B1F"/>
                </a:solidFill>
              </a:rPr>
              <a:t>的算法</a:t>
            </a:r>
          </a:p>
          <a:p>
            <a:pPr algn="l">
              <a:lnSpc>
                <a:spcPct val="150000"/>
              </a:lnSpc>
            </a:pPr>
            <a:r>
              <a:rPr lang="zh-CN" altLang="en-US" sz="2400" strike="sngStrike" dirty="0">
                <a:solidFill>
                  <a:srgbClr val="191B1F"/>
                </a:solidFill>
              </a:rPr>
              <a:t>所有题目都可以</a:t>
            </a:r>
            <a:r>
              <a:rPr lang="zh-CN" altLang="en-US" sz="2400" i="0" strike="sngStrike" dirty="0">
                <a:solidFill>
                  <a:srgbClr val="191B1F"/>
                </a:solidFill>
                <a:effectLst/>
              </a:rPr>
              <a:t>考虑玄学的</a:t>
            </a:r>
            <a:r>
              <a:rPr lang="en-US" altLang="zh-CN" sz="2400" i="0" strike="sngStrike" dirty="0">
                <a:solidFill>
                  <a:srgbClr val="191B1F"/>
                </a:solidFill>
                <a:effectLst/>
              </a:rPr>
              <a:t>O</a:t>
            </a:r>
            <a:r>
              <a:rPr lang="zh-CN" altLang="en-US" sz="2400" strike="sngStrike" dirty="0">
                <a:solidFill>
                  <a:srgbClr val="191B1F"/>
                </a:solidFill>
              </a:rPr>
              <a:t>（能过）</a:t>
            </a:r>
            <a:endParaRPr lang="en-US" altLang="zh-CN" sz="2400" i="0" strike="sngStrike" dirty="0">
              <a:solidFill>
                <a:srgbClr val="191B1F"/>
              </a:solidFill>
              <a:effectLst/>
            </a:endParaRPr>
          </a:p>
        </p:txBody>
      </p:sp>
    </p:spTree>
    <p:extLst>
      <p:ext uri="{BB962C8B-B14F-4D97-AF65-F5344CB8AC3E}">
        <p14:creationId xmlns:p14="http://schemas.microsoft.com/office/powerpoint/2010/main" val="2210191758"/>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 name="KSO_WPP_MARK_KEY" val="e0b31fbc-dd69-4fa4-9e08-ff364e41fd26"/>
  <p:tag name="COMMONDATA" val="eyJoZGlkIjoiYjNkNDYxMmIwNmM5NTY2OTdkODYxNGM2OGY2YmI2OGY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5312</Words>
  <Application>Microsoft Office PowerPoint</Application>
  <PresentationFormat>宽屏</PresentationFormat>
  <Paragraphs>528</Paragraphs>
  <Slides>74</Slides>
  <Notes>72</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74</vt:i4>
      </vt:variant>
    </vt:vector>
  </HeadingPairs>
  <TitlesOfParts>
    <vt:vector size="89" baseType="lpstr">
      <vt:lpstr>-apple-system</vt:lpstr>
      <vt:lpstr>等线</vt:lpstr>
      <vt:lpstr>等线</vt:lpstr>
      <vt:lpstr>等线 Light</vt:lpstr>
      <vt:lpstr>思源黑体</vt:lpstr>
      <vt:lpstr>宋体</vt:lpstr>
      <vt:lpstr>微软雅黑</vt:lpstr>
      <vt:lpstr>造字工房悦黑体验版纤细体</vt:lpstr>
      <vt:lpstr>Arial</vt:lpstr>
      <vt:lpstr>Calibri</vt:lpstr>
      <vt:lpstr>Cambria Math</vt:lpstr>
      <vt:lpstr>Consolas</vt:lpstr>
      <vt:lpstr>第一PPT，www.1ppt.com</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极简黑白</dc:title>
  <dc:creator>第一PPT</dc:creator>
  <cp:keywords>www.1ppt.com</cp:keywords>
  <dc:description>www.1ppt.com</dc:description>
  <cp:lastModifiedBy>乃珲 姜</cp:lastModifiedBy>
  <cp:revision>131</cp:revision>
  <dcterms:created xsi:type="dcterms:W3CDTF">2018-06-17T04:53:00Z</dcterms:created>
  <dcterms:modified xsi:type="dcterms:W3CDTF">2024-06-29T04:28:09Z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DC1139D8EC0C4FDEABA2DBB49A713C4D_12</vt:lpwstr>
  </property>
  <property fmtid="{D5CDD505-2E9C-101B-9397-08002B2CF9AE}" pid="3" name="KSOProductBuildVer">
    <vt:lpwstr>2052-11.1.0.14309</vt:lpwstr>
  </property>
</Properties>
</file>