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399" r:id="rId2"/>
    <p:sldId id="405" r:id="rId3"/>
    <p:sldId id="402" r:id="rId4"/>
    <p:sldId id="391" r:id="rId5"/>
    <p:sldId id="392" r:id="rId6"/>
    <p:sldId id="393" r:id="rId7"/>
    <p:sldId id="395" r:id="rId8"/>
    <p:sldId id="396" r:id="rId9"/>
    <p:sldId id="397" r:id="rId10"/>
    <p:sldId id="394" r:id="rId11"/>
    <p:sldId id="398" r:id="rId12"/>
    <p:sldId id="417" r:id="rId13"/>
    <p:sldId id="403" r:id="rId14"/>
    <p:sldId id="404" r:id="rId15"/>
    <p:sldId id="406" r:id="rId16"/>
    <p:sldId id="418" r:id="rId17"/>
    <p:sldId id="256" r:id="rId18"/>
    <p:sldId id="259" r:id="rId19"/>
    <p:sldId id="258" r:id="rId20"/>
    <p:sldId id="314" r:id="rId21"/>
    <p:sldId id="315" r:id="rId22"/>
    <p:sldId id="316" r:id="rId23"/>
    <p:sldId id="329" r:id="rId24"/>
    <p:sldId id="326" r:id="rId25"/>
    <p:sldId id="317" r:id="rId26"/>
    <p:sldId id="322" r:id="rId27"/>
    <p:sldId id="318" r:id="rId28"/>
    <p:sldId id="319" r:id="rId29"/>
    <p:sldId id="320" r:id="rId30"/>
    <p:sldId id="321" r:id="rId31"/>
    <p:sldId id="327" r:id="rId32"/>
    <p:sldId id="419" r:id="rId33"/>
    <p:sldId id="323" r:id="rId34"/>
    <p:sldId id="328" r:id="rId35"/>
    <p:sldId id="324" r:id="rId36"/>
    <p:sldId id="325" r:id="rId37"/>
    <p:sldId id="336" r:id="rId38"/>
    <p:sldId id="330" r:id="rId39"/>
    <p:sldId id="331" r:id="rId40"/>
    <p:sldId id="332" r:id="rId41"/>
    <p:sldId id="334" r:id="rId42"/>
    <p:sldId id="371" r:id="rId43"/>
    <p:sldId id="358" r:id="rId44"/>
    <p:sldId id="423" r:id="rId45"/>
    <p:sldId id="370" r:id="rId46"/>
    <p:sldId id="369" r:id="rId47"/>
    <p:sldId id="376" r:id="rId48"/>
    <p:sldId id="377" r:id="rId49"/>
    <p:sldId id="378" r:id="rId50"/>
    <p:sldId id="379" r:id="rId51"/>
    <p:sldId id="414" r:id="rId52"/>
    <p:sldId id="420" r:id="rId53"/>
    <p:sldId id="380" r:id="rId54"/>
    <p:sldId id="387" r:id="rId55"/>
    <p:sldId id="385" r:id="rId56"/>
    <p:sldId id="382" r:id="rId57"/>
    <p:sldId id="388" r:id="rId58"/>
    <p:sldId id="413" r:id="rId59"/>
    <p:sldId id="421" r:id="rId60"/>
    <p:sldId id="408" r:id="rId61"/>
    <p:sldId id="412" r:id="rId62"/>
    <p:sldId id="410" r:id="rId63"/>
    <p:sldId id="422" r:id="rId64"/>
    <p:sldId id="415" r:id="rId65"/>
    <p:sldId id="416" r:id="rId66"/>
    <p:sldId id="400" r:id="rId67"/>
    <p:sldId id="261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7" y="-29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垂死病中惊坐起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cppreferenc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44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4768" y="4960137"/>
            <a:ext cx="5254831" cy="1463040"/>
          </a:xfrm>
        </p:spPr>
        <p:txBody>
          <a:bodyPr/>
          <a:lstStyle/>
          <a:p>
            <a:r>
              <a:rPr lang="zh-CN" altLang="en-US" dirty="0"/>
              <a:t>前缀和，离散化与基础数据结构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9044490" y="5788402"/>
            <a:ext cx="1821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2351078</a:t>
            </a:r>
            <a:r>
              <a:rPr lang="zh-CN" altLang="en-US" dirty="0"/>
              <a:t>李堂辉</a:t>
            </a:r>
          </a:p>
        </p:txBody>
      </p:sp>
    </p:spTree>
    <p:extLst>
      <p:ext uri="{BB962C8B-B14F-4D97-AF65-F5344CB8AC3E}">
        <p14:creationId xmlns:p14="http://schemas.microsoft.com/office/powerpoint/2010/main" val="28005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代码： </a:t>
            </a:r>
            <a:r>
              <a:rPr lang="en-US" altLang="zh-CN" dirty="0"/>
              <a:t>(</a:t>
            </a:r>
            <a:r>
              <a:rPr lang="zh-CN" altLang="en-US" dirty="0"/>
              <a:t>已经预先指定</a:t>
            </a:r>
            <a:r>
              <a:rPr lang="en-US" altLang="zh-CN" dirty="0"/>
              <a:t>a[0]=0)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76" y="2794635"/>
            <a:ext cx="7877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通过上述的两个方法，我们能轻易地处理这两类问题：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数组固定，然后大量询问；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大量做区间加，最后要你给出这个数组。</a:t>
            </a:r>
            <a:endParaRPr lang="en-US" altLang="zh-CN" dirty="0"/>
          </a:p>
          <a:p>
            <a:pPr marL="457200" indent="-457200">
              <a:buFontTx/>
              <a:buChar char="-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差分与前缀和</a:t>
            </a:r>
          </a:p>
        </p:txBody>
      </p:sp>
    </p:spTree>
    <p:extLst>
      <p:ext uri="{BB962C8B-B14F-4D97-AF65-F5344CB8AC3E}">
        <p14:creationId xmlns:p14="http://schemas.microsoft.com/office/powerpoint/2010/main" val="6176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2D61DA-916E-41C7-B491-579C4324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#include&lt;cstdio&gt;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int N=1010;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n,m,c</a:t>
            </a:r>
            <a:r>
              <a:rPr lang="en-US" altLang="zh-CN" dirty="0"/>
              <a:t>[N][N],a[N][N];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</a:t>
            </a:r>
            <a:r>
              <a:rPr lang="en-US" altLang="zh-CN" dirty="0" err="1"/>
              <a:t>n,&amp;m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=1;i&lt;=m;++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l,u,r,d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d%d%d%d</a:t>
            </a:r>
            <a:r>
              <a:rPr lang="en-US" altLang="zh-CN" dirty="0"/>
              <a:t>",&amp;</a:t>
            </a:r>
            <a:r>
              <a:rPr lang="en-US" altLang="zh-CN" dirty="0" err="1"/>
              <a:t>u,&amp;l,&amp;d,&amp;r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for(int j=</a:t>
            </a:r>
            <a:r>
              <a:rPr lang="en-US" altLang="zh-CN" dirty="0" err="1"/>
              <a:t>u;j</a:t>
            </a:r>
            <a:r>
              <a:rPr lang="en-US" altLang="zh-CN" dirty="0"/>
              <a:t>&lt;=d;++j){</a:t>
            </a:r>
          </a:p>
          <a:p>
            <a:r>
              <a:rPr lang="en-US" altLang="zh-CN" dirty="0"/>
              <a:t>            ++c[j][l];</a:t>
            </a:r>
          </a:p>
          <a:p>
            <a:r>
              <a:rPr lang="en-US" altLang="zh-CN" dirty="0"/>
              <a:t>            --c[j][r+1];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for(int j=1;j&lt;=n;++j){</a:t>
            </a:r>
          </a:p>
          <a:p>
            <a:r>
              <a:rPr lang="en-US" altLang="zh-CN" dirty="0"/>
              <a:t>            a[</a:t>
            </a:r>
            <a:r>
              <a:rPr lang="en-US" altLang="zh-CN" dirty="0" err="1"/>
              <a:t>i</a:t>
            </a:r>
            <a:r>
              <a:rPr lang="en-US" altLang="zh-CN" dirty="0"/>
              <a:t>][j]=a[</a:t>
            </a:r>
            <a:r>
              <a:rPr lang="en-US" altLang="zh-CN" dirty="0" err="1"/>
              <a:t>i</a:t>
            </a:r>
            <a:r>
              <a:rPr lang="en-US" altLang="zh-CN" dirty="0"/>
              <a:t>][j-1]+c[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("%d ",a[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53FEC9-97CB-41D3-A24D-B5AD6F7F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P3397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60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A7D970-17D6-4ED8-985C-4C8AB1A5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最大子段和	</a:t>
            </a:r>
            <a:r>
              <a:rPr lang="en-US" altLang="zh-CN" dirty="0"/>
              <a:t>P1115</a:t>
            </a:r>
          </a:p>
          <a:p>
            <a:endParaRPr lang="en-US" altLang="zh-CN" dirty="0"/>
          </a:p>
          <a:p>
            <a:r>
              <a:rPr lang="en-US" altLang="zh-CN" dirty="0"/>
              <a:t>P1719</a:t>
            </a:r>
          </a:p>
          <a:p>
            <a:endParaRPr lang="en-US" altLang="zh-CN" dirty="0"/>
          </a:p>
          <a:p>
            <a:r>
              <a:rPr lang="zh-CN" altLang="en-US" dirty="0"/>
              <a:t>思考：环上最大子段和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70C4A0-6FE5-434B-B106-79608A7F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</a:p>
        </p:txBody>
      </p:sp>
    </p:spTree>
    <p:extLst>
      <p:ext uri="{BB962C8B-B14F-4D97-AF65-F5344CB8AC3E}">
        <p14:creationId xmlns:p14="http://schemas.microsoft.com/office/powerpoint/2010/main" val="1291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126B89-BD40-43E0-B6C4-ABCC4A39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P1496</a:t>
            </a:r>
          </a:p>
          <a:p>
            <a:r>
              <a:rPr lang="zh-CN" altLang="en-US" dirty="0"/>
              <a:t>元素个数不多，值域太大，怎么办？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6C8294C-9403-4DB8-B0D4-361F04E4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离散化</a:t>
            </a:r>
          </a:p>
        </p:txBody>
      </p:sp>
    </p:spTree>
    <p:extLst>
      <p:ext uri="{BB962C8B-B14F-4D97-AF65-F5344CB8AC3E}">
        <p14:creationId xmlns:p14="http://schemas.microsoft.com/office/powerpoint/2010/main" val="1742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756612-3835-4EB2-AF6C-0E525C229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&lt;algorithm&gt;</a:t>
            </a:r>
            <a:r>
              <a:rPr lang="zh-CN" altLang="en-US" dirty="0"/>
              <a:t>库函数：</a:t>
            </a:r>
            <a:r>
              <a:rPr lang="en-US" altLang="zh-CN" dirty="0"/>
              <a:t>unique()</a:t>
            </a:r>
            <a:r>
              <a:rPr lang="zh-CN" altLang="en-US" dirty="0"/>
              <a:t>与</a:t>
            </a:r>
            <a:r>
              <a:rPr lang="en-US" altLang="zh-CN" dirty="0" err="1"/>
              <a:t>lower_bound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unique(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返回指向去重后最后一个元素之后的指针</a:t>
            </a:r>
            <a:endParaRPr lang="en-US" altLang="zh-CN" dirty="0"/>
          </a:p>
          <a:p>
            <a:r>
              <a:rPr lang="en-US" altLang="zh-CN" dirty="0" err="1"/>
              <a:t>lower_bound</a:t>
            </a:r>
            <a:r>
              <a:rPr lang="en-US" altLang="zh-CN" dirty="0"/>
              <a:t>(</a:t>
            </a:r>
            <a:r>
              <a:rPr lang="en-US" altLang="zh-CN" dirty="0" err="1"/>
              <a:t>l,r,x</a:t>
            </a:r>
            <a:r>
              <a:rPr lang="en-US" altLang="zh-CN" dirty="0"/>
              <a:t>)</a:t>
            </a:r>
            <a:r>
              <a:rPr lang="zh-CN" altLang="en-US" dirty="0"/>
              <a:t>返回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内大于等于</a:t>
            </a:r>
            <a:r>
              <a:rPr lang="en-US" altLang="zh-CN" dirty="0"/>
              <a:t>x</a:t>
            </a:r>
            <a:r>
              <a:rPr lang="zh-CN" altLang="en-US" dirty="0"/>
              <a:t>的第一个元素的指针</a:t>
            </a:r>
          </a:p>
          <a:p>
            <a:endParaRPr lang="en-US" altLang="zh-CN" dirty="0"/>
          </a:p>
          <a:p>
            <a:r>
              <a:rPr lang="zh-CN" altLang="en-US" dirty="0"/>
              <a:t>以上的</a:t>
            </a:r>
            <a:r>
              <a:rPr lang="en-US" altLang="zh-CN" dirty="0" err="1"/>
              <a:t>l,r</a:t>
            </a:r>
            <a:r>
              <a:rPr lang="zh-CN" altLang="en-US" dirty="0"/>
              <a:t>均是地址，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内元素均需升序排列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AF304F-BFC2-4999-A946-ABFDA15F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怎么办？</a:t>
            </a:r>
          </a:p>
        </p:txBody>
      </p:sp>
    </p:spTree>
    <p:extLst>
      <p:ext uri="{BB962C8B-B14F-4D97-AF65-F5344CB8AC3E}">
        <p14:creationId xmlns:p14="http://schemas.microsoft.com/office/powerpoint/2010/main" val="151069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FD3871-59FB-48CA-9AB0-5AE7826A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#include&lt;cstdio&gt;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int N=20010;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n,l</a:t>
            </a:r>
            <a:r>
              <a:rPr lang="en-US" altLang="zh-CN" dirty="0"/>
              <a:t>[N],r[N],b[N*2],</a:t>
            </a:r>
            <a:r>
              <a:rPr lang="en-US" altLang="zh-CN" dirty="0" err="1"/>
              <a:t>cnt,c</a:t>
            </a:r>
            <a:r>
              <a:rPr lang="en-US" altLang="zh-CN" dirty="0"/>
              <a:t>[N*2];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=0;i&lt;n;++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",&amp;l[</a:t>
            </a:r>
            <a:r>
              <a:rPr lang="en-US" altLang="zh-CN" dirty="0" err="1"/>
              <a:t>i</a:t>
            </a:r>
            <a:r>
              <a:rPr lang="en-US" altLang="zh-CN" dirty="0"/>
              <a:t>],&amp;r[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    b[</a:t>
            </a:r>
            <a:r>
              <a:rPr lang="en-US" altLang="zh-CN" dirty="0" err="1"/>
              <a:t>cnt</a:t>
            </a:r>
            <a:r>
              <a:rPr lang="en-US" altLang="zh-CN" dirty="0"/>
              <a:t>++]=l[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b[</a:t>
            </a:r>
            <a:r>
              <a:rPr lang="en-US" altLang="zh-CN" dirty="0" err="1"/>
              <a:t>cnt</a:t>
            </a:r>
            <a:r>
              <a:rPr lang="en-US" altLang="zh-CN" dirty="0"/>
              <a:t>++]=r[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	sort(</a:t>
            </a:r>
            <a:r>
              <a:rPr lang="en-US" altLang="zh-CN" dirty="0" err="1"/>
              <a:t>b,b+cnt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cnt</a:t>
            </a:r>
            <a:r>
              <a:rPr lang="en-US" altLang="zh-CN" dirty="0"/>
              <a:t>=unique(</a:t>
            </a:r>
            <a:r>
              <a:rPr lang="en-US" altLang="zh-CN" dirty="0" err="1"/>
              <a:t>b,b+cnt</a:t>
            </a:r>
            <a:r>
              <a:rPr lang="en-US" altLang="zh-CN" dirty="0"/>
              <a:t>)-b;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=0;i&lt;n;++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c[</a:t>
            </a:r>
            <a:r>
              <a:rPr lang="en-US" altLang="zh-CN" dirty="0" err="1"/>
              <a:t>lower_bound</a:t>
            </a:r>
            <a:r>
              <a:rPr lang="en-US" altLang="zh-CN" dirty="0"/>
              <a:t>(</a:t>
            </a:r>
            <a:r>
              <a:rPr lang="en-US" altLang="zh-CN" dirty="0" err="1"/>
              <a:t>b,b+cnt,l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])-b]++;</a:t>
            </a:r>
          </a:p>
          <a:p>
            <a:r>
              <a:rPr lang="en-US" altLang="zh-CN" dirty="0"/>
              <a:t>        c[</a:t>
            </a:r>
            <a:r>
              <a:rPr lang="en-US" altLang="zh-CN" dirty="0" err="1"/>
              <a:t>lower_bound</a:t>
            </a:r>
            <a:r>
              <a:rPr lang="en-US" altLang="zh-CN" dirty="0"/>
              <a:t>(</a:t>
            </a:r>
            <a:r>
              <a:rPr lang="en-US" altLang="zh-CN" dirty="0" err="1"/>
              <a:t>b,b+cnt,r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])-b]--;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tmp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cnt</a:t>
            </a:r>
            <a:r>
              <a:rPr lang="en-US" altLang="zh-CN" dirty="0"/>
              <a:t>;++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tmp</a:t>
            </a:r>
            <a:r>
              <a:rPr lang="en-US" altLang="zh-CN" dirty="0"/>
              <a:t>+=c[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tmp</a:t>
            </a:r>
            <a:r>
              <a:rPr lang="en-US" altLang="zh-CN" dirty="0"/>
              <a:t>&gt;0)</a:t>
            </a:r>
            <a:r>
              <a:rPr lang="en-US" altLang="zh-CN" dirty="0" err="1"/>
              <a:t>ans</a:t>
            </a:r>
            <a:r>
              <a:rPr lang="en-US" altLang="zh-CN" dirty="0"/>
              <a:t>+=b[i+1]-(long long)b[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lld</a:t>
            </a:r>
            <a:r>
              <a:rPr lang="en-US" altLang="zh-CN" dirty="0"/>
              <a:t>",</a:t>
            </a:r>
            <a:r>
              <a:rPr lang="en-US" altLang="zh-CN" dirty="0" err="1"/>
              <a:t>ans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B2CAD7-1CBC-4539-A5DA-3161EDE5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P1496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9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基础数据结构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5" name="矩形 4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5999"/>
            <a:ext cx="10599303" cy="4572001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zh-CN" altLang="en-US" dirty="0"/>
              <a:t>栈，队列，链表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优先队列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单调栈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单调队列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栈、队列、链表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978E81D-649A-4240-9869-76D5B1AC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https://zh.cppreference.com/</a:t>
            </a:r>
            <a:endParaRPr lang="en-US" altLang="zh-CN" dirty="0"/>
          </a:p>
          <a:p>
            <a:r>
              <a:rPr lang="zh-CN" altLang="en-US" dirty="0"/>
              <a:t>可以查询语法规则和库函数的用法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258FCD0-D595-4B16-A7A5-E4032398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学习的网站</a:t>
            </a:r>
          </a:p>
        </p:txBody>
      </p:sp>
    </p:spTree>
    <p:extLst>
      <p:ext uri="{BB962C8B-B14F-4D97-AF65-F5344CB8AC3E}">
        <p14:creationId xmlns:p14="http://schemas.microsoft.com/office/powerpoint/2010/main" val="40516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小止是餐厅里的洗碗工</a:t>
            </a:r>
            <a:r>
              <a:rPr lang="en-US" altLang="zh-CN"/>
              <a:t>w</a:t>
            </a:r>
          </a:p>
          <a:p>
            <a:r>
              <a:rPr lang="zh-CN" altLang="en-US"/>
              <a:t>每天都有堆积如山的盘子需要她洗。她每次从这叠盘子里面取出最顶上的那一个，然后把它洗干净，放到别的地方。</a:t>
            </a:r>
            <a:endParaRPr lang="en-US" altLang="zh-CN"/>
          </a:p>
          <a:p>
            <a:r>
              <a:rPr lang="zh-CN" altLang="en-US"/>
              <a:t>恰饭的人源源不断，所以需要洗的盘子也源源不断地送过来。每次来了新的盘子，都会被放在那叠盘子的最顶上。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如何用一个数组模拟这叠盘子？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洗碗问题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洗碗问题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446" y="1801773"/>
            <a:ext cx="9144000" cy="505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236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我们发现：盘子都是从顶端进、从顶端出，所以如果</a:t>
            </a:r>
            <a:r>
              <a:rPr lang="en-US" altLang="zh-CN" dirty="0"/>
              <a:t>x</a:t>
            </a:r>
            <a:r>
              <a:rPr lang="zh-CN" altLang="en-US" dirty="0"/>
              <a:t>比</a:t>
            </a:r>
            <a:r>
              <a:rPr lang="en-US" altLang="zh-CN" dirty="0"/>
              <a:t>y</a:t>
            </a:r>
            <a:r>
              <a:rPr lang="zh-CN" altLang="en-US" dirty="0"/>
              <a:t>晚进入这叠盘子，那么</a:t>
            </a:r>
            <a:r>
              <a:rPr lang="en-US" altLang="zh-CN" dirty="0"/>
              <a:t>x</a:t>
            </a:r>
            <a:r>
              <a:rPr lang="zh-CN" altLang="en-US" dirty="0"/>
              <a:t>一定在</a:t>
            </a:r>
            <a:r>
              <a:rPr lang="en-US" altLang="zh-CN" dirty="0"/>
              <a:t>y</a:t>
            </a:r>
            <a:r>
              <a:rPr lang="zh-CN" altLang="en-US" dirty="0"/>
              <a:t>之前离开。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这个性质可以表达为“后进先出”。它是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的本质。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栈</a:t>
            </a:r>
            <a:r>
              <a:rPr lang="en-US" altLang="zh-CN" dirty="0"/>
              <a:t>(stack)</a:t>
            </a:r>
            <a:r>
              <a:rPr lang="zh-CN" altLang="en-US" dirty="0"/>
              <a:t> </a:t>
            </a:r>
            <a:r>
              <a:rPr lang="en-US" altLang="zh-CN" dirty="0"/>
              <a:t>: LIFO(Last in first out)</a:t>
            </a:r>
            <a:r>
              <a:rPr lang="zh-CN" altLang="en-US" dirty="0"/>
              <a:t>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栈的性质</a:t>
            </a:r>
          </a:p>
        </p:txBody>
      </p:sp>
    </p:spTree>
    <p:extLst>
      <p:ext uri="{BB962C8B-B14F-4D97-AF65-F5344CB8AC3E}">
        <p14:creationId xmlns:p14="http://schemas.microsoft.com/office/powerpoint/2010/main" val="26635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/>
              <a:t>电梯</a:t>
            </a:r>
            <a:endParaRPr lang="en-US" altLang="zh-CN"/>
          </a:p>
          <a:p>
            <a:r>
              <a:rPr lang="zh-CN" altLang="en-US"/>
              <a:t>超载了之后要</a:t>
            </a:r>
            <a:r>
              <a:rPr lang="zh-CN" altLang="en-US">
                <a:solidFill>
                  <a:srgbClr val="FF0000"/>
                </a:solidFill>
              </a:rPr>
              <a:t>后入先出</a:t>
            </a:r>
            <a:r>
              <a:rPr lang="zh-CN" altLang="en-US"/>
              <a:t>。这是一个栈。</a:t>
            </a:r>
            <a:endParaRPr lang="en-US" altLang="zh-CN"/>
          </a:p>
          <a:p>
            <a:pPr marL="457200" indent="-457200"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生活中的栈</a:t>
            </a:r>
          </a:p>
        </p:txBody>
      </p:sp>
    </p:spTree>
    <p:extLst>
      <p:ext uri="{BB962C8B-B14F-4D97-AF65-F5344CB8AC3E}">
        <p14:creationId xmlns:p14="http://schemas.microsoft.com/office/powerpoint/2010/main" val="42501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初赛一题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081"/>
          <a:stretch/>
        </p:blipFill>
        <p:spPr>
          <a:xfrm>
            <a:off x="621072" y="2461846"/>
            <a:ext cx="10526184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74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28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nl-NL" altLang="zh-CN" sz="2800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s[</a:t>
            </a:r>
            <a:r>
              <a:rPr lang="nl-NL" altLang="zh-CN" sz="2800" dirty="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100005</a:t>
            </a:r>
            <a:r>
              <a:rPr lang="nl-NL" altLang="zh-CN" sz="2800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],tot=</a:t>
            </a:r>
            <a:r>
              <a:rPr lang="nl-NL" altLang="zh-CN" sz="2800" dirty="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0</a:t>
            </a:r>
            <a:r>
              <a:rPr lang="nl-NL" altLang="zh-CN" sz="2800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nl-NL" altLang="zh-CN" sz="28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push(x) 	s[</a:t>
            </a:r>
            <a:r>
              <a:rPr lang="nl-NL" altLang="zh-CN" sz="2800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++</a:t>
            </a:r>
            <a:r>
              <a:rPr lang="nl-NL" altLang="zh-CN" sz="28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tot]</a:t>
            </a:r>
            <a:r>
              <a:rPr lang="nl-NL" altLang="zh-CN" sz="2800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</a:t>
            </a:r>
            <a:r>
              <a:rPr lang="nl-NL" altLang="zh-CN" sz="28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</a:t>
            </a:r>
            <a:endParaRPr lang="nl-NL" altLang="zh-CN" sz="2800" dirty="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nl-NL" altLang="zh-CN" sz="28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pop 		tot</a:t>
            </a:r>
            <a:r>
              <a:rPr lang="nl-NL" altLang="zh-CN" sz="2800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--</a:t>
            </a:r>
          </a:p>
          <a:p>
            <a:r>
              <a:rPr lang="nl-NL" altLang="zh-CN" sz="28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size 		tot</a:t>
            </a:r>
            <a:endParaRPr lang="nl-NL" altLang="zh-CN" sz="2800" dirty="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nl-NL" altLang="zh-CN" sz="28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top 		s[tot]</a:t>
            </a:r>
            <a:endParaRPr lang="nl-NL" altLang="zh-CN" sz="2800" b="0" dirty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9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625680" cy="402336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给定一个字符串，这个字符串由</a:t>
            </a:r>
            <a:r>
              <a:rPr lang="en-US" altLang="zh-CN"/>
              <a:t>()[]{}</a:t>
            </a:r>
            <a:r>
              <a:rPr lang="zh-CN" altLang="en-US"/>
              <a:t>这六个字符构成。如果所有的括弧都可以匹配上，那么就说这个字符串合法，否则非法。下面给一些例子：</a:t>
            </a:r>
          </a:p>
          <a:p>
            <a:pPr marL="457200" indent="-457200">
              <a:buFontTx/>
              <a:buChar char="-"/>
            </a:pPr>
            <a:r>
              <a:rPr lang="en-US" altLang="zh-CN"/>
              <a:t>[({})]</a:t>
            </a:r>
            <a:r>
              <a:rPr lang="zh-CN" altLang="en-US"/>
              <a:t>：合法。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/>
              <a:t>[([]){}[]]{}</a:t>
            </a:r>
            <a:r>
              <a:rPr lang="zh-CN" altLang="en-US"/>
              <a:t>：合法。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/>
              <a:t>{{}</a:t>
            </a:r>
            <a:r>
              <a:rPr lang="zh-CN" altLang="en-US"/>
              <a:t>：非法。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/>
              <a:t>([)(])</a:t>
            </a:r>
            <a:r>
              <a:rPr lang="zh-CN" altLang="en-US"/>
              <a:t>：非法。</a:t>
            </a:r>
            <a:endParaRPr lang="en-US" altLang="zh-CN"/>
          </a:p>
          <a:p>
            <a:r>
              <a:rPr lang="zh-CN" altLang="en-US"/>
              <a:t>我们的任务是写一个程序，判断给定字符串是否合法。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</a:p>
        </p:txBody>
      </p:sp>
    </p:spTree>
    <p:extLst>
      <p:ext uri="{BB962C8B-B14F-4D97-AF65-F5344CB8AC3E}">
        <p14:creationId xmlns:p14="http://schemas.microsoft.com/office/powerpoint/2010/main" val="74697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让我们人脑验证以下的字符串是否可以匹配：</a:t>
            </a:r>
            <a:endParaRPr lang="en-US" altLang="zh-CN"/>
          </a:p>
          <a:p>
            <a:r>
              <a:rPr lang="en-US" altLang="zh-CN"/>
              <a:t>[({})]</a:t>
            </a:r>
          </a:p>
          <a:p>
            <a:r>
              <a:rPr lang="en-US" altLang="zh-CN"/>
              <a:t>()[]()</a:t>
            </a:r>
          </a:p>
          <a:p>
            <a:r>
              <a:rPr lang="en-US" altLang="zh-CN"/>
              <a:t>[([]){}[]]{}</a:t>
            </a:r>
          </a:p>
          <a:p>
            <a:r>
              <a:rPr lang="en-US" altLang="zh-CN"/>
              <a:t>{{}</a:t>
            </a:r>
          </a:p>
          <a:p>
            <a:r>
              <a:rPr lang="en-US" altLang="zh-CN"/>
              <a:t>([)(])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</a:p>
        </p:txBody>
      </p:sp>
    </p:spTree>
    <p:extLst>
      <p:ext uri="{BB962C8B-B14F-4D97-AF65-F5344CB8AC3E}">
        <p14:creationId xmlns:p14="http://schemas.microsoft.com/office/powerpoint/2010/main" val="25801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我们用一个栈来维护当前所有没有匹配的括号</a:t>
            </a:r>
            <a:r>
              <a:rPr lang="en-US" altLang="zh-CN"/>
              <a:t>.</a:t>
            </a:r>
          </a:p>
          <a:p>
            <a:r>
              <a:rPr lang="zh-CN" altLang="en-US"/>
              <a:t>当新加入一个括号的时候：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如果是左括号，则把这个括号入栈</a:t>
            </a:r>
            <a:r>
              <a:rPr lang="en-US" altLang="zh-CN"/>
              <a:t>.</a:t>
            </a:r>
          </a:p>
          <a:p>
            <a:r>
              <a:rPr lang="en-US" altLang="zh-CN"/>
              <a:t>2.</a:t>
            </a:r>
            <a:r>
              <a:rPr lang="zh-CN" altLang="en-US"/>
              <a:t>如果是右括号，则看栈顶是否能和这个右括号匹配，如果可以的话则弹栈，否则这个括号序列不能匹配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</a:p>
        </p:txBody>
      </p:sp>
    </p:spTree>
    <p:extLst>
      <p:ext uri="{BB962C8B-B14F-4D97-AF65-F5344CB8AC3E}">
        <p14:creationId xmlns:p14="http://schemas.microsoft.com/office/powerpoint/2010/main" val="11895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让我们用算法验证以下的字符串是否可以匹配：</a:t>
            </a:r>
            <a:endParaRPr lang="en-US" altLang="zh-CN"/>
          </a:p>
          <a:p>
            <a:r>
              <a:rPr lang="en-US" altLang="zh-CN"/>
              <a:t>[({})]</a:t>
            </a:r>
          </a:p>
          <a:p>
            <a:r>
              <a:rPr lang="en-US" altLang="zh-CN"/>
              <a:t>()[]()</a:t>
            </a:r>
          </a:p>
          <a:p>
            <a:r>
              <a:rPr lang="en-US" altLang="zh-CN"/>
              <a:t>[([]){}[]]{}</a:t>
            </a:r>
          </a:p>
          <a:p>
            <a:r>
              <a:rPr lang="en-US" altLang="zh-CN"/>
              <a:t>{{}</a:t>
            </a:r>
          </a:p>
          <a:p>
            <a:r>
              <a:rPr lang="en-US" altLang="zh-CN"/>
              <a:t>([)(])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</a:p>
        </p:txBody>
      </p:sp>
    </p:spTree>
    <p:extLst>
      <p:ext uri="{BB962C8B-B14F-4D97-AF65-F5344CB8AC3E}">
        <p14:creationId xmlns:p14="http://schemas.microsoft.com/office/powerpoint/2010/main" val="140388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。有很多次询问，每个询问形如：</a:t>
                </a:r>
                <a:endParaRPr lang="en-US" altLang="zh-CN" dirty="0"/>
              </a:p>
              <a:p>
                <a:r>
                  <a:rPr lang="en-US" altLang="zh-CN" dirty="0"/>
                  <a:t>A r  </a:t>
                </a:r>
                <a:r>
                  <a:rPr lang="zh-CN" altLang="en-US" dirty="0"/>
                  <a:t>询问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/>
                  <a:t>的区间和。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每次询问的复杂度要求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526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foo(4)</a:t>
            </a:r>
            <a:r>
              <a:rPr lang="zh-CN" altLang="en-US"/>
              <a:t>的调用过程是怎样的？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栈与函数调用</a:t>
            </a:r>
          </a:p>
        </p:txBody>
      </p:sp>
      <p:sp>
        <p:nvSpPr>
          <p:cNvPr id="5" name="矩形 4"/>
          <p:cNvSpPr/>
          <p:nvPr/>
        </p:nvSpPr>
        <p:spPr>
          <a:xfrm>
            <a:off x="1024128" y="30617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void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foo(</a:t>
            </a:r>
            <a:r>
              <a:rPr lang="en-US" altLang="zh-CN" sz="24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x)</a:t>
            </a:r>
          </a:p>
          <a:p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{</a:t>
            </a:r>
          </a:p>
          <a:p>
            <a:r>
              <a:rPr lang="en-US" altLang="zh-CN" sz="24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if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(x==</a:t>
            </a:r>
            <a:r>
              <a:rPr lang="en-US" altLang="zh-CN" sz="24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|| x==</a:t>
            </a:r>
            <a:r>
              <a:rPr lang="en-US" altLang="zh-CN" sz="24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</a:t>
            </a:r>
            <a:r>
              <a:rPr lang="en-US" altLang="zh-CN" sz="24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foo(x-</a:t>
            </a:r>
            <a:r>
              <a:rPr lang="en-US" altLang="zh-CN" sz="24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foo(x-</a:t>
            </a:r>
            <a:r>
              <a:rPr lang="en-US" altLang="zh-CN" sz="24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}</a:t>
            </a:r>
            <a:endParaRPr lang="en-US" altLang="zh-CN" sz="2400" b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https://www.luogu.org/problemnew/show/P1449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后缀表达式</a:t>
            </a:r>
          </a:p>
        </p:txBody>
      </p:sp>
    </p:spTree>
    <p:extLst>
      <p:ext uri="{BB962C8B-B14F-4D97-AF65-F5344CB8AC3E}">
        <p14:creationId xmlns:p14="http://schemas.microsoft.com/office/powerpoint/2010/main" val="161297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1CEC3D9-9C28-49A7-8464-ABD5471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#include&lt;cstdio&gt;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char s[60];</a:t>
            </a:r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tmp,st</a:t>
            </a:r>
            <a:r>
              <a:rPr lang="en-US" altLang="zh-CN" dirty="0"/>
              <a:t>[60],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s",s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=0;s[</a:t>
            </a:r>
            <a:r>
              <a:rPr lang="en-US" altLang="zh-CN" dirty="0" err="1"/>
              <a:t>i</a:t>
            </a:r>
            <a:r>
              <a:rPr lang="en-US" altLang="zh-CN" dirty="0"/>
              <a:t>]!=0;++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if(s[</a:t>
            </a:r>
            <a:r>
              <a:rPr lang="en-US" altLang="zh-CN" dirty="0" err="1"/>
              <a:t>i</a:t>
            </a:r>
            <a:r>
              <a:rPr lang="en-US" altLang="zh-CN" dirty="0"/>
              <a:t>]&gt;='0'&amp;s[</a:t>
            </a:r>
            <a:r>
              <a:rPr lang="en-US" altLang="zh-CN" dirty="0" err="1"/>
              <a:t>i</a:t>
            </a:r>
            <a:r>
              <a:rPr lang="en-US" altLang="zh-CN" dirty="0"/>
              <a:t>]&lt;='9')</a:t>
            </a:r>
            <a:r>
              <a:rPr lang="en-US" altLang="zh-CN" dirty="0" err="1"/>
              <a:t>tmp</a:t>
            </a:r>
            <a:r>
              <a:rPr lang="en-US" altLang="zh-CN" dirty="0"/>
              <a:t>=</a:t>
            </a:r>
            <a:r>
              <a:rPr lang="en-US" altLang="zh-CN" dirty="0" err="1"/>
              <a:t>tmp</a:t>
            </a:r>
            <a:r>
              <a:rPr lang="en-US" altLang="zh-CN" dirty="0"/>
              <a:t>*10+(s[</a:t>
            </a:r>
            <a:r>
              <a:rPr lang="en-US" altLang="zh-CN" dirty="0" err="1"/>
              <a:t>i</a:t>
            </a:r>
            <a:r>
              <a:rPr lang="en-US" altLang="zh-CN" dirty="0"/>
              <a:t>]-'0');</a:t>
            </a:r>
          </a:p>
          <a:p>
            <a:r>
              <a:rPr lang="en-US" altLang="zh-CN" dirty="0"/>
              <a:t>        else if(s[</a:t>
            </a:r>
            <a:r>
              <a:rPr lang="en-US" altLang="zh-CN" dirty="0" err="1"/>
              <a:t>i</a:t>
            </a:r>
            <a:r>
              <a:rPr lang="en-US" altLang="zh-CN" dirty="0"/>
              <a:t>]=='.'){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cnt</a:t>
            </a:r>
            <a:r>
              <a:rPr lang="en-US" altLang="zh-CN" dirty="0"/>
              <a:t>++]=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tmp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    }else{</a:t>
            </a:r>
          </a:p>
          <a:p>
            <a:r>
              <a:rPr lang="en-US" altLang="zh-CN" dirty="0"/>
              <a:t>            if(s[</a:t>
            </a:r>
            <a:r>
              <a:rPr lang="en-US" altLang="zh-CN" dirty="0" err="1"/>
              <a:t>i</a:t>
            </a:r>
            <a:r>
              <a:rPr lang="en-US" altLang="zh-CN" dirty="0"/>
              <a:t>]=='+')</a:t>
            </a:r>
            <a:r>
              <a:rPr lang="en-US" altLang="zh-CN" dirty="0" err="1"/>
              <a:t>st</a:t>
            </a:r>
            <a:r>
              <a:rPr lang="en-US" altLang="zh-CN" dirty="0"/>
              <a:t>[cnt-2]+=</a:t>
            </a:r>
            <a:r>
              <a:rPr lang="en-US" altLang="zh-CN" dirty="0" err="1"/>
              <a:t>st</a:t>
            </a:r>
            <a:r>
              <a:rPr lang="en-US" altLang="zh-CN" dirty="0"/>
              <a:t>[cnt-1];</a:t>
            </a:r>
          </a:p>
          <a:p>
            <a:r>
              <a:rPr lang="en-US" altLang="zh-CN" dirty="0"/>
              <a:t>            if(s[</a:t>
            </a:r>
            <a:r>
              <a:rPr lang="en-US" altLang="zh-CN" dirty="0" err="1"/>
              <a:t>i</a:t>
            </a:r>
            <a:r>
              <a:rPr lang="en-US" altLang="zh-CN" dirty="0"/>
              <a:t>]=='-')</a:t>
            </a:r>
            <a:r>
              <a:rPr lang="en-US" altLang="zh-CN" dirty="0" err="1"/>
              <a:t>st</a:t>
            </a:r>
            <a:r>
              <a:rPr lang="en-US" altLang="zh-CN" dirty="0"/>
              <a:t>[cnt-2]-=</a:t>
            </a:r>
            <a:r>
              <a:rPr lang="en-US" altLang="zh-CN" dirty="0" err="1"/>
              <a:t>st</a:t>
            </a:r>
            <a:r>
              <a:rPr lang="en-US" altLang="zh-CN" dirty="0"/>
              <a:t>[cnt-1];</a:t>
            </a:r>
          </a:p>
          <a:p>
            <a:r>
              <a:rPr lang="en-US" altLang="zh-CN" dirty="0"/>
              <a:t>            if(s[</a:t>
            </a:r>
            <a:r>
              <a:rPr lang="en-US" altLang="zh-CN" dirty="0" err="1"/>
              <a:t>i</a:t>
            </a:r>
            <a:r>
              <a:rPr lang="en-US" altLang="zh-CN" dirty="0"/>
              <a:t>]=='*')</a:t>
            </a:r>
            <a:r>
              <a:rPr lang="en-US" altLang="zh-CN" dirty="0" err="1"/>
              <a:t>st</a:t>
            </a:r>
            <a:r>
              <a:rPr lang="en-US" altLang="zh-CN" dirty="0"/>
              <a:t>[cnt-2]*=</a:t>
            </a:r>
            <a:r>
              <a:rPr lang="en-US" altLang="zh-CN" dirty="0" err="1"/>
              <a:t>st</a:t>
            </a:r>
            <a:r>
              <a:rPr lang="en-US" altLang="zh-CN" dirty="0"/>
              <a:t>[cnt-1];</a:t>
            </a:r>
          </a:p>
          <a:p>
            <a:r>
              <a:rPr lang="en-US" altLang="zh-CN" dirty="0"/>
              <a:t>            if(s[</a:t>
            </a:r>
            <a:r>
              <a:rPr lang="en-US" altLang="zh-CN" dirty="0" err="1"/>
              <a:t>i</a:t>
            </a:r>
            <a:r>
              <a:rPr lang="en-US" altLang="zh-CN" dirty="0"/>
              <a:t>]=='/')</a:t>
            </a:r>
            <a:r>
              <a:rPr lang="en-US" altLang="zh-CN" dirty="0" err="1"/>
              <a:t>st</a:t>
            </a:r>
            <a:r>
              <a:rPr lang="en-US" altLang="zh-CN" dirty="0"/>
              <a:t>[cnt-2]/=</a:t>
            </a:r>
            <a:r>
              <a:rPr lang="en-US" altLang="zh-CN" dirty="0" err="1"/>
              <a:t>st</a:t>
            </a:r>
            <a:r>
              <a:rPr lang="en-US" altLang="zh-CN" dirty="0"/>
              <a:t>[cnt-1];</a:t>
            </a:r>
          </a:p>
          <a:p>
            <a:r>
              <a:rPr lang="en-US" altLang="zh-CN" dirty="0"/>
              <a:t>            --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lld</a:t>
            </a:r>
            <a:r>
              <a:rPr lang="en-US" altLang="zh-CN" dirty="0"/>
              <a:t>",</a:t>
            </a:r>
            <a:r>
              <a:rPr lang="en-US" altLang="zh-CN" dirty="0" err="1"/>
              <a:t>st</a:t>
            </a:r>
            <a:r>
              <a:rPr lang="en-US" altLang="zh-CN" dirty="0"/>
              <a:t>[0]);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7DEBB1-7072-4D2A-AE41-FB638847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P1449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4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小止是个收银员</a:t>
            </a:r>
            <a:r>
              <a:rPr lang="en-US" altLang="zh-CN"/>
              <a:t>w</a:t>
            </a:r>
          </a:p>
          <a:p>
            <a:r>
              <a:rPr lang="zh-CN" altLang="en-US"/>
              <a:t>小止面前有很长很长的队伍。小止总是帮排在最前面的人来结账；源源不断地有人过来，排在队伍的最后面。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如何用一个数组模拟这个队伍？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排队问题</a:t>
            </a:r>
          </a:p>
        </p:txBody>
      </p:sp>
    </p:spTree>
    <p:extLst>
      <p:ext uri="{BB962C8B-B14F-4D97-AF65-F5344CB8AC3E}">
        <p14:creationId xmlns:p14="http://schemas.microsoft.com/office/powerpoint/2010/main" val="26303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排队问题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127" y="2084832"/>
            <a:ext cx="8093495" cy="438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950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队列</a:t>
            </a:r>
            <a:r>
              <a:rPr lang="zh-CN" altLang="en-US"/>
              <a:t>的本质是：越先来的，越早办完事离开。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(queue) : FIFO(First in first out)</a:t>
            </a:r>
            <a:r>
              <a:rPr lang="zh-CN" altLang="en-US"/>
              <a:t>表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队列的性质</a:t>
            </a:r>
          </a:p>
        </p:txBody>
      </p:sp>
    </p:spTree>
    <p:extLst>
      <p:ext uri="{BB962C8B-B14F-4D97-AF65-F5344CB8AC3E}">
        <p14:creationId xmlns:p14="http://schemas.microsoft.com/office/powerpoint/2010/main" val="17486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/>
              <a:t>排队</a:t>
            </a:r>
            <a:endParaRPr lang="en-US" altLang="zh-CN"/>
          </a:p>
          <a:p>
            <a:r>
              <a:rPr lang="zh-CN" altLang="en-US"/>
              <a:t>符合“先来后到”规则的全都是队列。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洛谷日报</a:t>
            </a:r>
            <a:endParaRPr lang="en-US" altLang="zh-CN"/>
          </a:p>
          <a:p>
            <a:r>
              <a:rPr lang="zh-CN" altLang="en-US"/>
              <a:t>审核通过的文章，将会加入队列。</a:t>
            </a:r>
            <a:endParaRPr lang="en-US" altLang="zh-CN"/>
          </a:p>
          <a:p>
            <a:r>
              <a:rPr lang="zh-CN" altLang="en-US"/>
              <a:t>每次洛谷日报取队首的文章发布。</a:t>
            </a:r>
            <a:endParaRPr lang="en-US" altLang="zh-CN"/>
          </a:p>
          <a:p>
            <a:pPr marL="457200" indent="-457200"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生活中的队列</a:t>
            </a:r>
          </a:p>
        </p:txBody>
      </p:sp>
    </p:spTree>
    <p:extLst>
      <p:ext uri="{BB962C8B-B14F-4D97-AF65-F5344CB8AC3E}">
        <p14:creationId xmlns:p14="http://schemas.microsoft.com/office/powerpoint/2010/main" val="16721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s[</a:t>
            </a:r>
            <a:r>
              <a:rPr lang="en-US" altLang="zh-CN" dirty="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100005</a:t>
            </a:r>
            <a:r>
              <a:rPr lang="en-US" altLang="zh-CN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],</a:t>
            </a:r>
            <a:r>
              <a:rPr lang="en-US" altLang="zh-CN" dirty="0" err="1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fnt,end</a:t>
            </a:r>
            <a:r>
              <a:rPr lang="en-US" altLang="zh-CN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push(x) 	s[</a:t>
            </a:r>
            <a:r>
              <a:rPr lang="en-US" altLang="zh-CN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++</a:t>
            </a:r>
            <a:r>
              <a:rPr lang="en-US" altLang="zh-CN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end]</a:t>
            </a:r>
            <a:r>
              <a:rPr lang="en-US" altLang="zh-CN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</a:t>
            </a:r>
            <a:endParaRPr lang="en-US" altLang="zh-CN" dirty="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pop 		</a:t>
            </a:r>
            <a:r>
              <a:rPr lang="en-US" altLang="zh-CN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fnt</a:t>
            </a:r>
            <a:r>
              <a:rPr lang="en-US" altLang="zh-CN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++</a:t>
            </a:r>
          </a:p>
          <a:p>
            <a:r>
              <a:rPr lang="en-US" altLang="zh-CN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front 	s[</a:t>
            </a:r>
            <a:r>
              <a:rPr lang="en-US" altLang="zh-CN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fnt</a:t>
            </a:r>
            <a:r>
              <a:rPr lang="en-US" altLang="zh-CN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</a:t>
            </a:r>
            <a:endParaRPr lang="en-US" altLang="zh-CN" dirty="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size 		end</a:t>
            </a:r>
            <a:r>
              <a:rPr lang="en-US" altLang="zh-CN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</a:t>
            </a:r>
            <a:r>
              <a:rPr lang="en-US" altLang="zh-CN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fnt</a:t>
            </a:r>
            <a:r>
              <a:rPr lang="en-US" altLang="zh-CN" dirty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</a:t>
            </a:r>
            <a:r>
              <a:rPr lang="en-US" altLang="zh-CN" dirty="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endParaRPr lang="en-US" altLang="zh-CN" dirty="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实现队列</a:t>
            </a:r>
          </a:p>
        </p:txBody>
      </p:sp>
    </p:spTree>
    <p:extLst>
      <p:ext uri="{BB962C8B-B14F-4D97-AF65-F5344CB8AC3E}">
        <p14:creationId xmlns:p14="http://schemas.microsoft.com/office/powerpoint/2010/main" val="19112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洛谷用户越来越多，提交的题解也非常多。</a:t>
            </a:r>
            <a:endParaRPr lang="en-US" altLang="zh-CN"/>
          </a:p>
          <a:p>
            <a:r>
              <a:rPr lang="en-US" altLang="zh-CN"/>
              <a:t>yyy</a:t>
            </a:r>
            <a:r>
              <a:rPr lang="zh-CN" altLang="en-US"/>
              <a:t>负责审核题解，她应该利用栈的顺序来审核，还是利用队列？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yyy</a:t>
            </a:r>
            <a:r>
              <a:rPr lang="zh-CN" altLang="en-US"/>
              <a:t>审题解</a:t>
            </a:r>
          </a:p>
        </p:txBody>
      </p:sp>
    </p:spTree>
    <p:extLst>
      <p:ext uri="{BB962C8B-B14F-4D97-AF65-F5344CB8AC3E}">
        <p14:creationId xmlns:p14="http://schemas.microsoft.com/office/powerpoint/2010/main" val="5218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P1996</a:t>
            </a:r>
          </a:p>
          <a:p>
            <a:r>
              <a:rPr lang="zh-CN" altLang="en-US" dirty="0"/>
              <a:t>一群小朋友</a:t>
            </a:r>
            <a:r>
              <a:rPr lang="zh-CN" altLang="en-US" dirty="0">
                <a:solidFill>
                  <a:srgbClr val="FF0000"/>
                </a:solidFill>
              </a:rPr>
              <a:t>坐成一个圈</a:t>
            </a:r>
            <a:r>
              <a:rPr lang="zh-CN" altLang="en-US" dirty="0"/>
              <a:t>，已经按照顺时针 </a:t>
            </a:r>
            <a:r>
              <a:rPr lang="en-US" altLang="zh-CN" dirty="0"/>
              <a:t>1...n </a:t>
            </a:r>
            <a:r>
              <a:rPr lang="zh-CN" altLang="en-US" dirty="0"/>
              <a:t>编号。从 </a:t>
            </a:r>
            <a:r>
              <a:rPr lang="en-US" altLang="zh-CN" dirty="0"/>
              <a:t>1 </a:t>
            </a:r>
            <a:r>
              <a:rPr lang="zh-CN" altLang="en-US" dirty="0"/>
              <a:t>号小朋友开始报数，报到 </a:t>
            </a:r>
            <a:r>
              <a:rPr lang="en-US" altLang="zh-CN" dirty="0"/>
              <a:t>k </a:t>
            </a:r>
            <a:r>
              <a:rPr lang="zh-CN" altLang="en-US" dirty="0"/>
              <a:t>的小朋友出局；下一个小朋友继续从 </a:t>
            </a:r>
            <a:r>
              <a:rPr lang="en-US" altLang="zh-CN" dirty="0"/>
              <a:t>1 </a:t>
            </a:r>
            <a:r>
              <a:rPr lang="zh-CN" altLang="en-US" dirty="0"/>
              <a:t>开始报。显然，游戏进行到最后，场上只会剩下一个小朋友。此时这个小朋友获胜。我们的问题是，给定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，问被淘汰的</a:t>
            </a:r>
            <a:r>
              <a:rPr lang="en-US" altLang="zh-CN" dirty="0"/>
              <a:t>n-1</a:t>
            </a:r>
            <a:r>
              <a:rPr lang="zh-CN" altLang="en-US" dirty="0"/>
              <a:t>个小朋友出局的顺序。</a:t>
            </a:r>
            <a:endParaRPr lang="en-US" altLang="zh-CN" dirty="0"/>
          </a:p>
          <a:p>
            <a:r>
              <a:rPr lang="zh-CN" altLang="en-US" dirty="0"/>
              <a:t>数据范围：</a:t>
            </a:r>
            <a:r>
              <a:rPr lang="en-US" altLang="zh-CN" dirty="0" err="1"/>
              <a:t>n,k</a:t>
            </a:r>
            <a:r>
              <a:rPr lang="en-US" altLang="zh-CN" dirty="0"/>
              <a:t>&lt;=1000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约瑟夫问题</a:t>
            </a:r>
          </a:p>
        </p:txBody>
      </p:sp>
    </p:spTree>
    <p:extLst>
      <p:ext uri="{BB962C8B-B14F-4D97-AF65-F5344CB8AC3E}">
        <p14:creationId xmlns:p14="http://schemas.microsoft.com/office/powerpoint/2010/main" val="9617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。有很多次询问，每个询问形如：</a:t>
                </a:r>
                <a:endParaRPr lang="en-US" altLang="zh-CN" dirty="0"/>
              </a:p>
              <a:p>
                <a:r>
                  <a:rPr lang="en-US" altLang="zh-CN" dirty="0"/>
                  <a:t>A l r  </a:t>
                </a:r>
                <a:r>
                  <a:rPr lang="zh-CN" altLang="en-US" dirty="0"/>
                  <a:t>询问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/>
                  <a:t>的区间和。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每次询问的复杂度要求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218973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1...n </a:t>
                </a:r>
                <a:r>
                  <a:rPr lang="zh-CN" altLang="en-US"/>
                  <a:t>这些小朋友站在队列里。接下来，队首的人出队，然后走到队尾，这样一直循环，直到第 </a:t>
                </a:r>
                <a:r>
                  <a:rPr lang="en-US" altLang="zh-CN"/>
                  <a:t>k </a:t>
                </a:r>
                <a:r>
                  <a:rPr lang="zh-CN" altLang="en-US"/>
                  <a:t>个小朋友。他淘汰出局，不再入队。队内现在只剩下了 </a:t>
                </a:r>
                <a:r>
                  <a:rPr lang="en-US" altLang="zh-CN"/>
                  <a:t>n-1 </a:t>
                </a:r>
                <a:r>
                  <a:rPr lang="zh-CN" altLang="en-US"/>
                  <a:t>名小朋友，我们继续重复刚刚的操作：前 </a:t>
                </a:r>
                <a:r>
                  <a:rPr lang="en-US" altLang="zh-CN"/>
                  <a:t>k-1 </a:t>
                </a:r>
                <a:r>
                  <a:rPr lang="zh-CN" altLang="en-US"/>
                  <a:t>个人出队之后走到队尾，接下来那位小朋友直接淘汰。</a:t>
                </a:r>
                <a:endParaRPr lang="en-US" altLang="zh-CN"/>
              </a:p>
              <a:p>
                <a:r>
                  <a:rPr lang="zh-CN" altLang="en-US"/>
                  <a:t>总复杂度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约瑟夫问题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0205" y="5192716"/>
            <a:ext cx="8229600" cy="111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1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P1160 </a:t>
            </a:r>
            <a:r>
              <a:rPr lang="zh-CN" altLang="en-US" dirty="0"/>
              <a:t>队列安排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链表</a:t>
            </a:r>
            <a:r>
              <a:rPr lang="zh-CN" altLang="en-US" dirty="0"/>
              <a:t>的本质：相邻元素相连接。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单向链表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双向链表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循环链表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41805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单链表如何实现：</a:t>
            </a:r>
            <a:endParaRPr lang="en-US" altLang="zh-CN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任意查询 </a:t>
            </a:r>
            <a:r>
              <a:rPr lang="en-US" altLang="zh-CN"/>
              <a:t>(</a:t>
            </a:r>
            <a:r>
              <a:rPr lang="zh-CN" altLang="en-US"/>
              <a:t>例如：查询某元素的后继是谁</a:t>
            </a:r>
            <a:r>
              <a:rPr lang="en-US" altLang="zh-CN"/>
              <a:t>)</a:t>
            </a:r>
          </a:p>
          <a:p>
            <a:pPr marL="457200" indent="-457200">
              <a:buFontTx/>
              <a:buChar char="-"/>
            </a:pPr>
            <a:r>
              <a:rPr lang="zh-CN" altLang="en-US"/>
              <a:t>任意插入 </a:t>
            </a:r>
            <a:r>
              <a:rPr lang="en-US" altLang="zh-CN"/>
              <a:t>(</a:t>
            </a:r>
            <a:r>
              <a:rPr lang="zh-CN" altLang="en-US"/>
              <a:t>在任意指定位置插入元素</a:t>
            </a:r>
            <a:r>
              <a:rPr lang="en-US" altLang="zh-CN"/>
              <a:t>)</a:t>
            </a:r>
          </a:p>
          <a:p>
            <a:pPr marL="457200" indent="-457200">
              <a:buFontTx/>
              <a:buChar char="-"/>
            </a:pPr>
            <a:r>
              <a:rPr lang="zh-CN" altLang="en-US"/>
              <a:t>连接两个单链表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链表操作</a:t>
            </a:r>
          </a:p>
        </p:txBody>
      </p:sp>
    </p:spTree>
    <p:extLst>
      <p:ext uri="{BB962C8B-B14F-4D97-AF65-F5344CB8AC3E}">
        <p14:creationId xmlns:p14="http://schemas.microsoft.com/office/powerpoint/2010/main" val="38579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初赛一题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594"/>
          <a:stretch/>
        </p:blipFill>
        <p:spPr>
          <a:xfrm>
            <a:off x="1507256" y="2711940"/>
            <a:ext cx="9000000" cy="16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11878C-E108-4820-BC37-3BAE818C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#include&lt;cstdio&gt;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int N=1e5+10;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n,l</a:t>
            </a:r>
            <a:r>
              <a:rPr lang="en-US" altLang="zh-CN" dirty="0"/>
              <a:t>[N],r[N],m;</a:t>
            </a:r>
          </a:p>
          <a:p>
            <a:r>
              <a:rPr lang="en-US" altLang="zh-CN" dirty="0"/>
              <a:t>bool mv[N];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r[1]=n+1;</a:t>
            </a:r>
          </a:p>
          <a:p>
            <a:r>
              <a:rPr lang="en-US" altLang="zh-CN" dirty="0"/>
              <a:t>    l[n+1]=1;</a:t>
            </a:r>
          </a:p>
          <a:p>
            <a:r>
              <a:rPr lang="en-US" altLang="zh-CN" dirty="0"/>
              <a:t>    r[0]=1;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=2;i&lt;=n;++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k,p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</a:t>
            </a:r>
            <a:r>
              <a:rPr lang="en-US" altLang="zh-CN" dirty="0" err="1"/>
              <a:t>k,&amp;p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wr,wl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if(p==0){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wr</a:t>
            </a:r>
            <a:r>
              <a:rPr lang="en-US" altLang="zh-CN" dirty="0"/>
              <a:t>=k;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wl</a:t>
            </a:r>
            <a:r>
              <a:rPr lang="en-US" altLang="zh-CN" dirty="0"/>
              <a:t>=l[k];</a:t>
            </a:r>
          </a:p>
          <a:p>
            <a:r>
              <a:rPr lang="en-US" altLang="zh-CN" dirty="0"/>
              <a:t>        }else{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wl</a:t>
            </a:r>
            <a:r>
              <a:rPr lang="en-US" altLang="zh-CN" dirty="0"/>
              <a:t>=k;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wr</a:t>
            </a:r>
            <a:r>
              <a:rPr lang="en-US" altLang="zh-CN" dirty="0"/>
              <a:t>=r[k];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r[</a:t>
            </a:r>
            <a:r>
              <a:rPr lang="en-US" altLang="zh-CN" dirty="0" err="1"/>
              <a:t>wl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l[</a:t>
            </a:r>
            <a:r>
              <a:rPr lang="en-US" altLang="zh-CN" dirty="0" err="1"/>
              <a:t>wr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l[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wl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r[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wr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while(m--){</a:t>
            </a:r>
          </a:p>
          <a:p>
            <a:r>
              <a:rPr lang="en-US" altLang="zh-CN" dirty="0"/>
              <a:t>        int k;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d",&amp;k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mv[k]=1;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nw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while(</a:t>
            </a:r>
            <a:r>
              <a:rPr lang="en-US" altLang="zh-CN" dirty="0" err="1"/>
              <a:t>nw</a:t>
            </a:r>
            <a:r>
              <a:rPr lang="en-US" altLang="zh-CN" dirty="0"/>
              <a:t>!=n+1){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nw</a:t>
            </a:r>
            <a:r>
              <a:rPr lang="en-US" altLang="zh-CN" dirty="0"/>
              <a:t>!=0&amp;&amp;!mv[</a:t>
            </a:r>
            <a:r>
              <a:rPr lang="en-US" altLang="zh-CN" dirty="0" err="1"/>
              <a:t>nw</a:t>
            </a:r>
            <a:r>
              <a:rPr lang="en-US" altLang="zh-CN" dirty="0"/>
              <a:t>])</a:t>
            </a:r>
            <a:r>
              <a:rPr lang="en-US" altLang="zh-CN" dirty="0" err="1"/>
              <a:t>printf</a:t>
            </a:r>
            <a:r>
              <a:rPr lang="en-US" altLang="zh-CN" dirty="0"/>
              <a:t>("%d ",</a:t>
            </a:r>
            <a:r>
              <a:rPr lang="en-US" altLang="zh-CN" dirty="0" err="1"/>
              <a:t>nw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nw</a:t>
            </a:r>
            <a:r>
              <a:rPr lang="en-US" altLang="zh-CN" dirty="0"/>
              <a:t>=r[</a:t>
            </a:r>
            <a:r>
              <a:rPr lang="en-US" altLang="zh-CN" dirty="0" err="1"/>
              <a:t>nw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ED032C-488C-40C4-BBF5-EB81A6B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P1160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17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单调栈 </a:t>
            </a:r>
            <a:r>
              <a:rPr lang="en-US" altLang="zh-CN"/>
              <a:t>&amp; </a:t>
            </a:r>
            <a:r>
              <a:rPr lang="zh-CN" altLang="en-US"/>
              <a:t>单调队列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今有一群小朋友站队，每个小朋友想知道离自己之前最近的比自己高的人是谁。若没有这种人，则输出</a:t>
                </a:r>
                <a:r>
                  <a:rPr lang="en-US" altLang="zh-CN" dirty="0"/>
                  <a:t>-1.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求出所有人的答案。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样例：这群人身高分别为</a:t>
                </a:r>
                <a:endParaRPr lang="en-US" altLang="zh-CN" dirty="0"/>
              </a:p>
              <a:p>
                <a:r>
                  <a:rPr lang="en-US" altLang="zh-CN" dirty="0"/>
                  <a:t>3 5 2 1 9 7 6 8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2576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what’s your problem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每个小朋友能看到哪些人？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没有被挡住的</a:t>
            </a:r>
            <a:endParaRPr lang="en-US" altLang="zh-CN"/>
          </a:p>
          <a:p>
            <a:pPr marL="457200" indent="-457200">
              <a:buFontTx/>
              <a:buChar char="-"/>
            </a:pPr>
            <a:endParaRPr lang="en-US" altLang="zh-CN"/>
          </a:p>
          <a:p>
            <a:r>
              <a:rPr lang="zh-CN" altLang="en-US"/>
              <a:t>哪些人没有被挡住？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42313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3    5    2    1    9    7    6    8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手玩样例</a:t>
            </a:r>
          </a:p>
        </p:txBody>
      </p:sp>
    </p:spTree>
    <p:extLst>
      <p:ext uri="{BB962C8B-B14F-4D97-AF65-F5344CB8AC3E}">
        <p14:creationId xmlns:p14="http://schemas.microsoft.com/office/powerpoint/2010/main" val="193423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我们从前往后扫这个序列，拿一个栈维护</a:t>
            </a:r>
            <a:r>
              <a:rPr lang="zh-CN" altLang="en-US">
                <a:solidFill>
                  <a:srgbClr val="FF0000"/>
                </a:solidFill>
              </a:rPr>
              <a:t>当前的</a:t>
            </a:r>
            <a:r>
              <a:rPr lang="zh-CN" altLang="en-US"/>
              <a:t>小朋友</a:t>
            </a:r>
            <a:r>
              <a:rPr lang="zh-CN" altLang="en-US">
                <a:solidFill>
                  <a:srgbClr val="FF0000"/>
                </a:solidFill>
              </a:rPr>
              <a:t>能看到</a:t>
            </a:r>
            <a:r>
              <a:rPr lang="zh-CN" altLang="en-US"/>
              <a:t>的人。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对于每一个小朋友：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把栈里面比她低的人全都弹出去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>
                <a:solidFill>
                  <a:srgbClr val="FF0000"/>
                </a:solidFill>
              </a:rPr>
              <a:t>目前的栈顶就是答案</a:t>
            </a:r>
            <a:endParaRPr lang="en-US" altLang="zh-CN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/>
              <a:t>把这个小朋友加入栈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87421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我们作一个数组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316928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3    5    2    1    9    7    6    8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模拟样例</a:t>
            </a:r>
          </a:p>
        </p:txBody>
      </p:sp>
    </p:spTree>
    <p:extLst>
      <p:ext uri="{BB962C8B-B14F-4D97-AF65-F5344CB8AC3E}">
        <p14:creationId xmlns:p14="http://schemas.microsoft.com/office/powerpoint/2010/main" val="335420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94922C-51BF-412F-A08F-930DC40A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单调栈 </a:t>
            </a:r>
            <a:r>
              <a:rPr lang="en-US" altLang="zh-CN" dirty="0"/>
              <a:t>P5788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9209A5-BAC4-40BB-B15C-64959CF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单调栈例题</a:t>
            </a:r>
          </a:p>
        </p:txBody>
      </p:sp>
    </p:spTree>
    <p:extLst>
      <p:ext uri="{BB962C8B-B14F-4D97-AF65-F5344CB8AC3E}">
        <p14:creationId xmlns:p14="http://schemas.microsoft.com/office/powerpoint/2010/main" val="143551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F24CD7-9F40-416C-802B-F2C09406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#include&lt;cstdio&gt;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int N=3e6+10;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n,a</a:t>
            </a:r>
            <a:r>
              <a:rPr lang="en-US" altLang="zh-CN" dirty="0"/>
              <a:t>[N],</a:t>
            </a:r>
            <a:r>
              <a:rPr lang="en-US" altLang="zh-CN" dirty="0" err="1"/>
              <a:t>st</a:t>
            </a:r>
            <a:r>
              <a:rPr lang="en-US" altLang="zh-CN" dirty="0"/>
              <a:t>[N],</a:t>
            </a:r>
            <a:r>
              <a:rPr lang="en-US" altLang="zh-CN" dirty="0" err="1"/>
              <a:t>cnt,ans</a:t>
            </a:r>
            <a:r>
              <a:rPr lang="en-US" altLang="zh-CN" dirty="0"/>
              <a:t>[N];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n;i</a:t>
            </a:r>
            <a:r>
              <a:rPr lang="en-US" altLang="zh-CN" dirty="0"/>
              <a:t>&gt;0;--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while(</a:t>
            </a:r>
            <a:r>
              <a:rPr lang="en-US" altLang="zh-CN" dirty="0" err="1"/>
              <a:t>cnt</a:t>
            </a:r>
            <a:r>
              <a:rPr lang="en-US" altLang="zh-CN" dirty="0"/>
              <a:t>&gt;0&amp;&amp;a[</a:t>
            </a:r>
            <a:r>
              <a:rPr lang="en-US" altLang="zh-CN" dirty="0" err="1"/>
              <a:t>st</a:t>
            </a:r>
            <a:r>
              <a:rPr lang="en-US" altLang="zh-CN" dirty="0"/>
              <a:t>[cnt-1]]&lt;=a[</a:t>
            </a:r>
            <a:r>
              <a:rPr lang="en-US" altLang="zh-CN" dirty="0" err="1"/>
              <a:t>i</a:t>
            </a:r>
            <a:r>
              <a:rPr lang="en-US" altLang="zh-CN" dirty="0"/>
              <a:t>])--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cnt</a:t>
            </a:r>
            <a:r>
              <a:rPr lang="en-US" altLang="zh-CN" dirty="0"/>
              <a:t>==0)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]=0;</a:t>
            </a:r>
          </a:p>
          <a:p>
            <a:r>
              <a:rPr lang="en-US" altLang="zh-CN" dirty="0"/>
              <a:t>        else 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st</a:t>
            </a:r>
            <a:r>
              <a:rPr lang="en-US" altLang="zh-CN" dirty="0"/>
              <a:t>[cnt-1];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cnt</a:t>
            </a:r>
            <a:r>
              <a:rPr lang="en-US" altLang="zh-CN" dirty="0"/>
              <a:t>++]=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 err="1"/>
              <a:t>printf</a:t>
            </a:r>
            <a:r>
              <a:rPr lang="en-US" altLang="zh-CN" dirty="0"/>
              <a:t>("%d ",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DD55DA-6736-4880-9E0B-76D6B7BD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P5788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80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572926" cy="44489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某竞赛可以从一年级打到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年级，每年有一个一年级新生开始打这个比赛。这竞赛很特殊，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选手水平永远不变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显然：每个选手有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年的竞赛时间；</a:t>
                </a:r>
                <a:endParaRPr lang="en-US" altLang="zh-CN" dirty="0"/>
              </a:p>
              <a:p>
                <a:r>
                  <a:rPr lang="zh-CN" altLang="en-US" dirty="0"/>
                  <a:t>很多年后，每年都恰好有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个选手正在打这个比赛。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问题来了：从第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年开始的每一年，需要知道谁是现役最强。</a:t>
                </a:r>
                <a:endParaRPr lang="en-US" altLang="zh-CN" dirty="0"/>
              </a:p>
              <a:p>
                <a:r>
                  <a:rPr lang="zh-CN" altLang="en-US" dirty="0"/>
                  <a:t>样例：</a:t>
                </a:r>
                <a:r>
                  <a:rPr lang="en-US" altLang="zh-CN" dirty="0"/>
                  <a:t>k=3, a=3 1 2 4 6 1 2 5 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572926" cy="4448908"/>
              </a:xfrm>
              <a:blipFill>
                <a:blip r:embed="rId2"/>
                <a:stretch>
                  <a:fillRect l="-1615" t="-2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question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3   1   2   4   6   1   2   5   3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手玩样例</a:t>
            </a:r>
          </a:p>
        </p:txBody>
      </p:sp>
    </p:spTree>
    <p:extLst>
      <p:ext uri="{BB962C8B-B14F-4D97-AF65-F5344CB8AC3E}">
        <p14:creationId xmlns:p14="http://schemas.microsoft.com/office/powerpoint/2010/main" val="2410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如果一个人比你强，还比你小，那你就打不过她了。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nmd</a:t>
            </a:r>
            <a:r>
              <a:rPr lang="en-US" altLang="zh-CN" dirty="0"/>
              <a:t>, </a:t>
            </a:r>
            <a:r>
              <a:rPr lang="en-US" altLang="zh-CN" dirty="0" err="1"/>
              <a:t>wsm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zh-CN" altLang="en-US" dirty="0"/>
              <a:t>因为你没退役的时候，她肯定也没退役</a:t>
            </a:r>
            <a:endParaRPr lang="en-US" altLang="zh-CN" dirty="0"/>
          </a:p>
          <a:p>
            <a:r>
              <a:rPr lang="zh-CN" altLang="en-US" dirty="0"/>
              <a:t>所以你永远不可能是现役最强</a:t>
            </a:r>
            <a:endParaRPr lang="en-US" altLang="zh-CN" dirty="0"/>
          </a:p>
          <a:p>
            <a:r>
              <a:rPr lang="zh-CN" altLang="en-US" dirty="0"/>
              <a:t>泥永无出头之日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单调队列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82" y="5004435"/>
            <a:ext cx="1619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我们考虑每一年，拿一个队列来维护“有可能成为现役最强”的选手。对于每一年，干这些事：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把队列末端所有比新选手菜的人弹掉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把队首已经退役的选手弹掉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此时的队首就是这一年的答案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把新选手加入队列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单调队列</a:t>
            </a:r>
          </a:p>
        </p:txBody>
      </p:sp>
    </p:spTree>
    <p:extLst>
      <p:ext uri="{BB962C8B-B14F-4D97-AF65-F5344CB8AC3E}">
        <p14:creationId xmlns:p14="http://schemas.microsoft.com/office/powerpoint/2010/main" val="22008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3   1   2   4   6   1   2   5   3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模拟样例</a:t>
            </a:r>
          </a:p>
        </p:txBody>
      </p:sp>
    </p:spTree>
    <p:extLst>
      <p:ext uri="{BB962C8B-B14F-4D97-AF65-F5344CB8AC3E}">
        <p14:creationId xmlns:p14="http://schemas.microsoft.com/office/powerpoint/2010/main" val="349266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113AC8-E243-4D32-9041-59DA6E2A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滑动窗口 </a:t>
            </a:r>
            <a:r>
              <a:rPr lang="en-US" altLang="zh-CN" dirty="0"/>
              <a:t>/【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单调队列 </a:t>
            </a:r>
            <a:r>
              <a:rPr lang="en-US" altLang="zh-CN" dirty="0"/>
              <a:t>P1886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AF633A5-6732-4447-997C-00120FC6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单调队列例题</a:t>
            </a:r>
          </a:p>
        </p:txBody>
      </p:sp>
    </p:spTree>
    <p:extLst>
      <p:ext uri="{BB962C8B-B14F-4D97-AF65-F5344CB8AC3E}">
        <p14:creationId xmlns:p14="http://schemas.microsoft.com/office/powerpoint/2010/main" val="4311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6B1446-6692-462E-9F4B-F8A8E18F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#include&lt;cstdio&gt;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int N=1e6+10;</a:t>
            </a:r>
          </a:p>
          <a:p>
            <a:r>
              <a:rPr lang="en-US" altLang="zh-CN" dirty="0"/>
              <a:t>struct </a:t>
            </a:r>
            <a:r>
              <a:rPr lang="en-US" altLang="zh-CN" dirty="0" err="1"/>
              <a:t>stt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q[N],</a:t>
            </a:r>
            <a:r>
              <a:rPr lang="en-US" altLang="zh-CN" dirty="0" err="1"/>
              <a:t>fr,ed,ans</a:t>
            </a:r>
            <a:r>
              <a:rPr lang="en-US" altLang="zh-CN" dirty="0"/>
              <a:t>[N];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ma,mi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n,k,a</a:t>
            </a:r>
            <a:r>
              <a:rPr lang="en-US" altLang="zh-CN" dirty="0"/>
              <a:t>[N];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</a:t>
            </a:r>
            <a:r>
              <a:rPr lang="en-US" altLang="zh-CN" dirty="0" err="1"/>
              <a:t>n,&amp;k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while(</a:t>
            </a:r>
            <a:r>
              <a:rPr lang="en-US" altLang="zh-CN" dirty="0" err="1"/>
              <a:t>ma.ed</a:t>
            </a:r>
            <a:r>
              <a:rPr lang="en-US" altLang="zh-CN" dirty="0"/>
              <a:t>&gt;ma.fr&amp;&amp;a[</a:t>
            </a:r>
            <a:r>
              <a:rPr lang="en-US" altLang="zh-CN" dirty="0" err="1"/>
              <a:t>ma.q</a:t>
            </a:r>
            <a:r>
              <a:rPr lang="en-US" altLang="zh-CN" dirty="0"/>
              <a:t>[ma.ed-1]]&lt;=a[</a:t>
            </a:r>
            <a:r>
              <a:rPr lang="en-US" altLang="zh-CN" dirty="0" err="1"/>
              <a:t>i</a:t>
            </a:r>
            <a:r>
              <a:rPr lang="en-US" altLang="zh-CN" dirty="0"/>
              <a:t>])--</a:t>
            </a:r>
            <a:r>
              <a:rPr lang="en-US" altLang="zh-CN" dirty="0" err="1"/>
              <a:t>ma.ed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ma.q</a:t>
            </a:r>
            <a:r>
              <a:rPr lang="en-US" altLang="zh-CN" dirty="0"/>
              <a:t>[</a:t>
            </a:r>
            <a:r>
              <a:rPr lang="en-US" altLang="zh-CN" dirty="0" err="1"/>
              <a:t>ma.ed</a:t>
            </a:r>
            <a:r>
              <a:rPr lang="en-US" altLang="zh-CN" dirty="0"/>
              <a:t>++]=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while(</a:t>
            </a:r>
            <a:r>
              <a:rPr lang="en-US" altLang="zh-CN" dirty="0" err="1"/>
              <a:t>ma.q</a:t>
            </a:r>
            <a:r>
              <a:rPr lang="en-US" altLang="zh-CN" dirty="0"/>
              <a:t>[ma.fr]&lt;=</a:t>
            </a:r>
            <a:r>
              <a:rPr lang="en-US" altLang="zh-CN" dirty="0" err="1"/>
              <a:t>i</a:t>
            </a:r>
            <a:r>
              <a:rPr lang="en-US" altLang="zh-CN" dirty="0"/>
              <a:t>-k)++ma.fr;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ma.ans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ma.q</a:t>
            </a:r>
            <a:r>
              <a:rPr lang="en-US" altLang="zh-CN" dirty="0"/>
              <a:t>[ma.fr]];</a:t>
            </a:r>
          </a:p>
          <a:p>
            <a:endParaRPr lang="en-US" altLang="zh-CN" dirty="0"/>
          </a:p>
          <a:p>
            <a:r>
              <a:rPr lang="en-US" altLang="zh-CN" dirty="0"/>
              <a:t>        while(</a:t>
            </a:r>
            <a:r>
              <a:rPr lang="en-US" altLang="zh-CN" dirty="0" err="1"/>
              <a:t>mi.ed</a:t>
            </a:r>
            <a:r>
              <a:rPr lang="en-US" altLang="zh-CN" dirty="0"/>
              <a:t>&gt;mi.fr&amp;&amp;a[</a:t>
            </a:r>
            <a:r>
              <a:rPr lang="en-US" altLang="zh-CN" dirty="0" err="1"/>
              <a:t>mi.q</a:t>
            </a:r>
            <a:r>
              <a:rPr lang="en-US" altLang="zh-CN" dirty="0"/>
              <a:t>[mi.ed-1]]&gt;=a[</a:t>
            </a:r>
            <a:r>
              <a:rPr lang="en-US" altLang="zh-CN" dirty="0" err="1"/>
              <a:t>i</a:t>
            </a:r>
            <a:r>
              <a:rPr lang="en-US" altLang="zh-CN" dirty="0"/>
              <a:t>])--</a:t>
            </a:r>
            <a:r>
              <a:rPr lang="en-US" altLang="zh-CN" dirty="0" err="1"/>
              <a:t>mi.ed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mi.q</a:t>
            </a:r>
            <a:r>
              <a:rPr lang="en-US" altLang="zh-CN" dirty="0"/>
              <a:t>[</a:t>
            </a:r>
            <a:r>
              <a:rPr lang="en-US" altLang="zh-CN" dirty="0" err="1"/>
              <a:t>mi.ed</a:t>
            </a:r>
            <a:r>
              <a:rPr lang="en-US" altLang="zh-CN" dirty="0"/>
              <a:t>++]=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while(</a:t>
            </a:r>
            <a:r>
              <a:rPr lang="en-US" altLang="zh-CN" dirty="0" err="1"/>
              <a:t>mi.q</a:t>
            </a:r>
            <a:r>
              <a:rPr lang="en-US" altLang="zh-CN" dirty="0"/>
              <a:t>[mi.fr]&lt;=</a:t>
            </a:r>
            <a:r>
              <a:rPr lang="en-US" altLang="zh-CN" dirty="0" err="1"/>
              <a:t>i</a:t>
            </a:r>
            <a:r>
              <a:rPr lang="en-US" altLang="zh-CN" dirty="0"/>
              <a:t>-k)++mi.fr;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mi.ans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mi.q</a:t>
            </a:r>
            <a:r>
              <a:rPr lang="en-US" altLang="zh-CN" dirty="0"/>
              <a:t>[mi.fr]];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k;i</a:t>
            </a:r>
            <a:r>
              <a:rPr lang="en-US" altLang="zh-CN" dirty="0"/>
              <a:t>&lt;=n;++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 err="1"/>
              <a:t>printf</a:t>
            </a:r>
            <a:r>
              <a:rPr lang="en-US" altLang="zh-CN" dirty="0"/>
              <a:t>("%d ",</a:t>
            </a:r>
            <a:r>
              <a:rPr lang="en-US" altLang="zh-CN" dirty="0" err="1"/>
              <a:t>mi.ans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k;i</a:t>
            </a:r>
            <a:r>
              <a:rPr lang="en-US" altLang="zh-CN" dirty="0"/>
              <a:t>&lt;=n;++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 err="1"/>
              <a:t>printf</a:t>
            </a:r>
            <a:r>
              <a:rPr lang="en-US" altLang="zh-CN" dirty="0"/>
              <a:t>("%d ",</a:t>
            </a:r>
            <a:r>
              <a:rPr lang="en-US" altLang="zh-CN" dirty="0" err="1"/>
              <a:t>ma.ans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/*</a:t>
            </a:r>
          </a:p>
          <a:p>
            <a:r>
              <a:rPr lang="en-US" altLang="zh-CN" dirty="0"/>
              <a:t>8 3</a:t>
            </a:r>
          </a:p>
          <a:p>
            <a:r>
              <a:rPr lang="en-US" altLang="zh-CN" dirty="0"/>
              <a:t>1 3 -1 -3 5 3 6 7</a:t>
            </a:r>
          </a:p>
          <a:p>
            <a:r>
              <a:rPr lang="en-US" altLang="zh-CN" dirty="0"/>
              <a:t>*/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73A90E-0753-4160-A19A-2EAA363F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P1886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9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初值全为</a:t>
                </a:r>
                <a:r>
                  <a:rPr lang="en-US" altLang="zh-CN" dirty="0"/>
                  <a:t>0)</a:t>
                </a:r>
                <a:r>
                  <a:rPr lang="zh-CN" altLang="en-US" dirty="0"/>
                  <a:t>。有很多次操作，每个操作形如：</a:t>
                </a:r>
                <a:endParaRPr lang="en-US" altLang="zh-CN" dirty="0"/>
              </a:p>
              <a:p>
                <a:r>
                  <a:rPr lang="en-US" altLang="zh-CN" dirty="0"/>
                  <a:t>A l r k  </a:t>
                </a:r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/>
                  <a:t>每个值加上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最后输出整个数组。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复杂度要求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2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6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允许查询</a:t>
            </a:r>
            <a:r>
              <a:rPr lang="zh-CN" altLang="en-US" dirty="0">
                <a:solidFill>
                  <a:srgbClr val="FF0000"/>
                </a:solidFill>
              </a:rPr>
              <a:t>最大值</a:t>
            </a:r>
            <a:r>
              <a:rPr lang="zh-CN" altLang="en-US" dirty="0"/>
              <a:t>的集合，包含在</a:t>
            </a:r>
            <a:r>
              <a:rPr lang="en-US" altLang="zh-CN" dirty="0"/>
              <a:t>&lt;queue&gt;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 err="1"/>
              <a:t>priority_queue</a:t>
            </a:r>
            <a:r>
              <a:rPr lang="en-US" altLang="zh-CN" dirty="0"/>
              <a:t>&lt;int&gt;q;</a:t>
            </a:r>
          </a:p>
          <a:p>
            <a:endParaRPr lang="en-US" altLang="zh-CN" dirty="0"/>
          </a:p>
          <a:p>
            <a:r>
              <a:rPr lang="zh-CN" altLang="en-US" dirty="0"/>
              <a:t>默认是大根堆，小根堆如何定义？</a:t>
            </a:r>
            <a:endParaRPr lang="en-US" altLang="zh-CN" dirty="0"/>
          </a:p>
          <a:p>
            <a:r>
              <a:rPr lang="en-US" altLang="zh-CN" dirty="0" err="1"/>
              <a:t>priority_queue</a:t>
            </a:r>
            <a:r>
              <a:rPr lang="en-US" altLang="zh-CN" dirty="0"/>
              <a:t>&lt;</a:t>
            </a:r>
            <a:r>
              <a:rPr lang="en-US" altLang="zh-CN" dirty="0" err="1"/>
              <a:t>int,greater</a:t>
            </a:r>
            <a:r>
              <a:rPr lang="en-US" altLang="zh-CN" dirty="0"/>
              <a:t>&lt;int&gt;,vector&lt;int&gt; &gt;q;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</p:spTree>
    <p:extLst>
      <p:ext uri="{BB962C8B-B14F-4D97-AF65-F5344CB8AC3E}">
        <p14:creationId xmlns:p14="http://schemas.microsoft.com/office/powerpoint/2010/main" val="257417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P1631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</p:spTree>
    <p:extLst>
      <p:ext uri="{BB962C8B-B14F-4D97-AF65-F5344CB8AC3E}">
        <p14:creationId xmlns:p14="http://schemas.microsoft.com/office/powerpoint/2010/main" val="67766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56964E1-2B8B-4527-94CA-59745D0C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#include&lt;cstdio&gt;</a:t>
            </a:r>
          </a:p>
          <a:p>
            <a:r>
              <a:rPr lang="en-US" altLang="zh-CN" dirty="0"/>
              <a:t>#include&lt;queue&gt;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int N=1e5+10;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n,a</a:t>
            </a:r>
            <a:r>
              <a:rPr lang="en-US" altLang="zh-CN" dirty="0"/>
              <a:t>[N],b[N];</a:t>
            </a:r>
          </a:p>
          <a:p>
            <a:r>
              <a:rPr lang="en-US" altLang="zh-CN" dirty="0"/>
              <a:t>struct </a:t>
            </a:r>
            <a:r>
              <a:rPr lang="en-US" altLang="zh-CN" dirty="0" err="1"/>
              <a:t>stt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bool operator&lt;(const </a:t>
            </a:r>
            <a:r>
              <a:rPr lang="en-US" altLang="zh-CN" dirty="0" err="1"/>
              <a:t>stt</a:t>
            </a:r>
            <a:r>
              <a:rPr lang="en-US" altLang="zh-CN" dirty="0"/>
              <a:t> r)const{</a:t>
            </a:r>
          </a:p>
          <a:p>
            <a:r>
              <a:rPr lang="en-US" altLang="zh-CN" dirty="0"/>
              <a:t>        return a[</a:t>
            </a:r>
            <a:r>
              <a:rPr lang="en-US" altLang="zh-CN" dirty="0" err="1"/>
              <a:t>i</a:t>
            </a:r>
            <a:r>
              <a:rPr lang="en-US" altLang="zh-CN" dirty="0"/>
              <a:t>]+b[j]&gt;a[</a:t>
            </a:r>
            <a:r>
              <a:rPr lang="en-US" altLang="zh-CN" dirty="0" err="1"/>
              <a:t>r.i</a:t>
            </a:r>
            <a:r>
              <a:rPr lang="en-US" altLang="zh-CN" dirty="0"/>
              <a:t>]+b[</a:t>
            </a:r>
            <a:r>
              <a:rPr lang="en-US" altLang="zh-CN" dirty="0" err="1"/>
              <a:t>r.j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priority_queue</a:t>
            </a:r>
            <a:r>
              <a:rPr lang="en-US" altLang="zh-CN" dirty="0"/>
              <a:t>&lt;</a:t>
            </a:r>
            <a:r>
              <a:rPr lang="en-US" altLang="zh-CN" dirty="0" err="1"/>
              <a:t>stt</a:t>
            </a:r>
            <a:r>
              <a:rPr lang="en-US" altLang="zh-CN" dirty="0"/>
              <a:t>&gt;q;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 err="1"/>
              <a:t>q.push</a:t>
            </a:r>
            <a:r>
              <a:rPr lang="en-US" altLang="zh-CN" dirty="0"/>
              <a:t>((</a:t>
            </a:r>
            <a:r>
              <a:rPr lang="en-US" altLang="zh-CN" dirty="0" err="1"/>
              <a:t>stt</a:t>
            </a:r>
            <a:r>
              <a:rPr lang="en-US" altLang="zh-CN" dirty="0"/>
              <a:t>){i,1});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=1;i&lt;=n;++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stt</a:t>
            </a:r>
            <a:r>
              <a:rPr lang="en-US" altLang="zh-CN" dirty="0"/>
              <a:t> </a:t>
            </a:r>
            <a:r>
              <a:rPr lang="en-US" altLang="zh-CN" dirty="0" err="1"/>
              <a:t>tmp</a:t>
            </a:r>
            <a:r>
              <a:rPr lang="en-US" altLang="zh-CN" dirty="0"/>
              <a:t>=</a:t>
            </a:r>
            <a:r>
              <a:rPr lang="en-US" altLang="zh-CN" dirty="0" err="1"/>
              <a:t>q.top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("%d ",a[</a:t>
            </a:r>
            <a:r>
              <a:rPr lang="en-US" altLang="zh-CN" dirty="0" err="1"/>
              <a:t>tmp.i</a:t>
            </a:r>
            <a:r>
              <a:rPr lang="en-US" altLang="zh-CN" dirty="0"/>
              <a:t>]+b[</a:t>
            </a:r>
            <a:r>
              <a:rPr lang="en-US" altLang="zh-CN" dirty="0" err="1"/>
              <a:t>tmp.j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q.push</a:t>
            </a:r>
            <a:r>
              <a:rPr lang="en-US" altLang="zh-CN" dirty="0"/>
              <a:t>((</a:t>
            </a:r>
            <a:r>
              <a:rPr lang="en-US" altLang="zh-CN" dirty="0" err="1"/>
              <a:t>stt</a:t>
            </a:r>
            <a:r>
              <a:rPr lang="en-US" altLang="zh-CN" dirty="0"/>
              <a:t>){tmp.i,tmp.j+1});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48E5A85-BA93-44EB-9007-63B94E6C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P1631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6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623688-09DB-40F3-A603-C2D545FD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C7F673-F07E-4820-A8CF-245D8816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拓展：复杂度与记号</a:t>
            </a:r>
          </a:p>
        </p:txBody>
      </p:sp>
    </p:spTree>
    <p:extLst>
      <p:ext uri="{BB962C8B-B14F-4D97-AF65-F5344CB8AC3E}">
        <p14:creationId xmlns:p14="http://schemas.microsoft.com/office/powerpoint/2010/main" val="21352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BDF11B-B2AD-4D07-9700-41B8C2A8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389C85-0892-4FA6-8D4A-ACD130F9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拓展：优先队列复杂度与堆结构</a:t>
            </a:r>
          </a:p>
        </p:txBody>
      </p:sp>
    </p:spTree>
    <p:extLst>
      <p:ext uri="{BB962C8B-B14F-4D97-AF65-F5344CB8AC3E}">
        <p14:creationId xmlns:p14="http://schemas.microsoft.com/office/powerpoint/2010/main" val="236581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D12AE97-A2E1-478E-878D-EE71417C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洛谷网校：阮行止，这个</a:t>
            </a:r>
            <a:r>
              <a:rPr lang="en-US" altLang="zh-CN" dirty="0"/>
              <a:t>PPT</a:t>
            </a:r>
            <a:r>
              <a:rPr lang="zh-CN" altLang="en-US" dirty="0"/>
              <a:t>是基于他的工作修改而来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1309C6-BAEC-422E-B180-9BCD2DB7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特别鸣谢</a:t>
            </a:r>
          </a:p>
        </p:txBody>
      </p:sp>
    </p:spTree>
    <p:extLst>
      <p:ext uri="{BB962C8B-B14F-4D97-AF65-F5344CB8AC3E}">
        <p14:creationId xmlns:p14="http://schemas.microsoft.com/office/powerpoint/2010/main" val="17738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我们可以想到：</a:t>
                </a:r>
                <a:endParaRPr lang="en-US" altLang="zh-CN" dirty="0"/>
              </a:p>
              <a:p>
                <a:r>
                  <a:rPr lang="zh-CN" altLang="en-US" dirty="0"/>
                  <a:t>我们如果知道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每一个元素比前一个元素大多少</a:t>
                </a:r>
                <a:r>
                  <a:rPr lang="zh-CN" altLang="en-US" dirty="0"/>
                  <a:t>，就可以推出整个序列。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e.g. </a:t>
                </a:r>
                <a:r>
                  <a:rPr lang="zh-CN" altLang="en-US" dirty="0"/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大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小</a:t>
                </a:r>
                <a:r>
                  <a:rPr lang="en-US" altLang="zh-CN" dirty="0"/>
                  <a:t>4.</a:t>
                </a:r>
              </a:p>
              <a:p>
                <a:r>
                  <a:rPr lang="zh-CN" altLang="en-US" dirty="0"/>
                  <a:t>那么可以推出：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+3=5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−4=1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02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，实际上是发生了这两件事：</a:t>
            </a:r>
            <a:endParaRPr lang="en-US" altLang="zh-CN" dirty="0"/>
          </a:p>
          <a:p>
            <a:r>
              <a:rPr lang="en-US" altLang="zh-CN" dirty="0"/>
              <a:t>a[l]</a:t>
            </a:r>
            <a:r>
              <a:rPr lang="zh-CN" altLang="en-US" dirty="0"/>
              <a:t>比前一个元素多了</a:t>
            </a:r>
            <a:r>
              <a:rPr lang="en-US" altLang="zh-CN" dirty="0"/>
              <a:t>k;</a:t>
            </a:r>
          </a:p>
          <a:p>
            <a:r>
              <a:rPr lang="en-US" altLang="zh-CN" dirty="0"/>
              <a:t>a[r+1]</a:t>
            </a:r>
            <a:r>
              <a:rPr lang="zh-CN" altLang="en-US" dirty="0"/>
              <a:t>比前一个元素少了</a:t>
            </a:r>
            <a:r>
              <a:rPr lang="en-US" altLang="zh-CN" dirty="0"/>
              <a:t>k.</a:t>
            </a:r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691499" y="5281301"/>
            <a:ext cx="4623275" cy="47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94804" y="4828374"/>
            <a:ext cx="1939895" cy="4529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503065" y="4828374"/>
            <a:ext cx="0" cy="45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434699" y="4895467"/>
                <a:ext cx="52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699" y="4895467"/>
                <a:ext cx="52983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6417891" y="4828374"/>
            <a:ext cx="0" cy="45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905143" y="4895467"/>
                <a:ext cx="52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43" y="4895467"/>
                <a:ext cx="52983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8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我们用数组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表示刚刚的差值，</a:t>
                </a:r>
                <a:r>
                  <a:rPr lang="en-US" altLang="zh-CN" dirty="0"/>
                  <a:t>p[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]-a[i-1].</a:t>
                </a:r>
              </a:p>
              <a:p>
                <a:r>
                  <a:rPr lang="zh-CN" altLang="en-US" dirty="0"/>
                  <a:t>那么：区间加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，可以化为这两个操作：</a:t>
                </a:r>
                <a:endParaRPr lang="en-US" altLang="zh-CN" dirty="0"/>
              </a:p>
              <a:p>
                <a:r>
                  <a:rPr lang="en-US" altLang="zh-CN" dirty="0"/>
                  <a:t>p[l]+=k;</a:t>
                </a:r>
              </a:p>
              <a:p>
                <a:r>
                  <a:rPr lang="en-US" altLang="zh-CN" dirty="0"/>
                  <a:t>p[r+1]-=k;       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因此，一次区间加只修改这两个元素；</a:t>
                </a:r>
                <a:endParaRPr lang="en-US" altLang="zh-CN" dirty="0"/>
              </a:p>
              <a:p>
                <a:r>
                  <a:rPr lang="zh-CN" altLang="en-US" dirty="0"/>
                  <a:t>最后利用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数组求出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数组，即为答案。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9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1730</TotalTime>
  <Words>3552</Words>
  <Application>Microsoft Office PowerPoint</Application>
  <PresentationFormat>宽屏</PresentationFormat>
  <Paragraphs>437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Yahei Consolas Hybrid</vt:lpstr>
      <vt:lpstr>Arial</vt:lpstr>
      <vt:lpstr>Calibri</vt:lpstr>
      <vt:lpstr>Cambria Math</vt:lpstr>
      <vt:lpstr>Consolas</vt:lpstr>
      <vt:lpstr>Tw Cen MT</vt:lpstr>
      <vt:lpstr>Wingdings 3</vt:lpstr>
      <vt:lpstr>积分</vt:lpstr>
      <vt:lpstr>前缀和，离散化与基础数据结构</vt:lpstr>
      <vt:lpstr>学习的网站</vt:lpstr>
      <vt:lpstr>前缀和</vt:lpstr>
      <vt:lpstr>前缀和</vt:lpstr>
      <vt:lpstr>前缀和</vt:lpstr>
      <vt:lpstr>区间加</vt:lpstr>
      <vt:lpstr>区间加</vt:lpstr>
      <vt:lpstr>区间加</vt:lpstr>
      <vt:lpstr>区间加</vt:lpstr>
      <vt:lpstr>区间加</vt:lpstr>
      <vt:lpstr>差分与前缀和</vt:lpstr>
      <vt:lpstr>P3397</vt:lpstr>
      <vt:lpstr>题目</vt:lpstr>
      <vt:lpstr>离散化</vt:lpstr>
      <vt:lpstr>怎么办？</vt:lpstr>
      <vt:lpstr>P1496</vt:lpstr>
      <vt:lpstr>基础数据结构</vt:lpstr>
      <vt:lpstr>intro</vt:lpstr>
      <vt:lpstr>线性表</vt:lpstr>
      <vt:lpstr>洗碗问题</vt:lpstr>
      <vt:lpstr>洗碗问题</vt:lpstr>
      <vt:lpstr>栈的性质</vt:lpstr>
      <vt:lpstr>生活中的栈</vt:lpstr>
      <vt:lpstr>初赛一题</vt:lpstr>
      <vt:lpstr>实现栈</vt:lpstr>
      <vt:lpstr>括号匹配问题</vt:lpstr>
      <vt:lpstr>括号匹配问题</vt:lpstr>
      <vt:lpstr>括号匹配问题</vt:lpstr>
      <vt:lpstr>括号匹配问题</vt:lpstr>
      <vt:lpstr>栈与函数调用</vt:lpstr>
      <vt:lpstr>后缀表达式</vt:lpstr>
      <vt:lpstr>P1449</vt:lpstr>
      <vt:lpstr>排队问题</vt:lpstr>
      <vt:lpstr>排队问题</vt:lpstr>
      <vt:lpstr>队列的性质</vt:lpstr>
      <vt:lpstr>生活中的队列</vt:lpstr>
      <vt:lpstr>实现队列</vt:lpstr>
      <vt:lpstr>yyy审题解</vt:lpstr>
      <vt:lpstr>约瑟夫问题</vt:lpstr>
      <vt:lpstr>约瑟夫问题</vt:lpstr>
      <vt:lpstr>链表</vt:lpstr>
      <vt:lpstr>链表操作</vt:lpstr>
      <vt:lpstr>初赛一题</vt:lpstr>
      <vt:lpstr>P1160</vt:lpstr>
      <vt:lpstr>单调栈 &amp; 单调队列</vt:lpstr>
      <vt:lpstr>what’s your problem</vt:lpstr>
      <vt:lpstr>分析</vt:lpstr>
      <vt:lpstr>手玩样例</vt:lpstr>
      <vt:lpstr>栈</vt:lpstr>
      <vt:lpstr>模拟样例</vt:lpstr>
      <vt:lpstr>单调栈例题</vt:lpstr>
      <vt:lpstr>P5788</vt:lpstr>
      <vt:lpstr>another question</vt:lpstr>
      <vt:lpstr>手玩样例</vt:lpstr>
      <vt:lpstr>单调队列</vt:lpstr>
      <vt:lpstr>单调队列</vt:lpstr>
      <vt:lpstr>模拟样例</vt:lpstr>
      <vt:lpstr>单调队列例题</vt:lpstr>
      <vt:lpstr>P1886</vt:lpstr>
      <vt:lpstr>优先队列</vt:lpstr>
      <vt:lpstr>优先队列</vt:lpstr>
      <vt:lpstr>优先队列</vt:lpstr>
      <vt:lpstr>P1631</vt:lpstr>
      <vt:lpstr>拓展：复杂度与记号</vt:lpstr>
      <vt:lpstr>拓展：优先队列复杂度与堆结构</vt:lpstr>
      <vt:lpstr>特别鸣谢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堂辉 李</cp:lastModifiedBy>
  <cp:revision>440</cp:revision>
  <dcterms:created xsi:type="dcterms:W3CDTF">2016-12-04T04:07:19Z</dcterms:created>
  <dcterms:modified xsi:type="dcterms:W3CDTF">2024-07-05T09:48:14Z</dcterms:modified>
</cp:coreProperties>
</file>