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62" r:id="rId7"/>
    <p:sldId id="263" r:id="rId8"/>
    <p:sldId id="264" r:id="rId9"/>
    <p:sldId id="265" r:id="rId10"/>
    <p:sldId id="269" r:id="rId11"/>
    <p:sldId id="270" r:id="rId12"/>
    <p:sldId id="271" r:id="rId13"/>
    <p:sldId id="272" r:id="rId14"/>
    <p:sldId id="273" r:id="rId15"/>
    <p:sldId id="274" r:id="rId16"/>
    <p:sldId id="275"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2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80.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1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20.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21.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8.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821055"/>
            <a:ext cx="9799320" cy="701040"/>
          </a:xfrm>
        </p:spPr>
        <p:txBody>
          <a:bodyPr>
            <a:normAutofit fontScale="90000"/>
          </a:bodyPr>
          <a:p>
            <a:r>
              <a:rPr lang="en-US" altLang="zh-CN"/>
              <a:t>VS2022</a:t>
            </a:r>
            <a:r>
              <a:rPr lang="zh-CN" altLang="en-US"/>
              <a:t>调试工具的使用</a:t>
            </a:r>
            <a:endParaRPr lang="zh-CN" altLang="en-US"/>
          </a:p>
        </p:txBody>
      </p:sp>
      <p:sp>
        <p:nvSpPr>
          <p:cNvPr id="3" name="副标题 2"/>
          <p:cNvSpPr>
            <a:spLocks noGrp="1"/>
          </p:cNvSpPr>
          <p:nvPr>
            <p:ph type="subTitle" idx="1"/>
            <p:custDataLst>
              <p:tags r:id="rId2"/>
            </p:custDataLst>
          </p:nvPr>
        </p:nvSpPr>
        <p:spPr>
          <a:xfrm>
            <a:off x="3215005" y="5450205"/>
            <a:ext cx="5761355" cy="1064895"/>
          </a:xfrm>
        </p:spPr>
        <p:txBody>
          <a:bodyPr>
            <a:normAutofit fontScale="60000"/>
          </a:bodyPr>
          <a:p>
            <a:r>
              <a:rPr lang="zh-CN" altLang="en-US"/>
              <a:t>姓名：朱俊泽</a:t>
            </a:r>
            <a:endParaRPr lang="zh-CN" altLang="en-US"/>
          </a:p>
          <a:p>
            <a:r>
              <a:rPr lang="zh-CN" altLang="en-US"/>
              <a:t>学号：</a:t>
            </a:r>
            <a:r>
              <a:rPr lang="en-US" altLang="zh-CN"/>
              <a:t>2351114</a:t>
            </a:r>
            <a:endParaRPr lang="en-US" altLang="zh-CN"/>
          </a:p>
          <a:p>
            <a:r>
              <a:rPr lang="zh-CN" altLang="en-US"/>
              <a:t>班级：信</a:t>
            </a:r>
            <a:r>
              <a:rPr lang="en-US" altLang="zh-CN"/>
              <a:t>15</a:t>
            </a:r>
            <a:endParaRPr lang="en-US" altLang="zh-CN"/>
          </a:p>
        </p:txBody>
      </p:sp>
      <p:pic>
        <p:nvPicPr>
          <p:cNvPr id="4" name="图片 4" descr="Cache_66f2c7bef0804745."/>
          <p:cNvPicPr>
            <a:picLocks noChangeAspect="1"/>
          </p:cNvPicPr>
          <p:nvPr/>
        </p:nvPicPr>
        <p:blipFill>
          <a:blip r:embed="rId3"/>
          <a:stretch>
            <a:fillRect/>
          </a:stretch>
        </p:blipFill>
        <p:spPr>
          <a:xfrm>
            <a:off x="374015" y="2061845"/>
            <a:ext cx="11363960" cy="200025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5415" y="-315595"/>
            <a:ext cx="8295005" cy="1879600"/>
          </a:xfrm>
        </p:spPr>
        <p:txBody>
          <a:bodyPr>
            <a:normAutofit/>
          </a:bodyPr>
          <a:p>
            <a:r>
              <a:rPr lang="zh-CN" altLang="en-US" sz="1780">
                <a:sym typeface="+mn-ea"/>
              </a:rPr>
              <a:t>3.1 char/int/float等简单变量</a:t>
            </a:r>
            <a:br>
              <a:rPr lang="zh-CN" altLang="en-US" sz="1780"/>
            </a:br>
            <a:r>
              <a:rPr lang="zh-CN" altLang="en-US" sz="1780">
                <a:sym typeface="+mn-ea"/>
              </a:rPr>
              <a:t>3.2指向简单变量的指针变量(如何查看地址、值?)</a:t>
            </a:r>
            <a:br>
              <a:rPr lang="zh-CN" altLang="en-US" sz="1780"/>
            </a:br>
            <a:r>
              <a:rPr lang="zh-CN" altLang="en-US" sz="1780">
                <a:sym typeface="+mn-ea"/>
              </a:rPr>
              <a:t>3.3一维数组</a:t>
            </a:r>
            <a:br>
              <a:rPr lang="zh-CN" altLang="en-US" sz="1780"/>
            </a:br>
            <a:r>
              <a:rPr lang="zh-CN" altLang="en-US" sz="1780">
                <a:sym typeface="+mn-ea"/>
              </a:rPr>
              <a:t>3.4指向一维数组的指针变量(如何查看地址、值?)</a:t>
            </a:r>
            <a:endParaRPr lang="zh-CN" altLang="en-US" sz="1780"/>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3" name="图片 2"/>
          <p:cNvPicPr>
            <a:picLocks noChangeAspect="1"/>
          </p:cNvPicPr>
          <p:nvPr/>
        </p:nvPicPr>
        <p:blipFill>
          <a:blip r:embed="rId2"/>
          <a:stretch>
            <a:fillRect/>
          </a:stretch>
        </p:blipFill>
        <p:spPr>
          <a:xfrm>
            <a:off x="294005" y="2000885"/>
            <a:ext cx="6830695" cy="4125595"/>
          </a:xfrm>
          <a:prstGeom prst="rect">
            <a:avLst/>
          </a:prstGeom>
        </p:spPr>
      </p:pic>
      <p:sp>
        <p:nvSpPr>
          <p:cNvPr id="4" name="文本框 3"/>
          <p:cNvSpPr txBox="1"/>
          <p:nvPr/>
        </p:nvSpPr>
        <p:spPr>
          <a:xfrm>
            <a:off x="7538720" y="1648460"/>
            <a:ext cx="4501515" cy="3692525"/>
          </a:xfrm>
          <a:prstGeom prst="rect">
            <a:avLst/>
          </a:prstGeom>
          <a:noFill/>
        </p:spPr>
        <p:txBody>
          <a:bodyPr wrap="square" rtlCol="0">
            <a:spAutoFit/>
          </a:bodyPr>
          <a:p>
            <a:r>
              <a:rPr lang="en-US" altLang="zh-CN"/>
              <a:t>char</a:t>
            </a:r>
            <a:r>
              <a:rPr lang="zh-CN" altLang="en-US"/>
              <a:t>、</a:t>
            </a:r>
            <a:r>
              <a:rPr lang="en-US" altLang="zh-CN"/>
              <a:t>int</a:t>
            </a:r>
            <a:r>
              <a:rPr lang="zh-CN" altLang="en-US"/>
              <a:t>、</a:t>
            </a:r>
            <a:r>
              <a:rPr lang="en-US" altLang="zh-CN"/>
              <a:t>float</a:t>
            </a:r>
            <a:r>
              <a:rPr lang="zh-CN" altLang="en-US"/>
              <a:t>等简单变量可以在局部变量</a:t>
            </a:r>
            <a:endParaRPr lang="zh-CN" altLang="en-US"/>
          </a:p>
          <a:p>
            <a:r>
              <a:rPr lang="zh-CN" altLang="en-US"/>
              <a:t>窗口中查看，也可以在自动窗口中搜索查看。</a:t>
            </a:r>
            <a:endParaRPr lang="zh-CN" altLang="en-US"/>
          </a:p>
          <a:p>
            <a:r>
              <a:rPr lang="zh-CN" altLang="en-US"/>
              <a:t>他们的指针变量也可以查看，先是地址再是他们代表的值，</a:t>
            </a:r>
            <a:r>
              <a:rPr lang="en-US" altLang="zh-CN"/>
              <a:t>char</a:t>
            </a:r>
            <a:r>
              <a:rPr lang="zh-CN" altLang="en-US"/>
              <a:t>的值无法正常显示，但是输出时是正常的</a:t>
            </a:r>
            <a:endParaRPr lang="zh-CN" altLang="en-US"/>
          </a:p>
          <a:p>
            <a:endParaRPr lang="zh-CN" altLang="en-US"/>
          </a:p>
          <a:p>
            <a:endParaRPr lang="zh-CN" altLang="en-US"/>
          </a:p>
          <a:p>
            <a:r>
              <a:rPr lang="zh-CN" altLang="en-US"/>
              <a:t>一维数组的值可以在局部变量窗口中查看，也可以在自动窗口中搜索查看。一维数组首先显示首地址再显示所有的内容</a:t>
            </a:r>
            <a:endParaRPr lang="zh-CN" altLang="en-US"/>
          </a:p>
          <a:p>
            <a:r>
              <a:rPr lang="zh-CN" altLang="en-US"/>
              <a:t>一维数组的指针变量指向的是首地址，同样可以查看。</a:t>
            </a:r>
            <a:endParaRPr lang="zh-CN" altLang="en-US"/>
          </a:p>
        </p:txBody>
      </p:sp>
      <p:sp>
        <p:nvSpPr>
          <p:cNvPr id="6" name="图文框 5"/>
          <p:cNvSpPr/>
          <p:nvPr/>
        </p:nvSpPr>
        <p:spPr>
          <a:xfrm>
            <a:off x="4194175" y="2487295"/>
            <a:ext cx="3007995" cy="159893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8040" y="399415"/>
            <a:ext cx="8284845" cy="415290"/>
          </a:xfrm>
        </p:spPr>
        <p:txBody>
          <a:bodyPr>
            <a:normAutofit fontScale="90000"/>
          </a:bodyPr>
          <a:p>
            <a:r>
              <a:rPr lang="zh-CN" altLang="en-US">
                <a:sym typeface="+mn-ea"/>
              </a:rPr>
              <a:t>3.5二维数组(包括数组名仅带一个下标的情况)</a:t>
            </a:r>
            <a:endParaRPr lang="zh-CN" altLang="en-US"/>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3" name="图片 2"/>
          <p:cNvPicPr>
            <a:picLocks noChangeAspect="1"/>
          </p:cNvPicPr>
          <p:nvPr/>
        </p:nvPicPr>
        <p:blipFill>
          <a:blip r:embed="rId2"/>
          <a:stretch>
            <a:fillRect/>
          </a:stretch>
        </p:blipFill>
        <p:spPr>
          <a:xfrm>
            <a:off x="598170" y="1497330"/>
            <a:ext cx="7008495" cy="3642360"/>
          </a:xfrm>
          <a:prstGeom prst="rect">
            <a:avLst/>
          </a:prstGeom>
        </p:spPr>
      </p:pic>
      <p:sp>
        <p:nvSpPr>
          <p:cNvPr id="4" name="文本框 3"/>
          <p:cNvSpPr txBox="1"/>
          <p:nvPr/>
        </p:nvSpPr>
        <p:spPr>
          <a:xfrm>
            <a:off x="8068310" y="1593850"/>
            <a:ext cx="3489960" cy="1476375"/>
          </a:xfrm>
          <a:prstGeom prst="rect">
            <a:avLst/>
          </a:prstGeom>
          <a:noFill/>
        </p:spPr>
        <p:txBody>
          <a:bodyPr wrap="square" rtlCol="0">
            <a:spAutoFit/>
          </a:bodyPr>
          <a:p>
            <a:r>
              <a:rPr lang="zh-CN" altLang="en-US"/>
              <a:t>二维数组的时候则是会显示每行首地址，按顺序显示。显示的就是各个一维数组。</a:t>
            </a:r>
            <a:endParaRPr lang="zh-CN" altLang="en-US"/>
          </a:p>
          <a:p>
            <a:r>
              <a:rPr lang="zh-CN" altLang="en-US"/>
              <a:t>而当仅带一个下标的时候就会缺省填补上。</a:t>
            </a:r>
            <a:endParaRPr lang="zh-CN" altLang="en-US"/>
          </a:p>
        </p:txBody>
      </p:sp>
      <p:cxnSp>
        <p:nvCxnSpPr>
          <p:cNvPr id="6" name="直接箭头连接符 5"/>
          <p:cNvCxnSpPr/>
          <p:nvPr/>
        </p:nvCxnSpPr>
        <p:spPr>
          <a:xfrm flipH="1">
            <a:off x="7057390" y="1728470"/>
            <a:ext cx="1017905" cy="5480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flipH="1" flipV="1">
            <a:off x="6352540" y="2667635"/>
            <a:ext cx="1610995" cy="2908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6104255" cy="783590"/>
          </a:xfrm>
        </p:spPr>
        <p:txBody>
          <a:bodyPr>
            <a:normAutofit/>
          </a:bodyPr>
          <a:p>
            <a:r>
              <a:rPr lang="zh-CN" altLang="en-US" sz="2000">
                <a:sym typeface="+mn-ea"/>
              </a:rPr>
              <a:t>3.6实参是一维数组名，形参是指针的情况，如何在函数中查看实参数组的地址、值?</a:t>
            </a:r>
            <a:endParaRPr lang="zh-CN" altLang="en-US" sz="2000"/>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3" name="图片 2"/>
          <p:cNvPicPr>
            <a:picLocks noChangeAspect="1"/>
          </p:cNvPicPr>
          <p:nvPr/>
        </p:nvPicPr>
        <p:blipFill>
          <a:blip r:embed="rId2"/>
          <a:stretch>
            <a:fillRect/>
          </a:stretch>
        </p:blipFill>
        <p:spPr>
          <a:xfrm>
            <a:off x="360045" y="891540"/>
            <a:ext cx="4472940" cy="2537460"/>
          </a:xfrm>
          <a:prstGeom prst="rect">
            <a:avLst/>
          </a:prstGeom>
        </p:spPr>
      </p:pic>
      <p:pic>
        <p:nvPicPr>
          <p:cNvPr id="4" name="图片 3"/>
          <p:cNvPicPr>
            <a:picLocks noChangeAspect="1"/>
          </p:cNvPicPr>
          <p:nvPr/>
        </p:nvPicPr>
        <p:blipFill>
          <a:blip r:embed="rId3"/>
          <a:stretch>
            <a:fillRect/>
          </a:stretch>
        </p:blipFill>
        <p:spPr>
          <a:xfrm>
            <a:off x="360045" y="3429000"/>
            <a:ext cx="4554855" cy="3247390"/>
          </a:xfrm>
          <a:prstGeom prst="rect">
            <a:avLst/>
          </a:prstGeom>
        </p:spPr>
      </p:pic>
      <p:sp>
        <p:nvSpPr>
          <p:cNvPr id="6" name="文本框 5"/>
          <p:cNvSpPr txBox="1"/>
          <p:nvPr/>
        </p:nvSpPr>
        <p:spPr>
          <a:xfrm>
            <a:off x="6005830" y="1236345"/>
            <a:ext cx="3858895" cy="1476375"/>
          </a:xfrm>
          <a:prstGeom prst="rect">
            <a:avLst/>
          </a:prstGeom>
          <a:noFill/>
        </p:spPr>
        <p:txBody>
          <a:bodyPr wrap="square" rtlCol="0">
            <a:spAutoFit/>
          </a:bodyPr>
          <a:p>
            <a:r>
              <a:rPr lang="zh-CN" altLang="en-US"/>
              <a:t>把一维数组名作为实参，传入指针的形参中。此时一维数组变成了一个指针，它不再能显示整个数组的值，此时只能通过指针反应当前位置数组的地址和值</a:t>
            </a:r>
            <a:endParaRPr lang="zh-CN" altLang="en-US"/>
          </a:p>
        </p:txBody>
      </p:sp>
      <p:cxnSp>
        <p:nvCxnSpPr>
          <p:cNvPr id="7" name="直接箭头连接符 6"/>
          <p:cNvCxnSpPr>
            <a:stCxn id="6" idx="1"/>
          </p:cNvCxnSpPr>
          <p:nvPr/>
        </p:nvCxnSpPr>
        <p:spPr>
          <a:xfrm flipH="1" flipV="1">
            <a:off x="4317365" y="1348105"/>
            <a:ext cx="1688465" cy="6267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flipH="1">
            <a:off x="4630420" y="2555875"/>
            <a:ext cx="1487170" cy="13760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图文框 8"/>
          <p:cNvSpPr/>
          <p:nvPr/>
        </p:nvSpPr>
        <p:spPr>
          <a:xfrm>
            <a:off x="3044825" y="1282700"/>
            <a:ext cx="1663700" cy="12065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0" name="图文框 9"/>
          <p:cNvSpPr/>
          <p:nvPr/>
        </p:nvSpPr>
        <p:spPr>
          <a:xfrm>
            <a:off x="3121025" y="3841750"/>
            <a:ext cx="1511300" cy="12700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1035" y="131515"/>
            <a:ext cx="10969200" cy="705600"/>
          </a:xfrm>
        </p:spPr>
        <p:txBody>
          <a:bodyPr>
            <a:normAutofit/>
          </a:bodyPr>
          <a:p>
            <a:r>
              <a:rPr lang="zh-CN" altLang="en-US" sz="2220">
                <a:sym typeface="+mn-ea"/>
              </a:rPr>
              <a:t>3.7指向字符串常量的指针变量(能否看到无名字符串常量的地址?)</a:t>
            </a:r>
            <a:endParaRPr lang="zh-CN" altLang="en-US" sz="2220"/>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3" name="图片 2"/>
          <p:cNvPicPr>
            <a:picLocks noChangeAspect="1"/>
          </p:cNvPicPr>
          <p:nvPr/>
        </p:nvPicPr>
        <p:blipFill>
          <a:blip r:embed="rId2"/>
          <a:stretch>
            <a:fillRect/>
          </a:stretch>
        </p:blipFill>
        <p:spPr>
          <a:xfrm>
            <a:off x="294005" y="999490"/>
            <a:ext cx="7324090" cy="4549140"/>
          </a:xfrm>
          <a:prstGeom prst="rect">
            <a:avLst/>
          </a:prstGeom>
        </p:spPr>
      </p:pic>
      <p:sp>
        <p:nvSpPr>
          <p:cNvPr id="4" name="文本框 3"/>
          <p:cNvSpPr txBox="1"/>
          <p:nvPr/>
        </p:nvSpPr>
        <p:spPr>
          <a:xfrm>
            <a:off x="8298815" y="1806575"/>
            <a:ext cx="3389630" cy="645160"/>
          </a:xfrm>
          <a:prstGeom prst="rect">
            <a:avLst/>
          </a:prstGeom>
          <a:noFill/>
        </p:spPr>
        <p:txBody>
          <a:bodyPr wrap="square" rtlCol="0">
            <a:spAutoFit/>
          </a:bodyPr>
          <a:p>
            <a:r>
              <a:rPr lang="zh-CN" altLang="en-US"/>
              <a:t>指向字符串常量的指针变量也能监测到地址和内容。</a:t>
            </a:r>
            <a:endParaRPr lang="zh-CN" altLang="en-US"/>
          </a:p>
        </p:txBody>
      </p:sp>
      <p:cxnSp>
        <p:nvCxnSpPr>
          <p:cNvPr id="6" name="直接箭头连接符 5"/>
          <p:cNvCxnSpPr/>
          <p:nvPr/>
        </p:nvCxnSpPr>
        <p:spPr>
          <a:xfrm flipH="1">
            <a:off x="7068820" y="2254250"/>
            <a:ext cx="13087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8110" y="399485"/>
            <a:ext cx="10969200" cy="705600"/>
          </a:xfrm>
        </p:spPr>
        <p:txBody>
          <a:bodyPr/>
          <a:p>
            <a:r>
              <a:rPr lang="zh-CN" altLang="en-US" sz="2000">
                <a:sym typeface="+mn-ea"/>
              </a:rPr>
              <a:t>3.8引用(引用与指针是否有区别?有什么区别?)</a:t>
            </a:r>
            <a:endParaRPr lang="zh-CN" altLang="en-US" sz="2000"/>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3" name="图片 2"/>
          <p:cNvPicPr>
            <a:picLocks noChangeAspect="1"/>
          </p:cNvPicPr>
          <p:nvPr/>
        </p:nvPicPr>
        <p:blipFill>
          <a:blip r:embed="rId2"/>
          <a:stretch>
            <a:fillRect/>
          </a:stretch>
        </p:blipFill>
        <p:spPr>
          <a:xfrm>
            <a:off x="394335" y="1868805"/>
            <a:ext cx="6772275" cy="4472305"/>
          </a:xfrm>
          <a:prstGeom prst="rect">
            <a:avLst/>
          </a:prstGeom>
        </p:spPr>
      </p:pic>
      <p:sp>
        <p:nvSpPr>
          <p:cNvPr id="4" name="文本框 3"/>
          <p:cNvSpPr txBox="1"/>
          <p:nvPr/>
        </p:nvSpPr>
        <p:spPr>
          <a:xfrm>
            <a:off x="7740015" y="1772920"/>
            <a:ext cx="3299460" cy="1476375"/>
          </a:xfrm>
          <a:prstGeom prst="rect">
            <a:avLst/>
          </a:prstGeom>
          <a:noFill/>
        </p:spPr>
        <p:txBody>
          <a:bodyPr wrap="square" rtlCol="0">
            <a:spAutoFit/>
          </a:bodyPr>
          <a:p>
            <a:r>
              <a:rPr lang="zh-CN" altLang="en-US"/>
              <a:t>引用其实就是变量的别名，与指针有很大区别。</a:t>
            </a:r>
            <a:endParaRPr lang="zh-CN" altLang="en-US"/>
          </a:p>
          <a:p>
            <a:r>
              <a:rPr lang="zh-CN" altLang="en-US"/>
              <a:t>指针能显示该变量的地址并且显示出该变量的值，而引用只是该变量的别名。</a:t>
            </a:r>
            <a:endParaRPr lang="zh-CN" altLang="en-US"/>
          </a:p>
        </p:txBody>
      </p:sp>
      <p:cxnSp>
        <p:nvCxnSpPr>
          <p:cNvPr id="6" name="直接箭头连接符 5"/>
          <p:cNvCxnSpPr/>
          <p:nvPr/>
        </p:nvCxnSpPr>
        <p:spPr>
          <a:xfrm flipH="1">
            <a:off x="6464935" y="2198370"/>
            <a:ext cx="1241425" cy="3467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2330" y="247085"/>
            <a:ext cx="10969200" cy="705600"/>
          </a:xfrm>
        </p:spPr>
        <p:txBody>
          <a:bodyPr/>
          <a:p>
            <a:r>
              <a:rPr lang="zh-CN" altLang="en-US">
                <a:sym typeface="+mn-ea"/>
              </a:rPr>
              <a:t>3.9使用指针时出现了越界访问</a:t>
            </a:r>
            <a:endParaRPr lang="zh-CN" altLang="en-US"/>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3" name="图片 2"/>
          <p:cNvPicPr>
            <a:picLocks noChangeAspect="1"/>
          </p:cNvPicPr>
          <p:nvPr/>
        </p:nvPicPr>
        <p:blipFill>
          <a:blip r:embed="rId2"/>
          <a:stretch>
            <a:fillRect/>
          </a:stretch>
        </p:blipFill>
        <p:spPr>
          <a:xfrm>
            <a:off x="5995035" y="1172210"/>
            <a:ext cx="4279900" cy="4032885"/>
          </a:xfrm>
          <a:prstGeom prst="rect">
            <a:avLst/>
          </a:prstGeom>
        </p:spPr>
      </p:pic>
      <p:pic>
        <p:nvPicPr>
          <p:cNvPr id="4" name="图片 3"/>
          <p:cNvPicPr>
            <a:picLocks noChangeAspect="1"/>
          </p:cNvPicPr>
          <p:nvPr/>
        </p:nvPicPr>
        <p:blipFill>
          <a:blip r:embed="rId3"/>
          <a:stretch>
            <a:fillRect/>
          </a:stretch>
        </p:blipFill>
        <p:spPr>
          <a:xfrm>
            <a:off x="0" y="1708785"/>
            <a:ext cx="5911850" cy="2959735"/>
          </a:xfrm>
          <a:prstGeom prst="rect">
            <a:avLst/>
          </a:prstGeom>
        </p:spPr>
      </p:pic>
      <p:sp>
        <p:nvSpPr>
          <p:cNvPr id="6" name="文本框 5"/>
          <p:cNvSpPr txBox="1"/>
          <p:nvPr/>
        </p:nvSpPr>
        <p:spPr>
          <a:xfrm>
            <a:off x="335280" y="5621020"/>
            <a:ext cx="8623935" cy="368300"/>
          </a:xfrm>
          <a:prstGeom prst="rect">
            <a:avLst/>
          </a:prstGeom>
          <a:noFill/>
        </p:spPr>
        <p:txBody>
          <a:bodyPr wrap="square" rtlCol="0">
            <a:spAutoFit/>
          </a:bodyPr>
          <a:p>
            <a:r>
              <a:rPr lang="zh-CN" altLang="en-US"/>
              <a:t>虽然指针越界赋值了，但是赋值成功。程序运行到最后才抛出了错误</a:t>
            </a:r>
            <a:endParaRPr lang="zh-CN" altLang="en-US"/>
          </a:p>
        </p:txBody>
      </p:sp>
      <p:cxnSp>
        <p:nvCxnSpPr>
          <p:cNvPr id="7" name="直接箭头连接符 6"/>
          <p:cNvCxnSpPr/>
          <p:nvPr/>
        </p:nvCxnSpPr>
        <p:spPr>
          <a:xfrm flipV="1">
            <a:off x="3422015" y="2376805"/>
            <a:ext cx="1118870" cy="33108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图文框 8"/>
          <p:cNvSpPr/>
          <p:nvPr/>
        </p:nvSpPr>
        <p:spPr>
          <a:xfrm>
            <a:off x="3321685" y="2175510"/>
            <a:ext cx="2147570" cy="20129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0" name="图文框 9"/>
          <p:cNvSpPr/>
          <p:nvPr/>
        </p:nvSpPr>
        <p:spPr>
          <a:xfrm>
            <a:off x="6420485" y="2959100"/>
            <a:ext cx="3602990" cy="212788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8" name="直接箭头连接符 7"/>
          <p:cNvCxnSpPr/>
          <p:nvPr/>
        </p:nvCxnSpPr>
        <p:spPr>
          <a:xfrm flipV="1">
            <a:off x="5995035" y="3450590"/>
            <a:ext cx="737870" cy="23495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8040" y="399415"/>
            <a:ext cx="3676650" cy="358775"/>
          </a:xfrm>
        </p:spPr>
        <p:txBody>
          <a:bodyPr>
            <a:normAutofit fontScale="90000"/>
          </a:bodyPr>
          <a:p>
            <a:r>
              <a:rPr lang="zh-CN" altLang="en-US"/>
              <a:t>目录</a:t>
            </a:r>
            <a:endParaRPr lang="zh-CN" altLang="en-US"/>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sp>
        <p:nvSpPr>
          <p:cNvPr id="6" name="文本框 5"/>
          <p:cNvSpPr txBox="1"/>
          <p:nvPr/>
        </p:nvSpPr>
        <p:spPr>
          <a:xfrm>
            <a:off x="439420" y="988695"/>
            <a:ext cx="6130925" cy="5666740"/>
          </a:xfrm>
          <a:prstGeom prst="rect">
            <a:avLst/>
          </a:prstGeom>
          <a:noFill/>
        </p:spPr>
        <p:txBody>
          <a:bodyPr wrap="square" rtlCol="0">
            <a:noAutofit/>
          </a:bodyPr>
          <a:p>
            <a:endParaRPr lang="zh-CN" altLang="en-US" sz="1000"/>
          </a:p>
          <a:p>
            <a:r>
              <a:rPr lang="zh-CN" altLang="en-US" b="1"/>
              <a:t>1给出VS2022下调试工具的基本使用方法，包括以下内容</a:t>
            </a:r>
            <a:endParaRPr lang="zh-CN" altLang="en-US" b="1"/>
          </a:p>
          <a:p>
            <a:r>
              <a:rPr lang="zh-CN" altLang="en-US" sz="1400"/>
              <a:t>1.1如何开始调试?如何结束调试?</a:t>
            </a:r>
            <a:endParaRPr lang="zh-CN" altLang="en-US" sz="1400"/>
          </a:p>
          <a:p>
            <a:r>
              <a:rPr lang="zh-CN" altLang="en-US" sz="1400"/>
              <a:t>1.2如何在一个函数中每个语句单步执行?</a:t>
            </a:r>
            <a:endParaRPr lang="zh-CN" altLang="en-US" sz="1400"/>
          </a:p>
          <a:p>
            <a:r>
              <a:rPr lang="zh-CN" altLang="en-US" sz="1400"/>
              <a:t>1.3在碰到cout/sqrt等系统类/系统函数时，如何一步完成这些系统类/系统函数的执行而不要进入到这些系统类/函数的内部单步执行?</a:t>
            </a:r>
            <a:endParaRPr lang="zh-CN" altLang="en-US" sz="1400"/>
          </a:p>
          <a:p>
            <a:r>
              <a:rPr lang="zh-CN" altLang="en-US" sz="1400"/>
              <a:t>1.4如果已经进入到cout/sqrt等系统类/系统函数的内部，如何跳出并返回自己的函数?</a:t>
            </a:r>
            <a:endParaRPr lang="zh-CN" altLang="en-US" sz="1400"/>
          </a:p>
          <a:p>
            <a:r>
              <a:rPr lang="zh-CN" altLang="en-US" sz="1400"/>
              <a:t>1.5在碰到自定义函数的调用语句(例如在main中调用自定义的fun函数)时，如何一步完成自定义函数的执行而不要进入到这些自定义函数的内部单步执行?</a:t>
            </a:r>
            <a:endParaRPr lang="zh-CN" altLang="en-US" sz="1400"/>
          </a:p>
          <a:p>
            <a:r>
              <a:rPr lang="zh-CN" altLang="en-US" sz="1400"/>
              <a:t>1.6在碰到自定义函数的调用语句(例如在main中调用自定义的fun函数)时，如何转到被调用函数中单步执行?</a:t>
            </a:r>
            <a:endParaRPr lang="zh-CN" altLang="en-US" sz="1800" b="1"/>
          </a:p>
          <a:p>
            <a:r>
              <a:rPr lang="zh-CN" altLang="en-US" sz="1800" b="1"/>
              <a:t>2掌握用VS2022的调试工具查看各种生存期/作用域变量的方法，包括以下内容</a:t>
            </a:r>
            <a:endParaRPr lang="zh-CN" altLang="en-US" sz="1800" b="1"/>
          </a:p>
          <a:p>
            <a:r>
              <a:rPr lang="zh-CN" altLang="en-US" sz="1400"/>
              <a:t>2.1查看形参/自动变量的变化情况</a:t>
            </a:r>
            <a:endParaRPr lang="zh-CN" altLang="en-US" sz="1400"/>
          </a:p>
          <a:p>
            <a:r>
              <a:rPr lang="zh-CN" altLang="en-US" sz="1400"/>
              <a:t>2.2查看静态局部变量的变化情况(该静态局部变量所在的函数体内/函数体外)</a:t>
            </a:r>
            <a:endParaRPr lang="zh-CN" altLang="en-US" sz="1400"/>
          </a:p>
          <a:p>
            <a:r>
              <a:rPr lang="zh-CN" altLang="en-US" sz="1400"/>
              <a:t>2.3查看静态全局变量的变化情况(两个源程序文件，有静态全局变量同名)</a:t>
            </a:r>
            <a:endParaRPr lang="zh-CN" altLang="en-US" sz="1400"/>
          </a:p>
          <a:p>
            <a:r>
              <a:rPr lang="zh-CN" altLang="en-US" sz="1400"/>
              <a:t>2.4查看外部全局变量的变化情况(两个源程序文件，一个定义，另一个有extern说明)</a:t>
            </a:r>
            <a:endParaRPr lang="zh-CN" altLang="en-US" sz="1400"/>
          </a:p>
          <a:p>
            <a:r>
              <a:rPr lang="zh-CN" altLang="en-US" sz="1400"/>
              <a:t>【注】:此项如果碰到异常(与期望不同),如实描述即可</a:t>
            </a:r>
            <a:endParaRPr lang="zh-CN" altLang="en-US" sz="1400"/>
          </a:p>
          <a:p>
            <a:endParaRPr lang="zh-CN" altLang="en-US" sz="1000"/>
          </a:p>
        </p:txBody>
      </p:sp>
      <p:sp>
        <p:nvSpPr>
          <p:cNvPr id="7" name="文本框 6"/>
          <p:cNvSpPr txBox="1"/>
          <p:nvPr/>
        </p:nvSpPr>
        <p:spPr>
          <a:xfrm>
            <a:off x="6595110" y="1496695"/>
            <a:ext cx="5286375" cy="3076575"/>
          </a:xfrm>
          <a:prstGeom prst="rect">
            <a:avLst/>
          </a:prstGeom>
          <a:noFill/>
        </p:spPr>
        <p:txBody>
          <a:bodyPr wrap="square" rtlCol="0">
            <a:spAutoFit/>
          </a:bodyPr>
          <a:p>
            <a:r>
              <a:rPr lang="zh-CN" altLang="en-US" b="1">
                <a:sym typeface="+mn-ea"/>
              </a:rPr>
              <a:t>3掌握用VS2022的调试工具查看各种不同类型变量的方法，包括以下内容</a:t>
            </a:r>
            <a:endParaRPr lang="zh-CN" altLang="en-US" b="1"/>
          </a:p>
          <a:p>
            <a:pPr algn="l">
              <a:buClrTx/>
              <a:buSzTx/>
              <a:buNone/>
            </a:pPr>
            <a:r>
              <a:rPr lang="zh-CN" altLang="en-US" sz="1400">
                <a:sym typeface="+mn-ea"/>
              </a:rPr>
              <a:t>3.1 char/int/float等简单变量</a:t>
            </a:r>
            <a:endParaRPr lang="zh-CN" altLang="en-US" sz="1400"/>
          </a:p>
          <a:p>
            <a:pPr algn="l">
              <a:buClrTx/>
              <a:buSzTx/>
              <a:buNone/>
            </a:pPr>
            <a:r>
              <a:rPr lang="zh-CN" altLang="en-US" sz="1400">
                <a:sym typeface="+mn-ea"/>
              </a:rPr>
              <a:t>3.2指向简单变量的指针变量(如何查看地址、值?)</a:t>
            </a:r>
            <a:endParaRPr lang="zh-CN" altLang="en-US" sz="1400"/>
          </a:p>
          <a:p>
            <a:pPr algn="l">
              <a:buClrTx/>
              <a:buSzTx/>
              <a:buNone/>
            </a:pPr>
            <a:r>
              <a:rPr lang="zh-CN" altLang="en-US" sz="1400">
                <a:sym typeface="+mn-ea"/>
              </a:rPr>
              <a:t>3.3一维数组</a:t>
            </a:r>
            <a:endParaRPr lang="zh-CN" altLang="en-US" sz="1400"/>
          </a:p>
          <a:p>
            <a:pPr algn="l">
              <a:buClrTx/>
              <a:buSzTx/>
              <a:buNone/>
            </a:pPr>
            <a:r>
              <a:rPr lang="zh-CN" altLang="en-US" sz="1400">
                <a:sym typeface="+mn-ea"/>
              </a:rPr>
              <a:t>3.4指向一维数组的指针变量(如何查看地址、值?)</a:t>
            </a:r>
            <a:endParaRPr lang="zh-CN" altLang="en-US" sz="1400"/>
          </a:p>
          <a:p>
            <a:pPr algn="l">
              <a:buClrTx/>
              <a:buSzTx/>
              <a:buNone/>
            </a:pPr>
            <a:r>
              <a:rPr lang="zh-CN" altLang="en-US" sz="1400">
                <a:sym typeface="+mn-ea"/>
              </a:rPr>
              <a:t>3.5二维数组(包括数组名仅带一个下标的情况)</a:t>
            </a:r>
            <a:endParaRPr lang="zh-CN" altLang="en-US" sz="1400"/>
          </a:p>
          <a:p>
            <a:pPr algn="l">
              <a:buClrTx/>
              <a:buSzTx/>
              <a:buNone/>
            </a:pPr>
            <a:r>
              <a:rPr lang="zh-CN" altLang="en-US" sz="1400">
                <a:sym typeface="+mn-ea"/>
              </a:rPr>
              <a:t>3.6实参是一维数组名，形参是指针的情况，如何在函数中查看实参数组的地址、值?</a:t>
            </a:r>
            <a:endParaRPr lang="zh-CN" altLang="en-US" sz="1400"/>
          </a:p>
          <a:p>
            <a:pPr algn="l">
              <a:buClrTx/>
              <a:buSzTx/>
              <a:buNone/>
            </a:pPr>
            <a:r>
              <a:rPr lang="zh-CN" altLang="en-US" sz="1400">
                <a:sym typeface="+mn-ea"/>
              </a:rPr>
              <a:t>3.7指向字符串常量的指针变量(能否看到无名字符串常量的地址?)</a:t>
            </a:r>
            <a:endParaRPr lang="zh-CN" altLang="en-US" sz="1400"/>
          </a:p>
          <a:p>
            <a:pPr algn="l">
              <a:buClrTx/>
              <a:buSzTx/>
              <a:buNone/>
            </a:pPr>
            <a:r>
              <a:rPr lang="zh-CN" altLang="en-US" sz="1400">
                <a:sym typeface="+mn-ea"/>
              </a:rPr>
              <a:t>3.8引用(引用与指针是否有区别?有什么区别?)</a:t>
            </a:r>
            <a:endParaRPr lang="zh-CN" altLang="en-US" sz="1400"/>
          </a:p>
          <a:p>
            <a:pPr algn="l">
              <a:buClrTx/>
              <a:buSzTx/>
              <a:buNone/>
            </a:pPr>
            <a:r>
              <a:rPr lang="zh-CN" altLang="en-US" sz="1400">
                <a:sym typeface="+mn-ea"/>
              </a:rPr>
              <a:t>3.9使用指针时出现了越界访问</a:t>
            </a:r>
            <a:endParaRPr lang="zh-CN" altLang="en-US" sz="1400"/>
          </a:p>
          <a:p>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10263505" y="128270"/>
            <a:ext cx="1928495" cy="1889125"/>
          </a:xfrm>
          <a:prstGeom prst="rect">
            <a:avLst/>
          </a:prstGeom>
        </p:spPr>
      </p:pic>
      <p:pic>
        <p:nvPicPr>
          <p:cNvPr id="6" name="图片 5"/>
          <p:cNvPicPr>
            <a:picLocks noChangeAspect="1"/>
          </p:cNvPicPr>
          <p:nvPr/>
        </p:nvPicPr>
        <p:blipFill>
          <a:blip r:embed="rId2"/>
          <a:stretch>
            <a:fillRect/>
          </a:stretch>
        </p:blipFill>
        <p:spPr>
          <a:xfrm>
            <a:off x="428625" y="1255395"/>
            <a:ext cx="3509010" cy="3230880"/>
          </a:xfrm>
          <a:prstGeom prst="rect">
            <a:avLst/>
          </a:prstGeom>
        </p:spPr>
      </p:pic>
      <p:sp>
        <p:nvSpPr>
          <p:cNvPr id="7" name="文本框 6"/>
          <p:cNvSpPr txBox="1"/>
          <p:nvPr/>
        </p:nvSpPr>
        <p:spPr>
          <a:xfrm>
            <a:off x="6207760" y="798830"/>
            <a:ext cx="3225800" cy="368300"/>
          </a:xfrm>
          <a:prstGeom prst="rect">
            <a:avLst/>
          </a:prstGeom>
          <a:noFill/>
        </p:spPr>
        <p:txBody>
          <a:bodyPr wrap="square" rtlCol="0">
            <a:spAutoFit/>
          </a:bodyPr>
          <a:p>
            <a:r>
              <a:rPr lang="en-US" altLang="zh-CN"/>
              <a:t>1.1.2</a:t>
            </a:r>
            <a:r>
              <a:rPr lang="zh-CN" altLang="en-US"/>
              <a:t>结束调试</a:t>
            </a:r>
            <a:endParaRPr lang="zh-CN" altLang="en-US"/>
          </a:p>
        </p:txBody>
      </p:sp>
      <p:sp>
        <p:nvSpPr>
          <p:cNvPr id="8" name="文本框 7"/>
          <p:cNvSpPr txBox="1"/>
          <p:nvPr/>
        </p:nvSpPr>
        <p:spPr>
          <a:xfrm>
            <a:off x="494665" y="4600575"/>
            <a:ext cx="3469640" cy="737235"/>
          </a:xfrm>
          <a:prstGeom prst="rect">
            <a:avLst/>
          </a:prstGeom>
          <a:noFill/>
        </p:spPr>
        <p:txBody>
          <a:bodyPr wrap="square" rtlCol="0">
            <a:spAutoFit/>
          </a:bodyPr>
          <a:p>
            <a:r>
              <a:rPr lang="zh-CN" altLang="en-US" sz="1400"/>
              <a:t>两种方式：</a:t>
            </a:r>
            <a:endParaRPr lang="zh-CN" altLang="en-US" sz="1400"/>
          </a:p>
          <a:p>
            <a:r>
              <a:rPr lang="zh-CN" altLang="en-US" sz="1400"/>
              <a:t>一：直接快捷键</a:t>
            </a:r>
            <a:r>
              <a:rPr lang="en-US" altLang="zh-CN" sz="1400"/>
              <a:t>f5</a:t>
            </a:r>
            <a:endParaRPr lang="en-US" altLang="zh-CN" sz="1400"/>
          </a:p>
          <a:p>
            <a:r>
              <a:rPr lang="zh-CN" altLang="en-US" sz="1400"/>
              <a:t>二：点开调试</a:t>
            </a:r>
            <a:r>
              <a:rPr lang="en-US" altLang="zh-CN" sz="1400"/>
              <a:t>--</a:t>
            </a:r>
            <a:r>
              <a:rPr lang="zh-CN" altLang="en-US" sz="1400"/>
              <a:t>点开始调试</a:t>
            </a:r>
            <a:endParaRPr lang="zh-CN" altLang="en-US" sz="1400"/>
          </a:p>
        </p:txBody>
      </p:sp>
      <p:pic>
        <p:nvPicPr>
          <p:cNvPr id="9" name="图片 8"/>
          <p:cNvPicPr>
            <a:picLocks noChangeAspect="1"/>
          </p:cNvPicPr>
          <p:nvPr/>
        </p:nvPicPr>
        <p:blipFill>
          <a:blip r:embed="rId3"/>
          <a:stretch>
            <a:fillRect/>
          </a:stretch>
        </p:blipFill>
        <p:spPr>
          <a:xfrm>
            <a:off x="6096000" y="1207770"/>
            <a:ext cx="4145280" cy="3338195"/>
          </a:xfrm>
          <a:prstGeom prst="rect">
            <a:avLst/>
          </a:prstGeom>
        </p:spPr>
      </p:pic>
      <p:sp>
        <p:nvSpPr>
          <p:cNvPr id="10" name="文本框 9"/>
          <p:cNvSpPr txBox="1"/>
          <p:nvPr/>
        </p:nvSpPr>
        <p:spPr>
          <a:xfrm>
            <a:off x="459105" y="839470"/>
            <a:ext cx="3225800" cy="368300"/>
          </a:xfrm>
          <a:prstGeom prst="rect">
            <a:avLst/>
          </a:prstGeom>
          <a:noFill/>
        </p:spPr>
        <p:txBody>
          <a:bodyPr wrap="square" rtlCol="0">
            <a:spAutoFit/>
          </a:bodyPr>
          <a:p>
            <a:r>
              <a:rPr lang="en-US" altLang="zh-CN"/>
              <a:t>1.1.1</a:t>
            </a:r>
            <a:r>
              <a:rPr lang="zh-CN" altLang="en-US"/>
              <a:t>开始调试</a:t>
            </a:r>
            <a:endParaRPr lang="zh-CN" altLang="en-US"/>
          </a:p>
        </p:txBody>
      </p:sp>
      <p:sp>
        <p:nvSpPr>
          <p:cNvPr id="11" name="图文框 10"/>
          <p:cNvSpPr/>
          <p:nvPr/>
        </p:nvSpPr>
        <p:spPr>
          <a:xfrm>
            <a:off x="2057400" y="1557655"/>
            <a:ext cx="1371600" cy="13335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13" name="直接箭头连接符 12"/>
          <p:cNvCxnSpPr/>
          <p:nvPr/>
        </p:nvCxnSpPr>
        <p:spPr>
          <a:xfrm flipV="1">
            <a:off x="2641600" y="1788160"/>
            <a:ext cx="304800" cy="33147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6096000" y="4796155"/>
            <a:ext cx="3469640" cy="306705"/>
          </a:xfrm>
          <a:prstGeom prst="rect">
            <a:avLst/>
          </a:prstGeom>
          <a:noFill/>
        </p:spPr>
        <p:txBody>
          <a:bodyPr wrap="square" rtlCol="0">
            <a:spAutoFit/>
          </a:bodyPr>
          <a:p>
            <a:r>
              <a:rPr lang="zh-CN" altLang="en-US" sz="1400"/>
              <a:t>左上角红色正方形</a:t>
            </a:r>
            <a:endParaRPr lang="zh-CN" altLang="en-US" sz="1400"/>
          </a:p>
        </p:txBody>
      </p:sp>
      <p:sp>
        <p:nvSpPr>
          <p:cNvPr id="16" name="图文框 15"/>
          <p:cNvSpPr/>
          <p:nvPr/>
        </p:nvSpPr>
        <p:spPr>
          <a:xfrm>
            <a:off x="6212840" y="1341120"/>
            <a:ext cx="254000" cy="16764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17" name="直接箭头连接符 16"/>
          <p:cNvCxnSpPr/>
          <p:nvPr/>
        </p:nvCxnSpPr>
        <p:spPr>
          <a:xfrm flipH="1" flipV="1">
            <a:off x="6385560" y="1584960"/>
            <a:ext cx="609600" cy="32766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8" name="标题 1"/>
          <p:cNvSpPr>
            <a:spLocks noGrp="1"/>
          </p:cNvSpPr>
          <p:nvPr/>
        </p:nvSpPr>
        <p:spPr>
          <a:xfrm>
            <a:off x="277495" y="255270"/>
            <a:ext cx="8475345" cy="482600"/>
          </a:xfrm>
          <a:prstGeom prst="rect">
            <a:avLst/>
          </a:prstGeom>
        </p:spPr>
        <p:txBody>
          <a:bodyPr vert="horz" lIns="90000" tIns="46800" rIns="90000" bIns="46800" rtlCol="0" anchor="ctr" anchorCtr="0">
            <a:normAutofit fontScale="6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sym typeface="+mn-ea"/>
              </a:rPr>
              <a:t>1.1如何开始调试?如何结束调试?</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sp>
        <p:nvSpPr>
          <p:cNvPr id="3" name="标题 1"/>
          <p:cNvSpPr>
            <a:spLocks noGrp="1"/>
          </p:cNvSpPr>
          <p:nvPr/>
        </p:nvSpPr>
        <p:spPr>
          <a:xfrm>
            <a:off x="150495" y="128270"/>
            <a:ext cx="10081260" cy="1098550"/>
          </a:xfrm>
          <a:prstGeom prst="rect">
            <a:avLst/>
          </a:prstGeom>
        </p:spPr>
        <p:txBody>
          <a:bodyPr vert="horz" lIns="90000" tIns="46800" rIns="90000" bIns="46800" rtlCol="0" anchor="ctr" anchorCtr="0">
            <a:normAutofit fontScale="45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sym typeface="+mn-ea"/>
              </a:rPr>
              <a:t>1.2如何在一个函数中每个语句单步执行?</a:t>
            </a:r>
            <a:endParaRPr lang="zh-CN" altLang="en-US"/>
          </a:p>
          <a:p>
            <a:r>
              <a:rPr lang="zh-CN" altLang="en-US">
                <a:sym typeface="+mn-ea"/>
              </a:rPr>
              <a:t>1.3在碰到cout/sqrt等系统类/系统函数时，如何一步完成这些系统类/系统函数的执行而不要进入到这些系统类/函数的内部单步执行?</a:t>
            </a:r>
            <a:endParaRPr lang="zh-CN" altLang="en-US"/>
          </a:p>
          <a:p>
            <a:r>
              <a:rPr lang="zh-CN" altLang="en-US">
                <a:sym typeface="+mn-ea"/>
              </a:rPr>
              <a:t>1.4如果已经进入到cout/sqrt等系统类/系统函数的内部，如何跳出并返回自己的函数?</a:t>
            </a:r>
            <a:endParaRPr lang="zh-CN" altLang="en-US"/>
          </a:p>
          <a:p>
            <a:endParaRPr lang="zh-CN" altLang="en-US"/>
          </a:p>
        </p:txBody>
      </p:sp>
      <p:pic>
        <p:nvPicPr>
          <p:cNvPr id="4" name="图片 3"/>
          <p:cNvPicPr>
            <a:picLocks noChangeAspect="1"/>
          </p:cNvPicPr>
          <p:nvPr/>
        </p:nvPicPr>
        <p:blipFill>
          <a:blip r:embed="rId2"/>
          <a:stretch>
            <a:fillRect/>
          </a:stretch>
        </p:blipFill>
        <p:spPr>
          <a:xfrm>
            <a:off x="150495" y="1503045"/>
            <a:ext cx="3495675" cy="3332480"/>
          </a:xfrm>
          <a:prstGeom prst="rect">
            <a:avLst/>
          </a:prstGeom>
        </p:spPr>
      </p:pic>
      <p:sp>
        <p:nvSpPr>
          <p:cNvPr id="6" name="文本框 5"/>
          <p:cNvSpPr txBox="1"/>
          <p:nvPr/>
        </p:nvSpPr>
        <p:spPr>
          <a:xfrm>
            <a:off x="450850" y="1226820"/>
            <a:ext cx="2235835" cy="191135"/>
          </a:xfrm>
          <a:prstGeom prst="rect">
            <a:avLst/>
          </a:prstGeom>
          <a:noFill/>
        </p:spPr>
        <p:txBody>
          <a:bodyPr wrap="square" rtlCol="0">
            <a:noAutofit/>
          </a:bodyPr>
          <a:p>
            <a:r>
              <a:rPr lang="en-US" altLang="zh-CN" sz="1400"/>
              <a:t>1.2 </a:t>
            </a:r>
            <a:r>
              <a:rPr lang="zh-CN" altLang="en-US" sz="1400"/>
              <a:t>单步执行</a:t>
            </a:r>
            <a:endParaRPr lang="zh-CN" altLang="en-US" sz="1400"/>
          </a:p>
        </p:txBody>
      </p:sp>
      <p:sp>
        <p:nvSpPr>
          <p:cNvPr id="7" name="文本框 6"/>
          <p:cNvSpPr txBox="1"/>
          <p:nvPr/>
        </p:nvSpPr>
        <p:spPr>
          <a:xfrm>
            <a:off x="222250" y="5085080"/>
            <a:ext cx="2851150" cy="306705"/>
          </a:xfrm>
          <a:prstGeom prst="rect">
            <a:avLst/>
          </a:prstGeom>
          <a:noFill/>
        </p:spPr>
        <p:txBody>
          <a:bodyPr wrap="square" rtlCol="0">
            <a:spAutoFit/>
          </a:bodyPr>
          <a:p>
            <a:r>
              <a:rPr lang="en-US" altLang="zh-CN" sz="1400"/>
              <a:t>f11</a:t>
            </a:r>
            <a:r>
              <a:rPr lang="zh-CN" altLang="en-US" sz="1400"/>
              <a:t>快捷键或者点开调试的逐语句</a:t>
            </a:r>
            <a:endParaRPr lang="zh-CN" altLang="en-US" sz="1400"/>
          </a:p>
        </p:txBody>
      </p:sp>
      <p:sp>
        <p:nvSpPr>
          <p:cNvPr id="8" name="文本框 7"/>
          <p:cNvSpPr txBox="1"/>
          <p:nvPr/>
        </p:nvSpPr>
        <p:spPr>
          <a:xfrm>
            <a:off x="4387850" y="1226820"/>
            <a:ext cx="2235835" cy="191135"/>
          </a:xfrm>
          <a:prstGeom prst="rect">
            <a:avLst/>
          </a:prstGeom>
          <a:noFill/>
        </p:spPr>
        <p:txBody>
          <a:bodyPr wrap="square" rtlCol="0">
            <a:noAutofit/>
          </a:bodyPr>
          <a:p>
            <a:r>
              <a:rPr lang="en-US" altLang="zh-CN" sz="1400"/>
              <a:t>1.3 </a:t>
            </a:r>
            <a:r>
              <a:rPr lang="zh-CN" altLang="en-US" sz="1400"/>
              <a:t>一步完成系统函数</a:t>
            </a:r>
            <a:r>
              <a:rPr lang="en-US" altLang="zh-CN" sz="1400"/>
              <a:t>/</a:t>
            </a:r>
            <a:r>
              <a:rPr lang="zh-CN" altLang="en-US" sz="1400"/>
              <a:t>类</a:t>
            </a:r>
            <a:endParaRPr lang="zh-CN" altLang="en-US" sz="1400"/>
          </a:p>
        </p:txBody>
      </p:sp>
      <p:pic>
        <p:nvPicPr>
          <p:cNvPr id="9" name="图片 8"/>
          <p:cNvPicPr>
            <a:picLocks noChangeAspect="1"/>
          </p:cNvPicPr>
          <p:nvPr/>
        </p:nvPicPr>
        <p:blipFill>
          <a:blip r:embed="rId3"/>
          <a:stretch>
            <a:fillRect/>
          </a:stretch>
        </p:blipFill>
        <p:spPr>
          <a:xfrm>
            <a:off x="4425315" y="1503045"/>
            <a:ext cx="3211830" cy="3050540"/>
          </a:xfrm>
          <a:prstGeom prst="rect">
            <a:avLst/>
          </a:prstGeom>
        </p:spPr>
      </p:pic>
      <p:sp>
        <p:nvSpPr>
          <p:cNvPr id="10" name="文本框 9"/>
          <p:cNvSpPr txBox="1"/>
          <p:nvPr/>
        </p:nvSpPr>
        <p:spPr>
          <a:xfrm>
            <a:off x="4387850" y="5116195"/>
            <a:ext cx="2851150" cy="306705"/>
          </a:xfrm>
          <a:prstGeom prst="rect">
            <a:avLst/>
          </a:prstGeom>
          <a:noFill/>
        </p:spPr>
        <p:txBody>
          <a:bodyPr wrap="square" rtlCol="0">
            <a:spAutoFit/>
          </a:bodyPr>
          <a:p>
            <a:r>
              <a:rPr lang="en-US" altLang="zh-CN" sz="1400"/>
              <a:t>f10</a:t>
            </a:r>
            <a:r>
              <a:rPr lang="zh-CN" altLang="en-US" sz="1400"/>
              <a:t>快捷键或者点开调试的逐过程</a:t>
            </a:r>
            <a:endParaRPr lang="en-US" altLang="zh-CN" sz="1400"/>
          </a:p>
        </p:txBody>
      </p:sp>
      <p:sp>
        <p:nvSpPr>
          <p:cNvPr id="11" name="文本框 10"/>
          <p:cNvSpPr txBox="1"/>
          <p:nvPr/>
        </p:nvSpPr>
        <p:spPr>
          <a:xfrm>
            <a:off x="8786495" y="1311910"/>
            <a:ext cx="3164840" cy="364490"/>
          </a:xfrm>
          <a:prstGeom prst="rect">
            <a:avLst/>
          </a:prstGeom>
          <a:noFill/>
        </p:spPr>
        <p:txBody>
          <a:bodyPr wrap="square" rtlCol="0">
            <a:noAutofit/>
          </a:bodyPr>
          <a:p>
            <a:r>
              <a:rPr lang="en-US" altLang="zh-CN" sz="1400"/>
              <a:t>1.4 </a:t>
            </a:r>
            <a:r>
              <a:rPr lang="zh-CN" altLang="en-US" sz="1400"/>
              <a:t>从系统函数</a:t>
            </a:r>
            <a:r>
              <a:rPr lang="en-US" altLang="zh-CN" sz="1400"/>
              <a:t>/</a:t>
            </a:r>
            <a:r>
              <a:rPr lang="zh-CN" altLang="en-US" sz="1400"/>
              <a:t>类中跳回自己函数</a:t>
            </a:r>
            <a:endParaRPr lang="zh-CN" altLang="en-US" sz="1400"/>
          </a:p>
        </p:txBody>
      </p:sp>
      <p:pic>
        <p:nvPicPr>
          <p:cNvPr id="12" name="图片 11"/>
          <p:cNvPicPr>
            <a:picLocks noChangeAspect="1"/>
          </p:cNvPicPr>
          <p:nvPr/>
        </p:nvPicPr>
        <p:blipFill>
          <a:blip r:embed="rId4"/>
          <a:stretch>
            <a:fillRect/>
          </a:stretch>
        </p:blipFill>
        <p:spPr>
          <a:xfrm>
            <a:off x="8416290" y="1676400"/>
            <a:ext cx="3712210" cy="2423160"/>
          </a:xfrm>
          <a:prstGeom prst="rect">
            <a:avLst/>
          </a:prstGeom>
        </p:spPr>
      </p:pic>
      <p:sp>
        <p:nvSpPr>
          <p:cNvPr id="13" name="文本框 12"/>
          <p:cNvSpPr txBox="1"/>
          <p:nvPr/>
        </p:nvSpPr>
        <p:spPr>
          <a:xfrm>
            <a:off x="8416290" y="4454525"/>
            <a:ext cx="2851150" cy="521970"/>
          </a:xfrm>
          <a:prstGeom prst="rect">
            <a:avLst/>
          </a:prstGeom>
          <a:noFill/>
        </p:spPr>
        <p:txBody>
          <a:bodyPr wrap="square" rtlCol="0">
            <a:spAutoFit/>
          </a:bodyPr>
          <a:p>
            <a:r>
              <a:rPr lang="en-US" altLang="zh-CN" sz="1400"/>
              <a:t>f10+shift</a:t>
            </a:r>
            <a:r>
              <a:rPr lang="zh-CN" altLang="en-US" sz="1400"/>
              <a:t>快捷键</a:t>
            </a:r>
            <a:endParaRPr lang="zh-CN" altLang="en-US" sz="1400"/>
          </a:p>
          <a:p>
            <a:r>
              <a:rPr lang="zh-CN" altLang="en-US" sz="1400"/>
              <a:t>或者点左上角跳出</a:t>
            </a:r>
            <a:endParaRPr lang="en-US" altLang="zh-CN" sz="1400"/>
          </a:p>
        </p:txBody>
      </p:sp>
      <p:cxnSp>
        <p:nvCxnSpPr>
          <p:cNvPr id="14" name="直接箭头连接符 13"/>
          <p:cNvCxnSpPr/>
          <p:nvPr/>
        </p:nvCxnSpPr>
        <p:spPr>
          <a:xfrm flipV="1">
            <a:off x="1278890" y="2966720"/>
            <a:ext cx="741045" cy="2193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图文框 14"/>
          <p:cNvSpPr/>
          <p:nvPr/>
        </p:nvSpPr>
        <p:spPr>
          <a:xfrm>
            <a:off x="1828800" y="2802890"/>
            <a:ext cx="1422400" cy="12700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6" name="图文框 15"/>
          <p:cNvSpPr/>
          <p:nvPr/>
        </p:nvSpPr>
        <p:spPr>
          <a:xfrm>
            <a:off x="6024880" y="2848610"/>
            <a:ext cx="1356360" cy="10668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17" name="直接箭头连接符 16"/>
          <p:cNvCxnSpPr>
            <a:stCxn id="10" idx="0"/>
          </p:cNvCxnSpPr>
          <p:nvPr/>
        </p:nvCxnSpPr>
        <p:spPr>
          <a:xfrm flipV="1">
            <a:off x="5813425" y="3001010"/>
            <a:ext cx="683895" cy="21151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8" name="图文框 17"/>
          <p:cNvSpPr/>
          <p:nvPr/>
        </p:nvSpPr>
        <p:spPr>
          <a:xfrm>
            <a:off x="9135745" y="1822450"/>
            <a:ext cx="203200" cy="11176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19" name="直接箭头连接符 18"/>
          <p:cNvCxnSpPr/>
          <p:nvPr/>
        </p:nvCxnSpPr>
        <p:spPr>
          <a:xfrm flipV="1">
            <a:off x="9242425" y="1964690"/>
            <a:ext cx="81280" cy="25044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5"/>
          <a:stretch>
            <a:fillRect/>
          </a:stretch>
        </p:blipFill>
        <p:spPr>
          <a:xfrm>
            <a:off x="3914140" y="5556250"/>
            <a:ext cx="2379345" cy="1215390"/>
          </a:xfrm>
          <a:prstGeom prst="rect">
            <a:avLst/>
          </a:prstGeom>
        </p:spPr>
      </p:pic>
      <p:sp>
        <p:nvSpPr>
          <p:cNvPr id="20" name="文本框 19"/>
          <p:cNvSpPr txBox="1"/>
          <p:nvPr/>
        </p:nvSpPr>
        <p:spPr>
          <a:xfrm>
            <a:off x="6415405" y="5913755"/>
            <a:ext cx="4474210" cy="500380"/>
          </a:xfrm>
          <a:prstGeom prst="rect">
            <a:avLst/>
          </a:prstGeom>
          <a:noFill/>
        </p:spPr>
        <p:txBody>
          <a:bodyPr wrap="square" rtlCol="0" anchor="t">
            <a:noAutofit/>
          </a:bodyPr>
          <a:p>
            <a:r>
              <a:rPr lang="zh-CN" altLang="en-US"/>
              <a:t>在“调试”里面的“选项”中把这一项关掉，就能进入系统函数内部了</a:t>
            </a:r>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p:cNvPicPr>
            <a:picLocks noChangeAspect="1"/>
          </p:cNvPicPr>
          <p:nvPr/>
        </p:nvPicPr>
        <p:blipFill>
          <a:blip r:embed="rId1"/>
          <a:stretch>
            <a:fillRect/>
          </a:stretch>
        </p:blipFill>
        <p:spPr>
          <a:xfrm>
            <a:off x="4569460" y="1624330"/>
            <a:ext cx="3211830" cy="3050540"/>
          </a:xfrm>
          <a:prstGeom prst="rect">
            <a:avLst/>
          </a:prstGeom>
        </p:spPr>
      </p:pic>
      <p:pic>
        <p:nvPicPr>
          <p:cNvPr id="9" name="图片 8"/>
          <p:cNvPicPr>
            <a:picLocks noChangeAspect="1"/>
          </p:cNvPicPr>
          <p:nvPr/>
        </p:nvPicPr>
        <p:blipFill>
          <a:blip r:embed="rId2"/>
          <a:stretch>
            <a:fillRect/>
          </a:stretch>
        </p:blipFill>
        <p:spPr>
          <a:xfrm>
            <a:off x="209550" y="1680210"/>
            <a:ext cx="3495675" cy="3332480"/>
          </a:xfrm>
          <a:prstGeom prst="rect">
            <a:avLst/>
          </a:prstGeom>
        </p:spPr>
      </p:pic>
      <p:pic>
        <p:nvPicPr>
          <p:cNvPr id="5" name="内容占位符 4"/>
          <p:cNvPicPr>
            <a:picLocks noChangeAspect="1"/>
          </p:cNvPicPr>
          <p:nvPr>
            <p:ph idx="1"/>
          </p:nvPr>
        </p:nvPicPr>
        <p:blipFill>
          <a:blip r:embed="rId3"/>
          <a:stretch>
            <a:fillRect/>
          </a:stretch>
        </p:blipFill>
        <p:spPr>
          <a:xfrm>
            <a:off x="10022840" y="247015"/>
            <a:ext cx="1928495" cy="1889125"/>
          </a:xfrm>
          <a:prstGeom prst="rect">
            <a:avLst/>
          </a:prstGeom>
        </p:spPr>
      </p:pic>
      <p:sp>
        <p:nvSpPr>
          <p:cNvPr id="3" name="标题 1"/>
          <p:cNvSpPr>
            <a:spLocks noGrp="1"/>
          </p:cNvSpPr>
          <p:nvPr/>
        </p:nvSpPr>
        <p:spPr>
          <a:xfrm>
            <a:off x="94615" y="128270"/>
            <a:ext cx="10081260" cy="1355725"/>
          </a:xfrm>
          <a:prstGeom prst="rect">
            <a:avLst/>
          </a:prstGeom>
        </p:spPr>
        <p:txBody>
          <a:bodyPr vert="horz" lIns="90000" tIns="46800" rIns="90000" bIns="46800" rtlCol="0" anchor="ctr" anchorCtr="0">
            <a:normAutofit fontScale="5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sym typeface="+mn-ea"/>
              </a:rPr>
              <a:t>1.5在碰到自定义函数的调用语句(例如在main中调用自定义的fun函数)时，如何一步完成自定义函数的执行而不要进入到这些自定义函数的内部单步执行?</a:t>
            </a:r>
            <a:endParaRPr lang="zh-CN" altLang="en-US"/>
          </a:p>
          <a:p>
            <a:r>
              <a:rPr lang="zh-CN" altLang="en-US">
                <a:sym typeface="+mn-ea"/>
              </a:rPr>
              <a:t>1.6在碰到自定义函数的调用语句(例如在main中调用自定义的fun函数)时，如何转到被调用函数中单步执行?</a:t>
            </a:r>
            <a:endParaRPr lang="zh-CN" altLang="en-US" b="1"/>
          </a:p>
          <a:p>
            <a:endParaRPr lang="zh-CN" altLang="en-US"/>
          </a:p>
        </p:txBody>
      </p:sp>
      <p:sp>
        <p:nvSpPr>
          <p:cNvPr id="4" name="文本框 3"/>
          <p:cNvSpPr txBox="1"/>
          <p:nvPr/>
        </p:nvSpPr>
        <p:spPr>
          <a:xfrm>
            <a:off x="4518660" y="1223645"/>
            <a:ext cx="4808855" cy="337185"/>
          </a:xfrm>
          <a:prstGeom prst="rect">
            <a:avLst/>
          </a:prstGeom>
          <a:noFill/>
        </p:spPr>
        <p:txBody>
          <a:bodyPr wrap="square" rtlCol="0">
            <a:spAutoFit/>
          </a:bodyPr>
          <a:p>
            <a:r>
              <a:rPr lang="en-US" altLang="zh-CN" sz="1600"/>
              <a:t>1.5 </a:t>
            </a:r>
            <a:r>
              <a:rPr lang="zh-CN" altLang="en-US" sz="1600"/>
              <a:t>一步完成自定义函数而不是进入自定义函数</a:t>
            </a:r>
            <a:endParaRPr lang="zh-CN" altLang="en-US" sz="1600"/>
          </a:p>
        </p:txBody>
      </p:sp>
      <p:sp>
        <p:nvSpPr>
          <p:cNvPr id="8" name="文本框 7"/>
          <p:cNvSpPr txBox="1"/>
          <p:nvPr/>
        </p:nvSpPr>
        <p:spPr>
          <a:xfrm>
            <a:off x="530225" y="5241290"/>
            <a:ext cx="2851150" cy="306705"/>
          </a:xfrm>
          <a:prstGeom prst="rect">
            <a:avLst/>
          </a:prstGeom>
          <a:noFill/>
        </p:spPr>
        <p:txBody>
          <a:bodyPr wrap="square" rtlCol="0">
            <a:spAutoFit/>
          </a:bodyPr>
          <a:p>
            <a:r>
              <a:rPr lang="en-US" altLang="zh-CN" sz="1400"/>
              <a:t>f11</a:t>
            </a:r>
            <a:r>
              <a:rPr lang="zh-CN" altLang="en-US" sz="1400"/>
              <a:t>快捷键或者点开调试的逐语句</a:t>
            </a:r>
            <a:endParaRPr lang="zh-CN" altLang="en-US" sz="1400"/>
          </a:p>
        </p:txBody>
      </p:sp>
      <p:cxnSp>
        <p:nvCxnSpPr>
          <p:cNvPr id="14" name="直接箭头连接符 13"/>
          <p:cNvCxnSpPr/>
          <p:nvPr/>
        </p:nvCxnSpPr>
        <p:spPr>
          <a:xfrm flipV="1">
            <a:off x="1586865" y="3122930"/>
            <a:ext cx="741045" cy="2193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599305" y="5238115"/>
            <a:ext cx="2851150" cy="306705"/>
          </a:xfrm>
          <a:prstGeom prst="rect">
            <a:avLst/>
          </a:prstGeom>
          <a:noFill/>
        </p:spPr>
        <p:txBody>
          <a:bodyPr wrap="square" rtlCol="0">
            <a:spAutoFit/>
          </a:bodyPr>
          <a:p>
            <a:r>
              <a:rPr lang="en-US" altLang="zh-CN" sz="1400"/>
              <a:t>f10</a:t>
            </a:r>
            <a:r>
              <a:rPr lang="zh-CN" altLang="en-US" sz="1400"/>
              <a:t>快捷键或者点开调试的逐过程</a:t>
            </a:r>
            <a:endParaRPr lang="en-US" altLang="zh-CN" sz="1400"/>
          </a:p>
        </p:txBody>
      </p:sp>
      <p:sp>
        <p:nvSpPr>
          <p:cNvPr id="16" name="图文框 15"/>
          <p:cNvSpPr/>
          <p:nvPr/>
        </p:nvSpPr>
        <p:spPr>
          <a:xfrm>
            <a:off x="6236335" y="2970530"/>
            <a:ext cx="1356360" cy="10668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17" name="直接箭头连接符 16"/>
          <p:cNvCxnSpPr>
            <a:stCxn id="10" idx="0"/>
          </p:cNvCxnSpPr>
          <p:nvPr/>
        </p:nvCxnSpPr>
        <p:spPr>
          <a:xfrm flipV="1">
            <a:off x="6024880" y="3122930"/>
            <a:ext cx="683895" cy="21151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94615" y="1348105"/>
            <a:ext cx="4808855" cy="337185"/>
          </a:xfrm>
          <a:prstGeom prst="rect">
            <a:avLst/>
          </a:prstGeom>
          <a:noFill/>
        </p:spPr>
        <p:txBody>
          <a:bodyPr wrap="square" rtlCol="0">
            <a:spAutoFit/>
          </a:bodyPr>
          <a:p>
            <a:r>
              <a:rPr lang="en-US" altLang="zh-CN" sz="1600"/>
              <a:t>1.6 </a:t>
            </a:r>
            <a:r>
              <a:rPr lang="zh-CN" altLang="en-US" sz="1600"/>
              <a:t>转到被调用函数逐步完成自定义函数</a:t>
            </a:r>
            <a:endParaRPr lang="zh-CN" altLang="en-US" sz="1600"/>
          </a:p>
        </p:txBody>
      </p:sp>
      <p:sp>
        <p:nvSpPr>
          <p:cNvPr id="12" name="图文框 11"/>
          <p:cNvSpPr/>
          <p:nvPr/>
        </p:nvSpPr>
        <p:spPr>
          <a:xfrm>
            <a:off x="1873250" y="2965450"/>
            <a:ext cx="1447800" cy="17780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310" y="0"/>
            <a:ext cx="10219690" cy="493395"/>
          </a:xfrm>
        </p:spPr>
        <p:txBody>
          <a:bodyPr>
            <a:normAutofit fontScale="90000"/>
          </a:bodyPr>
          <a:p>
            <a:r>
              <a:rPr lang="zh-CN" altLang="en-US">
                <a:sym typeface="+mn-ea"/>
              </a:rPr>
              <a:t>2.1查看形参/自动变量的变化情况</a:t>
            </a:r>
            <a:endParaRPr lang="zh-CN" altLang="en-US"/>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4" name="图片 3"/>
          <p:cNvPicPr>
            <a:picLocks noChangeAspect="1"/>
          </p:cNvPicPr>
          <p:nvPr/>
        </p:nvPicPr>
        <p:blipFill>
          <a:blip r:embed="rId2"/>
          <a:stretch>
            <a:fillRect/>
          </a:stretch>
        </p:blipFill>
        <p:spPr>
          <a:xfrm>
            <a:off x="205740" y="891540"/>
            <a:ext cx="6736715" cy="4129405"/>
          </a:xfrm>
          <a:prstGeom prst="rect">
            <a:avLst/>
          </a:prstGeom>
        </p:spPr>
      </p:pic>
      <p:sp>
        <p:nvSpPr>
          <p:cNvPr id="6" name="文本框 5"/>
          <p:cNvSpPr txBox="1"/>
          <p:nvPr/>
        </p:nvSpPr>
        <p:spPr>
          <a:xfrm>
            <a:off x="7538720" y="1167130"/>
            <a:ext cx="3385820" cy="922020"/>
          </a:xfrm>
          <a:prstGeom prst="rect">
            <a:avLst/>
          </a:prstGeom>
          <a:noFill/>
        </p:spPr>
        <p:txBody>
          <a:bodyPr wrap="square" rtlCol="0">
            <a:spAutoFit/>
          </a:bodyPr>
          <a:p>
            <a:r>
              <a:rPr lang="en-US" altLang="zh-CN"/>
              <a:t>2.1.1</a:t>
            </a:r>
            <a:r>
              <a:rPr lang="zh-CN" altLang="en-US"/>
              <a:t>查看形参变化</a:t>
            </a:r>
            <a:endParaRPr lang="zh-CN" altLang="en-US"/>
          </a:p>
          <a:p>
            <a:r>
              <a:rPr lang="zh-CN" altLang="en-US"/>
              <a:t>在局部、自动变量侧可以看见形参，在函数调用之后会取消显示</a:t>
            </a:r>
            <a:endParaRPr lang="zh-CN" altLang="en-US"/>
          </a:p>
        </p:txBody>
      </p:sp>
      <p:sp>
        <p:nvSpPr>
          <p:cNvPr id="7" name="文本框 6"/>
          <p:cNvSpPr txBox="1"/>
          <p:nvPr/>
        </p:nvSpPr>
        <p:spPr>
          <a:xfrm>
            <a:off x="7538720" y="3244850"/>
            <a:ext cx="3733165" cy="922020"/>
          </a:xfrm>
          <a:prstGeom prst="rect">
            <a:avLst/>
          </a:prstGeom>
          <a:noFill/>
        </p:spPr>
        <p:txBody>
          <a:bodyPr wrap="square" rtlCol="0">
            <a:spAutoFit/>
          </a:bodyPr>
          <a:p>
            <a:r>
              <a:rPr lang="en-US" altLang="zh-CN"/>
              <a:t>2.1.2</a:t>
            </a:r>
            <a:r>
              <a:rPr lang="zh-CN" altLang="en-US"/>
              <a:t>查看自动变量变化</a:t>
            </a:r>
            <a:endParaRPr lang="zh-CN" altLang="en-US"/>
          </a:p>
          <a:p>
            <a:r>
              <a:rPr lang="zh-CN" altLang="en-US"/>
              <a:t>也在局部、自动变量侧可以看见自动变量</a:t>
            </a:r>
            <a:endParaRPr lang="zh-CN" altLang="en-US"/>
          </a:p>
        </p:txBody>
      </p:sp>
      <p:cxnSp>
        <p:nvCxnSpPr>
          <p:cNvPr id="8" name="直接箭头连接符 7"/>
          <p:cNvCxnSpPr/>
          <p:nvPr/>
        </p:nvCxnSpPr>
        <p:spPr>
          <a:xfrm flipH="1" flipV="1">
            <a:off x="5558790" y="1972945"/>
            <a:ext cx="2068830" cy="222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flipH="1" flipV="1">
            <a:off x="6349365" y="1778635"/>
            <a:ext cx="1539240" cy="15195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sp>
        <p:nvSpPr>
          <p:cNvPr id="3" name="标题 1"/>
          <p:cNvSpPr>
            <a:spLocks noGrp="1"/>
          </p:cNvSpPr>
          <p:nvPr/>
        </p:nvSpPr>
        <p:spPr>
          <a:xfrm>
            <a:off x="67310" y="0"/>
            <a:ext cx="10386695" cy="861695"/>
          </a:xfrm>
          <a:prstGeom prst="rect">
            <a:avLst/>
          </a:prstGeom>
        </p:spPr>
        <p:txBody>
          <a:bodyPr vert="horz" lIns="90000" tIns="46800" rIns="90000" bIns="46800" rtlCol="0" anchor="ctr" anchorCtr="0">
            <a:normAutofit fontScale="6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sym typeface="+mn-ea"/>
              </a:rPr>
              <a:t>2.2查看静态局部变量的变化情况(该静态局部变量所在的函数体内/函数体外)</a:t>
            </a:r>
            <a:endParaRPr lang="zh-CN" altLang="en-US"/>
          </a:p>
        </p:txBody>
      </p:sp>
      <p:sp>
        <p:nvSpPr>
          <p:cNvPr id="7" name="文本框 6"/>
          <p:cNvSpPr txBox="1"/>
          <p:nvPr/>
        </p:nvSpPr>
        <p:spPr>
          <a:xfrm>
            <a:off x="268605" y="1403350"/>
            <a:ext cx="4306570" cy="368300"/>
          </a:xfrm>
          <a:prstGeom prst="rect">
            <a:avLst/>
          </a:prstGeom>
          <a:noFill/>
        </p:spPr>
        <p:txBody>
          <a:bodyPr wrap="square" rtlCol="0">
            <a:spAutoFit/>
          </a:bodyPr>
          <a:p>
            <a:r>
              <a:rPr lang="en-US" altLang="zh-CN"/>
              <a:t>2.2.1</a:t>
            </a:r>
            <a:r>
              <a:rPr lang="zh-CN" altLang="en-US"/>
              <a:t>在函数体内情况</a:t>
            </a:r>
            <a:endParaRPr lang="zh-CN" altLang="en-US"/>
          </a:p>
        </p:txBody>
      </p:sp>
      <p:sp>
        <p:nvSpPr>
          <p:cNvPr id="8" name="文本框 7"/>
          <p:cNvSpPr txBox="1"/>
          <p:nvPr/>
        </p:nvSpPr>
        <p:spPr>
          <a:xfrm>
            <a:off x="6268085" y="1619885"/>
            <a:ext cx="4306570" cy="368300"/>
          </a:xfrm>
          <a:prstGeom prst="rect">
            <a:avLst/>
          </a:prstGeom>
          <a:noFill/>
        </p:spPr>
        <p:txBody>
          <a:bodyPr wrap="square" rtlCol="0">
            <a:spAutoFit/>
          </a:bodyPr>
          <a:p>
            <a:r>
              <a:rPr lang="en-US" altLang="zh-CN"/>
              <a:t>2.2.2</a:t>
            </a:r>
            <a:r>
              <a:rPr lang="zh-CN" altLang="en-US"/>
              <a:t>在函数体外情况</a:t>
            </a:r>
            <a:endParaRPr lang="zh-CN" altLang="en-US"/>
          </a:p>
        </p:txBody>
      </p:sp>
      <p:sp>
        <p:nvSpPr>
          <p:cNvPr id="9" name="文本框 8"/>
          <p:cNvSpPr txBox="1"/>
          <p:nvPr/>
        </p:nvSpPr>
        <p:spPr>
          <a:xfrm>
            <a:off x="480060" y="5352415"/>
            <a:ext cx="4664710" cy="645160"/>
          </a:xfrm>
          <a:prstGeom prst="rect">
            <a:avLst/>
          </a:prstGeom>
          <a:noFill/>
        </p:spPr>
        <p:txBody>
          <a:bodyPr wrap="square" rtlCol="0">
            <a:spAutoFit/>
          </a:bodyPr>
          <a:p>
            <a:r>
              <a:rPr lang="zh-CN" altLang="en-US"/>
              <a:t>在函数体内的静态局部变量会显示在局部、自动变量框中</a:t>
            </a:r>
            <a:endParaRPr lang="zh-CN" altLang="en-US"/>
          </a:p>
        </p:txBody>
      </p:sp>
      <p:sp>
        <p:nvSpPr>
          <p:cNvPr id="11" name="文本框 10"/>
          <p:cNvSpPr txBox="1"/>
          <p:nvPr/>
        </p:nvSpPr>
        <p:spPr>
          <a:xfrm>
            <a:off x="6546850" y="5233035"/>
            <a:ext cx="4664710" cy="645160"/>
          </a:xfrm>
          <a:prstGeom prst="rect">
            <a:avLst/>
          </a:prstGeom>
          <a:noFill/>
        </p:spPr>
        <p:txBody>
          <a:bodyPr wrap="square" rtlCol="0">
            <a:spAutoFit/>
          </a:bodyPr>
          <a:p>
            <a:r>
              <a:rPr lang="zh-CN" altLang="en-US"/>
              <a:t>在函数体外的静态局部变量会从局部、自动变量框中消失</a:t>
            </a:r>
            <a:endParaRPr lang="zh-CN" altLang="en-US"/>
          </a:p>
        </p:txBody>
      </p:sp>
      <p:pic>
        <p:nvPicPr>
          <p:cNvPr id="13" name="图片 12"/>
          <p:cNvPicPr>
            <a:picLocks noChangeAspect="1"/>
          </p:cNvPicPr>
          <p:nvPr/>
        </p:nvPicPr>
        <p:blipFill>
          <a:blip r:embed="rId2"/>
          <a:stretch>
            <a:fillRect/>
          </a:stretch>
        </p:blipFill>
        <p:spPr>
          <a:xfrm>
            <a:off x="89535" y="2136140"/>
            <a:ext cx="5446395" cy="2706370"/>
          </a:xfrm>
          <a:prstGeom prst="rect">
            <a:avLst/>
          </a:prstGeom>
        </p:spPr>
      </p:pic>
      <p:pic>
        <p:nvPicPr>
          <p:cNvPr id="14" name="图片 13"/>
          <p:cNvPicPr>
            <a:picLocks noChangeAspect="1"/>
          </p:cNvPicPr>
          <p:nvPr/>
        </p:nvPicPr>
        <p:blipFill>
          <a:blip r:embed="rId3"/>
          <a:stretch>
            <a:fillRect/>
          </a:stretch>
        </p:blipFill>
        <p:spPr>
          <a:xfrm>
            <a:off x="6268085" y="2195195"/>
            <a:ext cx="5450205" cy="297878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825" y="0"/>
            <a:ext cx="9194800" cy="650240"/>
          </a:xfrm>
        </p:spPr>
        <p:txBody>
          <a:bodyPr>
            <a:normAutofit fontScale="90000"/>
          </a:bodyPr>
          <a:p>
            <a:r>
              <a:rPr lang="zh-CN" altLang="en-US" sz="2220">
                <a:sym typeface="+mn-ea"/>
              </a:rPr>
              <a:t>2.3查看静态全局变量的变化情况(两个源程序文件，有静态全局变量同名)</a:t>
            </a:r>
            <a:endParaRPr lang="zh-CN" altLang="en-US" sz="2220"/>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3" name="图片 2"/>
          <p:cNvPicPr>
            <a:picLocks noChangeAspect="1"/>
          </p:cNvPicPr>
          <p:nvPr/>
        </p:nvPicPr>
        <p:blipFill>
          <a:blip r:embed="rId2"/>
          <a:stretch>
            <a:fillRect/>
          </a:stretch>
        </p:blipFill>
        <p:spPr>
          <a:xfrm>
            <a:off x="243205" y="1694815"/>
            <a:ext cx="5231765" cy="3456305"/>
          </a:xfrm>
          <a:prstGeom prst="rect">
            <a:avLst/>
          </a:prstGeom>
        </p:spPr>
      </p:pic>
      <p:pic>
        <p:nvPicPr>
          <p:cNvPr id="4" name="图片 3"/>
          <p:cNvPicPr>
            <a:picLocks noChangeAspect="1"/>
          </p:cNvPicPr>
          <p:nvPr/>
        </p:nvPicPr>
        <p:blipFill>
          <a:blip r:embed="rId3"/>
          <a:stretch>
            <a:fillRect/>
          </a:stretch>
        </p:blipFill>
        <p:spPr>
          <a:xfrm>
            <a:off x="5678170" y="1694815"/>
            <a:ext cx="5988685" cy="3455670"/>
          </a:xfrm>
          <a:prstGeom prst="rect">
            <a:avLst/>
          </a:prstGeom>
        </p:spPr>
      </p:pic>
      <p:sp>
        <p:nvSpPr>
          <p:cNvPr id="6" name="文本框 5"/>
          <p:cNvSpPr txBox="1"/>
          <p:nvPr/>
        </p:nvSpPr>
        <p:spPr>
          <a:xfrm>
            <a:off x="536575" y="5335270"/>
            <a:ext cx="10737850" cy="368300"/>
          </a:xfrm>
          <a:prstGeom prst="rect">
            <a:avLst/>
          </a:prstGeom>
          <a:noFill/>
        </p:spPr>
        <p:txBody>
          <a:bodyPr wrap="square" rtlCol="0">
            <a:spAutoFit/>
          </a:bodyPr>
          <a:p>
            <a:r>
              <a:rPr lang="zh-CN" altLang="en-US"/>
              <a:t>在程序进行到哪一个源程序文件中，同名静态全局变量就显示着哪一个源程序文件中该变量的量。</a:t>
            </a:r>
            <a:endParaRPr lang="zh-CN" altLang="en-US"/>
          </a:p>
        </p:txBody>
      </p:sp>
      <p:cxnSp>
        <p:nvCxnSpPr>
          <p:cNvPr id="7" name="直接箭头连接符 6"/>
          <p:cNvCxnSpPr/>
          <p:nvPr/>
        </p:nvCxnSpPr>
        <p:spPr>
          <a:xfrm flipH="1" flipV="1">
            <a:off x="3511550" y="4239260"/>
            <a:ext cx="1219200" cy="12414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flipV="1">
            <a:off x="8802370" y="4340225"/>
            <a:ext cx="424815" cy="10737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图文框 8"/>
          <p:cNvSpPr/>
          <p:nvPr/>
        </p:nvSpPr>
        <p:spPr>
          <a:xfrm>
            <a:off x="3041650" y="4004310"/>
            <a:ext cx="2371725" cy="23495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0" name="图文框 9"/>
          <p:cNvSpPr/>
          <p:nvPr/>
        </p:nvSpPr>
        <p:spPr>
          <a:xfrm>
            <a:off x="9048115" y="4161155"/>
            <a:ext cx="2472055" cy="179070"/>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0500" y="247015"/>
            <a:ext cx="8206105" cy="302895"/>
          </a:xfrm>
        </p:spPr>
        <p:txBody>
          <a:bodyPr>
            <a:normAutofit fontScale="90000"/>
          </a:bodyPr>
          <a:p>
            <a:r>
              <a:rPr lang="zh-CN" altLang="en-US" sz="2000">
                <a:sym typeface="+mn-ea"/>
              </a:rPr>
              <a:t>2.4查看外部全局变量的变化情况(两个源程序文件，一个定义，另一个有extern说明)</a:t>
            </a:r>
            <a:endParaRPr lang="zh-CN" altLang="en-US" sz="2000"/>
          </a:p>
        </p:txBody>
      </p:sp>
      <p:pic>
        <p:nvPicPr>
          <p:cNvPr id="5" name="内容占位符 4"/>
          <p:cNvPicPr>
            <a:picLocks noChangeAspect="1"/>
          </p:cNvPicPr>
          <p:nvPr>
            <p:ph idx="1"/>
          </p:nvPr>
        </p:nvPicPr>
        <p:blipFill>
          <a:blip r:embed="rId1"/>
          <a:stretch>
            <a:fillRect/>
          </a:stretch>
        </p:blipFill>
        <p:spPr>
          <a:xfrm>
            <a:off x="10022840" y="247015"/>
            <a:ext cx="1928495" cy="1889125"/>
          </a:xfrm>
          <a:prstGeom prst="rect">
            <a:avLst/>
          </a:prstGeom>
        </p:spPr>
      </p:pic>
      <p:pic>
        <p:nvPicPr>
          <p:cNvPr id="3" name="图片 2"/>
          <p:cNvPicPr>
            <a:picLocks noChangeAspect="1"/>
          </p:cNvPicPr>
          <p:nvPr/>
        </p:nvPicPr>
        <p:blipFill>
          <a:blip r:embed="rId2"/>
          <a:stretch>
            <a:fillRect/>
          </a:stretch>
        </p:blipFill>
        <p:spPr>
          <a:xfrm>
            <a:off x="-43815" y="1790700"/>
            <a:ext cx="6299200" cy="2986405"/>
          </a:xfrm>
          <a:prstGeom prst="rect">
            <a:avLst/>
          </a:prstGeom>
        </p:spPr>
      </p:pic>
      <p:pic>
        <p:nvPicPr>
          <p:cNvPr id="4" name="图片 3"/>
          <p:cNvPicPr>
            <a:picLocks noChangeAspect="1"/>
          </p:cNvPicPr>
          <p:nvPr/>
        </p:nvPicPr>
        <p:blipFill>
          <a:blip r:embed="rId3"/>
          <a:stretch>
            <a:fillRect/>
          </a:stretch>
        </p:blipFill>
        <p:spPr>
          <a:xfrm>
            <a:off x="6255385" y="1688465"/>
            <a:ext cx="5687060" cy="3414395"/>
          </a:xfrm>
          <a:prstGeom prst="rect">
            <a:avLst/>
          </a:prstGeom>
        </p:spPr>
      </p:pic>
      <p:sp>
        <p:nvSpPr>
          <p:cNvPr id="6" name="文本框 5"/>
          <p:cNvSpPr txBox="1"/>
          <p:nvPr/>
        </p:nvSpPr>
        <p:spPr>
          <a:xfrm>
            <a:off x="436880" y="5353050"/>
            <a:ext cx="8590280" cy="645160"/>
          </a:xfrm>
          <a:prstGeom prst="rect">
            <a:avLst/>
          </a:prstGeom>
          <a:noFill/>
        </p:spPr>
        <p:txBody>
          <a:bodyPr wrap="square" rtlCol="0">
            <a:spAutoFit/>
          </a:bodyPr>
          <a:p>
            <a:r>
              <a:rPr lang="zh-CN" altLang="en-US"/>
              <a:t>在关于两个源程序文件中外部全局变量的变化情况中，一个是全局中申明了，另一个是</a:t>
            </a:r>
            <a:r>
              <a:rPr lang="en-US" altLang="zh-CN"/>
              <a:t>extern</a:t>
            </a:r>
            <a:r>
              <a:rPr lang="zh-CN" altLang="en-US"/>
              <a:t>加入的。在自动窗口中始终是同一个变量</a:t>
            </a:r>
            <a:endParaRPr lang="zh-CN" altLang="en-US"/>
          </a:p>
        </p:txBody>
      </p:sp>
      <p:cxnSp>
        <p:nvCxnSpPr>
          <p:cNvPr id="7" name="直接箭头连接符 6"/>
          <p:cNvCxnSpPr/>
          <p:nvPr/>
        </p:nvCxnSpPr>
        <p:spPr>
          <a:xfrm flipH="1" flipV="1">
            <a:off x="3792220" y="4714875"/>
            <a:ext cx="257175" cy="7048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flipV="1">
            <a:off x="7997825" y="4323080"/>
            <a:ext cx="1610995" cy="11296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图文框 8"/>
          <p:cNvSpPr/>
          <p:nvPr/>
        </p:nvSpPr>
        <p:spPr>
          <a:xfrm>
            <a:off x="3288665" y="4468495"/>
            <a:ext cx="2863850" cy="7556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0" name="图文框 9"/>
          <p:cNvSpPr/>
          <p:nvPr/>
        </p:nvSpPr>
        <p:spPr>
          <a:xfrm>
            <a:off x="9362440" y="4121785"/>
            <a:ext cx="2505710" cy="8953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commondata" val="eyJoZGlkIjoiNjRkZDE1MjIxMjM2NmMxYzY5Y2M3N2FjNDEyZThkY2Q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2313</Words>
  <Application>WPS 演示</Application>
  <PresentationFormat>宽屏</PresentationFormat>
  <Paragraphs>137</Paragraphs>
  <Slides>15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Wingdings</vt:lpstr>
      <vt:lpstr>微软雅黑</vt:lpstr>
      <vt:lpstr>Arial Unicode MS</vt:lpstr>
      <vt:lpstr>Calibri</vt:lpstr>
      <vt:lpstr>WPS</vt:lpstr>
      <vt:lpstr>VS2022调试工具的使用</vt:lpstr>
      <vt:lpstr>目录</vt:lpstr>
      <vt:lpstr>PowerPoint 演示文稿</vt:lpstr>
      <vt:lpstr>PowerPoint 演示文稿</vt:lpstr>
      <vt:lpstr>PowerPoint 演示文稿</vt:lpstr>
      <vt:lpstr>2.1查看形参/自动变量的变化情况</vt:lpstr>
      <vt:lpstr>PowerPoint 演示文稿</vt:lpstr>
      <vt:lpstr>2.3查看静态全局变量的变化情况(两个源程序文件，有静态全局变量同名)</vt:lpstr>
      <vt:lpstr>2.4查看外部全局变量的变化情况(两个源程序文件，一个定义，另一个有extern说明)</vt:lpstr>
      <vt:lpstr>3.1 char/int/float等简单变量 3.2指向简单变量的指针变量(如何查看地址、值?) 3.3一维数组 3.4指向一维数组的指针变量(如何查看地址、值?)</vt:lpstr>
      <vt:lpstr>3.5二维数组(包括数组名仅带一个下标的情况)</vt:lpstr>
      <vt:lpstr>3.6实参是一维数组名，形参是指针的情况，如何在函数中查看实参数组的地址、值?</vt:lpstr>
      <vt:lpstr>3.7指向字符串常量的指针变量(能否看到无名字符串常量的地址?)</vt:lpstr>
      <vt:lpstr>3.8引用(引用与指针是否有区别?有什么区别?)</vt:lpstr>
      <vt:lpstr>3.9使用指针时出现了越界访问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几</cp:lastModifiedBy>
  <cp:revision>157</cp:revision>
  <dcterms:created xsi:type="dcterms:W3CDTF">2019-06-19T02:08:00Z</dcterms:created>
  <dcterms:modified xsi:type="dcterms:W3CDTF">2024-06-17T14:24:54Z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B5AC22DF7F424E08B742F4C577692C69_11</vt:lpwstr>
  </property>
</Properties>
</file>