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492" r:id="rId9"/>
    <p:sldId id="1186" r:id="rId10"/>
    <p:sldId id="1188" r:id="rId11"/>
    <p:sldId id="1189" r:id="rId12"/>
    <p:sldId id="1190" r:id="rId13"/>
    <p:sldId id="1194" r:id="rId14"/>
    <p:sldId id="1193" r:id="rId15"/>
    <p:sldId id="1202" r:id="rId16"/>
    <p:sldId id="1213" r:id="rId17"/>
    <p:sldId id="1203" r:id="rId18"/>
    <p:sldId id="1214" r:id="rId19"/>
    <p:sldId id="1204" r:id="rId20"/>
    <p:sldId id="1269" r:id="rId21"/>
    <p:sldId id="1205" r:id="rId22"/>
    <p:sldId id="1216" r:id="rId23"/>
    <p:sldId id="1206" r:id="rId24"/>
    <p:sldId id="1210" r:id="rId25"/>
    <p:sldId id="1270" r:id="rId26"/>
    <p:sldId id="1209" r:id="rId27"/>
    <p:sldId id="1191" r:id="rId28"/>
    <p:sldId id="1192" r:id="rId29"/>
    <p:sldId id="1207" r:id="rId30"/>
    <p:sldId id="1208" r:id="rId31"/>
    <p:sldId id="1212" r:id="rId32"/>
    <p:sldId id="1217" r:id="rId33"/>
    <p:sldId id="1218" r:id="rId34"/>
    <p:sldId id="1221" r:id="rId35"/>
    <p:sldId id="1219" r:id="rId36"/>
    <p:sldId id="1220" r:id="rId37"/>
    <p:sldId id="1222" r:id="rId38"/>
    <p:sldId id="1224" r:id="rId39"/>
    <p:sldId id="1200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142" d="100"/>
          <a:sy n="142" d="100"/>
        </p:scale>
        <p:origin x="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特别说明：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、本次作业是预习作业，在下周上课前完成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、对于作业过程中不清楚的问题或不会的内容，先不要问（不清楚的位置可以先做个标记，结合听课再去理解）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不允许使用任何方式的强制类型转换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3429000"/>
            <a:ext cx="4060825" cy="1989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</a:t>
            </a:r>
            <a:r>
              <a:rPr lang="en-US" altLang="zh-CN" sz="1600" b="1" dirty="0">
                <a:latin typeface="+mn-ea"/>
              </a:rPr>
              <a:t> 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 k="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(↙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代表回车键，下同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123 456↙(</a:t>
            </a:r>
            <a:r>
              <a:rPr kumimoji="1" lang="zh-CN" altLang="en-US" sz="1200" b="1" dirty="0">
                <a:latin typeface="+mn-ea"/>
              </a:rPr>
              <a:t>一个空格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    456↙(</a:t>
            </a:r>
            <a:r>
              <a:rPr kumimoji="1" lang="zh-CN" altLang="en-US" sz="1200" b="1" dirty="0">
                <a:latin typeface="+mn-ea"/>
              </a:rPr>
              <a:t>多个空格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123m↙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123↙ (</a:t>
            </a:r>
            <a:r>
              <a:rPr kumimoji="1" lang="zh-CN" altLang="en-US" sz="1200" b="1" dirty="0">
                <a:latin typeface="+mn-ea"/>
              </a:rPr>
              <a:t>持续多个空格后，再输入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     </a:t>
            </a:r>
            <a:r>
              <a:rPr kumimoji="1" lang="en-US" altLang="zh-CN" sz="1200" b="1" dirty="0">
                <a:latin typeface="+mn-ea"/>
              </a:rPr>
              <a:t>↙ (</a:t>
            </a:r>
            <a:r>
              <a:rPr kumimoji="1" lang="zh-CN" altLang="en-US" sz="1200" b="1" dirty="0">
                <a:latin typeface="+mn-ea"/>
              </a:rPr>
              <a:t>持续多个空格后，按回车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  (</a:t>
            </a:r>
            <a:r>
              <a:rPr kumimoji="1" lang="zh-CN" altLang="en-US" sz="1200" b="1" dirty="0">
                <a:latin typeface="+mn-ea"/>
              </a:rPr>
              <a:t>再输入</a:t>
            </a:r>
            <a:r>
              <a:rPr kumimoji="1" lang="en-US" altLang="zh-CN" sz="1200" b="1" dirty="0">
                <a:latin typeface="+mn-ea"/>
              </a:rPr>
              <a:t>123</a:t>
            </a:r>
            <a:r>
              <a:rPr kumimoji="1" lang="zh-CN" altLang="en-US" sz="1200" b="1" dirty="0">
                <a:latin typeface="+mn-ea"/>
              </a:rPr>
              <a:t>，按回车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...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↙ 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123↙ (</a:t>
            </a:r>
            <a:r>
              <a:rPr kumimoji="1" lang="zh-CN" altLang="en-US" sz="1200" b="1" dirty="0">
                <a:latin typeface="+mn-ea"/>
              </a:rPr>
              <a:t>持续多个空回车后，输入</a:t>
            </a:r>
            <a:r>
              <a:rPr kumimoji="1" lang="en-US" altLang="zh-CN" sz="1200" b="1" dirty="0">
                <a:latin typeface="+mn-ea"/>
              </a:rPr>
              <a:t>123)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分析结果：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、在前面有正确输入的情况下，回车、空格、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型而言是非法的字符</a:t>
            </a:r>
            <a:r>
              <a:rPr kumimoji="1" lang="en-US" altLang="zh-CN" sz="1200" b="1" dirty="0">
                <a:latin typeface="+mn-ea"/>
              </a:rPr>
              <a:t>)m</a:t>
            </a:r>
            <a:r>
              <a:rPr kumimoji="1" lang="zh-CN" altLang="en-US" sz="1200" b="1" dirty="0">
                <a:latin typeface="+mn-ea"/>
              </a:rPr>
              <a:t>的作用是？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结束输入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、直接输入若干空格和回车后，再输入正确，变量是否能得到正确的值？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可以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、直接输入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int</a:t>
            </a:r>
            <a:r>
              <a:rPr kumimoji="1" lang="zh-CN" altLang="en-US" sz="1200" b="1" dirty="0">
                <a:latin typeface="+mn-ea"/>
              </a:rPr>
              <a:t>型而言是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非法的数据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，输出是？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0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391025"/>
            <a:ext cx="3356644" cy="2143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基础知识：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-2^15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的最大值是：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2^15_-1_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5948516"/>
            <a:ext cx="3356644" cy="58563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5260" y="1410335"/>
            <a:ext cx="2742565" cy="588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0" y="2277110"/>
            <a:ext cx="3076575" cy="555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490" y="3592830"/>
            <a:ext cx="2538095" cy="5886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short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915" y="1323975"/>
            <a:ext cx="609600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123↙  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123︺456↙(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-123m↙   (</a:t>
            </a:r>
            <a:r>
              <a:rPr kumimoji="1" lang="zh-CN" altLang="en-US" sz="1600" b="1" dirty="0">
                <a:latin typeface="+mn-ea"/>
              </a:rPr>
              <a:t>正确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m↙       (</a:t>
            </a:r>
            <a:r>
              <a:rPr kumimoji="1" lang="zh-CN" altLang="en-US" sz="1600" b="1" dirty="0">
                <a:latin typeface="+mn-ea"/>
              </a:rPr>
              <a:t>直接非法字符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   (</a:t>
            </a:r>
            <a:r>
              <a:rPr kumimoji="1" lang="zh-CN" altLang="en-US" sz="1600" b="1" dirty="0">
                <a:latin typeface="+mn-ea"/>
              </a:rPr>
              <a:t>超上限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-40000↙  (</a:t>
            </a:r>
            <a:r>
              <a:rPr kumimoji="1" lang="zh-CN" altLang="en-US" sz="1600" b="1" dirty="0">
                <a:latin typeface="+mn-ea"/>
              </a:rPr>
              <a:t>超下限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2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_5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6184490"/>
            <a:ext cx="5204570" cy="3496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0" y="2089150"/>
            <a:ext cx="2508250" cy="956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1323975"/>
            <a:ext cx="2541270" cy="690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080" y="3764915"/>
            <a:ext cx="2256790" cy="930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915" y="4857750"/>
            <a:ext cx="288861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B-Compare.</a:t>
            </a:r>
            <a:r>
              <a:rPr lang="zh-CN" altLang="en-US" sz="1600" b="1" dirty="0">
                <a:latin typeface="+mn-ea"/>
              </a:rPr>
              <a:t>运行下面的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输入与赋值），观察运行结果并与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-54321;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的输入：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54321↙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k2=-11215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k3=4464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k4=-12345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-54321↙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k5=11215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03477" y="1323974"/>
            <a:ext cx="2731934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915" y="1323975"/>
            <a:ext cx="6263640" cy="5434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  <a:sym typeface="+mn-ea"/>
              </a:rPr>
              <a:t>30000000000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latin typeface="+mn-ea"/>
              </a:rPr>
              <a:t>5</a:t>
            </a:r>
            <a:r>
              <a:rPr kumimoji="1" lang="en-US" altLang="zh-CN" sz="1600" b="1" u="sng" dirty="0">
                <a:latin typeface="+mn-ea"/>
                <a:sym typeface="+mn-ea"/>
              </a:rPr>
              <a:t>0000000000</a:t>
            </a:r>
            <a:r>
              <a:rPr kumimoji="1" lang="en-US" altLang="zh-CN" sz="1600" b="1" dirty="0">
                <a:latin typeface="+mn-ea"/>
              </a:rPr>
              <a:t>__↙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12345_</a:t>
            </a:r>
            <a:r>
              <a:rPr kumimoji="1" lang="en-US" altLang="zh-CN" sz="1600" b="1" dirty="0">
                <a:latin typeface="+mn-ea"/>
              </a:rPr>
              <a:t>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-</a:t>
            </a:r>
            <a:r>
              <a:rPr kumimoji="1" lang="en-US" altLang="zh-CN" sz="1600" b="1" u="sng" dirty="0">
                <a:latin typeface="+mn-ea"/>
                <a:sym typeface="+mn-ea"/>
              </a:rPr>
              <a:t>30000000000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__↙ 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20114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5____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201149" y="1323974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1820" y="6174740"/>
            <a:ext cx="5204460" cy="5835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8410" y="3581400"/>
            <a:ext cx="1742440" cy="694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885" y="4276090"/>
            <a:ext cx="1751965" cy="754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95" y="5030470"/>
            <a:ext cx="2648585" cy="713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435" y="5634355"/>
            <a:ext cx="3211195" cy="10090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上限但未超同类型的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不一致；输入超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上限时会取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最大值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；而赋值超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上限时会重新从下限开始计算，输出（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上限值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赋值）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上限且超同类型的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不一致；输入超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上限时会取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最大值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cinfail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；而赋值超</a:t>
            </a:r>
            <a:r>
              <a:rPr kumimoji="1" lang="en-US" altLang="zh-CN" sz="1600" b="1" dirty="0">
                <a:latin typeface="+mn-ea"/>
                <a:sym typeface="+mn-ea"/>
              </a:rPr>
              <a:t>u_int</a:t>
            </a:r>
            <a:r>
              <a:rPr kumimoji="1" lang="zh-CN" altLang="en-US" sz="1600" b="1" dirty="0">
                <a:latin typeface="+mn-ea"/>
                <a:sym typeface="+mn-ea"/>
              </a:rPr>
              <a:t>上限时与没超过时都会重新从下限开始计算，输出（赋值</a:t>
            </a:r>
            <a:r>
              <a:rPr kumimoji="1" lang="en-US" altLang="zh-CN" sz="1600" b="1" dirty="0">
                <a:latin typeface="+mn-ea"/>
                <a:sym typeface="+mn-ea"/>
              </a:rPr>
              <a:t>-u_int</a:t>
            </a:r>
            <a:r>
              <a:rPr kumimoji="1" lang="zh-CN" altLang="en-US" sz="1600" b="1" dirty="0">
                <a:latin typeface="+mn-ea"/>
                <a:sym typeface="+mn-ea"/>
              </a:rPr>
              <a:t>上限值）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不一致；输入超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下限时会取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最小值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cinfail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1</a:t>
            </a:r>
            <a:r>
              <a:rPr kumimoji="1" lang="zh-CN" altLang="en-US" sz="1600" b="1" dirty="0">
                <a:latin typeface="+mn-ea"/>
                <a:sym typeface="+mn-ea"/>
              </a:rPr>
              <a:t>；而赋值超</a:t>
            </a:r>
            <a:r>
              <a:rPr kumimoji="1" lang="en-US" altLang="zh-CN" sz="1600" b="1" dirty="0">
                <a:latin typeface="+mn-ea"/>
                <a:sym typeface="+mn-ea"/>
              </a:rPr>
              <a:t>int</a:t>
            </a:r>
            <a:r>
              <a:rPr kumimoji="1" lang="zh-CN" altLang="en-US" sz="1600" b="1" dirty="0">
                <a:latin typeface="+mn-ea"/>
                <a:sym typeface="+mn-ea"/>
              </a:rPr>
              <a:t>下限时会位运算中截断高位，返回一个正值。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"k=" &lt;&lt;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good="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fail="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_2,3,4,5,6,_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270124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2" y="6154993"/>
            <a:ext cx="5204569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0585" y="4490085"/>
            <a:ext cx="2471420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5328920"/>
            <a:ext cx="2471420" cy="82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25" y="4490085"/>
            <a:ext cx="2742565" cy="7486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295" y="5328920"/>
            <a:ext cx="2702560" cy="612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构造的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u_short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2045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unsigned short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k1, k2, k3, k4, k5, k6;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k1 = 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k2 = 70000;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k3 = -12345;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k4 = -1;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k5 = -65535;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k6 = -65536;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k3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k4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k5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k6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3" y="1323974"/>
            <a:ext cx="610004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贴图即可（有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还有贴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），不需要写分析结果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12345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k1=12345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k2=4464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-12345↙</a:t>
            </a:r>
            <a:r>
              <a:rPr kumimoji="1" lang="zh-CN" altLang="en-US" sz="1600" b="1" dirty="0">
                <a:latin typeface="+mn-ea"/>
              </a:rPr>
              <a:t>（负数但未超过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k3=53191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-1↙    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k4=65535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-65535↙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k5=1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6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-65536↙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u_short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对应本例的</a:t>
            </a:r>
            <a:r>
              <a:rPr kumimoji="1" lang="en-US" altLang="zh-CN" sz="1600" b="1" dirty="0">
                <a:latin typeface="+mn-ea"/>
              </a:rPr>
              <a:t>k6=0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01199" y="6043294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60557" y="1323973"/>
            <a:ext cx="26361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short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short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3610" y="1714500"/>
            <a:ext cx="1934210" cy="864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10" y="2679065"/>
            <a:ext cx="223964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，自行构造不同测试数据，观察不同输入下的运行结果（贴图在清晰可辨的情况下尽可能小）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52045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unsigned int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"k=" &lt;&lt;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k;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good()="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 fail()="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cin.fail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96684" y="1323974"/>
            <a:ext cx="610956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 </a:t>
            </a:r>
            <a:r>
              <a:rPr kumimoji="1" lang="zh-CN" altLang="en-US" sz="1600" b="1" dirty="0">
                <a:latin typeface="+mn-ea"/>
              </a:rPr>
              <a:t>（合理范围）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 （超上限）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_____↙</a:t>
            </a:r>
            <a:r>
              <a:rPr kumimoji="1" lang="zh-CN" altLang="en-US" sz="1600" b="1" dirty="0">
                <a:latin typeface="+mn-ea"/>
              </a:rPr>
              <a:t>（负数且超过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9610725" y="5919018"/>
            <a:ext cx="2295525" cy="615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857749"/>
            <a:ext cx="5204571" cy="16763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多个输入中，编号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值是不可信的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10724" y="1323973"/>
            <a:ext cx="2295525" cy="3905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u_int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=unsigned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1" y="5919019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int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基本同 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unsigned short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，弄懂即可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本页可以不做，空着不扣分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E-Compare.</a:t>
            </a:r>
            <a:r>
              <a:rPr lang="zh-CN" altLang="en-US" sz="1600" b="1" dirty="0">
                <a:latin typeface="+mn-ea"/>
              </a:rPr>
              <a:t>仿</a:t>
            </a:r>
            <a:r>
              <a:rPr lang="en-US" altLang="zh-CN" sz="1600" b="1" dirty="0">
                <a:latin typeface="+mn-ea"/>
              </a:rPr>
              <a:t>B-Compare</a:t>
            </a:r>
            <a:r>
              <a:rPr lang="zh-CN" altLang="en-US" sz="1600" b="1" dirty="0">
                <a:latin typeface="+mn-ea"/>
              </a:rPr>
              <a:t>，构造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对比</a:t>
            </a:r>
            <a:r>
              <a:rPr lang="zh-CN" altLang="en-US" sz="1600" b="1" dirty="0">
                <a:latin typeface="+mn-ea"/>
              </a:rPr>
              <a:t>程序（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输入与赋值，</a:t>
            </a:r>
            <a:r>
              <a:rPr lang="en-US" altLang="zh-CN" sz="1600" b="1" dirty="0" err="1">
                <a:latin typeface="+mn-ea"/>
              </a:rPr>
              <a:t>u_int</a:t>
            </a:r>
            <a:r>
              <a:rPr lang="zh-CN" altLang="en-US" sz="1600" b="1" dirty="0">
                <a:latin typeface="+mn-ea"/>
              </a:rPr>
              <a:t>型），观察运行结果并与</a:t>
            </a:r>
            <a:r>
              <a:rPr lang="en-US" altLang="zh-CN" sz="1600" b="1" dirty="0">
                <a:latin typeface="+mn-ea"/>
              </a:rPr>
              <a:t>E</a:t>
            </a:r>
            <a:r>
              <a:rPr lang="zh-CN" altLang="en-US" sz="1600" b="1" dirty="0">
                <a:latin typeface="+mn-ea"/>
              </a:rPr>
              <a:t>的输出结果进行对比分析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注：具体对比程序及输出结果等不要再贴图，自行完成即可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需要回答下列问题（回答问题不是完成作业，而是自己真的弄懂了概念后的总结） 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9541" y="2199872"/>
            <a:ext cx="10604640" cy="4364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赋值超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赋值为负数但未超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赋值为负数且未超过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上限加负号后的下限，两者是否一致？如果有区别，区别是？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赋值为负数负数且超过</a:t>
            </a:r>
            <a:r>
              <a:rPr kumimoji="1" lang="en-US" altLang="zh-CN" sz="1600" b="1" dirty="0" err="1">
                <a:latin typeface="+mn-ea"/>
              </a:rPr>
              <a:t>u_int</a:t>
            </a:r>
            <a:r>
              <a:rPr kumimoji="1" lang="zh-CN" altLang="en-US" sz="1600" b="1" dirty="0">
                <a:latin typeface="+mn-ea"/>
              </a:rPr>
              <a:t>上限加负号后的下限？如果有区别，区别是？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1" y="5948515"/>
            <a:ext cx="5204569" cy="61512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int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基本同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unsigned short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，弄懂即可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本页可以不做，空着不扣分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B-E.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323975"/>
            <a:ext cx="11129645" cy="55333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名词解释：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输入正确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指数学上合法的数，但不代表一定在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C/C++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的某类型数据的数据范围内（下同）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2.B~2.E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，给出下列问题的分析及结论：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可以给目标变量输入值。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数据在输入正确但超上限（未超同类型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会给目标输入数据类型最大值。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会给目标输入数据类型最大值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数据在输入正确但超下限范围的情况下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会给目标输入数据类型最小值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数据在输入正确且范围合理的情况下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可以给目标变量输入值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1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数据在输入正确且超上限的情况下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会给目标变量输入数据类型最大值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数据在输入正确但为负数（未超同类型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会给目标输入和赋值输出同样的值（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输入值）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8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下限）的情况下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会给目标输入和赋值输出同样的值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（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上限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输入值）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数据在输入正确且为负数（超过同类型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上限加负号后的下限）的情况下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会给目标输出对应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unsigned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数据最大值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cingood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返回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0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对比：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右值超范围的情况下，表现是否相同？总结规律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  <a:sym typeface="+mn-ea"/>
              </a:rPr>
              <a:t>不相同。</a:t>
            </a:r>
            <a:r>
              <a:rPr kumimoji="1" lang="en-US" altLang="zh-CN" sz="1600" b="1" dirty="0">
                <a:latin typeface="+mn-ea"/>
                <a:sym typeface="+mn-ea"/>
              </a:rPr>
              <a:t>signed</a:t>
            </a:r>
            <a:r>
              <a:rPr kumimoji="1" lang="zh-CN" altLang="en-US" sz="1600" b="1" dirty="0">
                <a:latin typeface="+mn-ea"/>
                <a:sym typeface="+mn-ea"/>
              </a:rPr>
              <a:t>就会控在范围内，如果是</a:t>
            </a:r>
            <a:r>
              <a:rPr kumimoji="1" lang="en-US" altLang="zh-CN" sz="1600" b="1" dirty="0">
                <a:latin typeface="+mn-ea"/>
                <a:sym typeface="+mn-ea"/>
              </a:rPr>
              <a:t>unsigned</a:t>
            </a:r>
            <a:r>
              <a:rPr kumimoji="1" lang="zh-CN" altLang="en-US" sz="1600" b="1" dirty="0">
                <a:latin typeface="+mn-ea"/>
                <a:sym typeface="+mn-ea"/>
              </a:rPr>
              <a:t>的数据类型超下限就会和变量赋值相同；再超对应</a:t>
            </a:r>
            <a:r>
              <a:rPr kumimoji="1" lang="en-US" altLang="zh-CN" sz="1600" b="1" dirty="0">
                <a:latin typeface="+mn-ea"/>
                <a:sym typeface="+mn-ea"/>
              </a:rPr>
              <a:t>unsigned</a:t>
            </a:r>
            <a:r>
              <a:rPr kumimoji="1" lang="zh-CN" altLang="en-US" sz="1600" b="1" dirty="0">
                <a:latin typeface="+mn-ea"/>
                <a:sym typeface="+mn-ea"/>
              </a:rPr>
              <a:t>的最大值取相反数时输出对应最大值。</a:t>
            </a:r>
            <a:endParaRPr kumimoji="1" lang="zh-CN" altLang="en-US" sz="1600" b="1" dirty="0"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  <a:sym typeface="+mn-ea"/>
              </a:rPr>
              <a:t>而赋值就是位运算，超范围的时候就是截断。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输入与变量赋值，在输入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右值合理范围的情况下，表现是否相同？总结规律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sz="1600" b="1" dirty="0">
                <a:solidFill>
                  <a:schemeClr val="tx1"/>
                </a:solidFill>
                <a:latin typeface="+mn-ea"/>
              </a:rPr>
              <a:t>相同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01838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610735" y="1323975"/>
            <a:ext cx="73323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（单个图形字符）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\b</a:t>
            </a:r>
            <a:r>
              <a:rPr lang="zh-CN" altLang="en-US" sz="1200" b="1" dirty="0">
                <a:latin typeface="+mn-ea"/>
              </a:rPr>
              <a:t>（退格键的转义符）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\101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\x41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</a:t>
            </a:r>
            <a:r>
              <a:rPr lang="en-US" altLang="zh-CN" sz="1200" b="1" dirty="0">
                <a:latin typeface="+mn-ea"/>
              </a:rPr>
              <a:t>16</a:t>
            </a:r>
            <a:r>
              <a:rPr lang="zh-CN" altLang="en-US" sz="1200" b="1" dirty="0">
                <a:latin typeface="+mn-ea"/>
              </a:rPr>
              <a:t>进制转义表示）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65</a:t>
            </a:r>
            <a:r>
              <a:rPr lang="zh-CN" altLang="en-US" sz="1200" b="1" dirty="0">
                <a:latin typeface="+mn-ea"/>
              </a:rPr>
              <a:t>（</a:t>
            </a:r>
            <a:r>
              <a:rPr lang="en-US" altLang="zh-CN" sz="1200" b="1" dirty="0">
                <a:latin typeface="+mn-ea"/>
              </a:rPr>
              <a:t>A</a:t>
            </a:r>
            <a:r>
              <a:rPr lang="zh-CN" altLang="en-US" sz="1200" b="1" dirty="0">
                <a:latin typeface="+mn-ea"/>
              </a:rPr>
              <a:t>的</a:t>
            </a:r>
            <a:r>
              <a:rPr lang="en-US" altLang="zh-CN" sz="1200" b="1" dirty="0">
                <a:latin typeface="+mn-ea"/>
              </a:rPr>
              <a:t>ASCII</a:t>
            </a:r>
            <a:r>
              <a:rPr lang="zh-CN" altLang="en-US" sz="1200" b="1" dirty="0">
                <a:latin typeface="+mn-ea"/>
              </a:rPr>
              <a:t>码的十进制整数形式表示）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Ctrl+C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（注意：是</a:t>
            </a:r>
            <a:r>
              <a:rPr lang="en-US" altLang="zh-CN" sz="1200" b="1" dirty="0" err="1">
                <a:latin typeface="+mn-ea"/>
              </a:rPr>
              <a:t>Ctrl+z</a:t>
            </a:r>
            <a:r>
              <a:rPr lang="zh-CN" altLang="en-US" sz="1200" b="1" dirty="0">
                <a:latin typeface="+mn-ea"/>
              </a:rPr>
              <a:t>组合键，注意不要有输入法栏）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6154994"/>
            <a:ext cx="4018387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6095" y="1323975"/>
            <a:ext cx="2571750" cy="1021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80" y="2480310"/>
            <a:ext cx="3021330" cy="1005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660" y="4873625"/>
            <a:ext cx="3182620" cy="1167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单数据情况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运行下面的程序，观察不同输入下的运行结果（贴图在清晰可辨的情况下尽可能小）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5740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f;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cin.good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f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f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setprecision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(20)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表示输出时保留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   20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位有效位数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 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（已超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的有效位数）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49215" y="1323975"/>
            <a:ext cx="691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</a:t>
            </a:r>
            <a:r>
              <a:rPr lang="zh-CN" altLang="en-US" sz="1200" b="1" dirty="0">
                <a:latin typeface="+mn-ea"/>
              </a:rPr>
              <a:t> （合理范围正数，小数形式）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1.23456e2</a:t>
            </a:r>
            <a:r>
              <a:rPr lang="zh-CN" altLang="en-US" sz="1200" b="1" dirty="0">
                <a:latin typeface="+mn-ea"/>
              </a:rPr>
              <a:t> （合理范围正数，指数形式）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-123.456</a:t>
            </a:r>
            <a:r>
              <a:rPr lang="zh-CN" altLang="en-US" sz="1200" b="1" dirty="0">
                <a:latin typeface="+mn-ea"/>
              </a:rPr>
              <a:t>（合理范围负数，小数形式）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-1.23456e2</a:t>
            </a:r>
            <a:r>
              <a:rPr lang="zh-CN" altLang="en-US" sz="1200" b="1" dirty="0">
                <a:latin typeface="+mn-ea"/>
              </a:rPr>
              <a:t> （合理范围负数，指数形式）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5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123.456789</a:t>
            </a:r>
            <a:r>
              <a:rPr lang="zh-CN" altLang="en-US" sz="1200" b="1" dirty="0">
                <a:latin typeface="+mn-ea"/>
              </a:rPr>
              <a:t>（合理范围，但超有效位数）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6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6.7e38</a:t>
            </a:r>
            <a:r>
              <a:rPr lang="zh-CN" altLang="en-US" sz="1200" b="1" dirty="0">
                <a:latin typeface="+mn-ea"/>
              </a:rPr>
              <a:t>（尾数超上限但数量级未超，仍是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7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1.7e39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8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-2.3e39</a:t>
            </a:r>
            <a:r>
              <a:rPr lang="zh-CN" altLang="en-US" sz="1200" b="1" dirty="0">
                <a:latin typeface="+mn-ea"/>
              </a:rPr>
              <a:t>（超上限且数量级已超</a:t>
            </a:r>
            <a:r>
              <a:rPr lang="en-US" altLang="zh-CN" sz="1200" b="1" dirty="0">
                <a:latin typeface="+mn-ea"/>
              </a:rPr>
              <a:t>10</a:t>
            </a:r>
            <a:r>
              <a:rPr lang="en-US" altLang="zh-CN" sz="1200" b="1" baseline="30000" dirty="0">
                <a:latin typeface="+mn-ea"/>
              </a:rPr>
              <a:t>38</a:t>
            </a:r>
            <a:r>
              <a:rPr lang="zh-CN" altLang="en-US" sz="1200" b="1" dirty="0">
                <a:latin typeface="+mn-ea"/>
              </a:rPr>
              <a:t>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9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1.23e-30</a:t>
            </a:r>
            <a:r>
              <a:rPr lang="zh-CN" altLang="en-US" sz="1200" b="1" dirty="0">
                <a:latin typeface="+mn-ea"/>
              </a:rPr>
              <a:t>（合理范围整数但指数很小）</a:t>
            </a: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+mn-ea"/>
              </a:rPr>
              <a:t>10</a:t>
            </a:r>
            <a:r>
              <a:rPr lang="zh-CN" altLang="en-US" sz="1200" b="1" dirty="0">
                <a:latin typeface="+mn-ea"/>
              </a:rPr>
              <a:t>、键盘输入</a:t>
            </a:r>
            <a:r>
              <a:rPr lang="en-US" altLang="zh-CN" sz="1200" b="1" dirty="0">
                <a:latin typeface="+mn-ea"/>
              </a:rPr>
              <a:t>-1.23e-30</a:t>
            </a:r>
            <a:r>
              <a:rPr lang="zh-CN" altLang="en-US" sz="1200" b="1" dirty="0">
                <a:latin typeface="+mn-ea"/>
              </a:rPr>
              <a:t>（合理范围负数但指数很小）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6154994"/>
            <a:ext cx="4557402" cy="3791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0" y="1265555"/>
            <a:ext cx="2957830" cy="1119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80" y="2532380"/>
            <a:ext cx="2533650" cy="1031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680" y="3710940"/>
            <a:ext cx="2649220" cy="89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0" y="4934585"/>
            <a:ext cx="2796540" cy="12204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948760" y="1323975"/>
            <a:ext cx="314572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b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c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4482" y="1323974"/>
            <a:ext cx="37449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、程序运行后，输入：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，观察输出结果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、解释第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个程序的</a:t>
            </a:r>
            <a:r>
              <a:rPr kumimoji="1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语句的使用区别：第二个只使用了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cin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；而第三个使用了多行语句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4827270"/>
            <a:ext cx="1578610" cy="733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4827270"/>
            <a:ext cx="2075815" cy="7740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0" y="4775200"/>
            <a:ext cx="2197735" cy="785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1   2   3   4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每个数字间多于一个空格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2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3↙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      ↙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每个数字后立即加回车 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+ 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多个空回车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结论：在输入正确的情况下，回车和空格的作用？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结束一次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cin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1445" y="2353310"/>
            <a:ext cx="2760345" cy="1075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45" y="3799205"/>
            <a:ext cx="3703955" cy="10083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c,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 &gt;&gt;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d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9065" y="1323975"/>
            <a:ext cx="80441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 2 3 4m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3 m↙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2 m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1 m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m 2 3 4↙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总结：多个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输入时，错误输入出现在不同位置对输入正确性的影响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要求：综合观察运行结果，加上自己的思考，给出总结性的结论，这个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      而不仅仅是简单的根据结论说错在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1/2/3/4</a:t>
            </a:r>
            <a:r>
              <a:rPr kumimoji="1" lang="zh-CN" altLang="en-US" sz="16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应该是从出现非法错误输入开始时候，之后的值就开始不可信了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5899355"/>
            <a:ext cx="3362437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965" y="1220470"/>
            <a:ext cx="2945130" cy="1276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095" y="1240155"/>
            <a:ext cx="2790190" cy="1256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15" y="2496820"/>
            <a:ext cx="2837180" cy="1365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690" y="2640330"/>
            <a:ext cx="3309620" cy="13455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1323975"/>
            <a:ext cx="38547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int(a)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int(b)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int(c)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446872" y="1323974"/>
            <a:ext cx="638853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XYZ↙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X YZ↙ 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  (</a:t>
            </a:r>
            <a:r>
              <a:rPr kumimoji="1" lang="zh-CN" altLang="en-US" sz="1200" b="1" dirty="0">
                <a:latin typeface="+mn-ea"/>
              </a:rPr>
              <a:t>表示按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组合键，注意不要有输入法栏，下同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7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>
                <a:latin typeface="+mn-ea"/>
              </a:rPr>
              <a:t>↙   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8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200" b="1" dirty="0" err="1">
                <a:latin typeface="+mn-ea"/>
              </a:rPr>
              <a:t>XYZ</a:t>
            </a:r>
            <a:r>
              <a:rPr kumimoji="1" lang="en-US" altLang="zh-CN" sz="1200" b="1" dirty="0">
                <a:latin typeface="+mn-ea"/>
              </a:rPr>
              <a:t>↙</a:t>
            </a:r>
            <a:r>
              <a:rPr kumimoji="1" lang="zh-CN" altLang="en-US" sz="1200" b="1" dirty="0">
                <a:latin typeface="+mn-ea"/>
              </a:rPr>
              <a:t>（若未出结果则继续输入，可以按回车后多行输入，打印后观察结果）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</a:t>
            </a:r>
            <a:r>
              <a:rPr kumimoji="1" lang="en-US" altLang="zh-CN" sz="1200" b="1" dirty="0">
                <a:latin typeface="+mn-ea"/>
              </a:rPr>
              <a:t>char</a:t>
            </a:r>
            <a:r>
              <a:rPr kumimoji="1" lang="zh-CN" altLang="en-US" sz="1200" b="1" dirty="0">
                <a:latin typeface="+mn-ea"/>
              </a:rPr>
              <a:t>型数据时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、能否输入空格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可以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Ctrl+C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终止运行程序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在输入中表示什么？（可自行查阅资料，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若资料与表现不符，信哪个？</a:t>
            </a:r>
            <a:r>
              <a:rPr kumimoji="1" lang="zh-CN" altLang="en-US" sz="1200" b="1" dirty="0">
                <a:latin typeface="+mn-ea"/>
              </a:rPr>
              <a:t>）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输入流结束标志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 err="1">
                <a:latin typeface="+mn-ea"/>
              </a:rPr>
              <a:t>Ctrl+z</a:t>
            </a:r>
            <a:r>
              <a:rPr kumimoji="1" lang="zh-CN" altLang="en-US" sz="1200" b="1" dirty="0">
                <a:latin typeface="+mn-ea"/>
              </a:rPr>
              <a:t>后不按回车而继续输入的其它字符，能否被读入？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不能了</a:t>
            </a:r>
            <a:endParaRPr kumimoji="1" lang="zh-CN" altLang="en-US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3" y="5899355"/>
            <a:ext cx="3854759" cy="6347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全部做一遍，任选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题截图即可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多截不限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165" y="1323975"/>
            <a:ext cx="2080260" cy="862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65" y="2186940"/>
            <a:ext cx="2230755" cy="724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790" y="4101465"/>
            <a:ext cx="1845945" cy="7613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多个同类型数据的情况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自行构造测试数据，观察不同输入下的运行结果（贴图在清晰可辨的情况下尽可能小）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3" y="1323975"/>
            <a:ext cx="45285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 &gt;&gt;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"a="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"b="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"c="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setprecision</a:t>
            </a:r>
            <a:r>
              <a:rPr lang="en-US" altLang="zh-CN" sz="1600" b="1" dirty="0">
                <a:latin typeface="+mn-ea"/>
              </a:rPr>
              <a:t>(20) &lt;&lt; c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20640" y="1323975"/>
            <a:ext cx="6941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___4e40,1,2____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___-4e40,1,2____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___1,4e40,2____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___1,-4e40,2____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___1,2,4e40____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___1,2,-4e40____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3" y="6223819"/>
            <a:ext cx="4528527" cy="31033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全部做一遍，任选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题截图即可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多截不限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120640" y="1323975"/>
            <a:ext cx="68719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___4e40,1,2____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___-4e40,1,2____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___1,4e40,2____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___1,-4e40,2____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___1,2,4e40____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___1,2,-4e40____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120640" y="1323975"/>
            <a:ext cx="69951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4e40,1,2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-4e40,1,2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个超下限，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en-US" altLang="zh-CN" sz="1200" b="1" u="sng" dirty="0">
                <a:latin typeface="+mn-ea"/>
              </a:rPr>
              <a:t>_1,4e40,2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1,-4e40,2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5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1,2,4e40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个超上限）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6</a:t>
            </a:r>
            <a:r>
              <a:rPr kumimoji="1" lang="zh-CN" altLang="en-US" sz="1200" b="1" dirty="0">
                <a:latin typeface="+mn-ea"/>
              </a:rPr>
              <a:t>、输入：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1,2,-4e40</a:t>
            </a:r>
            <a:r>
              <a:rPr kumimoji="1" lang="en-US" altLang="zh-CN" sz="1200" b="1" dirty="0">
                <a:latin typeface="+mn-ea"/>
              </a:rPr>
              <a:t>____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↙ 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（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1/2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正常，第</a:t>
            </a:r>
            <a:r>
              <a:rPr kumimoji="1" lang="en-US" altLang="zh-CN" sz="12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200" b="1" dirty="0">
                <a:latin typeface="宋体" panose="02010600030101010101" pitchFamily="2" charset="-122"/>
              </a:rPr>
              <a:t>个超下限）</a:t>
            </a: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总结：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、多个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输入时，错误输入出现在不同位置对输入正确性的影响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要求：综合观察运行结果，加上自己的思考，给出总结性的结论，这个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  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结论要能对多个输入情况下不同位置的错误情况有普遍适应性，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         而不仅仅是简单的根据结论说错在</a:t>
            </a: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1/2/3</a:t>
            </a:r>
            <a:r>
              <a:rPr kumimoji="1" lang="zh-CN" altLang="en-US" sz="1200" b="1" dirty="0">
                <a:solidFill>
                  <a:srgbClr val="0000CC"/>
                </a:solidFill>
                <a:latin typeface="+mn-ea"/>
              </a:rPr>
              <a:t>位置</a:t>
            </a:r>
            <a:endParaRPr kumimoji="1" lang="en-US" altLang="zh-CN" sz="12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CC"/>
                </a:solidFill>
                <a:latin typeface="+mn-ea"/>
              </a:rPr>
              <a:t>  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（提示：从什么位置开始值不可信？）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从第一个输入错误开始，之后的值都是不可信的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、将</a:t>
            </a:r>
            <a:r>
              <a:rPr kumimoji="1" lang="en-US" altLang="zh-CN" sz="1200" b="1" dirty="0">
                <a:latin typeface="+mn-ea"/>
              </a:rPr>
              <a:t>float</a:t>
            </a:r>
            <a:r>
              <a:rPr kumimoji="1" lang="zh-CN" altLang="en-US" sz="1200" b="1" dirty="0">
                <a:latin typeface="+mn-ea"/>
              </a:rPr>
              <a:t>替换为</a:t>
            </a:r>
            <a:r>
              <a:rPr kumimoji="1" lang="en-US" altLang="zh-CN" sz="1200" b="1" dirty="0">
                <a:latin typeface="+mn-ea"/>
              </a:rPr>
              <a:t>double</a:t>
            </a:r>
            <a:r>
              <a:rPr kumimoji="1" lang="zh-CN" altLang="en-US" sz="1200" b="1" dirty="0">
                <a:latin typeface="+mn-ea"/>
              </a:rPr>
              <a:t>，上述结论是否仍然成立？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4330" y="1387475"/>
            <a:ext cx="2817495" cy="14109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0" y="3129280"/>
            <a:ext cx="2579370" cy="1229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、如果编译有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error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或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，则贴相应信息的截图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2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、如果能运行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包括有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warning)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，则输入三个正确的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int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型数据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(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:1 2 3↙)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，观察输出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anose="02010600030101010101" pitchFamily="2" charset="-122"/>
              </a:rPr>
              <a:t>3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、分析为什么只有某个变量的结果是正确的</a:t>
            </a:r>
            <a:endParaRPr kumimoji="1" lang="zh-CN" altLang="en-US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anose="02010600030101010101" pitchFamily="2" charset="-122"/>
              </a:rPr>
              <a:t>因为在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dev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的编译器中允许这样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cin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，但是只给第一个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a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输入赋值了，剩下两个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c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都是未初始化的值；而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vs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就会报错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760" y="4838065"/>
            <a:ext cx="3644265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20" y="3934460"/>
            <a:ext cx="2853055" cy="21088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cin&gt;&gt;</a:t>
            </a:r>
            <a:r>
              <a:rPr kumimoji="1" lang="zh-CN" altLang="en-US" sz="1600" b="1" dirty="0">
                <a:latin typeface="+mn-ea"/>
              </a:rPr>
              <a:t>之后接上几个变量中间用逗号隔开时会只给第一个赋值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970" y="4515485"/>
            <a:ext cx="51308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a+10;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、分析为什么编译有错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尝试给常量和表达式赋值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、结论：流提取运算符后面必须跟</a:t>
            </a:r>
            <a:r>
              <a:rPr kumimoji="1" lang="en-US" altLang="zh-CN" sz="1600" b="1" dirty="0">
                <a:latin typeface="+mn-ea"/>
              </a:rPr>
              <a:t>__b___</a:t>
            </a:r>
            <a:r>
              <a:rPr kumimoji="1" lang="zh-CN" altLang="en-US" sz="1600" b="1" dirty="0">
                <a:latin typeface="+mn-ea"/>
              </a:rPr>
              <a:t>，不能是</a:t>
            </a:r>
            <a:r>
              <a:rPr kumimoji="1" lang="en-US" altLang="zh-CN" sz="1600" b="1" dirty="0">
                <a:latin typeface="+mn-ea"/>
              </a:rPr>
              <a:t>____a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c_____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a)</a:t>
            </a:r>
            <a:r>
              <a:rPr kumimoji="1" lang="zh-CN" altLang="en-US" sz="1600" b="1" dirty="0">
                <a:latin typeface="+mn-ea"/>
              </a:rPr>
              <a:t> 常量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变量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0" y="3792855"/>
            <a:ext cx="3794125" cy="2035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80" y="3492500"/>
            <a:ext cx="2996565" cy="24561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a=66, b=67, c=68;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a,b,c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8758" y="1323974"/>
            <a:ext cx="688665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、运行后，输入三个正确的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型数据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例</a:t>
            </a:r>
            <a:r>
              <a:rPr kumimoji="1" lang="en-US" altLang="zh-CN" sz="1600" b="1" dirty="0">
                <a:latin typeface="+mn-ea"/>
              </a:rPr>
              <a:t> :1 2 3↙</a:t>
            </a:r>
            <a:r>
              <a:rPr kumimoji="1" lang="zh-CN" altLang="en-US" sz="1600" b="1" dirty="0">
                <a:latin typeface="+mn-ea"/>
              </a:rPr>
              <a:t>，注意不要是预置值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观察输出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、通过观察三个变量的输出，你得到了什么结论？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只输入了一个值，赋值给了</a:t>
            </a:r>
            <a:r>
              <a:rPr kumimoji="1" lang="en-US" altLang="zh-CN" sz="1600" b="1" dirty="0">
                <a:latin typeface="+mn-ea"/>
              </a:rPr>
              <a:t>c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进行比较，分析为什么结果有差异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因为本题是有（）的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、和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进行比较，与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得出的结论矛盾吗？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并不矛盾，因为（</a:t>
            </a:r>
            <a:r>
              <a:rPr kumimoji="1" lang="en-US" altLang="zh-CN" sz="1600" b="1" dirty="0">
                <a:latin typeface="+mn-ea"/>
              </a:rPr>
              <a:t>a,b,c</a:t>
            </a:r>
            <a:r>
              <a:rPr kumimoji="1" lang="zh-CN" altLang="en-US" sz="1600" b="1" dirty="0">
                <a:latin typeface="+mn-ea"/>
              </a:rPr>
              <a:t>）返回的是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这个变量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4629150"/>
            <a:ext cx="4005580" cy="15900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61134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c1 &gt;&gt; c2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c1 &lt;&lt; ' '&lt;&lt; c2 &lt;&lt;' '&lt;&lt; a &lt;&lt;' '&lt;&lt;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05600" y="1323974"/>
            <a:ext cx="41298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︺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1234︺56.78↙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1︺2︺34︺56.78↙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、分析在以上两种不同输入的情况下，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为什么输出相同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提示：空格的作用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第一种情况下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char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第一个第二个变量只能接受一个字符输入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第二种情况下使用空格同样也结束了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cin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3949700"/>
            <a:ext cx="3704590" cy="1096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981575"/>
            <a:ext cx="48952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的基本理解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dirty="0">
                <a:latin typeface="+mn-ea"/>
              </a:rPr>
              <a:t>其他情况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33566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49065" y="1323975"/>
            <a:ext cx="777748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、如果编译有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或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，则贴相应信息的截图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信息太多则前五行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中不能跟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___________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39886" y="6043295"/>
            <a:ext cx="2295525" cy="49085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2290" y="2965450"/>
            <a:ext cx="2726055" cy="1927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55" y="2965450"/>
            <a:ext cx="421576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要求一个程序多次运行的，不要自以为是的修改程序，放在一次去运行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的输入必须以回车结束，输入的内容放在输入缓冲区中，从输入缓冲区去取得所需要的内容后，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多余的内容还放在输入缓冲区中，等待下次读入（如果程序结束，则操作系统会清空输入缓冲区）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、系统会自动根据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后变量的类型按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最长原则</a:t>
            </a:r>
            <a:r>
              <a:rPr lang="zh-CN" altLang="en-US" sz="1600" b="1" dirty="0">
                <a:latin typeface="+mn-ea"/>
              </a:rPr>
              <a:t>来读取合理数据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、变量读取后，系统会判断输入数据是否超过变量的范围，若超过则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置内部的错误标记</a:t>
            </a:r>
            <a:r>
              <a:rPr lang="zh-CN" altLang="en-US" sz="1600" b="1" dirty="0">
                <a:latin typeface="+mn-ea"/>
              </a:rPr>
              <a:t>并返回一个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不可信</a:t>
            </a:r>
            <a:r>
              <a:rPr lang="zh-CN" altLang="en-US" sz="1600" b="1" dirty="0">
                <a:latin typeface="+mn-ea"/>
              </a:rPr>
              <a:t>的值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（不同编译器处理不同）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输入完成后，通过</a:t>
            </a:r>
            <a:r>
              <a:rPr lang="en-US" altLang="zh-CN" sz="1600" b="1" dirty="0" err="1">
                <a:latin typeface="+mn-ea"/>
              </a:rPr>
              <a:t>cin.good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cin.fail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可判断本次输入是否正确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碰到非法字符后会置错误标记位，后面会一直错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（如何恢复还未学到，先放着）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连续输入多个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时，碰到非法字符，下一个是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，再下面才是随机值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超范围后，不同类型的数据处理不同，如果细节记不清，问题不大，但一定要知道有这回事，别奇怪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4.5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超范围和赋值超范围是不同的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根据数据类型决定输出形式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60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6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387" y="4234030"/>
            <a:ext cx="6202120" cy="1136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323975"/>
            <a:ext cx="1133157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a C++ 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 &lt;&lt; "a C++ " &lt;&lt; "program."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3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"a C++ 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"program."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4</a:t>
            </a:r>
            <a:r>
              <a:rPr lang="zh-CN" altLang="en-US" sz="1200" b="1" dirty="0">
                <a:latin typeface="+mn-ea"/>
              </a:rPr>
              <a:t>组 *</a:t>
            </a:r>
            <a:r>
              <a:rPr lang="en-US" altLang="zh-CN" sz="1200" b="1" dirty="0"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"This is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 C++ 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"program.";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190875" y="5665076"/>
            <a:ext cx="7648575" cy="869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组和第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4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组在语句上的区别是：第三组是一句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一句语法；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			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第四组是多句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cout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多句语法。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330" y="1364615"/>
            <a:ext cx="3539490" cy="183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85" y="1323975"/>
            <a:ext cx="3437890" cy="1874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26145" y="3198495"/>
            <a:ext cx="623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1,2</a:t>
            </a:r>
            <a:endParaRPr lang="en-US" altLang="zh-CN"/>
          </a:p>
          <a:p>
            <a:r>
              <a:rPr lang="en-US" altLang="zh-CN"/>
              <a:t>3,4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330" y="3717290"/>
            <a:ext cx="3422650" cy="1766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870" y="3717290"/>
            <a:ext cx="2992755" cy="1838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25855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b &lt;&lt;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77656" y="1323975"/>
            <a:ext cx="238231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59972" y="1323974"/>
            <a:ext cx="271166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(a, b, c)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271641" y="1323974"/>
            <a:ext cx="256377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a=10, b=15, c=20;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a, b,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88075" y="4796001"/>
            <a:ext cx="7683562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个程序输出不同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原因：程序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是连续输出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abc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的值；程序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是输出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；程序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是输出（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）的值；而，的表达式输出最后一个值也就是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71639" y="4796001"/>
            <a:ext cx="2567809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解释错误原因：参数输入错误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5" y="5665075"/>
            <a:ext cx="10247336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+mn-ea"/>
              </a:rPr>
              <a:t>结论：一个流插入运算符 </a:t>
            </a:r>
            <a:r>
              <a:rPr kumimoji="1" lang="en-US" altLang="zh-CN" sz="2400" b="1" dirty="0">
                <a:latin typeface="+mn-ea"/>
              </a:rPr>
              <a:t>&lt;&lt; </a:t>
            </a:r>
            <a:r>
              <a:rPr kumimoji="1" lang="zh-CN" altLang="en-US" sz="2400" b="1" dirty="0">
                <a:latin typeface="+mn-ea"/>
              </a:rPr>
              <a:t>只能输出</a:t>
            </a:r>
            <a:r>
              <a:rPr kumimoji="1" lang="en-US" altLang="zh-CN" sz="2400" b="1" dirty="0">
                <a:latin typeface="+mn-ea"/>
              </a:rPr>
              <a:t>___1____</a:t>
            </a:r>
            <a:r>
              <a:rPr kumimoji="1" lang="zh-CN" altLang="en-US" sz="2400" b="1" dirty="0">
                <a:latin typeface="+mn-ea"/>
              </a:rPr>
              <a:t>个数据</a:t>
            </a:r>
            <a:r>
              <a:rPr kumimoji="1" lang="en-US" altLang="zh-CN" sz="2400" b="1" dirty="0">
                <a:latin typeface="+mn-ea"/>
              </a:rPr>
              <a:t>.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3312160"/>
            <a:ext cx="2457450" cy="53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3371850"/>
            <a:ext cx="2223770" cy="419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95" y="3310255"/>
            <a:ext cx="2506980" cy="481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615" y="2990215"/>
            <a:ext cx="2407920" cy="1751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个程序的运行结果，回答问题并将各程序的运行结果截图贴上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8" y="1323975"/>
            <a:ext cx="509028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1024733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解释这两个程序输出不同的原因：第一个程序输出的是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ASCII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码对应的字符；第二个程序输出的是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65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3429000"/>
            <a:ext cx="4833620" cy="955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85" y="3429000"/>
            <a:ext cx="4802505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的基本使用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程序同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，将修改后符合要求的程序及运行结果贴上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15704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49159" y="1323975"/>
            <a:ext cx="50902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65;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88074" y="5665075"/>
            <a:ext cx="5157045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65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（不允许添加其它变量）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45119" y="5665075"/>
            <a:ext cx="5094331" cy="869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类型不变的情况下，要求输出为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（不允许添加其它变量）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3429000"/>
            <a:ext cx="4060825" cy="1989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3180080"/>
            <a:ext cx="3729355" cy="23666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17336</Words>
  <Application>WPS 演示</Application>
  <PresentationFormat>宽屏</PresentationFormat>
  <Paragraphs>1210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214</cp:revision>
  <dcterms:created xsi:type="dcterms:W3CDTF">2020-08-13T13:39:00Z</dcterms:created>
  <dcterms:modified xsi:type="dcterms:W3CDTF">2024-03-14T15:42:20Z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D98885470B4C487A9A968078FCC8AFAC_12</vt:lpwstr>
  </property>
  <property fmtid="{D5CDD505-2E9C-101B-9397-08002B2CF9AE}" pid="3" name="KSOProductBuildVer">
    <vt:lpwstr>2052-12.1.0.16388</vt:lpwstr>
  </property>
</Properties>
</file>