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449" r:id="rId3"/>
    <p:sldId id="1268" r:id="rId4"/>
    <p:sldId id="1266" r:id="rId6"/>
    <p:sldId id="1230" r:id="rId7"/>
    <p:sldId id="492" r:id="rId8"/>
    <p:sldId id="1267" r:id="rId9"/>
    <p:sldId id="1265" r:id="rId10"/>
    <p:sldId id="1237" r:id="rId11"/>
    <p:sldId id="1236" r:id="rId12"/>
    <p:sldId id="1238" r:id="rId13"/>
    <p:sldId id="1239" r:id="rId14"/>
    <p:sldId id="1240" r:id="rId15"/>
    <p:sldId id="1241" r:id="rId16"/>
    <p:sldId id="1244" r:id="rId17"/>
    <p:sldId id="1243" r:id="rId18"/>
    <p:sldId id="1245" r:id="rId19"/>
    <p:sldId id="1252" r:id="rId20"/>
    <p:sldId id="1255" r:id="rId21"/>
    <p:sldId id="1254" r:id="rId22"/>
    <p:sldId id="1246" r:id="rId23"/>
    <p:sldId id="1256" r:id="rId24"/>
    <p:sldId id="1257" r:id="rId25"/>
    <p:sldId id="1258" r:id="rId26"/>
    <p:sldId id="1247" r:id="rId27"/>
    <p:sldId id="1259" r:id="rId28"/>
    <p:sldId id="1249" r:id="rId29"/>
    <p:sldId id="1263" r:id="rId30"/>
    <p:sldId id="1260" r:id="rId31"/>
    <p:sldId id="1250" r:id="rId32"/>
    <p:sldId id="1261" r:id="rId33"/>
    <p:sldId id="1262" r:id="rId34"/>
    <p:sldId id="1231" r:id="rId35"/>
    <p:sldId id="1186" r:id="rId36"/>
    <p:sldId id="1234" r:id="rId37"/>
    <p:sldId id="1235" r:id="rId38"/>
    <p:sldId id="1232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90941" autoAdjust="0"/>
  </p:normalViewPr>
  <p:slideViewPr>
    <p:cSldViewPr snapToGrid="0">
      <p:cViewPr varScale="1">
        <p:scale>
          <a:sx n="149" d="100"/>
          <a:sy n="149" d="100"/>
        </p:scale>
        <p:origin x="248" y="1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gs" Target="tags/tag9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D.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::uppercase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325" y="1323975"/>
            <a:ext cx="5826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十六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>
                <a:latin typeface="+mn-ea"/>
              </a:rPr>
              <a:t>uppercase</a:t>
            </a:r>
            <a:r>
              <a:rPr kumimoji="1" lang="zh-CN" altLang="en-US" sz="1600" b="1" dirty="0">
                <a:latin typeface="+mn-ea"/>
              </a:rPr>
              <a:t>，如果想恢复小写，具体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的做法是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在想恢复小写的位置</a:t>
            </a:r>
            <a:r>
              <a:rPr kumimoji="1" lang="en-US" altLang="zh-CN" sz="1600" b="1" dirty="0">
                <a:latin typeface="+mn-ea"/>
              </a:rPr>
              <a:t>cout&lt;&lt;resetiosflags(ios::uppercase);__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3361690"/>
            <a:ext cx="2573020" cy="2595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E.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showpos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</a:t>
            </a:r>
            <a:r>
              <a:rPr lang="zh-CN" altLang="en-US" sz="1600" b="1" dirty="0">
                <a:latin typeface="+mn-ea"/>
              </a:rPr>
              <a:t>：按要求自行构造测试程序，能对比看出用和不用的差别即可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325" y="1323975"/>
            <a:ext cx="582612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测试程序中的数据类型为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int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，自行构造若干组测试数据，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进制一起使用才能看出效果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、同一个程序中，设置完</a:t>
            </a:r>
            <a:r>
              <a:rPr kumimoji="1" lang="en-US" altLang="zh-CN" sz="1600" b="1" dirty="0" err="1">
                <a:latin typeface="+mn-ea"/>
              </a:rPr>
              <a:t>showpos</a:t>
            </a:r>
            <a:r>
              <a:rPr kumimoji="1" lang="zh-CN" altLang="en-US" sz="1600" b="1" dirty="0">
                <a:latin typeface="+mn-ea"/>
              </a:rPr>
              <a:t>，如果想取消，具体的做法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在想要取消显示的行后加上</a:t>
            </a:r>
            <a:r>
              <a:rPr kumimoji="1" lang="en-US" altLang="zh-CN" sz="1600" b="1" dirty="0">
                <a:latin typeface="+mn-ea"/>
              </a:rPr>
              <a:t>cout&lt;&lt;resetiosflags(ios::showpos);__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本小问如果不会，先不要问，先往后做，看后面的题目是否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有相似问题可以启发你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802640" y="3429000"/>
            <a:ext cx="2364740" cy="25761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00" b="1" dirty="0">
                <a:latin typeface="+mn-ea"/>
              </a:rPr>
              <a:t>#include &lt;iostream&gt;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#include &lt;</a:t>
            </a:r>
            <a:r>
              <a:rPr lang="en-US" altLang="zh-CN" sz="1000" b="1" dirty="0" err="1">
                <a:latin typeface="+mn-ea"/>
              </a:rPr>
              <a:t>iomanip</a:t>
            </a:r>
            <a:r>
              <a:rPr lang="en-US" altLang="zh-CN" sz="1000" b="1" dirty="0">
                <a:latin typeface="+mn-ea"/>
              </a:rPr>
              <a:t>&gt;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using namespace std;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int main()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{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float f1 = 1234.5678F;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float f2 = 8765.4321F;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1</a:t>
            </a:r>
            <a:r>
              <a:rPr lang="zh-CN" altLang="en-US" sz="1000" b="1" dirty="0">
                <a:latin typeface="+mn-ea"/>
              </a:rPr>
              <a:t>组：不设或非法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2</a:t>
            </a:r>
            <a:r>
              <a:rPr lang="zh-CN" altLang="en-US" sz="1000" b="1" dirty="0">
                <a:latin typeface="+mn-ea"/>
              </a:rPr>
              <a:t>组：小于等于整数位数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(3)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(4)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3</a:t>
            </a:r>
            <a:r>
              <a:rPr lang="zh-CN" altLang="en-US" sz="1000" b="1" dirty="0">
                <a:latin typeface="+mn-ea"/>
              </a:rPr>
              <a:t>组：大于整数位数，但小与等于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(6)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(7)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en-US" altLang="zh-CN" sz="1000" b="1" dirty="0">
              <a:latin typeface="+mn-ea"/>
            </a:endParaRPr>
          </a:p>
          <a:p>
            <a:r>
              <a:rPr lang="zh-CN" altLang="en-US" sz="1000" b="1" dirty="0">
                <a:latin typeface="+mn-ea"/>
              </a:rPr>
              <a:t>    </a:t>
            </a:r>
            <a:r>
              <a:rPr lang="en-US" altLang="zh-CN" sz="1000" b="1" dirty="0">
                <a:latin typeface="+mn-ea"/>
              </a:rPr>
              <a:t>/* </a:t>
            </a:r>
            <a:r>
              <a:rPr lang="zh-CN" altLang="en-US" sz="1000" b="1" dirty="0">
                <a:latin typeface="+mn-ea"/>
              </a:rPr>
              <a:t>第</a:t>
            </a:r>
            <a:r>
              <a:rPr lang="en-US" altLang="zh-CN" sz="1000" b="1" dirty="0">
                <a:latin typeface="+mn-ea"/>
              </a:rPr>
              <a:t>4</a:t>
            </a:r>
            <a:r>
              <a:rPr lang="zh-CN" altLang="en-US" sz="1000" b="1" dirty="0">
                <a:latin typeface="+mn-ea"/>
              </a:rPr>
              <a:t>组：大于</a:t>
            </a:r>
            <a:r>
              <a:rPr lang="en-US" altLang="zh-CN" sz="1000" b="1" dirty="0">
                <a:latin typeface="+mn-ea"/>
              </a:rPr>
              <a:t>float</a:t>
            </a:r>
            <a:r>
              <a:rPr lang="zh-CN" altLang="en-US" sz="1000" b="1" dirty="0">
                <a:latin typeface="+mn-ea"/>
              </a:rPr>
              <a:t>型有效数字 *</a:t>
            </a:r>
            <a:r>
              <a:rPr lang="en-US" altLang="zh-CN" sz="1000" b="1" dirty="0">
                <a:latin typeface="+mn-ea"/>
              </a:rPr>
              <a:t>/</a:t>
            </a:r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(8)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(9)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(10)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</a:t>
            </a:r>
            <a:r>
              <a:rPr lang="en-US" altLang="zh-CN" sz="1000" b="1" dirty="0" err="1">
                <a:latin typeface="+mn-ea"/>
              </a:rPr>
              <a:t>cout</a:t>
            </a:r>
            <a:r>
              <a:rPr lang="en-US" altLang="zh-CN" sz="1000" b="1" dirty="0">
                <a:latin typeface="+mn-ea"/>
              </a:rPr>
              <a:t> &lt;&lt; </a:t>
            </a:r>
            <a:r>
              <a:rPr lang="en-US" altLang="zh-CN" sz="1000" b="1" dirty="0" err="1">
                <a:latin typeface="+mn-ea"/>
              </a:rPr>
              <a:t>setprecision</a:t>
            </a:r>
            <a:r>
              <a:rPr lang="en-US" altLang="zh-CN" sz="1000" b="1" dirty="0">
                <a:latin typeface="+mn-ea"/>
              </a:rPr>
              <a:t>(25) &lt;&lt; f1 &lt;&lt; ' ' &lt;&lt; f2 &lt;&lt; </a:t>
            </a:r>
            <a:r>
              <a:rPr lang="en-US" altLang="zh-CN" sz="1000" b="1" dirty="0" err="1">
                <a:latin typeface="+mn-ea"/>
              </a:rPr>
              <a:t>endl</a:t>
            </a:r>
            <a:r>
              <a:rPr lang="en-US" altLang="zh-CN" sz="1000" b="1" dirty="0">
                <a:latin typeface="+mn-ea"/>
              </a:rPr>
              <a:t>;</a:t>
            </a:r>
            <a:endParaRPr lang="en-US" altLang="zh-CN" sz="1000" b="1" dirty="0">
              <a:latin typeface="+mn-ea"/>
            </a:endParaRPr>
          </a:p>
          <a:p>
            <a:endParaRPr lang="zh-CN" altLang="en-US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    return 0;</a:t>
            </a:r>
            <a:endParaRPr lang="en-US" altLang="zh-CN" sz="1000" b="1" dirty="0">
              <a:latin typeface="+mn-ea"/>
            </a:endParaRPr>
          </a:p>
          <a:p>
            <a:r>
              <a:rPr lang="en-US" altLang="zh-CN" sz="1000" b="1" dirty="0">
                <a:latin typeface="+mn-ea"/>
              </a:rPr>
              <a:t>}</a:t>
            </a:r>
            <a:endParaRPr lang="en-US" altLang="zh-CN" sz="10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1"/>
            <a:ext cx="1538452" cy="3428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685" y="1822450"/>
            <a:ext cx="54356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050" b="1" dirty="0">
                <a:latin typeface="+mn-ea"/>
              </a:rPr>
              <a:t>#include &lt;iostream&gt;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#include &lt;</a:t>
            </a:r>
            <a:r>
              <a:rPr lang="en-US" altLang="zh-CN" sz="1050" b="1" dirty="0" err="1">
                <a:latin typeface="+mn-ea"/>
              </a:rPr>
              <a:t>iomanip</a:t>
            </a:r>
            <a:r>
              <a:rPr lang="en-US" altLang="zh-CN" sz="1050" b="1" dirty="0">
                <a:latin typeface="+mn-ea"/>
              </a:rPr>
              <a:t>&gt;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using namespace std;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int main()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{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float f1 = 1234567890123456789.0F;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float f2 = 9876543210987654321.0F;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1</a:t>
            </a:r>
            <a:r>
              <a:rPr lang="zh-CN" altLang="en-US" sz="1050" b="1" dirty="0">
                <a:latin typeface="+mn-ea"/>
              </a:rPr>
              <a:t>组：不设或非法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en-US" altLang="zh-CN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2</a:t>
            </a:r>
            <a:r>
              <a:rPr lang="zh-CN" altLang="en-US" sz="1050" b="1" dirty="0">
                <a:latin typeface="+mn-ea"/>
              </a:rPr>
              <a:t>组：小于等于整数位数 并且 小与等于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(3)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(4)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(6)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(7)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zh-CN" altLang="en-US" sz="1050" b="1" dirty="0">
                <a:latin typeface="+mn-ea"/>
              </a:rPr>
              <a:t>    </a:t>
            </a:r>
            <a:r>
              <a:rPr lang="en-US" altLang="zh-CN" sz="1050" b="1" dirty="0">
                <a:latin typeface="+mn-ea"/>
              </a:rPr>
              <a:t>/* </a:t>
            </a:r>
            <a:r>
              <a:rPr lang="zh-CN" altLang="en-US" sz="1050" b="1" dirty="0">
                <a:latin typeface="+mn-ea"/>
              </a:rPr>
              <a:t>第</a:t>
            </a:r>
            <a:r>
              <a:rPr lang="en-US" altLang="zh-CN" sz="1050" b="1" dirty="0">
                <a:latin typeface="+mn-ea"/>
              </a:rPr>
              <a:t>3</a:t>
            </a:r>
            <a:r>
              <a:rPr lang="zh-CN" altLang="en-US" sz="1050" b="1" dirty="0">
                <a:latin typeface="+mn-ea"/>
              </a:rPr>
              <a:t>组：大于</a:t>
            </a:r>
            <a:r>
              <a:rPr lang="en-US" altLang="zh-CN" sz="1050" b="1" dirty="0">
                <a:latin typeface="+mn-ea"/>
              </a:rPr>
              <a:t>float</a:t>
            </a:r>
            <a:r>
              <a:rPr lang="zh-CN" altLang="en-US" sz="1050" b="1" dirty="0">
                <a:latin typeface="+mn-ea"/>
              </a:rPr>
              <a:t>型有效数字 *</a:t>
            </a:r>
            <a:r>
              <a:rPr lang="en-US" altLang="zh-CN" sz="1050" b="1" dirty="0">
                <a:latin typeface="+mn-ea"/>
              </a:rPr>
              <a:t>/</a:t>
            </a:r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(8)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(9)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(10)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为什么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f1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比</a:t>
            </a:r>
            <a:r>
              <a:rPr lang="en-US" altLang="zh-CN" sz="1050" b="1" dirty="0">
                <a:solidFill>
                  <a:srgbClr val="FF0000"/>
                </a:solidFill>
                <a:latin typeface="+mn-ea"/>
              </a:rPr>
              <a:t>f2</a:t>
            </a:r>
            <a:r>
              <a:rPr lang="zh-CN" altLang="en-US" sz="1050" b="1" dirty="0">
                <a:solidFill>
                  <a:srgbClr val="FF0000"/>
                </a:solidFill>
                <a:latin typeface="+mn-ea"/>
              </a:rPr>
              <a:t>少一位？</a:t>
            </a:r>
            <a:endParaRPr lang="zh-CN" altLang="en-US" sz="105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(11)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</a:t>
            </a:r>
            <a:r>
              <a:rPr lang="en-US" altLang="zh-CN" sz="1050" b="1" dirty="0" err="1">
                <a:latin typeface="+mn-ea"/>
              </a:rPr>
              <a:t>cout</a:t>
            </a:r>
            <a:r>
              <a:rPr lang="en-US" altLang="zh-CN" sz="1050" b="1" dirty="0">
                <a:latin typeface="+mn-ea"/>
              </a:rPr>
              <a:t> &lt;&lt; </a:t>
            </a:r>
            <a:r>
              <a:rPr lang="en-US" altLang="zh-CN" sz="1050" b="1" dirty="0" err="1">
                <a:latin typeface="+mn-ea"/>
              </a:rPr>
              <a:t>setprecision</a:t>
            </a:r>
            <a:r>
              <a:rPr lang="en-US" altLang="zh-CN" sz="1050" b="1" dirty="0">
                <a:latin typeface="+mn-ea"/>
              </a:rPr>
              <a:t>(25) &lt;&lt; f1 &lt;&lt; ' ' &lt;&lt; f2 &lt;&lt; </a:t>
            </a:r>
            <a:r>
              <a:rPr lang="en-US" altLang="zh-CN" sz="1050" b="1" dirty="0" err="1">
                <a:latin typeface="+mn-ea"/>
              </a:rPr>
              <a:t>endl</a:t>
            </a:r>
            <a:r>
              <a:rPr lang="en-US" altLang="zh-CN" sz="1050" b="1" dirty="0">
                <a:latin typeface="+mn-ea"/>
              </a:rPr>
              <a:t>;</a:t>
            </a:r>
            <a:endParaRPr lang="en-US" altLang="zh-CN" sz="1050" b="1" dirty="0">
              <a:latin typeface="+mn-ea"/>
            </a:endParaRPr>
          </a:p>
          <a:p>
            <a:endParaRPr lang="zh-CN" altLang="en-US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    return 0;</a:t>
            </a:r>
            <a:endParaRPr lang="en-US" altLang="zh-CN" sz="1050" b="1" dirty="0">
              <a:latin typeface="+mn-ea"/>
            </a:endParaRPr>
          </a:p>
          <a:p>
            <a:r>
              <a:rPr lang="en-US" altLang="zh-CN" sz="1050" b="1" dirty="0">
                <a:latin typeface="+mn-ea"/>
              </a:rPr>
              <a:t>}</a:t>
            </a:r>
            <a:endParaRPr lang="en-US" altLang="zh-CN" sz="105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848" y="2133600"/>
            <a:ext cx="2481427" cy="3810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276974" y="1323974"/>
            <a:ext cx="45584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975" y="2867025"/>
            <a:ext cx="4418965" cy="2951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05575" y="1803400"/>
            <a:ext cx="3866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应该此时有存储的误差损失，</a:t>
            </a:r>
            <a:r>
              <a:rPr lang="en-US" altLang="zh-CN"/>
              <a:t>f1</a:t>
            </a:r>
            <a:r>
              <a:rPr lang="zh-CN" altLang="en-US"/>
              <a:t>在表示到</a:t>
            </a:r>
            <a:r>
              <a:rPr lang="en-US" altLang="zh-CN"/>
              <a:t>10</a:t>
            </a:r>
            <a:r>
              <a:rPr lang="zh-CN" altLang="en-US"/>
              <a:t>位有效数字的时候末尾是</a:t>
            </a:r>
            <a:r>
              <a:rPr lang="en-US" altLang="zh-CN"/>
              <a:t>0</a:t>
            </a:r>
            <a:r>
              <a:rPr lang="zh-CN" altLang="en-US"/>
              <a:t>，刚好被舍去了没表示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09396" y="1323974"/>
            <a:ext cx="582601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本例贴图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1728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0.12345678F;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f2 = 0.87654321F;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组：不设或非法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组：小与等于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(3)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(4)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(6)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(7)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3</a:t>
            </a:r>
            <a:r>
              <a:rPr lang="zh-CN" altLang="en-US" sz="1100" b="1" dirty="0">
                <a:latin typeface="+mn-ea"/>
              </a:rPr>
              <a:t>组：大于</a:t>
            </a:r>
            <a:r>
              <a:rPr lang="en-US" altLang="zh-CN" sz="1100" b="1" dirty="0">
                <a:latin typeface="+mn-ea"/>
              </a:rPr>
              <a:t>float</a:t>
            </a:r>
            <a:r>
              <a:rPr lang="zh-CN" altLang="en-US" sz="1100" b="1" dirty="0">
                <a:latin typeface="+mn-ea"/>
              </a:rPr>
              <a:t>型有效数字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(8)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(9)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(10)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setprecision</a:t>
            </a:r>
            <a:r>
              <a:rPr lang="en-US" altLang="zh-CN" sz="1100" b="1" dirty="0">
                <a:latin typeface="+mn-ea"/>
              </a:rPr>
              <a:t>(25)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99948" y="2181225"/>
            <a:ext cx="1795627" cy="4000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8580" y="1852295"/>
            <a:ext cx="5257800" cy="3397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F.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单独使用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1323974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重要结论：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setprecision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指定输出位数后，系统会按指定位数输出，即使指定位数超过数据的有效位数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   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即：输出数据的某位开始是不可信的，但依然会输出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单独使用时的显示规律总结（如果数据不够，可以再自己构造测试数据）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的参数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代表有效数字，如果指定位数超过了有效数字个数可能会输出不可信内容；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对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来说，如果有截断位数问题的话，系统会四舍五入。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而在截断位数大于了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型有效数字时，会输出不可信内容。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1.F-(1)~(3)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经过把</a:t>
            </a:r>
            <a:r>
              <a:rPr kumimoji="1" lang="en-US" altLang="zh-CN" sz="1600" b="1" dirty="0">
                <a:latin typeface="+mn-ea"/>
              </a:rPr>
              <a:t>1.F1-3</a:t>
            </a:r>
            <a:r>
              <a:rPr kumimoji="1" lang="zh-CN" altLang="en-US" sz="1600" b="1" dirty="0">
                <a:latin typeface="+mn-ea"/>
              </a:rPr>
              <a:t>的数据换成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发现规律都适用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05474" y="1323974"/>
            <a:ext cx="512993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909545" y="2438400"/>
            <a:ext cx="1967005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0125" y="1938655"/>
            <a:ext cx="4036060" cy="1466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830" y="2275840"/>
            <a:ext cx="3544570" cy="10782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1336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::fixed)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    </a:t>
            </a:r>
            <a:r>
              <a:rPr lang="en-US" altLang="zh-CN" sz="1200" b="1" dirty="0">
                <a:latin typeface="+mn-ea"/>
              </a:rPr>
              <a:t>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05476" y="1323974"/>
            <a:ext cx="51299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3295" y="1757045"/>
            <a:ext cx="4618355" cy="19094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G.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::fixed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::fixed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当设置有</a:t>
            </a:r>
            <a:r>
              <a:rPr kumimoji="1" lang="en-US" altLang="zh-CN" sz="1600" b="1" dirty="0">
                <a:latin typeface="+mn-ea"/>
              </a:rPr>
              <a:t>setiosflags</a:t>
            </a:r>
            <a:r>
              <a:rPr kumimoji="1" lang="zh-CN" altLang="en-US" sz="1600" b="1" dirty="0">
                <a:latin typeface="+mn-ea"/>
              </a:rPr>
              <a:t>（</a:t>
            </a:r>
            <a:r>
              <a:rPr kumimoji="1" lang="en-US" altLang="zh-CN" sz="1600" b="1" dirty="0">
                <a:latin typeface="+mn-ea"/>
              </a:rPr>
              <a:t>ios</a:t>
            </a:r>
            <a:r>
              <a:rPr kumimoji="1" lang="zh-CN" altLang="en-US" sz="1600" b="1" dirty="0">
                <a:latin typeface="+mn-ea"/>
              </a:rPr>
              <a:t>：：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）时，会使得小数部分输出小数点后六位，没有数据的位置补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；设置了</a:t>
            </a:r>
            <a:r>
              <a:rPr kumimoji="1" lang="en-US" altLang="zh-CN" sz="1600" b="1" dirty="0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后就输出的是小数点后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位。和前面一样，在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有截断时候若是截断小于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型有效位数就四舍五入，若是截断大于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有效位数的话，在输出完有效位数后后面的数据都是不可信的内容。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1.G-(1)~(3)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在吧</a:t>
            </a:r>
            <a:r>
              <a:rPr kumimoji="1" lang="en-US" altLang="zh-CN" sz="1600" b="1" dirty="0">
                <a:latin typeface="+mn-ea"/>
              </a:rPr>
              <a:t>1.G1-3</a:t>
            </a:r>
            <a:r>
              <a:rPr kumimoji="1" lang="zh-CN" altLang="en-US" sz="1600" b="1" dirty="0">
                <a:latin typeface="+mn-ea"/>
              </a:rPr>
              <a:t>中数据类型换为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型后发现规律也适用与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1234.5678F;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8765.4321F;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3675" y="2043430"/>
            <a:ext cx="3739515" cy="1517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1234567890123456789.0F;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9876543210987654321.0F;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2757580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835" y="2438400"/>
            <a:ext cx="3816985" cy="15722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(3)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3991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f1 = 0.12345678F;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float f2 = 0.87654321F;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组：不设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::scientific)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/* </a:t>
            </a:r>
            <a:r>
              <a:rPr lang="zh-CN" altLang="en-US" sz="1200" b="1" dirty="0">
                <a:latin typeface="+mn-ea"/>
              </a:rPr>
              <a:t>第</a:t>
            </a:r>
            <a:r>
              <a:rPr lang="en-US" altLang="zh-CN" sz="1200" b="1" dirty="0">
                <a:latin typeface="+mn-ea"/>
              </a:rPr>
              <a:t>2</a:t>
            </a:r>
            <a:r>
              <a:rPr lang="zh-CN" altLang="en-US" sz="1200" b="1" dirty="0">
                <a:latin typeface="+mn-ea"/>
              </a:rPr>
              <a:t>组：设置</a:t>
            </a:r>
            <a:r>
              <a:rPr lang="en-US" altLang="zh-CN" sz="1200" b="1" dirty="0">
                <a:latin typeface="+mn-ea"/>
              </a:rPr>
              <a:t>precision */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(4)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(7)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(10)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setprecision</a:t>
            </a:r>
            <a:r>
              <a:rPr lang="en-US" altLang="zh-CN" sz="1200" b="1" dirty="0">
                <a:latin typeface="+mn-ea"/>
              </a:rPr>
              <a:t>(25) &lt;&lt; f1 &lt;&lt; ' ' &lt;&lt; f2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91226" y="1323974"/>
            <a:ext cx="484418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贴图：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909545" y="2438400"/>
            <a:ext cx="1884481" cy="46672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8585" y="2014220"/>
            <a:ext cx="3324860" cy="131508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H.</a:t>
            </a:r>
            <a:r>
              <a:rPr lang="en-US" altLang="zh-CN" sz="1600" b="1" dirty="0" err="1">
                <a:latin typeface="+mn-ea"/>
                <a:cs typeface="Times New Roman" panose="02020603050405020304" pitchFamily="18" charset="0"/>
              </a:rPr>
              <a:t>setprecision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600" b="1" kern="1200" dirty="0" err="1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ios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一起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总结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8076" y="1333599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、给出</a:t>
            </a:r>
            <a:r>
              <a:rPr kumimoji="1" lang="en-US" altLang="zh-CN" sz="1600" b="1" dirty="0" err="1">
                <a:latin typeface="+mn-ea"/>
              </a:rPr>
              <a:t>setprecision+ios</a:t>
            </a:r>
            <a:r>
              <a:rPr kumimoji="1" lang="en-US" altLang="zh-CN" sz="1600" b="1" dirty="0">
                <a:latin typeface="+mn-ea"/>
              </a:rPr>
              <a:t>::scientific</a:t>
            </a:r>
            <a:r>
              <a:rPr kumimoji="1" lang="zh-CN" altLang="en-US" sz="1600" b="1" dirty="0">
                <a:latin typeface="+mn-ea"/>
              </a:rPr>
              <a:t>使用时的显示规律总结（如果数据不够，可以再自己构造测试数据）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在改变为科学计数法的同时，不设</a:t>
            </a:r>
            <a:r>
              <a:rPr kumimoji="1" lang="en-US" altLang="zh-CN" sz="1600" b="1" dirty="0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的情况下默认六位小数，不足的就补</a:t>
            </a:r>
            <a:r>
              <a:rPr kumimoji="1" lang="en-US" altLang="zh-CN" sz="1600" b="1" dirty="0">
                <a:latin typeface="+mn-ea"/>
              </a:rPr>
              <a:t>0</a:t>
            </a:r>
            <a:r>
              <a:rPr kumimoji="1" lang="zh-CN" altLang="en-US" sz="1600" b="1" dirty="0">
                <a:latin typeface="+mn-ea"/>
              </a:rPr>
              <a:t>；设置了</a:t>
            </a:r>
            <a:r>
              <a:rPr kumimoji="1" lang="en-US" altLang="zh-CN" sz="1600" b="1" dirty="0">
                <a:latin typeface="+mn-ea"/>
              </a:rPr>
              <a:t>setprecision</a:t>
            </a:r>
            <a:r>
              <a:rPr kumimoji="1" lang="zh-CN" altLang="en-US" sz="1600" b="1" dirty="0">
                <a:latin typeface="+mn-ea"/>
              </a:rPr>
              <a:t>时就输出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位小数。截断情况和前几个一样截断后还有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的有效位时四舍五入，若是截断位置大于了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的精度则会开始输出不可信数字；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</a:t>
            </a:r>
            <a:r>
              <a:rPr kumimoji="1" lang="en-US" altLang="zh-CN" sz="1600" b="1" dirty="0">
                <a:latin typeface="+mn-ea"/>
              </a:rPr>
              <a:t>1.H-(1)~(3)</a:t>
            </a:r>
            <a:r>
              <a:rPr kumimoji="1" lang="zh-CN" altLang="en-US" sz="1600" b="1" dirty="0">
                <a:latin typeface="+mn-ea"/>
              </a:rPr>
              <a:t>中的数据类型换为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型（有效位数为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位），自行构造测试数据，验证总结出的</a:t>
            </a:r>
            <a:r>
              <a:rPr kumimoji="1" lang="en-US" altLang="zh-CN" sz="1600" b="1" dirty="0">
                <a:latin typeface="+mn-ea"/>
              </a:rPr>
              <a:t>float</a:t>
            </a:r>
            <a:r>
              <a:rPr kumimoji="1" lang="zh-CN" altLang="en-US" sz="1600" b="1" dirty="0">
                <a:latin typeface="+mn-ea"/>
              </a:rPr>
              <a:t>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数据的显示规律是否同样适用于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型（如果适用，不用贴图，如果不适用，贴对应代码及运行截图）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构造程序后改为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型数据，发现规律对</a:t>
            </a:r>
            <a:r>
              <a:rPr kumimoji="1" lang="en-US" altLang="zh-CN" sz="1600" b="1" dirty="0">
                <a:latin typeface="+mn-ea"/>
              </a:rPr>
              <a:t>double</a:t>
            </a:r>
            <a:r>
              <a:rPr kumimoji="1" lang="zh-CN" altLang="en-US" sz="1600" b="1" dirty="0">
                <a:latin typeface="+mn-ea"/>
              </a:rPr>
              <a:t>型同样适用。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错误用法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 bwMode="auto">
          <a:xfrm>
            <a:off x="5577612" y="1323975"/>
            <a:ext cx="5257799" cy="320992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 bwMode="auto">
          <a:xfrm>
            <a:off x="592115" y="1323973"/>
            <a:ext cx="4985497" cy="320992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96153" y="4533900"/>
            <a:ext cx="4981460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577612" y="4533900"/>
            <a:ext cx="5257799" cy="200024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735" y="4984750"/>
            <a:ext cx="4827905" cy="1346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9290" y="4939665"/>
            <a:ext cx="4029710" cy="11880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I.ios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>
                <a:latin typeface="+mn-ea"/>
                <a:cs typeface="Times New Roman" panose="02020603050405020304" pitchFamily="18" charset="0"/>
              </a:rPr>
              <a:t>scientific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的混合使用 </a:t>
            </a:r>
            <a:r>
              <a:rPr lang="en-US" altLang="zh-CN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 bwMode="auto">
          <a:xfrm>
            <a:off x="5572124" y="1323974"/>
            <a:ext cx="526328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    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 bwMode="auto">
          <a:xfrm>
            <a:off x="586629" y="1323973"/>
            <a:ext cx="499098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float f1 = 1234.5678F, f2 = 8765.4321F;</a:t>
            </a:r>
            <a:endParaRPr lang="en-US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1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f1 &lt;&lt; ' ' &lt;&lt; f2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</a:t>
            </a:r>
            <a:r>
              <a:rPr lang="en-US" altLang="zh-CN" sz="1100" b="1" dirty="0">
                <a:latin typeface="+mn-ea"/>
              </a:rPr>
              <a:t>fixed</a:t>
            </a:r>
            <a:r>
              <a:rPr lang="fr-FR" altLang="zh-CN" sz="1100" b="1" dirty="0">
                <a:latin typeface="+mn-ea"/>
              </a:rPr>
              <a:t>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第</a:t>
            </a:r>
            <a:r>
              <a:rPr lang="en-US" altLang="zh-CN" sz="1100" b="1" dirty="0">
                <a:latin typeface="+mn-ea"/>
              </a:rPr>
              <a:t>2</a:t>
            </a:r>
            <a:r>
              <a:rPr lang="zh-CN" altLang="en-US" sz="1100" b="1" dirty="0">
                <a:latin typeface="+mn-ea"/>
              </a:rPr>
              <a:t>组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setiosflags(ios::scientific) &lt;&lt; f1 &lt;&lt; ' ' &lt;&lt; f2 &lt;&lt; endl;</a:t>
            </a:r>
            <a:endParaRPr lang="fr-FR" altLang="zh-CN" sz="1100" b="1" dirty="0">
              <a:latin typeface="+mn-ea"/>
            </a:endParaRPr>
          </a:p>
          <a:p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 bwMode="auto">
          <a:xfrm>
            <a:off x="586629" y="4533900"/>
            <a:ext cx="498549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 bwMode="auto">
          <a:xfrm>
            <a:off x="5572124" y="4533900"/>
            <a:ext cx="5263287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86630" y="5534025"/>
            <a:ext cx="10248782" cy="10001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再强调一遍，先去读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P.5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，后续不再提示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如果想要在一个程序中同时显示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形式，需要在两者之间加入一句：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__________</a:t>
            </a:r>
            <a:r>
              <a:rPr kumimoji="1" lang="zh-CN" altLang="en-US" sz="1600" b="1" dirty="0">
                <a:latin typeface="+mn-ea"/>
              </a:rPr>
              <a:t>要加入一句重置</a:t>
            </a:r>
            <a:r>
              <a:rPr kumimoji="1" lang="en-US" altLang="zh-CN" sz="1600" b="1" dirty="0">
                <a:latin typeface="+mn-ea"/>
              </a:rPr>
              <a:t>fixed</a:t>
            </a:r>
            <a:r>
              <a:rPr kumimoji="1" lang="zh-CN" altLang="en-US" sz="1600" b="1" dirty="0">
                <a:latin typeface="+mn-ea"/>
              </a:rPr>
              <a:t>或者</a:t>
            </a:r>
            <a:r>
              <a:rPr kumimoji="1" lang="en-US" altLang="zh-CN" sz="1600" b="1" dirty="0">
                <a:latin typeface="+mn-ea"/>
              </a:rPr>
              <a:t>scientific</a:t>
            </a:r>
            <a:r>
              <a:rPr kumimoji="1" lang="zh-CN" altLang="en-US" sz="1600" b="1" dirty="0">
                <a:latin typeface="+mn-ea"/>
              </a:rPr>
              <a:t>的语句：</a:t>
            </a:r>
            <a:r>
              <a:rPr kumimoji="1" lang="en-US" altLang="zh-CN" sz="1600" b="1" dirty="0">
                <a:latin typeface="+mn-ea"/>
              </a:rPr>
              <a:t>cout&lt;&lt;resetiosflags(ios::fixed)/cout&lt;&lt;resetiosflags(ios::scientific)____________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1030" y="4533900"/>
            <a:ext cx="2829560" cy="8312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7530" y="4489450"/>
            <a:ext cx="3054985" cy="8756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指定的宽度是总宽度，当总宽度大于数据宽度时，显示规律为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全部输出完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                        当总宽度小于数据宽度时，显示规律为 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输出空格后输出数据，右对齐</a:t>
            </a:r>
            <a:r>
              <a:rPr kumimoji="1" lang="en-US" altLang="zh-CN" sz="1600" b="1" dirty="0">
                <a:latin typeface="+mn-ea"/>
              </a:rPr>
              <a:t>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、程序最前面两行的输出，目的是什么？用于提供宽度基准给下面几行输出对齐观察宽度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、每行输出的最后一个</a:t>
            </a:r>
            <a:r>
              <a:rPr kumimoji="1" lang="en-US" altLang="zh-CN" sz="1600" b="1" dirty="0">
                <a:latin typeface="+mn-ea"/>
              </a:rPr>
              <a:t>*</a:t>
            </a:r>
            <a:r>
              <a:rPr kumimoji="1" lang="zh-CN" altLang="en-US" sz="1600" b="1" dirty="0">
                <a:latin typeface="+mn-ea"/>
              </a:rPr>
              <a:t>，目的是什么？标明宽度位置来方便观察宽度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7875" y="1795145"/>
            <a:ext cx="4872355" cy="17043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J.setw</a:t>
            </a:r>
            <a:r>
              <a:rPr lang="zh-CN" altLang="en-US" sz="1600" b="1" dirty="0">
                <a:latin typeface="+mn-ea"/>
              </a:rPr>
              <a:t>的基本使用 </a:t>
            </a:r>
            <a:r>
              <a:rPr lang="en-US" altLang="zh-CN" sz="1600" b="1" dirty="0">
                <a:latin typeface="+mn-ea"/>
              </a:rPr>
              <a:t>- (2)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717628" y="1323974"/>
            <a:ext cx="5117783" cy="35948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512551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double a = 0.123456789012345;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(6)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(9)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(30) &lt;&lt; a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4" y="4918841"/>
            <a:ext cx="10243297" cy="16153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指定的宽度是总宽度，对于实型数据，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包含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不包含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小数点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0930" y="1754505"/>
            <a:ext cx="4415790" cy="1387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K.setw+setfill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68104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"0         1         2         3"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(15)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('-') &lt;&lt; a &lt;&lt; '#'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273158" y="1323972"/>
            <a:ext cx="3562254" cy="333210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4656083"/>
            <a:ext cx="10247336" cy="1878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_________</a:t>
            </a:r>
            <a:r>
              <a:rPr kumimoji="1" lang="zh-CN" altLang="en-US" sz="1600" b="1" dirty="0">
                <a:latin typeface="+mn-ea"/>
              </a:rPr>
              <a:t>将原本</a:t>
            </a:r>
            <a:r>
              <a:rPr kumimoji="1" lang="en-US" altLang="zh-CN" sz="1600" b="1" dirty="0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导致的空格用</a:t>
            </a:r>
            <a:r>
              <a:rPr kumimoji="1" lang="en-US" altLang="zh-CN" sz="1600" b="1" dirty="0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中的符号填满</a:t>
            </a:r>
            <a:r>
              <a:rPr kumimoji="1" lang="en-US" altLang="zh-CN" sz="1600" b="1" dirty="0">
                <a:latin typeface="+mn-ea"/>
              </a:rPr>
              <a:t>________________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setfill</a:t>
            </a:r>
            <a:r>
              <a:rPr kumimoji="1" lang="zh-CN" altLang="en-US" sz="1600" b="1" dirty="0">
                <a:latin typeface="+mn-ea"/>
              </a:rPr>
              <a:t>的设置后，对后面的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、解释为什么第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行的第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个数</a:t>
            </a:r>
            <a:r>
              <a:rPr kumimoji="1" lang="en-US" altLang="zh-CN" sz="1600" b="1" dirty="0">
                <a:latin typeface="+mn-ea"/>
              </a:rPr>
              <a:t>(12346)</a:t>
            </a:r>
            <a:r>
              <a:rPr kumimoji="1" lang="zh-CN" altLang="en-US" sz="1600" b="1" dirty="0">
                <a:latin typeface="+mn-ea"/>
              </a:rPr>
              <a:t>前面没有</a:t>
            </a:r>
            <a:r>
              <a:rPr kumimoji="1" lang="en-US" altLang="zh-CN" sz="1600" b="1" dirty="0">
                <a:latin typeface="+mn-ea"/>
              </a:rPr>
              <a:t>-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因为</a:t>
            </a:r>
            <a:r>
              <a:rPr kumimoji="1" lang="en-US" altLang="zh-CN" sz="1600" b="1" dirty="0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只对一个数据有效果，第二个数不被</a:t>
            </a:r>
            <a:r>
              <a:rPr kumimoji="1" lang="en-US" altLang="zh-CN" sz="1600" b="1" dirty="0">
                <a:latin typeface="+mn-ea"/>
              </a:rPr>
              <a:t>setw</a:t>
            </a:r>
            <a:r>
              <a:rPr kumimoji="1" lang="zh-CN" altLang="en-US" sz="1600" b="1" dirty="0">
                <a:latin typeface="+mn-ea"/>
              </a:rPr>
              <a:t>设置所以也就没有</a:t>
            </a:r>
            <a:r>
              <a:rPr kumimoji="1" lang="en-US" altLang="zh-CN" sz="1600" b="1" dirty="0">
                <a:latin typeface="+mn-ea"/>
              </a:rPr>
              <a:t>-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3290" y="1686560"/>
            <a:ext cx="354774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(1)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2115" y="3832160"/>
            <a:ext cx="6901761" cy="270199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a = 12345;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         1         2         3"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"0123456789012345678901234567890123456789"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setiosflags</a:t>
            </a:r>
            <a:r>
              <a:rPr lang="en-US" altLang="zh-CN" sz="1200" b="1" dirty="0">
                <a:latin typeface="+mn-ea"/>
              </a:rPr>
              <a:t>(</a:t>
            </a:r>
            <a:r>
              <a:rPr lang="en-US" altLang="zh-CN" sz="1200" b="1" dirty="0" err="1">
                <a:latin typeface="+mn-ea"/>
              </a:rPr>
              <a:t>ios</a:t>
            </a:r>
            <a:r>
              <a:rPr lang="en-US" altLang="zh-CN" sz="1200" b="1" dirty="0">
                <a:latin typeface="+mn-ea"/>
              </a:rPr>
              <a:t>::left);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setfill</a:t>
            </a:r>
            <a:r>
              <a:rPr lang="en-US" altLang="zh-CN" sz="1200" b="1" dirty="0">
                <a:latin typeface="+mn-ea"/>
              </a:rPr>
              <a:t>('=')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&lt;&lt; '#' &lt;&lt; </a:t>
            </a:r>
            <a:r>
              <a:rPr lang="en-US" altLang="zh-CN" sz="1200" b="1" dirty="0" err="1">
                <a:latin typeface="+mn-ea"/>
              </a:rPr>
              <a:t>setw</a:t>
            </a:r>
            <a:r>
              <a:rPr lang="en-US" altLang="zh-CN" sz="1200" b="1" dirty="0">
                <a:latin typeface="+mn-ea"/>
              </a:rPr>
              <a:t>(10) &lt;&lt; a + 1 &lt;&lt; '*'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901761" cy="25081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         1         2         3"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3876" y="1323973"/>
            <a:ext cx="3341536" cy="2508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93876" y="3832158"/>
            <a:ext cx="3341536" cy="27019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54273" y="3832157"/>
            <a:ext cx="4643641" cy="942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ios</a:t>
            </a:r>
            <a:r>
              <a:rPr kumimoji="1" lang="en-US" altLang="zh-CN" sz="1600" b="1" dirty="0">
                <a:latin typeface="+mn-ea"/>
              </a:rPr>
              <a:t>::left</a:t>
            </a:r>
            <a:r>
              <a:rPr kumimoji="1" lang="zh-CN" altLang="en-US" sz="1600" b="1" dirty="0">
                <a:latin typeface="+mn-ea"/>
              </a:rPr>
              <a:t>的作用是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改为左对齐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、如果不设置，缺省是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左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右对齐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5725" y="2017395"/>
            <a:ext cx="2405380" cy="692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065" y="4163060"/>
            <a:ext cx="3181985" cy="9817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(2) - </a:t>
            </a:r>
            <a:r>
              <a:rPr lang="zh-CN" altLang="en-US" sz="1600" b="1" dirty="0">
                <a:latin typeface="+mn-ea"/>
              </a:rPr>
              <a:t>同时使用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9825" y="1844675"/>
            <a:ext cx="3072130" cy="10731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850" y="4588510"/>
            <a:ext cx="2672080" cy="11569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L.setw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setfill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::left/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</a:t>
            </a:r>
            <a:r>
              <a:rPr lang="zh-CN" altLang="en-US" sz="1600" b="1" dirty="0">
                <a:latin typeface="+mn-ea"/>
              </a:rPr>
              <a:t>的混合使用 </a:t>
            </a:r>
            <a:r>
              <a:rPr lang="en-US" altLang="zh-CN" sz="1600" b="1" dirty="0">
                <a:latin typeface="+mn-ea"/>
              </a:rPr>
              <a:t>- </a:t>
            </a:r>
            <a:r>
              <a:rPr lang="zh-CN" altLang="en-US" sz="1600" b="1" kern="12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在上一页的基础上将程序改正确，并给出截图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6897723" cy="2785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r>
              <a:rPr lang="en-US" altLang="zh-CN" sz="1100" b="1" dirty="0">
                <a:latin typeface="+mn-ea"/>
                <a:sym typeface="+mn-ea"/>
              </a:rPr>
              <a:t>cout&lt;&lt;resetiosflags(ios::left);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r>
              <a:rPr lang="en-US" altLang="zh-CN" sz="1100" b="1" dirty="0">
                <a:latin typeface="+mn-ea"/>
                <a:sym typeface="+mn-ea"/>
              </a:rPr>
              <a:t>cout&lt;&lt;resetiosflags(ios::right);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89838" y="1323972"/>
            <a:ext cx="3345574" cy="278557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489838" y="4109545"/>
            <a:ext cx="3345574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运行截图：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5" y="4109545"/>
            <a:ext cx="6897723" cy="24246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100" b="1" dirty="0">
                <a:latin typeface="+mn-ea"/>
              </a:rPr>
              <a:t>#include &lt;iostream&gt;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#include &lt;</a:t>
            </a:r>
            <a:r>
              <a:rPr lang="en-US" altLang="zh-CN" sz="1100" b="1" dirty="0" err="1">
                <a:latin typeface="+mn-ea"/>
              </a:rPr>
              <a:t>iomanip</a:t>
            </a:r>
            <a:r>
              <a:rPr lang="en-US" altLang="zh-CN" sz="1100" b="1" dirty="0">
                <a:latin typeface="+mn-ea"/>
              </a:rPr>
              <a:t>&gt;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using namespace std;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int main()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{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int a = 12345;</a:t>
            </a:r>
            <a:endParaRPr lang="en-US" altLang="zh-CN" sz="1100" b="1" dirty="0">
              <a:latin typeface="+mn-ea"/>
            </a:endParaRPr>
          </a:p>
          <a:p>
            <a:r>
              <a:rPr lang="fr-FR" altLang="zh-CN" sz="1100" b="1" dirty="0">
                <a:latin typeface="+mn-ea"/>
              </a:rPr>
              <a:t>    cout &lt;&lt; "0         1         2         3" &lt;&lt; endl;</a:t>
            </a:r>
            <a:endParaRPr lang="fr-FR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"0123456789012345678901234567890123456789"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右对齐 *</a:t>
            </a:r>
            <a:r>
              <a:rPr lang="en-US" altLang="zh-CN" sz="1100" b="1" dirty="0">
                <a:latin typeface="+mn-ea"/>
              </a:rPr>
              <a:t>/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::right)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zh-CN" altLang="en-US" sz="1100" b="1" dirty="0">
                <a:latin typeface="+mn-ea"/>
              </a:rPr>
              <a:t>    </a:t>
            </a:r>
            <a:r>
              <a:rPr lang="en-US" altLang="zh-CN" sz="1100" b="1" dirty="0">
                <a:latin typeface="+mn-ea"/>
              </a:rPr>
              <a:t>/* </a:t>
            </a:r>
            <a:r>
              <a:rPr lang="zh-CN" altLang="en-US" sz="1100" b="1" dirty="0">
                <a:latin typeface="+mn-ea"/>
              </a:rPr>
              <a:t>左对齐 *</a:t>
            </a:r>
            <a:r>
              <a:rPr lang="en-US" altLang="zh-CN" sz="1100" b="1" dirty="0">
                <a:latin typeface="+mn-ea"/>
              </a:rPr>
              <a:t>/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cout&lt;&lt;resetiosflags(ios::right);</a:t>
            </a:r>
            <a:endParaRPr lang="zh-CN" altLang="en-US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</a:t>
            </a:r>
            <a:r>
              <a:rPr lang="en-US" altLang="zh-CN" sz="1100" b="1" dirty="0" err="1">
                <a:latin typeface="+mn-ea"/>
              </a:rPr>
              <a:t>cout</a:t>
            </a:r>
            <a:r>
              <a:rPr lang="en-US" altLang="zh-CN" sz="1100" b="1" dirty="0">
                <a:latin typeface="+mn-ea"/>
              </a:rPr>
              <a:t> &lt;&lt; </a:t>
            </a:r>
            <a:r>
              <a:rPr lang="en-US" altLang="zh-CN" sz="1100" b="1" dirty="0" err="1">
                <a:latin typeface="+mn-ea"/>
              </a:rPr>
              <a:t>setiosflags</a:t>
            </a:r>
            <a:r>
              <a:rPr lang="en-US" altLang="zh-CN" sz="1100" b="1" dirty="0">
                <a:latin typeface="+mn-ea"/>
              </a:rPr>
              <a:t>(</a:t>
            </a:r>
            <a:r>
              <a:rPr lang="en-US" altLang="zh-CN" sz="1100" b="1" dirty="0" err="1">
                <a:latin typeface="+mn-ea"/>
              </a:rPr>
              <a:t>ios</a:t>
            </a:r>
            <a:r>
              <a:rPr lang="en-US" altLang="zh-CN" sz="1100" b="1" dirty="0">
                <a:latin typeface="+mn-ea"/>
              </a:rPr>
              <a:t>::left)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&lt;&lt; '#' &lt;&lt; </a:t>
            </a:r>
            <a:r>
              <a:rPr lang="en-US" altLang="zh-CN" sz="1100" b="1" dirty="0" err="1">
                <a:latin typeface="+mn-ea"/>
              </a:rPr>
              <a:t>setw</a:t>
            </a:r>
            <a:r>
              <a:rPr lang="en-US" altLang="zh-CN" sz="1100" b="1" dirty="0">
                <a:latin typeface="+mn-ea"/>
              </a:rPr>
              <a:t>(10) &lt;&lt; a + 1 &lt;&lt; '*' &lt;&lt; </a:t>
            </a:r>
            <a:r>
              <a:rPr lang="en-US" altLang="zh-CN" sz="1100" b="1" dirty="0" err="1">
                <a:latin typeface="+mn-ea"/>
              </a:rPr>
              <a:t>endl</a:t>
            </a:r>
            <a:r>
              <a:rPr lang="en-US" altLang="zh-CN" sz="1100" b="1" dirty="0">
                <a:latin typeface="+mn-ea"/>
              </a:rPr>
              <a:t>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    return 0;</a:t>
            </a:r>
            <a:endParaRPr lang="en-US" altLang="zh-CN" sz="1100" b="1" dirty="0">
              <a:latin typeface="+mn-ea"/>
            </a:endParaRPr>
          </a:p>
          <a:p>
            <a:r>
              <a:rPr lang="en-US" altLang="zh-CN" sz="1100" b="1" dirty="0">
                <a:latin typeface="+mn-ea"/>
              </a:rPr>
              <a:t>}</a:t>
            </a:r>
            <a:endParaRPr lang="en-US" altLang="zh-CN" sz="11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74532" y="4109543"/>
            <a:ext cx="4915306" cy="84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如果想要</a:t>
            </a:r>
            <a:r>
              <a:rPr kumimoji="1" lang="en-US" altLang="zh-CN" sz="1200" b="1" dirty="0">
                <a:latin typeface="+mn-ea"/>
              </a:rPr>
              <a:t>right</a:t>
            </a:r>
            <a:r>
              <a:rPr kumimoji="1" lang="zh-CN" altLang="en-US" sz="1200" b="1" dirty="0">
                <a:latin typeface="+mn-ea"/>
              </a:rPr>
              <a:t>对齐后再</a:t>
            </a:r>
            <a:r>
              <a:rPr kumimoji="1" lang="en-US" altLang="zh-CN" sz="1200" b="1" dirty="0">
                <a:latin typeface="+mn-ea"/>
              </a:rPr>
              <a:t>left</a:t>
            </a:r>
            <a:r>
              <a:rPr kumimoji="1" lang="zh-CN" altLang="en-US" sz="1200" b="1" dirty="0">
                <a:latin typeface="+mn-ea"/>
              </a:rPr>
              <a:t>对齐，需要在两者之间加入一句：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________cout&lt;&lt;resetiosflags(ios::right)_________________________</a:t>
            </a:r>
            <a:endParaRPr kumimoji="1" lang="en-US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4812030"/>
            <a:ext cx="2535555" cy="8470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580" y="1987550"/>
            <a:ext cx="2199640" cy="9169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进制数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short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hex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1a2b↙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a1b2↙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-1a2b↙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-</a:t>
            </a:r>
            <a:r>
              <a:rPr kumimoji="1" lang="en-US" altLang="zh-CN" sz="1600" b="1" dirty="0" err="1">
                <a:latin typeface="+mn-ea"/>
              </a:rPr>
              <a:t>fffff</a:t>
            </a:r>
            <a:r>
              <a:rPr kumimoji="1" lang="en-US" altLang="zh-CN" sz="1600" b="1" dirty="0">
                <a:latin typeface="+mn-ea"/>
              </a:rPr>
              <a:t>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5395" y="1604645"/>
            <a:ext cx="1518920" cy="4457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885" y="2594610"/>
            <a:ext cx="1920875" cy="57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965" y="3575685"/>
            <a:ext cx="1371600" cy="495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060" y="4672330"/>
            <a:ext cx="1407160" cy="449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885" y="5596255"/>
            <a:ext cx="1832610" cy="58991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基本要求：从键盘输入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进制数（自行构造测试数据）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en-US" altLang="zh-CN" sz="1600" b="1" dirty="0" err="1">
                <a:latin typeface="+mn-ea"/>
              </a:rPr>
              <a:t>setbase</a:t>
            </a:r>
            <a:r>
              <a:rPr lang="en-US" altLang="zh-CN" sz="1600" b="1" dirty="0">
                <a:latin typeface="+mn-ea"/>
              </a:rPr>
              <a:t>(8) &gt;&gt;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:" &lt;&lt; </a:t>
            </a:r>
            <a:r>
              <a:rPr lang="en-US" altLang="zh-CN" sz="1600" b="1" dirty="0" err="1">
                <a:latin typeface="+mn-ea"/>
              </a:rPr>
              <a:t>dec</a:t>
            </a:r>
            <a:r>
              <a:rPr lang="en-US" altLang="zh-CN" sz="1600" b="1" dirty="0">
                <a:latin typeface="+mn-ea"/>
              </a:rPr>
              <a:t>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"hex:" &lt;&lt; hex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"oct:" &lt;&lt; oct &lt;&lt; 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953000" y="1323974"/>
            <a:ext cx="588241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__10000__↙ </a:t>
            </a:r>
            <a:r>
              <a:rPr kumimoji="1" lang="zh-CN" altLang="en-US" sz="1600" b="1" dirty="0">
                <a:latin typeface="+mn-ea"/>
              </a:rPr>
              <a:t>（合理正数）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__30000000000__ ↙</a:t>
            </a:r>
            <a:r>
              <a:rPr kumimoji="1" lang="zh-CN" altLang="en-US" sz="1600" b="1" dirty="0">
                <a:latin typeface="+mn-ea"/>
              </a:rPr>
              <a:t> （超上限但未超同类型的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__50000000000__ ↙</a:t>
            </a:r>
            <a:r>
              <a:rPr kumimoji="1" lang="zh-CN" altLang="en-US" sz="1600" b="1" dirty="0">
                <a:latin typeface="+mn-ea"/>
              </a:rPr>
              <a:t> （超上限且超过同类型的</a:t>
            </a:r>
            <a:r>
              <a:rPr kumimoji="1" lang="en-US" altLang="zh-CN" sz="1600" b="1" dirty="0">
                <a:latin typeface="+mn-ea"/>
              </a:rPr>
              <a:t>unsigned</a:t>
            </a:r>
            <a:r>
              <a:rPr kumimoji="1" lang="zh-CN" altLang="en-US" sz="1600" b="1" dirty="0">
                <a:latin typeface="+mn-ea"/>
              </a:rPr>
              <a:t>上限）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__-10000__ ↙</a:t>
            </a:r>
            <a:r>
              <a:rPr kumimoji="1" lang="zh-CN" altLang="en-US" sz="1600" b="1" dirty="0">
                <a:latin typeface="+mn-ea"/>
              </a:rPr>
              <a:t>（合理负数）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__-30000000000__↙</a:t>
            </a:r>
            <a:r>
              <a:rPr kumimoji="1" lang="zh-CN" altLang="en-US" sz="1600" b="1" dirty="0">
                <a:latin typeface="+mn-ea"/>
              </a:rPr>
              <a:t>（超下限）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、贴图即可，不需要写分析结果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、暂不考虑输入错误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5735" y="1684020"/>
            <a:ext cx="1980565" cy="5613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760" y="2712720"/>
            <a:ext cx="1753235" cy="55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05" y="3566795"/>
            <a:ext cx="1520190" cy="586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995" y="4601845"/>
            <a:ext cx="1390650" cy="412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5816600"/>
            <a:ext cx="1170940" cy="4019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格式控制符</a:t>
            </a:r>
            <a:r>
              <a:rPr lang="en-US" altLang="zh-CN" sz="1600" b="1" dirty="0" err="1">
                <a:latin typeface="+mn-ea"/>
              </a:rPr>
              <a:t>setiosflags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>
                <a:latin typeface="+mn-ea"/>
              </a:rPr>
              <a:t>skipws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92114" y="1323975"/>
            <a:ext cx="267496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267076" y="1323974"/>
            <a:ext cx="401659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83669" y="1323974"/>
            <a:ext cx="355578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iomanip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a,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 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92113" y="4645572"/>
            <a:ext cx="2674961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____12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34___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67075" y="4645572"/>
            <a:ext cx="4016592" cy="18885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__12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2"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34___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283667" y="4645571"/>
            <a:ext cx="3555782" cy="188872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假设键盘输入为：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12 34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↙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则输出为：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_____12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	      0_______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92112" y="5423338"/>
            <a:ext cx="10247336" cy="11108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综合以上三个例子可以得到如下结论：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的意思，是空格不作为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一个输入的字符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，而是做为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输入的分割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（因此导致第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个例子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未取得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34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setiosflags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::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skipws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在缺省情况下是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的，即不设置也生效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、如果想取消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忽略前导空格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的设置，应使用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cin.unsetf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ios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::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skipws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);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说明：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中的格式控制很丰富，实现方法也有多种，下表列出的只是常用一部分，用于本次作业</a:t>
            </a:r>
            <a:endParaRPr lang="en-US" altLang="zh-CN" sz="1600" b="1" dirty="0">
              <a:latin typeface="+mn-ea"/>
            </a:endParaRPr>
          </a:p>
        </p:txBody>
      </p:sp>
      <p:graphicFrame>
        <p:nvGraphicFramePr>
          <p:cNvPr id="6" name="表格 11"/>
          <p:cNvGraphicFramePr/>
          <p:nvPr/>
        </p:nvGraphicFramePr>
        <p:xfrm>
          <a:off x="859057" y="1370538"/>
          <a:ext cx="10158413" cy="508740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1983"/>
                <a:gridCol w="7156430"/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hex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oct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setbase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设置整数为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进制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(n=8,10,16)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设置填充字符，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可以是字符常量或字符变量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568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setprecision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设置实数的精度为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位。在以一般十进制形式输出时，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代表有效数字。</a:t>
                      </a:r>
                      <a:endParaRPr lang="en-US" altLang="zh-CN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固定小数位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scientific(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指数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形式输出时，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为小数位数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setw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设置字段宽度为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esetiosflags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(*)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终止已设置的输出格式状态，括号内为具体内容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本处用*替代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8380071" y="1370538"/>
            <a:ext cx="3631843" cy="1788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重要提示：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、后面作业需要的知识点，除非明确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提示自行上网查找，都先在本文档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中查找是否有符合要求的设置项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、不看本页，网上瞎找，然后说作业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多的，本课程及本作业不背锅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进制前导符的使用：回答问题并将程序的运行结果截图贴上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4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#include &lt;</a:t>
            </a:r>
            <a:r>
              <a:rPr lang="en-US" altLang="zh-CN" sz="1200" b="1" dirty="0" err="1">
                <a:latin typeface="+mn-ea"/>
              </a:rPr>
              <a:t>iomanip</a:t>
            </a:r>
            <a:r>
              <a:rPr lang="en-US" altLang="zh-CN" sz="1200" b="1" dirty="0">
                <a:latin typeface="+mn-ea"/>
              </a:rPr>
              <a:t>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a1 = 1234, a2 = 0x1234, a3 = 01234, a4 = 0b1101001;  //</a:t>
            </a:r>
            <a:r>
              <a:rPr lang="zh-CN" altLang="en-US" sz="1200" b="1" dirty="0">
                <a:latin typeface="+mn-ea"/>
              </a:rPr>
              <a:t>常量为各进制表示正数</a:t>
            </a:r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:" &lt;&lt; </a:t>
            </a:r>
            <a:r>
              <a:rPr lang="en-US" altLang="zh-CN" sz="1200" b="1" dirty="0" err="1">
                <a:latin typeface="+mn-ea"/>
              </a:rPr>
              <a:t>dec</a:t>
            </a:r>
            <a:r>
              <a:rPr lang="en-US" altLang="zh-CN" sz="1200" b="1" dirty="0">
                <a:latin typeface="+mn-ea"/>
              </a:rPr>
              <a:t>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a1 &lt;&lt; ' ' &lt;&lt; a2 &lt;&lt; ' ' &lt;&lt; a3 &lt;&lt; ' ' &lt;&lt; a4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b1 = -1234, b2 = -0x1234, b3 = -01234, b4 = -0b1101001;  //</a:t>
            </a:r>
            <a:r>
              <a:rPr lang="zh-CN" altLang="en-US" sz="1200" b="1" dirty="0">
                <a:latin typeface="+mn-ea"/>
              </a:rPr>
              <a:t>常量为各进制表示负数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b1 &lt;&lt; ' ' &lt;&lt; b2 &lt;&lt; ' ' &lt;&lt; b3 &lt;&lt; ' ' &lt;&lt; b4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"hex:" &lt;&lt; hex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b1 &lt;&lt; ' ' &lt;&lt; b2 &lt;&lt; ' ' &lt;&lt; b3 &lt;&lt; ' ' &lt;&lt; b4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short c1 = 40000, c2 = 0x9876, c3 = 0171234, c4 = 0b1101010100111100;  //</a:t>
            </a:r>
            <a:r>
              <a:rPr lang="zh-CN" altLang="en-US" sz="1200" b="1" dirty="0">
                <a:latin typeface="+mn-ea"/>
              </a:rPr>
              <a:t>赋值后最高位均为</a:t>
            </a:r>
            <a:r>
              <a:rPr lang="en-US" altLang="zh-CN" sz="1200" b="1" dirty="0">
                <a:latin typeface="+mn-ea"/>
              </a:rPr>
              <a:t>1</a:t>
            </a:r>
            <a:r>
              <a:rPr lang="zh-CN" altLang="en-US" sz="1200" b="1" dirty="0">
                <a:latin typeface="+mn-ea"/>
              </a:rPr>
              <a:t>，有</a:t>
            </a:r>
            <a:r>
              <a:rPr lang="en-US" altLang="zh-CN" sz="1200" b="1" dirty="0">
                <a:latin typeface="+mn-ea"/>
              </a:rPr>
              <a:t>warning</a:t>
            </a:r>
            <a:endParaRPr lang="zh-CN" altLang="en-US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"dec:" &lt;&lt; dec &lt;&lt; c1 &lt;&lt; ' ' &lt;&lt; c2 &lt;&lt; ' ' &lt;&lt; c3 &lt;&lt; ' ' &lt;&lt; c4 &lt;&lt; endl;</a:t>
            </a:r>
            <a:endParaRPr lang="fr-FR" altLang="zh-CN" sz="1200" b="1" dirty="0">
              <a:latin typeface="+mn-ea"/>
            </a:endParaRPr>
          </a:p>
          <a:p>
            <a:r>
              <a:rPr lang="fr-FR" altLang="zh-CN" sz="1200" b="1" dirty="0">
                <a:latin typeface="+mn-ea"/>
              </a:rPr>
              <a:t>    cout &lt;&lt; "hex:" &lt;&lt; hex &lt;&lt; c1 &lt;&lt; ' ' &lt;&lt; c2 &lt;&lt; ' ' &lt;&lt; c3 &lt;&lt; ' ' &lt;&lt; c4 &lt;&lt; endl;</a:t>
            </a:r>
            <a:endParaRPr lang="fr-FR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"oct:" &lt;&lt; oct &lt;&lt; c1 &lt;&lt; ' ' &lt;&lt; c2 &lt;&lt; ' ' &lt;&lt; c3 &lt;&lt; ' ' &lt;&lt; c4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endParaRPr lang="zh-CN" altLang="en-US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允许贴图覆盖代码部分</a:t>
            </a:r>
            <a:endParaRPr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0" y="1323975"/>
            <a:ext cx="4017010" cy="2367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20" y="5087620"/>
            <a:ext cx="3676650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总结及结论：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、源程序中的整数，有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四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种不同进制的表示形式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、无论源程序中整型常量表示为何种进制，它的机内存储均为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二进制的补码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形式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、如果想使数据输出时使用不同进制，要加</a:t>
            </a:r>
            <a:r>
              <a:rPr kumimoji="1" lang="en-US" altLang="zh-CN" sz="1600" b="1" dirty="0">
                <a:latin typeface="+mn-ea"/>
              </a:rPr>
              <a:t>_____dec(10)\hex(16)\oct(8)__________</a:t>
            </a:r>
            <a:r>
              <a:rPr kumimoji="1" lang="zh-CN" altLang="en-US" sz="1600" b="1" dirty="0">
                <a:latin typeface="+mn-ea"/>
              </a:rPr>
              <a:t>等进制前导符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、输出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二进制前导符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、只有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十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进制有负数形式输出；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16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会按照补码形式，用无符号形式输出一个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进制数</a:t>
            </a:r>
            <a:r>
              <a:rPr kumimoji="1" lang="en-US" altLang="zh-CN" sz="1600" b="1" dirty="0">
                <a:latin typeface="+mn-ea"/>
              </a:rPr>
              <a:t>_______</a:t>
            </a:r>
            <a:r>
              <a:rPr kumimoji="1" lang="zh-CN" altLang="en-US" sz="1600" b="1" dirty="0">
                <a:latin typeface="+mn-ea"/>
              </a:rPr>
              <a:t>；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8</a:t>
            </a:r>
            <a:r>
              <a:rPr kumimoji="1" lang="zh-CN" altLang="en-US" sz="1600" b="1" dirty="0">
                <a:latin typeface="+mn-ea"/>
              </a:rPr>
              <a:t>进制输出负数时，特征是</a:t>
            </a:r>
            <a:r>
              <a:rPr kumimoji="1" lang="en-US" altLang="zh-CN" sz="1600" b="1" dirty="0">
                <a:latin typeface="+mn-ea"/>
              </a:rPr>
              <a:t>_____</a:t>
            </a:r>
            <a:r>
              <a:rPr kumimoji="1" lang="zh-CN" altLang="en-US" sz="1600" b="1" dirty="0">
                <a:latin typeface="+mn-ea"/>
              </a:rPr>
              <a:t>会按照补码形式，用无符号形式输出一个</a:t>
            </a:r>
            <a:r>
              <a:rPr kumimoji="1" lang="en-US" altLang="zh-CN" sz="1600" b="1" dirty="0">
                <a:latin typeface="+mn-ea"/>
              </a:rPr>
              <a:t>8</a:t>
            </a:r>
            <a:r>
              <a:rPr kumimoji="1" lang="zh-CN" altLang="en-US" sz="1600" b="1" dirty="0">
                <a:latin typeface="+mn-ea"/>
              </a:rPr>
              <a:t>进制数</a:t>
            </a:r>
            <a:r>
              <a:rPr kumimoji="1" lang="en-US" altLang="zh-CN" sz="1600" b="1" dirty="0">
                <a:latin typeface="+mn-ea"/>
              </a:rPr>
              <a:t>________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进制前导符的连续使用：回答问题并将程序的运行结果截图贴上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88076" y="5534025"/>
            <a:ext cx="10247336" cy="100012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latin typeface="+mn-ea"/>
              </a:rPr>
              <a:t>dec</a:t>
            </a:r>
            <a:r>
              <a:rPr kumimoji="1" lang="en-US" altLang="zh-CN" sz="1600" b="1" dirty="0">
                <a:latin typeface="+mn-ea"/>
              </a:rPr>
              <a:t>/hex/oct</a:t>
            </a:r>
            <a:r>
              <a:rPr kumimoji="1" lang="zh-CN" altLang="en-US" sz="1600" b="1" dirty="0">
                <a:latin typeface="+mn-ea"/>
              </a:rPr>
              <a:t>等进制前导符设置后，对后面的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数据有效，直到用另一个控制符去改变为止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88075" y="1323973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400" b="1" dirty="0">
                <a:latin typeface="+mn-ea"/>
              </a:rPr>
              <a:t>#include &lt;iostream&gt;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#include &lt;</a:t>
            </a:r>
            <a:r>
              <a:rPr lang="en-US" altLang="zh-CN" sz="1400" b="1" dirty="0" err="1">
                <a:latin typeface="+mn-ea"/>
              </a:rPr>
              <a:t>iomanip</a:t>
            </a:r>
            <a:r>
              <a:rPr lang="en-US" altLang="zh-CN" sz="1400" b="1" dirty="0">
                <a:latin typeface="+mn-ea"/>
              </a:rPr>
              <a:t>&gt;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using namespace std;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int main()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{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int a = 10;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hex;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zh-CN" altLang="en-US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oct;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</a:t>
            </a:r>
            <a:r>
              <a:rPr lang="en-US" altLang="zh-CN" sz="1400" b="1" dirty="0" err="1">
                <a:latin typeface="+mn-ea"/>
              </a:rPr>
              <a:t>dec</a:t>
            </a:r>
            <a:r>
              <a:rPr lang="en-US" altLang="zh-CN" sz="1400" b="1" dirty="0">
                <a:latin typeface="+mn-ea"/>
              </a:rPr>
              <a:t>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</a:t>
            </a:r>
            <a:r>
              <a:rPr lang="en-US" altLang="zh-CN" sz="1400" b="1" dirty="0" err="1">
                <a:latin typeface="+mn-ea"/>
              </a:rPr>
              <a:t>cout</a:t>
            </a:r>
            <a:r>
              <a:rPr lang="en-US" altLang="zh-CN" sz="1400" b="1" dirty="0">
                <a:latin typeface="+mn-ea"/>
              </a:rPr>
              <a:t> &lt;&lt; a &lt;&lt; ' ' &lt;&lt; a+1 &lt;&lt; ' ' &lt;&lt; a+2 &lt;&lt; </a:t>
            </a:r>
            <a:r>
              <a:rPr lang="en-US" altLang="zh-CN" sz="1400" b="1" dirty="0" err="1">
                <a:latin typeface="+mn-ea"/>
              </a:rPr>
              <a:t>endl</a:t>
            </a:r>
            <a:r>
              <a:rPr lang="en-US" altLang="zh-CN" sz="1400" b="1" dirty="0">
                <a:latin typeface="+mn-ea"/>
              </a:rPr>
              <a:t>; 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    return 0;</a:t>
            </a:r>
            <a:endParaRPr lang="en-US" altLang="zh-CN" sz="1400" b="1" dirty="0">
              <a:latin typeface="+mn-ea"/>
            </a:endParaRPr>
          </a:p>
          <a:p>
            <a:r>
              <a:rPr lang="en-US" altLang="zh-CN" sz="1400" b="1" dirty="0">
                <a:latin typeface="+mn-ea"/>
              </a:rPr>
              <a:t>}</a:t>
            </a:r>
            <a:endParaRPr lang="en-US" altLang="zh-CN" sz="1400" b="1" dirty="0">
              <a:latin typeface="+mn-ea"/>
            </a:endParaRPr>
          </a:p>
          <a:p>
            <a:endParaRPr lang="en-US" altLang="zh-CN" sz="14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0" y="2043430"/>
            <a:ext cx="4859655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1820" y="1323975"/>
            <a:ext cx="1139190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1200" b="1" dirty="0">
              <a:latin typeface="+mn-ea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C++</a:t>
            </a:r>
            <a:r>
              <a:rPr lang="zh-CN" altLang="en-US" sz="2800" b="1" dirty="0">
                <a:latin typeface="+mn-ea"/>
              </a:rPr>
              <a:t>方式输入输出的格式化控制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、在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zh-CN" altLang="en-US" sz="1600" b="1" dirty="0">
                <a:latin typeface="+mn-ea"/>
              </a:rPr>
              <a:t>中使用格式化控制符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 err="1">
                <a:latin typeface="+mn-ea"/>
              </a:rPr>
              <a:t>C.setbase</a:t>
            </a:r>
            <a:r>
              <a:rPr lang="zh-CN" altLang="en-US" sz="1600" b="1" dirty="0">
                <a:latin typeface="+mn-ea"/>
              </a:rPr>
              <a:t>的使用：同</a:t>
            </a:r>
            <a:r>
              <a:rPr lang="en-US" altLang="zh-CN" sz="1600" b="1" dirty="0">
                <a:latin typeface="+mn-ea"/>
              </a:rPr>
              <a:t>1.A</a:t>
            </a:r>
            <a:r>
              <a:rPr lang="zh-CN" altLang="en-US" sz="1600" b="1" dirty="0">
                <a:latin typeface="+mn-ea"/>
              </a:rPr>
              <a:t>的形式，按要求自行构造测试程序，回答问题并将程序的运行结果截图贴上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允许多页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13325" y="1323975"/>
            <a:ext cx="7047865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自行构造若干组测试数据，运行并截图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中允许的合法值有</a:t>
            </a:r>
            <a:r>
              <a:rPr kumimoji="1" lang="en-US" altLang="zh-CN" sz="1600" b="1" dirty="0">
                <a:latin typeface="+mn-ea"/>
              </a:rPr>
              <a:t>___8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10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16________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、当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中出现非法值时，处理方法是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仍然按照十进制输出</a:t>
            </a:r>
            <a:r>
              <a:rPr kumimoji="1" lang="en-US" altLang="zh-CN" sz="1600" b="1" dirty="0">
                <a:latin typeface="+mn-ea"/>
              </a:rPr>
              <a:t>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设置后，对后面的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_______(</a:t>
            </a:r>
            <a:r>
              <a:rPr kumimoji="1" lang="zh-CN" altLang="en-US" sz="1600" b="1" dirty="0">
                <a:latin typeface="+mn-ea"/>
              </a:rPr>
              <a:t>仅一个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所有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数据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有效，直到用另一个</a:t>
            </a:r>
            <a:r>
              <a:rPr kumimoji="1" lang="en-US" altLang="zh-CN" sz="1600" b="1" dirty="0" err="1">
                <a:latin typeface="+mn-ea"/>
              </a:rPr>
              <a:t>setbase</a:t>
            </a:r>
            <a:r>
              <a:rPr kumimoji="1" lang="zh-CN" altLang="en-US" sz="1600" b="1" dirty="0">
                <a:latin typeface="+mn-ea"/>
              </a:rPr>
              <a:t>去改变为止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92115" y="1323973"/>
            <a:ext cx="442131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}//</a:t>
            </a:r>
            <a:r>
              <a:rPr lang="zh-CN" altLang="en-US" sz="1600" b="1" dirty="0">
                <a:latin typeface="+mn-ea"/>
              </a:rPr>
              <a:t>允许直接贴构造的程序，不用再输入到这里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构造的程序要求能看出对右侧问题的回答</a:t>
            </a:r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将构造的程序直接贴图上来，左侧不写也可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830" y="3357880"/>
            <a:ext cx="2015490" cy="24872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10.25,&quot;left&quot;:46.62322834645669,&quot;top&quot;:104.24984251968503,&quot;width&quot;:806.5587401574804}"/>
</p:tagLst>
</file>

<file path=ppt/tags/tag2.xml><?xml version="1.0" encoding="utf-8"?>
<p:tagLst xmlns:p="http://schemas.openxmlformats.org/presentationml/2006/main">
  <p:tag name="KSO_WM_DIAGRAM_VIRTUALLY_FRAME" val="{&quot;height&quot;:410.25,&quot;left&quot;:46.62322834645669,&quot;top&quot;:104.24984251968503,&quot;width&quot;:806.5587401574804}"/>
</p:tagLst>
</file>

<file path=ppt/tags/tag3.xml><?xml version="1.0" encoding="utf-8"?>
<p:tagLst xmlns:p="http://schemas.openxmlformats.org/presentationml/2006/main">
  <p:tag name="KSO_WM_DIAGRAM_VIRTUALLY_FRAME" val="{&quot;height&quot;:410.25,&quot;left&quot;:46.62322834645669,&quot;top&quot;:104.24984251968503,&quot;width&quot;:806.5587401574804}"/>
</p:tagLst>
</file>

<file path=ppt/tags/tag4.xml><?xml version="1.0" encoding="utf-8"?>
<p:tagLst xmlns:p="http://schemas.openxmlformats.org/presentationml/2006/main">
  <p:tag name="KSO_WM_DIAGRAM_VIRTUALLY_FRAME" val="{&quot;height&quot;:410.25,&quot;left&quot;:46.62322834645669,&quot;top&quot;:104.24984251968503,&quot;width&quot;:806.5587401574804}"/>
</p:tagLst>
</file>

<file path=ppt/tags/tag5.xml><?xml version="1.0" encoding="utf-8"?>
<p:tagLst xmlns:p="http://schemas.openxmlformats.org/presentationml/2006/main">
  <p:tag name="KSO_WM_DIAGRAM_VIRTUALLY_FRAME" val="{&quot;height&quot;:410.25007874015756,&quot;left&quot;:46.191259842519685,&quot;top&quot;:104.24984251968503,&quot;width&quot;:806.9907086614173}"/>
</p:tagLst>
</file>

<file path=ppt/tags/tag6.xml><?xml version="1.0" encoding="utf-8"?>
<p:tagLst xmlns:p="http://schemas.openxmlformats.org/presentationml/2006/main">
  <p:tag name="KSO_WM_DIAGRAM_VIRTUALLY_FRAME" val="{&quot;height&quot;:410.25007874015756,&quot;left&quot;:46.191259842519685,&quot;top&quot;:104.24984251968503,&quot;width&quot;:806.9907086614173}"/>
</p:tagLst>
</file>

<file path=ppt/tags/tag7.xml><?xml version="1.0" encoding="utf-8"?>
<p:tagLst xmlns:p="http://schemas.openxmlformats.org/presentationml/2006/main">
  <p:tag name="KSO_WM_DIAGRAM_VIRTUALLY_FRAME" val="{&quot;height&quot;:410.25007874015756,&quot;left&quot;:46.191259842519685,&quot;top&quot;:104.24984251968503,&quot;width&quot;:806.9907086614173}"/>
</p:tagLst>
</file>

<file path=ppt/tags/tag8.xml><?xml version="1.0" encoding="utf-8"?>
<p:tagLst xmlns:p="http://schemas.openxmlformats.org/presentationml/2006/main">
  <p:tag name="KSO_WM_DIAGRAM_VIRTUALLY_FRAME" val="{&quot;height&quot;:410.25007874015756,&quot;left&quot;:46.191259842519685,&quot;top&quot;:104.24984251968503,&quot;width&quot;:806.9907086614173}"/>
</p:tagLst>
</file>

<file path=ppt/tags/tag9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22613</Words>
  <Application>WPS 演示</Application>
  <PresentationFormat>宽屏</PresentationFormat>
  <Paragraphs>1142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238</cp:revision>
  <dcterms:created xsi:type="dcterms:W3CDTF">2020-08-13T13:39:00Z</dcterms:created>
  <dcterms:modified xsi:type="dcterms:W3CDTF">2024-03-16T01:05:54Z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C711CE0793DB4A9A85B051C6197FDD2C_12</vt:lpwstr>
  </property>
  <property fmtid="{D5CDD505-2E9C-101B-9397-08002B2CF9AE}" pid="3" name="KSOProductBuildVer">
    <vt:lpwstr>2052-12.1.0.16388</vt:lpwstr>
  </property>
</Properties>
</file>