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68" r:id="rId5"/>
    <p:sldId id="1237" r:id="rId6"/>
    <p:sldId id="1230" r:id="rId7"/>
    <p:sldId id="449" r:id="rId8"/>
    <p:sldId id="1182" r:id="rId9"/>
    <p:sldId id="1226" r:id="rId10"/>
    <p:sldId id="1227" r:id="rId11"/>
    <p:sldId id="1198" r:id="rId12"/>
    <p:sldId id="1183" r:id="rId13"/>
    <p:sldId id="1228" r:id="rId14"/>
    <p:sldId id="1229" r:id="rId15"/>
    <p:sldId id="1231" r:id="rId16"/>
    <p:sldId id="1232" r:id="rId17"/>
    <p:sldId id="1233" r:id="rId18"/>
    <p:sldId id="1199" r:id="rId19"/>
    <p:sldId id="1234" r:id="rId20"/>
    <p:sldId id="1235" r:id="rId21"/>
    <p:sldId id="1200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8" d="100"/>
          <a:sy n="88" d="100"/>
        </p:scale>
        <p:origin x="96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21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25517" y="998484"/>
            <a:ext cx="10247586" cy="3678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字符输入函数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的基本知识：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形式：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功能：输入一个字符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给指定的变量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某些编译器需要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cstdio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zh-CN" altLang="en-US" sz="1600" b="1" dirty="0">
                <a:latin typeface="+mn-ea"/>
              </a:rPr>
              <a:t>或 </a:t>
            </a:r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stdio.h</a:t>
            </a:r>
            <a:r>
              <a:rPr lang="en-US" altLang="zh-CN" sz="1600" b="1" dirty="0">
                <a:latin typeface="+mn-ea"/>
              </a:rPr>
              <a:t>&gt;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目前所用的双编译器均不需要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型，是输入字符的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码，可赋值给字符型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整型变量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输入有回显，而且不是键盘输入一个字符后立即执行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，必须要等按回车后才执行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弄清楚上课课件中的输入缓冲区的概念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可以输入空格，回车等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无法处理的非图形字符，但仍不能处理转义符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等每次仅从输入缓冲区中取需要的字节，多余的字节仍保留在输入缓冲区中供下次读取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4004443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ch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()) &lt;&lt; </a:t>
            </a:r>
            <a:r>
              <a:rPr kumimoji="1" lang="en-US" altLang="zh-CN" sz="1600" b="1" dirty="0" err="1"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8050924" y="1323974"/>
            <a:ext cx="278448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3" y="5152127"/>
            <a:ext cx="345032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____a_____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en-US" altLang="zh-CN" sz="1600" b="1" dirty="0" err="1">
                <a:latin typeface="+mn-ea"/>
                <a:sym typeface="+mn-ea"/>
              </a:rPr>
              <a:t>ch</a:t>
            </a:r>
            <a:r>
              <a:rPr kumimoji="1" lang="zh-CN" altLang="en-US" sz="1600" b="1" dirty="0">
                <a:latin typeface="+mn-ea"/>
                <a:sym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____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038399" y="5152127"/>
            <a:ext cx="4008483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_____a____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输出的是：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  <a:sym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____ 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   (</a:t>
            </a:r>
            <a:r>
              <a:rPr kumimoji="1" lang="en-US" altLang="zh-CN" sz="1600" b="1" dirty="0" err="1">
                <a:latin typeface="+mn-ea"/>
              </a:rPr>
              <a:t>ch</a:t>
            </a:r>
            <a:r>
              <a:rPr kumimoji="1" lang="zh-CN" altLang="en-US" sz="1600" b="1" dirty="0">
                <a:latin typeface="+mn-ea"/>
              </a:rPr>
              <a:t>的值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赋值表达式值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8050923" y="5152127"/>
            <a:ext cx="2784487" cy="13820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输出：</a:t>
            </a:r>
            <a:r>
              <a:rPr kumimoji="1" lang="en-US" altLang="zh-CN" sz="1600" b="1" dirty="0">
                <a:latin typeface="+mn-ea"/>
              </a:rPr>
              <a:t>____97_____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3951605"/>
            <a:ext cx="2722880" cy="7575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70" y="3774440"/>
            <a:ext cx="2885440" cy="742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490" y="4095115"/>
            <a:ext cx="2389505" cy="715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1774190"/>
            <a:ext cx="4885690" cy="295719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6825" y="5142230"/>
            <a:ext cx="3923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</a:t>
            </a:r>
            <a:r>
              <a:rPr lang="en-US" altLang="zh-CN"/>
              <a:t>getchar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返回了</a:t>
            </a:r>
            <a:r>
              <a:rPr lang="en-US" altLang="zh-CN"/>
              <a:t>4</a:t>
            </a:r>
            <a:r>
              <a:rPr lang="zh-CN" altLang="en-US"/>
              <a:t>证明</a:t>
            </a:r>
            <a:r>
              <a:rPr lang="en-US" altLang="zh-CN"/>
              <a:t>getchar</a:t>
            </a:r>
            <a:r>
              <a:rPr lang="zh-CN" altLang="en-US"/>
              <a:t>返回的是</a:t>
            </a:r>
            <a:r>
              <a:rPr lang="en-US" altLang="zh-CN"/>
              <a:t>int</a:t>
            </a:r>
            <a:r>
              <a:rPr lang="zh-CN" altLang="en-US"/>
              <a:t>类型而不是</a:t>
            </a:r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5635"/>
            <a:ext cx="4215130" cy="26949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920740" y="4939030"/>
            <a:ext cx="3769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直接输出</a:t>
            </a:r>
            <a:r>
              <a:rPr lang="en-US" altLang="zh-CN"/>
              <a:t>getchar</a:t>
            </a:r>
            <a:r>
              <a:rPr lang="zh-CN" altLang="en-US"/>
              <a:t>。在输入</a:t>
            </a:r>
            <a:r>
              <a:rPr lang="en-US" altLang="zh-CN"/>
              <a:t>a</a:t>
            </a:r>
            <a:r>
              <a:rPr lang="zh-CN" altLang="en-US"/>
              <a:t>时返回了</a:t>
            </a:r>
            <a:r>
              <a:rPr lang="en-US" altLang="zh-CN"/>
              <a:t>a</a:t>
            </a:r>
            <a:r>
              <a:rPr lang="zh-CN" altLang="en-US"/>
              <a:t>对应</a:t>
            </a:r>
            <a:r>
              <a:rPr lang="en-US" altLang="zh-CN"/>
              <a:t>ASCII</a:t>
            </a:r>
            <a:r>
              <a:rPr lang="zh-CN" altLang="en-US"/>
              <a:t>码的</a:t>
            </a:r>
            <a:r>
              <a:rPr lang="en-US" altLang="zh-CN"/>
              <a:t>int</a:t>
            </a:r>
            <a:r>
              <a:rPr lang="zh-CN" altLang="en-US"/>
              <a:t>值</a:t>
            </a:r>
            <a:r>
              <a:rPr lang="en-US" altLang="zh-CN"/>
              <a:t>97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宋体" panose="02010600030101010101" pitchFamily="2" charset="-122"/>
              </a:rPr>
              <a:t>1</a:t>
            </a:r>
            <a:r>
              <a:rPr kumimoji="1" lang="zh-CN" altLang="en-US" sz="1600" b="1" dirty="0">
                <a:latin typeface="宋体" panose="02010600030101010101" pitchFamily="2" charset="-122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Hello</a:t>
            </a:r>
            <a:r>
              <a:rPr kumimoji="1" lang="en-US" altLang="zh-CN" sz="1600" b="1" dirty="0">
                <a:latin typeface="+mn-ea"/>
              </a:rPr>
              <a:t>↙ (5</a:t>
            </a:r>
            <a:r>
              <a:rPr kumimoji="1" lang="zh-CN" altLang="en-US" sz="1600" b="1" dirty="0">
                <a:latin typeface="+mn-ea"/>
              </a:rPr>
              <a:t>个字母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↙      (</a:t>
            </a:r>
            <a:r>
              <a:rPr kumimoji="1" lang="zh-CN" altLang="en-US" sz="1600" b="1" dirty="0">
                <a:latin typeface="+mn-ea"/>
              </a:rPr>
              <a:t>空回车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宋体" panose="02010600030101010101" pitchFamily="2" charset="-122"/>
              </a:rPr>
              <a:t>︺</a:t>
            </a:r>
            <a:r>
              <a:rPr kumimoji="1" lang="en-US" altLang="zh-CN" sz="1600" b="1" dirty="0">
                <a:latin typeface="+mn-ea"/>
              </a:rPr>
              <a:t>↙    (</a:t>
            </a:r>
            <a:r>
              <a:rPr kumimoji="1" lang="zh-CN" altLang="en-US" sz="1600" b="1" dirty="0">
                <a:latin typeface="+mn-ea"/>
              </a:rPr>
              <a:t>空格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\n↙    (2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5</a:t>
            </a:r>
            <a:r>
              <a:rPr kumimoji="1" lang="zh-CN" altLang="en-US" sz="1600" b="1" dirty="0">
                <a:latin typeface="+mn-ea"/>
              </a:rPr>
              <a:t>、键盘输入：</a:t>
            </a:r>
            <a:r>
              <a:rPr kumimoji="1" lang="en-US" altLang="zh-CN" sz="1600" b="1" dirty="0">
                <a:latin typeface="+mn-ea"/>
              </a:rPr>
              <a:t>\101↙  (4</a:t>
            </a:r>
            <a:r>
              <a:rPr kumimoji="1" lang="zh-CN" altLang="en-US" sz="1600" b="1" dirty="0">
                <a:latin typeface="+mn-ea"/>
              </a:rPr>
              <a:t>个字符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b="1" dirty="0">
                <a:latin typeface="+mn-ea"/>
              </a:rPr>
              <a:t>结论：可以输入</a:t>
            </a:r>
            <a:r>
              <a:rPr kumimoji="1" lang="en-US" altLang="zh-CN" sz="1600" b="1" dirty="0">
                <a:latin typeface="+mn-ea"/>
              </a:rPr>
              <a:t>____a__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___c____</a:t>
            </a:r>
            <a:r>
              <a:rPr kumimoji="1" lang="zh-CN" altLang="en-US" sz="1600" b="1" dirty="0">
                <a:latin typeface="+mn-ea"/>
              </a:rPr>
              <a:t>等</a:t>
            </a:r>
            <a:r>
              <a:rPr kumimoji="1" lang="en-US" altLang="zh-CN" sz="1600" b="1" dirty="0" err="1">
                <a:latin typeface="+mn-ea"/>
              </a:rPr>
              <a:t>cin</a:t>
            </a:r>
            <a:r>
              <a:rPr kumimoji="1" lang="zh-CN" altLang="en-US" sz="1600" b="1" dirty="0">
                <a:latin typeface="+mn-ea"/>
              </a:rPr>
              <a:t>无法处理的非图形字符，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zh-CN" altLang="en-US" sz="1600" b="1" dirty="0">
                <a:latin typeface="+mn-ea"/>
              </a:rPr>
              <a:t>但仍不能处理</a:t>
            </a:r>
            <a:r>
              <a:rPr kumimoji="1" lang="en-US" altLang="zh-CN" sz="1600" b="1" dirty="0">
                <a:latin typeface="+mn-ea"/>
              </a:rPr>
              <a:t>__b_____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b="1" dirty="0">
                <a:latin typeface="+mn-ea"/>
              </a:rPr>
              <a:t>      a) </a:t>
            </a:r>
            <a:r>
              <a:rPr kumimoji="1" lang="zh-CN" altLang="en-US" sz="1600" b="1" dirty="0">
                <a:latin typeface="+mn-ea"/>
              </a:rPr>
              <a:t>空格  </a:t>
            </a:r>
            <a:r>
              <a:rPr kumimoji="1" lang="en-US" altLang="zh-CN" sz="1600" b="1" dirty="0">
                <a:latin typeface="+mn-ea"/>
              </a:rPr>
              <a:t>b) </a:t>
            </a:r>
            <a:r>
              <a:rPr kumimoji="1" lang="zh-CN" altLang="en-US" sz="1600" b="1" dirty="0">
                <a:latin typeface="+mn-ea"/>
              </a:rPr>
              <a:t>转义符   </a:t>
            </a:r>
            <a:r>
              <a:rPr kumimoji="1" lang="en-US" altLang="zh-CN" sz="1600" b="1" dirty="0">
                <a:latin typeface="+mn-ea"/>
              </a:rPr>
              <a:t>c) </a:t>
            </a:r>
            <a:r>
              <a:rPr kumimoji="1" lang="zh-CN" altLang="en-US" sz="1600" b="1" dirty="0">
                <a:latin typeface="+mn-ea"/>
              </a:rPr>
              <a:t>回车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600" b="1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3230" y="1323975"/>
            <a:ext cx="1950720" cy="510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845" y="1834515"/>
            <a:ext cx="1785620" cy="490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75" y="2325370"/>
            <a:ext cx="2195830" cy="575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75" y="2901315"/>
            <a:ext cx="2089785" cy="515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50" y="4114800"/>
            <a:ext cx="2239645" cy="585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程序如下，观察编译及运行结果（可手填，如果贴图，要求在清晰可辨的情况下尽可能小）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"--Step1--"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"--Step2--"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"--Step3--"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"--Step4--"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Step1~4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、每次输入一个回车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__4___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Step___2___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Step___4___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回车，以后每次停顿，均输入一个字母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__2___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Step____1__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Step____3__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___1__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getchar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   </a:t>
            </a:r>
            <a:r>
              <a:rPr kumimoji="1" lang="zh-CN" altLang="en-US" sz="1200" b="1" dirty="0">
                <a:latin typeface="+mn-ea"/>
              </a:rPr>
              <a:t>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思考：结合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的基本使用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"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的例子，考虑一下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3.c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中非法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m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对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的影响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错在第几个数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与输入缓冲区的关系，为什么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?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应该是非法的输入会清空整个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的输入缓冲区，因为每次出现非法输入后整个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都不再接受</a:t>
            </a:r>
            <a:endParaRPr kumimoji="1" lang="zh-CN" altLang="en-US" sz="12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E.</a:t>
            </a:r>
            <a:r>
              <a:rPr lang="zh-CN" altLang="en-US" sz="1600" b="1" dirty="0">
                <a:latin typeface="+mn-ea"/>
              </a:rPr>
              <a:t>自行构造证明</a:t>
            </a:r>
            <a:r>
              <a:rPr lang="en-US" altLang="zh-CN" sz="1600" b="1" dirty="0">
                <a:latin typeface="+mn-ea"/>
              </a:rPr>
              <a:t>D</a:t>
            </a:r>
            <a:r>
              <a:rPr lang="zh-CN" altLang="en-US" sz="1600" b="1" dirty="0">
                <a:latin typeface="+mn-ea"/>
              </a:rPr>
              <a:t>结论的使用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读入的测试程序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&lt;cstdio&gt;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ch;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"--Step1--"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ch;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ch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"--Step2--"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ch;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ch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"--Step3--"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ch;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ch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"--Step4--"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cin &gt;&gt; ch;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cout &lt;&lt; ch &lt;&lt; endl;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042440" y="1323974"/>
            <a:ext cx="6797010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本次要求仔细观察运行现象及结果，特别是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+mn-ea"/>
              </a:rPr>
              <a:t>Stepx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出现的时机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!!!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因为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不能读取空格、回车（有特殊方法可读，先忽略），因此测试有所不同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、第一次输入两个字母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回车，以后每次停顿，均输入两个字母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__2___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Step___3___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、第一次即输入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个以上的字母</a:t>
            </a:r>
            <a:r>
              <a:rPr kumimoji="1" lang="en-US" altLang="zh-CN" sz="1200" b="1" dirty="0">
                <a:latin typeface="+mn-ea"/>
              </a:rPr>
              <a:t>+</a:t>
            </a:r>
            <a:r>
              <a:rPr kumimoji="1" lang="zh-CN" altLang="en-US" sz="1200" b="1" dirty="0">
                <a:latin typeface="+mn-ea"/>
              </a:rPr>
              <a:t>回车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程序从开始执行到结束，共停顿了</a:t>
            </a:r>
            <a:r>
              <a:rPr kumimoji="1" lang="en-US" altLang="zh-CN" sz="1200" b="1" dirty="0">
                <a:latin typeface="+mn-ea"/>
              </a:rPr>
              <a:t>__1___</a:t>
            </a:r>
            <a:r>
              <a:rPr kumimoji="1" lang="zh-CN" altLang="en-US" sz="1200" b="1" dirty="0">
                <a:latin typeface="+mn-ea"/>
              </a:rPr>
              <a:t>次来等待输入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Step___1___ ?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3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latin typeface="+mn-ea"/>
              </a:rPr>
              <a:t>   </a:t>
            </a:r>
            <a:r>
              <a:rPr kumimoji="1" lang="zh-CN" altLang="en-US" sz="1200" b="1" dirty="0">
                <a:latin typeface="+mn-ea"/>
              </a:rPr>
              <a:t>第</a:t>
            </a:r>
            <a:r>
              <a:rPr kumimoji="1" lang="en-US" altLang="zh-CN" sz="1200" b="1" dirty="0">
                <a:latin typeface="+mn-ea"/>
              </a:rPr>
              <a:t>4</a:t>
            </a:r>
            <a:r>
              <a:rPr kumimoji="1" lang="zh-CN" altLang="en-US" sz="1200" b="1" dirty="0">
                <a:latin typeface="+mn-ea"/>
              </a:rPr>
              <a:t>次停顿时，屏幕上输出的最后一行是</a:t>
            </a:r>
            <a:r>
              <a:rPr kumimoji="1" lang="en-US" altLang="zh-CN" sz="1200" b="1" dirty="0">
                <a:latin typeface="+mn-ea"/>
              </a:rPr>
              <a:t>Step______ ? (</a:t>
            </a:r>
            <a:r>
              <a:rPr kumimoji="1" lang="zh-CN" altLang="en-US" sz="1200" b="1" dirty="0">
                <a:latin typeface="+mn-ea"/>
              </a:rPr>
              <a:t>没有则不填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latin typeface="+mn-ea"/>
              </a:rPr>
              <a:t>结论：</a:t>
            </a:r>
            <a:r>
              <a:rPr kumimoji="1" lang="en-US" altLang="zh-CN" sz="1200" b="1" dirty="0" err="1">
                <a:latin typeface="+mn-ea"/>
              </a:rPr>
              <a:t>cin</a:t>
            </a:r>
            <a:r>
              <a:rPr kumimoji="1" lang="zh-CN" altLang="en-US" sz="1200" b="1" dirty="0">
                <a:latin typeface="+mn-ea"/>
              </a:rPr>
              <a:t>每次仅从输入缓冲区中取需要的字节，多余的字节仍保留在输入缓冲区中供下次读取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1200" b="1" dirty="0">
              <a:latin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getchar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_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92112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______97_______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_____10____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_______97______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___13______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_____97________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_____13____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92112" y="6239531"/>
            <a:ext cx="10247336" cy="2946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注：直接按回车时的差异，了解即可，具体原因有兴趣自己课外查阅，不提供技术支持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0839448" y="1683973"/>
            <a:ext cx="1221488" cy="7596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3969385"/>
            <a:ext cx="889000" cy="227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855" y="3942715"/>
            <a:ext cx="1115695" cy="2546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4093845"/>
            <a:ext cx="1061720" cy="1974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530" y="3969385"/>
            <a:ext cx="1282065" cy="2794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065" y="4015740"/>
            <a:ext cx="1097280" cy="2330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3700" y="3969385"/>
            <a:ext cx="883285" cy="2044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哪个编译器报错？</a:t>
            </a:r>
            <a:endParaRPr kumimoji="1"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vscode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报错了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哪个编译器下结果同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kumimoji="1"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dev</a:t>
            </a:r>
            <a:r>
              <a:rPr kumimoji="1"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编译器同</a:t>
            </a:r>
            <a:r>
              <a:rPr kumimoji="1"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kumimoji="1" lang="en-US" altLang="zh-CN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42440" y="1323975"/>
            <a:ext cx="34503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492767" y="1326603"/>
            <a:ext cx="334668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(int)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7234400" y="681529"/>
            <a:ext cx="3605050" cy="4834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、测试时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cmd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窗口下面不能是中文输入法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conio.h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()/_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getche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需要的头文件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042439" y="4414345"/>
            <a:ext cx="3450327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___97__________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___13______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492766" y="4414345"/>
            <a:ext cx="3346684" cy="21198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a↙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____97_________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输入回显：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______(</a:t>
            </a:r>
            <a:r>
              <a:rPr kumimoji="1" lang="zh-CN" altLang="en-US" sz="1600" b="1" dirty="0">
                <a:latin typeface="+mn-ea"/>
              </a:rPr>
              <a:t>有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无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按回车生效：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、输入：</a:t>
            </a:r>
            <a:r>
              <a:rPr kumimoji="1" lang="en-US" altLang="zh-CN" sz="1600" b="1" dirty="0">
                <a:latin typeface="+mn-ea"/>
              </a:rPr>
              <a:t>↙(</a:t>
            </a:r>
            <a:r>
              <a:rPr kumimoji="1" lang="zh-CN" altLang="en-US" sz="1600" b="1" dirty="0">
                <a:latin typeface="+mn-ea"/>
              </a:rPr>
              <a:t>直接回车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输出：</a:t>
            </a:r>
            <a:r>
              <a:rPr kumimoji="1" lang="en-US" altLang="zh-CN" sz="1600" b="1" dirty="0">
                <a:latin typeface="+mn-ea"/>
              </a:rPr>
              <a:t>___13______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1971" y="2135918"/>
            <a:ext cx="2340525" cy="439116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+mn-ea"/>
              </a:rPr>
              <a:t>本题要求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+mn-ea"/>
              </a:rPr>
              <a:t>VS+Dev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680" y="3607435"/>
            <a:ext cx="891540" cy="648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60" y="3714750"/>
            <a:ext cx="767715" cy="541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965" y="4414520"/>
            <a:ext cx="1164590" cy="3695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75" y="5990590"/>
            <a:ext cx="982980" cy="3206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6745" y="5990590"/>
            <a:ext cx="1210310" cy="3232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1520" y="4414520"/>
            <a:ext cx="1001395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特别提示：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、做题过程中，先按要求输入，如果想替换数据，也要先做完指定输入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、如果替换数据后出现某些问题，先记录下来，不要问，等全部完成后，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还想不通再问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也许你的问题在后面的题目中有答案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不要偷懒、不要自以为是的脑补结论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4</a:t>
            </a:r>
            <a:r>
              <a:rPr lang="zh-CN" altLang="en-US" sz="2800" b="1" dirty="0">
                <a:latin typeface="+mn-ea"/>
              </a:rPr>
              <a:t>、先得到题目要求的小结论，再综合考虑上下题目间关系，得到综合结论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5</a:t>
            </a:r>
            <a:r>
              <a:rPr lang="zh-CN" altLang="en-US" sz="2800" b="1" dirty="0">
                <a:latin typeface="+mn-ea"/>
              </a:rPr>
              <a:t>、这些结论，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是让你记住的，不是让你完成作业后就忘掉了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6</a:t>
            </a:r>
            <a:r>
              <a:rPr lang="zh-CN" altLang="en-US" sz="2800" b="1" dirty="0">
                <a:latin typeface="+mn-ea"/>
              </a:rPr>
              <a:t>、换位思考</a:t>
            </a:r>
            <a:r>
              <a:rPr lang="en-US" altLang="zh-CN" sz="2800" b="1" dirty="0">
                <a:latin typeface="+mn-ea"/>
              </a:rPr>
              <a:t>(</a:t>
            </a:r>
            <a:r>
              <a:rPr lang="zh-CN" altLang="en-US" sz="2800" b="1" dirty="0">
                <a:latin typeface="+mn-ea"/>
              </a:rPr>
              <a:t>从老师角度出发</a:t>
            </a:r>
            <a:r>
              <a:rPr lang="en-US" altLang="zh-CN" sz="2800" b="1" dirty="0">
                <a:latin typeface="+mn-ea"/>
              </a:rPr>
              <a:t>)</a:t>
            </a:r>
            <a:r>
              <a:rPr lang="zh-CN" altLang="en-US" sz="2800" b="1" dirty="0">
                <a:latin typeface="+mn-ea"/>
              </a:rPr>
              <a:t>，这些题的目的是希望掌握什么学习方法？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基本知识点：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的区别：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是按格式读入，到空格、回车、非法为止；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zh-CN" altLang="en-US" sz="1600" b="1" dirty="0">
                <a:latin typeface="+mn-ea"/>
              </a:rPr>
              <a:t>是只读一个字符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、两者的共同点：都有输入缓冲区，输入必须以回车结束，从输入缓冲区去取得需要的内容后，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多余的内容还放在输入缓冲区中，等到下次读入（如果程序结束，则操作系统会清空输入缓冲区）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_</a:t>
            </a:r>
            <a:r>
              <a:rPr lang="en-US" altLang="zh-CN" sz="1600" b="1" dirty="0" err="1">
                <a:latin typeface="+mn-ea"/>
              </a:rPr>
              <a:t>getche</a:t>
            </a:r>
            <a:r>
              <a:rPr lang="en-US" altLang="zh-CN" sz="1600" b="1" dirty="0">
                <a:latin typeface="+mn-ea"/>
              </a:rPr>
              <a:t>()/_</a:t>
            </a:r>
            <a:r>
              <a:rPr lang="en-US" altLang="zh-CN" sz="1600" b="1" dirty="0" err="1">
                <a:latin typeface="+mn-ea"/>
              </a:rPr>
              <a:t>getch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是没有输入缓冲区的，输入后不需要按回车键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getchar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返回是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型</a:t>
            </a:r>
            <a:r>
              <a:rPr lang="zh-CN" altLang="en-US" sz="1600" b="1" dirty="0">
                <a:latin typeface="+mn-ea"/>
              </a:rPr>
              <a:t>，因为除了正常的</a:t>
            </a:r>
            <a:r>
              <a:rPr lang="en-US" altLang="zh-CN" sz="1600" b="1" dirty="0">
                <a:latin typeface="+mn-ea"/>
              </a:rPr>
              <a:t>256</a:t>
            </a:r>
            <a:r>
              <a:rPr lang="zh-CN" altLang="en-US" sz="1600" b="1" dirty="0">
                <a:latin typeface="+mn-ea"/>
              </a:rPr>
              <a:t>个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字符（含基本和扩展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码、中文、其它语言文字等），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还需要额外考虑一个输入出错情况下的返回，因此无法用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字节返回值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+mn-ea"/>
              </a:rPr>
              <a:t>、先认真看课件</a:t>
            </a:r>
            <a:r>
              <a:rPr lang="en-US" altLang="zh-CN" sz="3600" b="1" dirty="0">
                <a:solidFill>
                  <a:srgbClr val="FF0000"/>
                </a:solidFill>
                <a:latin typeface="+mn-ea"/>
              </a:rPr>
              <a:t>!!!</a:t>
            </a:r>
            <a:endParaRPr lang="en-US" altLang="zh-CN" sz="3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5517" y="998484"/>
            <a:ext cx="10247586" cy="3678620"/>
            <a:chOff x="515007" y="1198180"/>
            <a:chExt cx="10247586" cy="3678620"/>
          </a:xfrm>
        </p:grpSpPr>
        <p:sp>
          <p:nvSpPr>
            <p:cNvPr id="5" name="矩形 4"/>
            <p:cNvSpPr/>
            <p:nvPr/>
          </p:nvSpPr>
          <p:spPr bwMode="auto">
            <a:xfrm>
              <a:off x="515007" y="1198180"/>
              <a:ext cx="10247586" cy="36786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字符输出函数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zh-CN" altLang="en-US" sz="1600" b="1" dirty="0">
                  <a:latin typeface="+mn-ea"/>
                </a:rPr>
                <a:t>的基本知识：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形式：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</a:t>
              </a:r>
              <a:r>
                <a:rPr lang="zh-CN" altLang="en-US" sz="1600" b="1" dirty="0">
                  <a:latin typeface="+mn-ea"/>
                </a:rPr>
                <a:t>字符变量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常量</a:t>
              </a:r>
              <a:r>
                <a:rPr lang="en-US" altLang="zh-CN" sz="1600" b="1" dirty="0">
                  <a:latin typeface="+mn-ea"/>
                </a:rPr>
                <a:t>)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功能：输出一个字符</a:t>
              </a:r>
              <a:endParaRPr lang="zh-CN" altLang="en-US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zh-CN" altLang="en-US" sz="1600" b="1" dirty="0">
                  <a:latin typeface="+mn-ea"/>
                </a:rPr>
                <a:t>      </a:t>
              </a:r>
              <a:r>
                <a:rPr lang="en-US" altLang="zh-CN" sz="1600" b="1" dirty="0">
                  <a:latin typeface="+mn-ea"/>
                </a:rPr>
                <a:t>char a='A';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(a);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('A') 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('\x41');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      </a:t>
              </a:r>
              <a:r>
                <a:rPr lang="en-US" altLang="zh-CN" sz="1600" b="1" dirty="0" err="1">
                  <a:latin typeface="+mn-ea"/>
                </a:rPr>
                <a:t>putchar</a:t>
              </a:r>
              <a:r>
                <a:rPr lang="en-US" altLang="zh-CN" sz="1600" b="1" dirty="0">
                  <a:latin typeface="+mn-ea"/>
                </a:rPr>
                <a:t>('\101');</a:t>
              </a: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endParaRPr lang="en-US" altLang="zh-CN" sz="1600" b="1" dirty="0"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某些编译器需要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cstdio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zh-CN" altLang="en-US" sz="1600" b="1" dirty="0">
                  <a:latin typeface="+mn-ea"/>
                </a:rPr>
                <a:t>或 </a:t>
              </a:r>
              <a:r>
                <a:rPr lang="en-US" altLang="zh-CN" sz="1600" b="1" dirty="0">
                  <a:latin typeface="+mn-ea"/>
                </a:rPr>
                <a:t>#include &lt;</a:t>
              </a:r>
              <a:r>
                <a:rPr lang="en-US" altLang="zh-CN" sz="1600" b="1" dirty="0" err="1">
                  <a:latin typeface="+mn-ea"/>
                </a:rPr>
                <a:t>stdio.h</a:t>
              </a:r>
              <a:r>
                <a:rPr lang="en-US" altLang="zh-CN" sz="1600" b="1" dirty="0">
                  <a:latin typeface="+mn-ea"/>
                </a:rPr>
                <a:t>&gt; 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(</a:t>
              </a:r>
              <a:r>
                <a:rPr lang="zh-CN" altLang="en-US" sz="1600" b="1" dirty="0">
                  <a:solidFill>
                    <a:srgbClr val="FF0000"/>
                  </a:solidFill>
                  <a:latin typeface="+mn-ea"/>
                </a:rPr>
                <a:t>目前所用的双编译器均不需要</a:t>
              </a:r>
              <a:r>
                <a:rPr lang="en-US" altLang="zh-CN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en-US" altLang="zh-CN" sz="1600" b="1" dirty="0">
                <a:solidFill>
                  <a:srgbClr val="FF0000"/>
                </a:solidFill>
                <a:latin typeface="+mn-ea"/>
              </a:endParaRPr>
            </a:p>
            <a:p>
              <a:pPr>
                <a:spcBef>
                  <a:spcPts val="385"/>
                </a:spcBef>
              </a:pPr>
              <a:r>
                <a:rPr lang="en-US" altLang="zh-CN" sz="1600" b="1" dirty="0">
                  <a:latin typeface="+mn-ea"/>
                </a:rPr>
                <a:t>★ </a:t>
              </a:r>
              <a:r>
                <a:rPr lang="zh-CN" altLang="en-US" sz="1600" b="1" dirty="0">
                  <a:latin typeface="+mn-ea"/>
                </a:rPr>
                <a:t>返回值是</a:t>
              </a:r>
              <a:r>
                <a:rPr lang="en-US" altLang="zh-CN" sz="1600" b="1" dirty="0">
                  <a:latin typeface="+mn-ea"/>
                </a:rPr>
                <a:t>int</a:t>
              </a:r>
              <a:r>
                <a:rPr lang="zh-CN" altLang="en-US" sz="1600" b="1" dirty="0">
                  <a:latin typeface="+mn-ea"/>
                </a:rPr>
                <a:t>型，是输出字符的</a:t>
              </a:r>
              <a:r>
                <a:rPr lang="en-US" altLang="zh-CN" sz="1600" b="1" dirty="0">
                  <a:latin typeface="+mn-ea"/>
                </a:rPr>
                <a:t>ASCII</a:t>
              </a:r>
              <a:r>
                <a:rPr lang="zh-CN" altLang="en-US" sz="1600" b="1" dirty="0">
                  <a:latin typeface="+mn-ea"/>
                </a:rPr>
                <a:t>码，可赋值给字符型</a:t>
              </a:r>
              <a:r>
                <a:rPr lang="en-US" altLang="zh-CN" sz="1600" b="1" dirty="0">
                  <a:latin typeface="+mn-ea"/>
                </a:rPr>
                <a:t>/</a:t>
              </a:r>
              <a:r>
                <a:rPr lang="zh-CN" altLang="en-US" sz="1600" b="1" dirty="0">
                  <a:latin typeface="+mn-ea"/>
                </a:rPr>
                <a:t>整型变量</a:t>
              </a:r>
              <a:endParaRPr lang="en-US" altLang="zh-CN" sz="1600" b="1" dirty="0">
                <a:latin typeface="+mn-ea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2942894" y="2716923"/>
              <a:ext cx="2007476" cy="1082566"/>
              <a:chOff x="2575034" y="2469931"/>
              <a:chExt cx="2007476" cy="1082566"/>
            </a:xfrm>
          </p:grpSpPr>
          <p:sp>
            <p:nvSpPr>
              <p:cNvPr id="2" name="右大括号 1"/>
              <p:cNvSpPr/>
              <p:nvPr/>
            </p:nvSpPr>
            <p:spPr bwMode="auto">
              <a:xfrm>
                <a:off x="2575034" y="2469931"/>
                <a:ext cx="210207" cy="1082566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" name="矩形 3"/>
              <p:cNvSpPr/>
              <p:nvPr/>
            </p:nvSpPr>
            <p:spPr bwMode="auto">
              <a:xfrm>
                <a:off x="2858813" y="2853559"/>
                <a:ext cx="1723697" cy="315310"/>
              </a:xfrm>
              <a:prstGeom prst="rect">
                <a:avLst/>
              </a:prstGeom>
              <a:noFill/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zh-CN" altLang="en-US" sz="1600" b="1" dirty="0">
                    <a:solidFill>
                      <a:srgbClr val="FF0000"/>
                    </a:solidFill>
                    <a:latin typeface="+mn-ea"/>
                  </a:rPr>
                  <a:t>均表示输出</a:t>
                </a:r>
                <a:r>
                  <a:rPr kumimoji="1" lang="en-US" altLang="zh-CN" sz="1600" b="1" dirty="0">
                    <a:solidFill>
                      <a:srgbClr val="FF0000"/>
                    </a:solidFill>
                    <a:latin typeface="+mn-ea"/>
                  </a:rPr>
                  <a:t>'A'</a:t>
                </a:r>
                <a:endParaRPr kumimoji="1" lang="zh-CN" altLang="en-US" sz="16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+mn-ea"/>
                </a:endParaRPr>
              </a:p>
            </p:txBody>
          </p:sp>
        </p:grpSp>
      </p:grpSp>
      <p:sp>
        <p:nvSpPr>
          <p:cNvPr id="8" name="椭圆 7"/>
          <p:cNvSpPr/>
          <p:nvPr/>
        </p:nvSpPr>
        <p:spPr bwMode="auto">
          <a:xfrm>
            <a:off x="9730937" y="606249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程序如下，观察编译及运行结果（贴图在清晰可辨的情况下尽可能小）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4" y="1323975"/>
            <a:ext cx="4642038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</a:rPr>
              <a:t>    char ret1;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ret1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</a:rPr>
              <a:t>('A')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ret2;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(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ret2 = </a:t>
            </a:r>
            <a:r>
              <a:rPr kumimoji="1" lang="en-US" altLang="zh-CN" sz="1600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putchar</a:t>
            </a:r>
            <a:r>
              <a:rPr kumimoji="1" lang="en-US" altLang="zh-CN" sz="16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('B')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234152" y="1323974"/>
            <a:ext cx="5601259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、观察运行结果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如左图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、分析运行结果中各输出是哪个语句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函数造成的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可选：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en-US" altLang="zh-CN" sz="1600" b="1" dirty="0" err="1">
                <a:latin typeface="+mn-ea"/>
              </a:rPr>
              <a:t>putchar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第一行第一个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</a:t>
            </a:r>
            <a:r>
              <a:rPr kumimoji="1" lang="en-US" altLang="zh-CN" sz="1600" b="1" dirty="0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输出的，然后</a:t>
            </a:r>
            <a:r>
              <a:rPr kumimoji="1" lang="en-US" altLang="zh-CN" sz="1600" b="1" dirty="0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输出了一个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endl</a:t>
            </a:r>
            <a:r>
              <a:rPr kumimoji="1" lang="zh-CN" altLang="en-US" sz="1600" b="1" dirty="0">
                <a:latin typeface="+mn-ea"/>
              </a:rPr>
              <a:t>换行后第二行第一个</a:t>
            </a:r>
            <a:r>
              <a:rPr kumimoji="1" lang="en-US" altLang="zh-CN" sz="1600" b="1" dirty="0">
                <a:latin typeface="+mn-ea"/>
              </a:rPr>
              <a:t>putchar</a:t>
            </a:r>
            <a:r>
              <a:rPr kumimoji="1" lang="zh-CN" altLang="en-US" sz="1600" b="1" dirty="0">
                <a:latin typeface="+mn-ea"/>
              </a:rPr>
              <a:t>输出一个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，再输出了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对应的</a:t>
            </a:r>
            <a:r>
              <a:rPr kumimoji="1" lang="en-US" altLang="zh-CN" sz="1600" b="1" dirty="0">
                <a:latin typeface="+mn-ea"/>
              </a:rPr>
              <a:t>ASCII</a:t>
            </a:r>
            <a:r>
              <a:rPr kumimoji="1" lang="zh-CN" altLang="en-US" sz="1600" b="1" dirty="0">
                <a:latin typeface="+mn-ea"/>
              </a:rPr>
              <a:t>码值</a:t>
            </a:r>
            <a:r>
              <a:rPr kumimoji="1" lang="en-US" altLang="zh-CN" sz="1600" b="1" dirty="0">
                <a:latin typeface="+mn-ea"/>
              </a:rPr>
              <a:t>66.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、这个例子能确认上个</a:t>
            </a:r>
            <a:r>
              <a:rPr kumimoji="1" lang="en-US" altLang="zh-CN" sz="1600" b="1" dirty="0">
                <a:latin typeface="+mn-ea"/>
              </a:rPr>
              <a:t>Page</a:t>
            </a:r>
            <a:r>
              <a:rPr kumimoji="1" lang="zh-CN" altLang="en-US" sz="1600" b="1" dirty="0">
                <a:latin typeface="+mn-ea"/>
              </a:rPr>
              <a:t>的基本知识中的说法：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  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返回值是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int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型，是输出字符的</a:t>
            </a:r>
            <a:r>
              <a:rPr lang="en-US" altLang="zh-CN" sz="1600" b="1" dirty="0">
                <a:solidFill>
                  <a:srgbClr val="0000CC"/>
                </a:solidFill>
                <a:latin typeface="+mn-ea"/>
              </a:rPr>
              <a:t>ASCII</a:t>
            </a:r>
            <a:r>
              <a:rPr lang="zh-CN" altLang="en-US" sz="1600" b="1" dirty="0">
                <a:solidFill>
                  <a:srgbClr val="0000CC"/>
                </a:solidFill>
                <a:latin typeface="+mn-ea"/>
              </a:rPr>
              <a:t>码</a:t>
            </a:r>
            <a:r>
              <a:rPr kumimoji="1" lang="en-US" altLang="zh-CN" sz="1600" b="1" dirty="0">
                <a:solidFill>
                  <a:srgbClr val="0000CC"/>
                </a:solidFill>
                <a:latin typeface="+mn-ea"/>
              </a:rPr>
              <a:t>" </a:t>
            </a:r>
            <a:endParaRPr kumimoji="1" lang="en-US" altLang="zh-CN" sz="1600" b="1" dirty="0">
              <a:solidFill>
                <a:srgbClr val="0000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完全正确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部分正确吗？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能，证明其完全正确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3879850"/>
            <a:ext cx="4366260" cy="1908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的基本使用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自行构造测试程序，证明</a:t>
            </a:r>
            <a:r>
              <a:rPr lang="en-US" altLang="zh-CN" sz="1600" b="1" dirty="0" err="1">
                <a:latin typeface="+mn-ea"/>
              </a:rPr>
              <a:t>putchar</a:t>
            </a:r>
            <a:r>
              <a:rPr lang="zh-CN" altLang="en-US" sz="1600" b="1" dirty="0">
                <a:latin typeface="+mn-ea"/>
              </a:rPr>
              <a:t>的返回值是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型而不是</a:t>
            </a:r>
            <a:r>
              <a:rPr lang="en-US" altLang="zh-CN" sz="1600" b="1" dirty="0">
                <a:latin typeface="+mn-ea"/>
              </a:rPr>
              <a:t>char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要求两种方法，可以从课件找，也可以自行构造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92113" y="1323975"/>
            <a:ext cx="5050027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lnSpc>
                <a:spcPct val="90000"/>
              </a:lnSpc>
              <a:spcAft>
                <a:spcPct val="0"/>
              </a:spcAft>
              <a:defRPr/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方法一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642140" y="1323974"/>
            <a:ext cx="5193271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//</a:t>
            </a:r>
            <a:r>
              <a:rPr kumimoji="1" lang="zh-CN" altLang="en-US" sz="1600" b="1" dirty="0">
                <a:latin typeface="+mn-ea"/>
              </a:rPr>
              <a:t>方法</a:t>
            </a:r>
            <a:r>
              <a:rPr kumimoji="1" lang="en-US" altLang="zh-CN" sz="1600" b="1" dirty="0">
                <a:latin typeface="+mn-ea"/>
              </a:rPr>
              <a:t>2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640" y="1737360"/>
            <a:ext cx="4881880" cy="2689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0600" y="4979670"/>
            <a:ext cx="3338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</a:t>
            </a:r>
            <a:r>
              <a:rPr lang="en-US" altLang="zh-CN"/>
              <a:t>putchar</a:t>
            </a:r>
            <a:r>
              <a:rPr lang="zh-CN" altLang="en-US"/>
              <a:t>的</a:t>
            </a:r>
            <a:r>
              <a:rPr lang="en-US" altLang="zh-CN"/>
              <a:t>size</a:t>
            </a:r>
            <a:r>
              <a:rPr lang="zh-CN" altLang="en-US"/>
              <a:t>发现是</a:t>
            </a:r>
            <a:r>
              <a:rPr lang="en-US" altLang="zh-CN"/>
              <a:t>4</a:t>
            </a:r>
            <a:r>
              <a:rPr lang="zh-CN" altLang="en-US"/>
              <a:t>证明返回值是一个</a:t>
            </a:r>
            <a:r>
              <a:rPr lang="en-US" altLang="zh-CN"/>
              <a:t>int</a:t>
            </a:r>
            <a:r>
              <a:rPr lang="zh-CN" altLang="en-US"/>
              <a:t>型而不是</a:t>
            </a:r>
            <a:r>
              <a:rPr lang="en-US" altLang="zh-CN"/>
              <a:t>char</a:t>
            </a:r>
            <a:r>
              <a:rPr lang="zh-CN" altLang="en-US"/>
              <a:t>型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55" y="1797050"/>
            <a:ext cx="4587875" cy="25660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57315" y="4768215"/>
            <a:ext cx="3695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证明先是</a:t>
            </a:r>
            <a:r>
              <a:rPr lang="en-US" altLang="zh-CN"/>
              <a:t>putchar</a:t>
            </a:r>
            <a:r>
              <a:rPr lang="zh-CN" altLang="en-US"/>
              <a:t>输出一个</a:t>
            </a:r>
            <a:r>
              <a:rPr lang="en-US" altLang="zh-CN"/>
              <a:t>A</a:t>
            </a:r>
            <a:r>
              <a:rPr lang="zh-CN" altLang="en-US"/>
              <a:t>再是返回</a:t>
            </a:r>
            <a:r>
              <a:rPr lang="en-US" altLang="zh-CN"/>
              <a:t>A</a:t>
            </a:r>
            <a:r>
              <a:rPr lang="zh-CN" altLang="en-US"/>
              <a:t>对应</a:t>
            </a:r>
            <a:r>
              <a:rPr lang="en-US" altLang="zh-CN"/>
              <a:t>ASCII</a:t>
            </a:r>
            <a:r>
              <a:rPr lang="zh-CN" altLang="en-US"/>
              <a:t>码的</a:t>
            </a:r>
            <a:r>
              <a:rPr lang="en-US" altLang="zh-CN"/>
              <a:t>int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字符的输入与输出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7762</Words>
  <Application>WPS 演示</Application>
  <PresentationFormat>宽屏</PresentationFormat>
  <Paragraphs>477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184</cp:revision>
  <dcterms:created xsi:type="dcterms:W3CDTF">2020-08-13T13:39:00Z</dcterms:created>
  <dcterms:modified xsi:type="dcterms:W3CDTF">2024-03-15T15:52:38Z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8190A02AEF394CF1B6B774E391A1DCE5_12</vt:lpwstr>
  </property>
  <property fmtid="{D5CDD505-2E9C-101B-9397-08002B2CF9AE}" pid="3" name="KSOProductBuildVer">
    <vt:lpwstr>2052-12.1.0.16388</vt:lpwstr>
  </property>
</Properties>
</file>