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5" r:id="rId5"/>
    <p:sldId id="1237" r:id="rId6"/>
    <p:sldId id="1230" r:id="rId7"/>
    <p:sldId id="1276" r:id="rId8"/>
    <p:sldId id="1076" r:id="rId9"/>
    <p:sldId id="1238" r:id="rId10"/>
    <p:sldId id="492" r:id="rId11"/>
    <p:sldId id="1240" r:id="rId12"/>
    <p:sldId id="1241" r:id="rId13"/>
    <p:sldId id="1248" r:id="rId14"/>
    <p:sldId id="1242" r:id="rId15"/>
    <p:sldId id="1249" r:id="rId16"/>
    <p:sldId id="1250" r:id="rId17"/>
    <p:sldId id="1244" r:id="rId18"/>
    <p:sldId id="1246" r:id="rId19"/>
    <p:sldId id="1245" r:id="rId20"/>
    <p:sldId id="1251" r:id="rId21"/>
    <p:sldId id="520" r:id="rId22"/>
    <p:sldId id="1253" r:id="rId23"/>
    <p:sldId id="1254" r:id="rId24"/>
    <p:sldId id="1265" r:id="rId25"/>
    <p:sldId id="1257" r:id="rId26"/>
    <p:sldId id="1255" r:id="rId27"/>
    <p:sldId id="1259" r:id="rId28"/>
    <p:sldId id="1258" r:id="rId29"/>
    <p:sldId id="1261" r:id="rId30"/>
    <p:sldId id="1262" r:id="rId31"/>
    <p:sldId id="1269" r:id="rId32"/>
    <p:sldId id="1270" r:id="rId33"/>
    <p:sldId id="1267" r:id="rId34"/>
    <p:sldId id="1268" r:id="rId35"/>
    <p:sldId id="1266" r:id="rId36"/>
    <p:sldId id="1273" r:id="rId37"/>
    <p:sldId id="1271" r:id="rId38"/>
    <p:sldId id="1272" r:id="rId39"/>
    <p:sldId id="1274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 varScale="1">
        <p:scale>
          <a:sx n="155" d="100"/>
          <a:sy n="155" d="100"/>
        </p:scale>
        <p:origin x="472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7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58688-ABC7-453E-BA22-F4813582A5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163D1-1ED6-4CC4-B47B-DD6F56C1FF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4CDD7-A086-4F78-BFF3-313ED457E3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4EA91-AA2B-41BE-A574-976C7F8796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BF3E9-4CC2-493B-A23D-F9F5DAD626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390DD-0C99-43A2-9CF3-1A84E3C54C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9EA07-C8E8-4665-81DA-F8AA97A807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C32B-E4BA-46A5-BF69-35FA665700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BF182-C675-4BC9-81D4-CCF465CAED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92D58-1AC3-4A23-B7F9-A30D8EF4EF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E57AF-6576-4E74-9C99-9873E1BD64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21E16A2B-F58A-4135-8A28-11C3BD506B97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78.png"/><Relationship Id="rId1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8.png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6.png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0.png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4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ret1, ret2, ret3, ret4, ret5;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ret1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b=%d\n",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ret2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b=%d\n", a,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跟上面比，少一个逗号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ret3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1000);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ret4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ret5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("Hello");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跟上面比，少一个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\n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 %d %d %d\n", ret1, ret2, ret3, ret4, ret5);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232073" y="1323975"/>
            <a:ext cx="360737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对运行结果进行分析后，你认为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的返回值的含义是：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可以返回</a:t>
            </a:r>
            <a:r>
              <a:rPr kumimoji="1" lang="en-US" altLang="zh-CN" sz="1600" b="1" dirty="0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输出的数据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015" y="1706880"/>
            <a:ext cx="3359150" cy="1490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0613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a = -2;</a:t>
            </a:r>
            <a:endParaRPr lang="en-US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printf("a=%hi %hd %hu %ho %hx %hX\n", a, a, a, a, a, a);</a:t>
            </a:r>
            <a:endParaRPr lang="pt-BR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printf("a=%i %d %u %o %x %X\n", a, a, a, a, a, a);</a:t>
            </a:r>
            <a:endParaRPr lang="pt-B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("a=%li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a, a, a, a, a, a);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short b = 40000;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b, b, b, b, b, b);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 %d %u %o %x %X\n", b, b, b, b, b, b);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b, b, b, b, b, b);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c = 70000;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("c=%hi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c, c, c, c, c, c);</a:t>
            </a:r>
            <a:endParaRPr lang="en-US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printf("c=%i %d %u %o %x %X\n", c, c, c, c, c, c);</a:t>
            </a:r>
            <a:endParaRPr lang="pt-BR" altLang="zh-CN" sz="1200" b="1" dirty="0">
              <a:latin typeface="+mn-ea"/>
            </a:endParaRPr>
          </a:p>
          <a:p>
            <a:r>
              <a:rPr lang="it-IT" altLang="zh-CN" sz="1200" b="1" dirty="0">
                <a:latin typeface="+mn-ea"/>
              </a:rPr>
              <a:t>    printf("c=%li %ld %lu %lo %lx %lX\n", c, c, c, c, c, c);</a:t>
            </a:r>
            <a:endParaRPr lang="it-IT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53454" y="1323972"/>
            <a:ext cx="51829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修改为输出长整型整数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h</a:t>
            </a:r>
            <a:r>
              <a:rPr kumimoji="1" lang="zh-CN" altLang="en-US" sz="1600" b="1" dirty="0">
                <a:latin typeface="+mn-ea"/>
              </a:rPr>
              <a:t>的作用：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修改为输出短整型整数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在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方式中，如果要输出的数据类型与格式控制符的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类型不一致，则以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  <a:sym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数据类型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提醒：先看清楚，是字母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还是数字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270" y="1323975"/>
            <a:ext cx="3072765" cy="1483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 = 70000;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ld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("a=%10ld*\n",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("a=%-10ld*\n\n",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-a);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("a=%-10d*\n", -a);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("a=%10hd*\n",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("a=%-10hd*\n\n",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365" y="1323975"/>
            <a:ext cx="63468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有符号长整型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%10ld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有符号长整型类型输出，总宽度</a:t>
            </a:r>
            <a:r>
              <a:rPr kumimoji="1" lang="en-US" altLang="zh-CN" sz="1600" b="1" dirty="0">
                <a:latin typeface="+mn-ea"/>
              </a:rPr>
              <a:t>__10__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%-10ld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  <a:sym typeface="+mn-ea"/>
              </a:rPr>
              <a:t>有符号长整型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_10,_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%d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有符号整形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  <a:sym typeface="+mn-ea"/>
              </a:rPr>
              <a:t>有符号整形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__10__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  <a:sym typeface="+mn-ea"/>
              </a:rPr>
              <a:t>有符号整形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hd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有符号短整型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%10hd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  <a:sym typeface="+mn-ea"/>
              </a:rPr>
              <a:t>有符号短整型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__10__</a:t>
            </a:r>
            <a:r>
              <a:rPr kumimoji="1" lang="zh-CN" altLang="en-US" sz="1600" b="1" dirty="0">
                <a:latin typeface="+mn-ea"/>
              </a:rPr>
              <a:t>，右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%-10hd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  <a:sym typeface="+mn-ea"/>
              </a:rPr>
              <a:t>有符号短整型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__10__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如果输出负数且指定宽度，负号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不占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占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总宽度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925" y="1323975"/>
            <a:ext cx="2191385" cy="1322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123.456f;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0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小数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指数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指数并大写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形式输出，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的区别是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指数</a:t>
            </a:r>
            <a:r>
              <a:rPr kumimoji="1" lang="en-US" altLang="zh-CN" sz="1600" b="1" dirty="0">
                <a:latin typeface="+mn-ea"/>
              </a:rPr>
              <a:t>e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E</a:t>
            </a:r>
            <a:r>
              <a:rPr kumimoji="1" lang="zh-CN" altLang="en-US" sz="1600" b="1" dirty="0">
                <a:latin typeface="+mn-ea"/>
              </a:rPr>
              <a:t>是否大写</a:t>
            </a:r>
            <a:r>
              <a:rPr kumimoji="1" lang="en-US" altLang="zh-CN" sz="1600" b="1" dirty="0">
                <a:latin typeface="+mn-ea"/>
              </a:rPr>
              <a:t>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从小数形式和指数形式中选择宽度最小的输出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仔细观察并叙述清楚，如果觉得左例还不足以理解，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可以自己再构造测试数据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：输出形式的差别为</a:t>
            </a:r>
            <a:r>
              <a:rPr kumimoji="1" lang="en-US" altLang="zh-CN" sz="1600" b="1" dirty="0">
                <a:latin typeface="+mn-ea"/>
              </a:rPr>
              <a:t>__g</a:t>
            </a:r>
            <a:r>
              <a:rPr kumimoji="1" lang="zh-CN" altLang="en-US" sz="1600" b="1" dirty="0">
                <a:latin typeface="+mn-ea"/>
              </a:rPr>
              <a:t>为小写；</a:t>
            </a:r>
            <a:r>
              <a:rPr kumimoji="1" lang="en-US" altLang="zh-CN" sz="1600" b="1" dirty="0">
                <a:latin typeface="+mn-ea"/>
              </a:rPr>
              <a:t>G</a:t>
            </a:r>
            <a:r>
              <a:rPr kumimoji="1" lang="zh-CN" altLang="en-US" sz="1600" b="1" dirty="0">
                <a:latin typeface="+mn-ea"/>
              </a:rPr>
              <a:t>为大写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4030" y="1323975"/>
            <a:ext cx="2989580" cy="1837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double f = 123.456;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数据：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、格式符</a:t>
            </a: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是否有区别？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没有区别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、如何证明你给出的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的结论？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提示：三组数据的哪组能证明？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三组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的数据输入输出</a:t>
            </a:r>
            <a:r>
              <a:rPr kumimoji="1" lang="en-US" altLang="zh-CN" sz="1600" b="1" dirty="0">
                <a:latin typeface="+mn-ea"/>
              </a:rPr>
              <a:t>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都是一样的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3085" y="1371600"/>
            <a:ext cx="2563495" cy="1825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#include &lt;</a:t>
            </a:r>
            <a:r>
              <a:rPr kumimoji="1" lang="en-US" altLang="zh-CN" sz="1200" b="1" dirty="0" err="1">
                <a:latin typeface="+mn-ea"/>
              </a:rPr>
              <a:t>stdio.h</a:t>
            </a:r>
            <a:r>
              <a:rPr kumimoji="1" lang="en-US" altLang="zh-CN" sz="1200" b="1" dirty="0">
                <a:latin typeface="+mn-ea"/>
              </a:rPr>
              <a:t>&gt;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int main()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double f = 123456.789;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("f=%-10.2f*\n\n",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("f=%-10.2e*\n\n",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("f=%10.2g*\n", -f);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("f=%-10.2g*\n", -f);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return 0;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运行结果：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参考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zh-CN" altLang="en-US" sz="1200" b="1" dirty="0">
                <a:latin typeface="+mn-ea"/>
              </a:rPr>
              <a:t>的格式控制符和附加格式控制符，给出解释：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%10.2f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浮点数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____10_____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右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%-10.2f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  <a:sym typeface="+mn-ea"/>
              </a:rPr>
              <a:t>浮点数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_____</a:t>
            </a:r>
            <a:r>
              <a:rPr kumimoji="1" lang="en-US" altLang="zh-CN" sz="1200" b="1" dirty="0">
                <a:latin typeface="+mn-ea"/>
                <a:sym typeface="+mn-ea"/>
              </a:rPr>
              <a:t>10_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en-US" altLang="zh-CN" sz="1200" b="1" dirty="0">
                <a:latin typeface="+mn-ea"/>
                <a:sym typeface="+mn-ea"/>
              </a:rPr>
              <a:t>_2_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左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%10.2e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指数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__10_______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___2___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右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%-10.2e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指数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___10______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___2___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左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+mn-ea"/>
              </a:rPr>
              <a:t>对</a:t>
            </a:r>
            <a:r>
              <a:rPr lang="en-US" altLang="zh-CN" sz="1200" b="1" dirty="0">
                <a:latin typeface="+mn-ea"/>
              </a:rPr>
              <a:t>%f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%e</a:t>
            </a:r>
            <a:r>
              <a:rPr lang="zh-CN" altLang="en-US" sz="1200" b="1" dirty="0">
                <a:latin typeface="+mn-ea"/>
              </a:rPr>
              <a:t>而言，指定的总宽度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__(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不包含</a:t>
            </a:r>
            <a:r>
              <a:rPr lang="en-US" altLang="zh-CN" sz="1200" b="1" dirty="0">
                <a:latin typeface="+mn-ea"/>
              </a:rPr>
              <a:t>)</a:t>
            </a:r>
            <a:r>
              <a:rPr lang="zh-CN" altLang="en-US" sz="1200" b="1" dirty="0">
                <a:latin typeface="+mn-ea"/>
              </a:rPr>
              <a:t>小数点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%g</a:t>
            </a:r>
            <a:r>
              <a:rPr kumimoji="1" lang="zh-CN" altLang="en-US" sz="1200" b="1" dirty="0">
                <a:latin typeface="+mn-ea"/>
              </a:rPr>
              <a:t>而言，</a:t>
            </a: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m.n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代表的位数是指</a:t>
            </a:r>
            <a:r>
              <a:rPr kumimoji="1" lang="en-US" altLang="zh-CN" sz="1200" b="1" dirty="0">
                <a:latin typeface="+mn-ea"/>
              </a:rPr>
              <a:t>_____</a:t>
            </a:r>
            <a:r>
              <a:rPr kumimoji="1" lang="zh-CN" altLang="en-US" sz="1200" b="1" dirty="0">
                <a:latin typeface="+mn-ea"/>
              </a:rPr>
              <a:t>有效位数</a:t>
            </a:r>
            <a:r>
              <a:rPr kumimoji="1" lang="en-US" altLang="zh-CN" sz="1200" b="1" dirty="0">
                <a:latin typeface="+mn-ea"/>
              </a:rPr>
              <a:t>_________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如果输出负数且指定宽度，负号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总宽度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5605" y="1323975"/>
            <a:ext cx="2176780" cy="1337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float f = 123456789.123;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("f=%10.2f*\n",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("f=%-10.2f*\n",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("f=%.2f*\n\n", f);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12345678901234567.6789;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("d=%10.2f*\n",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("d=%-10.2f*\n",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("d=%.2f*\n\n", d);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给出下面两个概念的结论：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、在数据的有效位数超过精度时，则输出：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在精度范围内的数字准确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在范围外生成不可信数字，小数补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、如果指定的总宽度小于有效位数的宽度，则输出：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按照有效位数输出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5010" y="1443990"/>
            <a:ext cx="3387090" cy="17633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stdio.h</a:t>
            </a:r>
            <a:r>
              <a:rPr kumimoji="1" lang="en-US" altLang="zh-CN" sz="1600" b="1" dirty="0">
                <a:latin typeface="+mn-ea"/>
              </a:rPr>
              <a:t>&gt;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#define str "</a:t>
            </a:r>
            <a:r>
              <a:rPr kumimoji="1" lang="en-US" altLang="zh-CN" sz="1600" b="1" dirty="0" err="1">
                <a:latin typeface="+mn-ea"/>
              </a:rPr>
              <a:t>abcdefghijklmnopqrstuvwxyz</a:t>
            </a:r>
            <a:r>
              <a:rPr kumimoji="1" lang="en-US" altLang="zh-CN" sz="1600" b="1" dirty="0">
                <a:latin typeface="+mn-ea"/>
              </a:rPr>
              <a:t>"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("str=%30s*\n",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("str=%-30s*\n",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("str=%10.5s*\n",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("str=%-10.5s*\n",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%s  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字符串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类型的数据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%30s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字符串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dirty="0">
                <a:latin typeface="+mn-ea"/>
              </a:rPr>
              <a:t>__30____      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%-30s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字符串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dirty="0">
                <a:latin typeface="+mn-ea"/>
              </a:rPr>
              <a:t>__30____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如果指定的总宽度小于字符串的长度，则：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按照字符串输出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%s</a:t>
            </a:r>
            <a:r>
              <a:rPr kumimoji="1" lang="zh-CN" altLang="en-US" sz="1600" b="1" dirty="0">
                <a:latin typeface="+mn-ea"/>
              </a:rPr>
              <a:t>而言，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m.n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代表的位数是指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输出的字符位数</a:t>
            </a:r>
            <a:r>
              <a:rPr kumimoji="1" lang="en-US" altLang="zh-CN" sz="1600" b="1" dirty="0">
                <a:latin typeface="+mn-ea"/>
              </a:rPr>
              <a:t>_________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845" y="1238885"/>
            <a:ext cx="2631440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#include &lt;stdio.h&gt;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#define str "Student"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int main()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{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int a = 65;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printf("a=%o\n",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printf("a=%x\n",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printf("ch=%c\n",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printf("s=%s\n\n", str);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printf("a=0%o\n",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printf("a=0x%x\n",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printf("ch=\'%c\'\n",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printf("s=\"%s\"\n\n", str);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double d = 0.783;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</a:t>
            </a:r>
            <a:r>
              <a:rPr kumimoji="1" lang="zh-CN" altLang="pt-BR" sz="1600" b="1" dirty="0">
                <a:latin typeface="+mn-ea"/>
              </a:rPr>
              <a:t>百分比</a:t>
            </a:r>
            <a:r>
              <a:rPr kumimoji="1" lang="pt-BR" altLang="zh-CN" sz="1600" b="1" dirty="0">
                <a:latin typeface="+mn-ea"/>
              </a:rPr>
              <a:t>=%.2f%%\n", d * 100);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return 0;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}</a:t>
            </a:r>
            <a:endParaRPr kumimoji="1" lang="pt-BR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、对比第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组和第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组输出，得出的结论是：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格式控制符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附加格式控制符，只负责给出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逗号后面的数</a:t>
            </a:r>
            <a:r>
              <a:rPr lang="en-US" altLang="zh-CN" sz="1600" b="1" dirty="0">
                <a:latin typeface="+mn-ea"/>
              </a:rPr>
              <a:t>___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的输出，若需要前导字符、单双引号等，需要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在逗号之前输入</a:t>
            </a:r>
            <a:r>
              <a:rPr lang="en-US" altLang="zh-CN" sz="1600" b="1" dirty="0">
                <a:latin typeface="+mn-ea"/>
              </a:rPr>
              <a:t>__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、输出字符</a:t>
            </a:r>
            <a:r>
              <a:rPr kumimoji="1" lang="en-US" altLang="zh-CN" sz="1600" b="1" dirty="0">
                <a:latin typeface="+mn-ea"/>
              </a:rPr>
              <a:t>'%'</a:t>
            </a:r>
            <a:r>
              <a:rPr kumimoji="1" lang="zh-CN" altLang="en-US" sz="1600" b="1" dirty="0">
                <a:latin typeface="+mn-ea"/>
              </a:rPr>
              <a:t>的方法是：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两个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zh-CN" altLang="en-US" sz="1600" b="1" dirty="0">
                <a:latin typeface="+mn-ea"/>
              </a:rPr>
              <a:t>号</a:t>
            </a:r>
            <a:r>
              <a:rPr kumimoji="1" lang="en-US" altLang="zh-CN" sz="1600" b="1" dirty="0">
                <a:latin typeface="+mn-ea"/>
              </a:rPr>
              <a:t>___________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760" y="1684020"/>
            <a:ext cx="2670810" cy="13474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zh-CN" altLang="en-US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格式控制表列，地址表列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>
                <a:latin typeface="+mn-ea"/>
              </a:rPr>
              <a:t>格式控制表列的</a:t>
            </a:r>
            <a:r>
              <a:rPr lang="zh-CN" altLang="en-US" sz="1600" b="1" dirty="0">
                <a:latin typeface="+mn-ea"/>
              </a:rPr>
              <a:t>内容：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格式字符，表示按格式输入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地址表列：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表示取地址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变量名：取该变量的内存地址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★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不能跟表达式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理由与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等相同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常用的格式符种类：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821879" y="3938435"/>
          <a:ext cx="4991472" cy="2682240"/>
        </p:xfrm>
        <a:graphic>
          <a:graphicData uri="http://schemas.openxmlformats.org/drawingml/2006/table">
            <a:tbl>
              <a:tblPr/>
              <a:tblGrid>
                <a:gridCol w="936104"/>
                <a:gridCol w="4055368"/>
              </a:tblGrid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输入带符号的十进制形式整数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输入八进制无符号形式整数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x, X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输入十六进制无符号形式整数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输入十进制无符号形式整数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输入小数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指数形式的浮点数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e,E,g,G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6096000" y="4988893"/>
          <a:ext cx="3960440" cy="1633736"/>
        </p:xfrm>
        <a:graphic>
          <a:graphicData uri="http://schemas.openxmlformats.org/drawingml/2006/table">
            <a:tbl>
              <a:tblPr/>
              <a:tblGrid>
                <a:gridCol w="936104"/>
                <a:gridCol w="302433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输入长整型数，用于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f,e,g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h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输入短整型数，用于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指定输入数据所占的宽度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*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本输入项不赋给相应的变量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821879" y="3574531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96000" y="4618457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96000" y="1195488"/>
            <a:ext cx="5915914" cy="3319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特别说明：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系列认为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函数是不安全的输入，因此缺省禁止使用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，如果想继续使用，必须在源程序一开始加定义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为了和其它编译器兼容，以及方便后续课程的学习，我们仍然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会继续使用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另：加 </a:t>
            </a:r>
            <a:r>
              <a:rPr kumimoji="1" lang="en-US" altLang="zh-CN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的程序在其它编译器中可</a:t>
            </a: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正常使用</a:t>
            </a: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系列中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语言用于安全输入的函数是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，使用方法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，考虑到兼容性，不建议大家使用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，有兴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趣可以自行查阅有关资料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1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(↙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表示回车键，下同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结论：用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输入时，如果地址表列中直接跟变量名，则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报错</a:t>
            </a:r>
            <a:r>
              <a:rPr kumimoji="1" lang="en-US" altLang="zh-CN" sz="1200" b="1" dirty="0">
                <a:latin typeface="+mn-ea"/>
              </a:rPr>
              <a:t>______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(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正确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，其中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跳出弹窗的停止报错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无反应停顿</a:t>
            </a:r>
            <a:r>
              <a:rPr kumimoji="1" lang="en-US" altLang="zh-CN" sz="1200" b="1" dirty="0">
                <a:latin typeface="+mn-ea"/>
              </a:rPr>
              <a:t>10s</a:t>
            </a:r>
            <a:r>
              <a:rPr kumimoji="1" lang="zh-CN" altLang="en-US" sz="1200" b="1" dirty="0">
                <a:latin typeface="+mn-ea"/>
              </a:rPr>
              <a:t>左右后结束运行</a:t>
            </a:r>
            <a:r>
              <a:rPr kumimoji="1" lang="en-US" altLang="zh-CN" sz="1200" b="1" dirty="0">
                <a:latin typeface="+mn-ea"/>
              </a:rPr>
              <a:t>________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895" y="3983355"/>
            <a:ext cx="1632585" cy="1194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5530850"/>
            <a:ext cx="2466340" cy="1003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65" y="3983355"/>
            <a:ext cx="1075055" cy="828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665" y="4811395"/>
            <a:ext cx="1494155" cy="4864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4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//%d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结论：多个输入时，格式控制符间是否有空格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影响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正确性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4355" y="3983990"/>
            <a:ext cx="2493010" cy="639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5386070"/>
            <a:ext cx="2503805" cy="802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0" y="3983990"/>
            <a:ext cx="2437765" cy="5575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85" y="4880610"/>
            <a:ext cx="2891790" cy="10140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a=0, b=0;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&amp;a, &amp;b);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地址表列多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5"/>
            <a:ext cx="5122140" cy="25504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结论：当地址表列的个数多于格式控制符时，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只会读取地址列表前格式符数量个</a:t>
            </a:r>
            <a:r>
              <a:rPr kumimoji="1" lang="en-US" altLang="zh-CN" sz="1600" b="1" dirty="0">
                <a:latin typeface="+mn-ea"/>
              </a:rPr>
              <a:t>______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1"/>
            <a:ext cx="5122140" cy="2659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格式符多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71"/>
            <a:ext cx="2572496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86750" y="3983669"/>
            <a:ext cx="2549644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14254" y="5638799"/>
            <a:ext cx="5122140" cy="8953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结论：当格式控制符的个数多个地址表列时</a:t>
            </a:r>
            <a:r>
              <a:rPr kumimoji="1" lang="en-US" altLang="zh-CN" sz="1200" b="1" dirty="0">
                <a:latin typeface="+mn-ea"/>
              </a:rPr>
              <a:t>___vs</a:t>
            </a:r>
            <a:r>
              <a:rPr kumimoji="1" lang="zh-CN" altLang="en-US" sz="1200" b="1" dirty="0">
                <a:latin typeface="+mn-ea"/>
              </a:rPr>
              <a:t>在停顿</a:t>
            </a:r>
            <a:r>
              <a:rPr kumimoji="1" lang="en-US" altLang="zh-CN" sz="1200" b="1" dirty="0">
                <a:latin typeface="+mn-ea"/>
              </a:rPr>
              <a:t>10s</a:t>
            </a:r>
            <a:r>
              <a:rPr kumimoji="1" lang="zh-CN" altLang="en-US" sz="1200" b="1" dirty="0">
                <a:latin typeface="+mn-ea"/>
              </a:rPr>
              <a:t>左右后返回空，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则是读取地址表列元素</a:t>
            </a:r>
            <a:r>
              <a:rPr kumimoji="1" lang="en-US" altLang="zh-CN" sz="1200" b="1" dirty="0">
                <a:latin typeface="+mn-ea"/>
              </a:rPr>
              <a:t>____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0" y="3983355"/>
            <a:ext cx="1819910" cy="531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95" y="4648200"/>
            <a:ext cx="2719070" cy="755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4429760"/>
            <a:ext cx="1069340" cy="294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40" y="5170805"/>
            <a:ext cx="1244600" cy="297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1020" y="4334510"/>
            <a:ext cx="1042035" cy="3136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1020" y="5125085"/>
            <a:ext cx="851535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ret=%d\n", a,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 ret=%d\n", a, b,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结论：在输入正确时，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的返回值是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返回一个整形，代表着成功读入的次数</a:t>
            </a:r>
            <a:r>
              <a:rPr kumimoji="1" lang="en-US" altLang="zh-CN" sz="1600" b="1" dirty="0">
                <a:latin typeface="+mn-ea"/>
              </a:rPr>
              <a:t>_____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4811395"/>
            <a:ext cx="4601845" cy="1416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94835"/>
            <a:ext cx="3959225" cy="12039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6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10,15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=%d", &amp;a, &amp;b);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10,15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a=10,b=15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结论：当格式控制符中有其它字符（逗号，</a:t>
            </a:r>
            <a:r>
              <a:rPr kumimoji="1" lang="en-US" altLang="zh-CN" sz="1200" b="1" dirty="0">
                <a:latin typeface="+mn-ea"/>
              </a:rPr>
              <a:t>a=</a:t>
            </a:r>
            <a:r>
              <a:rPr kumimoji="1" lang="zh-CN" altLang="en-US" sz="1200" b="1" dirty="0">
                <a:latin typeface="+mn-ea"/>
              </a:rPr>
              <a:t>等）时，对这些字符的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输入方法是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只有格式控制符号被对应变量代替，其他的字符不变</a:t>
            </a:r>
            <a:r>
              <a:rPr kumimoji="1" lang="en-US" altLang="zh-CN" sz="1200" b="1" dirty="0">
                <a:latin typeface="+mn-ea"/>
              </a:rPr>
              <a:t>__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235" y="4130040"/>
            <a:ext cx="2044700" cy="666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5179695"/>
            <a:ext cx="1687195" cy="487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380" y="4057015"/>
            <a:ext cx="1700530" cy="497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380" y="4628515"/>
            <a:ext cx="1472565" cy="411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285" y="5113655"/>
            <a:ext cx="1442720" cy="4787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592114" y="1323972"/>
            <a:ext cx="3446485" cy="31146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590589" y="4438649"/>
            <a:ext cx="3446485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480508" y="1323965"/>
            <a:ext cx="3520867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6249" y="4438641"/>
            <a:ext cx="3512075" cy="12090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70000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4038600" y="1323969"/>
            <a:ext cx="3441908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("c=%d\n",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4037074" y="4438645"/>
            <a:ext cx="3443434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647691"/>
            <a:ext cx="10407735" cy="8864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、附加格式控制符</a:t>
            </a:r>
            <a:r>
              <a:rPr kumimoji="1" lang="en-US" altLang="zh-CN" sz="1200" b="1" dirty="0">
                <a:latin typeface="+mn-ea"/>
              </a:rPr>
              <a:t>h</a:t>
            </a:r>
            <a:r>
              <a:rPr kumimoji="1" lang="zh-CN" altLang="en-US" sz="1200" b="1" dirty="0">
                <a:latin typeface="+mn-ea"/>
              </a:rPr>
              <a:t>的作用是</a:t>
            </a:r>
            <a:r>
              <a:rPr kumimoji="1" lang="en-US" altLang="zh-CN" sz="1200" b="1" dirty="0">
                <a:latin typeface="+mn-ea"/>
              </a:rPr>
              <a:t>_____</a:t>
            </a:r>
            <a:r>
              <a:rPr kumimoji="1" lang="zh-CN" altLang="en-US" sz="1200" b="1" dirty="0">
                <a:latin typeface="+mn-ea"/>
              </a:rPr>
              <a:t>改为输出短整型整数</a:t>
            </a:r>
            <a:r>
              <a:rPr kumimoji="1" lang="en-US" altLang="zh-CN" sz="1200" b="1" dirty="0">
                <a:latin typeface="+mn-ea"/>
              </a:rPr>
              <a:t>_____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200" b="1" dirty="0">
                <a:latin typeface="+mn-ea"/>
              </a:rPr>
              <a:t>4/2</a:t>
            </a:r>
            <a:r>
              <a:rPr kumimoji="1" lang="zh-CN" altLang="en-US" sz="1200" b="1" dirty="0">
                <a:latin typeface="+mn-ea"/>
              </a:rPr>
              <a:t>字节），则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报错或者输入不可信数据</a:t>
            </a:r>
            <a:r>
              <a:rPr kumimoji="1" lang="en-US" altLang="zh-CN" sz="1200" b="1" dirty="0">
                <a:latin typeface="+mn-ea"/>
              </a:rPr>
              <a:t>________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、记住这个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page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，相关错误的原理性分析，第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章完成后会明白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25" y="4646295"/>
            <a:ext cx="1844040" cy="1001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770" y="4750435"/>
            <a:ext cx="2274570" cy="593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0045" y="4438650"/>
            <a:ext cx="1249045" cy="3644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270" y="5149850"/>
            <a:ext cx="1353820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 %x %o", &amp;a, &amp;b,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("a=%d, b=%d, c=%d\n", a, b,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0" y="1421130"/>
            <a:ext cx="1581785" cy="527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2320925"/>
            <a:ext cx="1800860" cy="514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460" y="3429000"/>
            <a:ext cx="1743075" cy="536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460" y="4695825"/>
            <a:ext cx="1734820" cy="5232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%hx %ho", &amp;a, &amp;b,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b=%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a, b,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1555" y="1323975"/>
            <a:ext cx="1546860" cy="556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570" y="2473960"/>
            <a:ext cx="1409065" cy="450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425" y="3429000"/>
            <a:ext cx="1722120" cy="501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555" y="4434840"/>
            <a:ext cx="1944370" cy="7137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5714254" y="1323970"/>
            <a:ext cx="5122140" cy="31527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 %*2d 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 b=%d\n", a, 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5714254" y="4476749"/>
            <a:ext cx="5122140" cy="2057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*md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*m</a:t>
            </a:r>
            <a:r>
              <a:rPr kumimoji="1" lang="zh-CN" altLang="en-US" sz="1600" b="1" dirty="0">
                <a:latin typeface="+mn-ea"/>
              </a:rPr>
              <a:t>表示：跳过的输入位数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 bwMode="auto">
          <a:xfrm>
            <a:off x="592114" y="1323971"/>
            <a:ext cx="5122140" cy="3152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 bwMode="auto">
          <a:xfrm>
            <a:off x="592114" y="4476750"/>
            <a:ext cx="5122140" cy="20478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%md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表示：后面输出的位数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045" y="4745990"/>
            <a:ext cx="2024380" cy="591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180" y="4849495"/>
            <a:ext cx="1753870" cy="4876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14394" y="1323970"/>
            <a:ext cx="3537537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%3d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5325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1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53254" y="1323969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%x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514394" y="3692769"/>
            <a:ext cx="3537537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0589" y="5723792"/>
            <a:ext cx="10461342" cy="81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输入的终止条件是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到达了宽度限制的时候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 ______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 _____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非法输入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共四项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0" y="3773170"/>
            <a:ext cx="1498600" cy="382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80" y="4395470"/>
            <a:ext cx="1283970" cy="357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5107305"/>
            <a:ext cx="1290955" cy="3898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3773170"/>
            <a:ext cx="921385" cy="2800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00" y="4271645"/>
            <a:ext cx="1103630" cy="3663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230" y="5086985"/>
            <a:ext cx="1231900" cy="4102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150" y="3773170"/>
            <a:ext cx="1022985" cy="3575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160" y="4271645"/>
            <a:ext cx="862330" cy="2533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8960" y="5086350"/>
            <a:ext cx="1269365" cy="424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14254" y="1323970"/>
            <a:ext cx="5122140" cy="23600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("%3d%*2d%3d",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%d\n", a, 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3683977"/>
            <a:ext cx="5122140" cy="2453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12345678↙ 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123456789↙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 45 678↙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2"/>
            <a:ext cx="5122140" cy="2360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("%3d%3d",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</a:t>
            </a:r>
            <a:r>
              <a:rPr kumimoji="1" lang="en-US" altLang="zh-CN" sz="1600" b="1" dirty="0">
                <a:latin typeface="+mn-ea"/>
              </a:rPr>
              <a:t> %d\n", a,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680314"/>
            <a:ext cx="5122140" cy="24567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↙ 345↙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12↙ 3456↙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123↙456↙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1234︺5678↙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2345678↙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注：特别关注第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项的结果，想想为什么？限制了宽度因此只能输入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0589" y="6137030"/>
            <a:ext cx="10245806" cy="397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考查上题得出的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终止条件的结论是否完整，如果不完整，补充修改上题的结论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要跳过输入位数时空格不算入个数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935" y="3670935"/>
            <a:ext cx="906145" cy="31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35" y="3984625"/>
            <a:ext cx="965835" cy="3536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935" y="4338320"/>
            <a:ext cx="1172845" cy="360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935" y="4747895"/>
            <a:ext cx="1363980" cy="3257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935" y="5052695"/>
            <a:ext cx="1470025" cy="377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935" y="5483225"/>
            <a:ext cx="1259205" cy="3689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4570" y="3680460"/>
            <a:ext cx="1177925" cy="347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6475" y="4152900"/>
            <a:ext cx="1176020" cy="3384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010" y="4616450"/>
            <a:ext cx="1363980" cy="4152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6010" y="5430520"/>
            <a:ext cx="1507490" cy="4749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L.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2"/>
            <a:ext cx="2625871" cy="26003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("%f",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7985" y="1323970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("%f",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0340" y="5161280"/>
            <a:ext cx="11711305" cy="1372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>
                <a:latin typeface="+mn-ea"/>
              </a:rPr>
              <a:t>、附加格式</a:t>
            </a:r>
            <a:r>
              <a:rPr kumimoji="1" lang="zh-CN" altLang="en-US" sz="1600" b="1" dirty="0">
                <a:latin typeface="+mn-ea"/>
              </a:rPr>
              <a:t>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修改成读取双精度的浮点数</a:t>
            </a:r>
            <a:r>
              <a:rPr kumimoji="1" lang="en-US" altLang="zh-CN" sz="1600" b="1" dirty="0">
                <a:latin typeface="+mn-ea"/>
              </a:rPr>
              <a:t>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600" b="1" dirty="0">
                <a:latin typeface="+mn-ea"/>
              </a:rPr>
              <a:t>4/8</a:t>
            </a:r>
            <a:r>
              <a:rPr kumimoji="1" lang="zh-CN" altLang="en-US" sz="1600" b="1" dirty="0">
                <a:latin typeface="+mn-ea"/>
              </a:rPr>
              <a:t>字节），则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报错中断或输入不可信数据</a:t>
            </a:r>
            <a:r>
              <a:rPr kumimoji="1" lang="en-US" altLang="zh-CN" sz="1600" b="1" dirty="0">
                <a:latin typeface="+mn-ea"/>
              </a:rPr>
              <a:t>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中，输出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____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中， 输入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_____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17984" y="3924294"/>
            <a:ext cx="2625871" cy="1236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4387850"/>
            <a:ext cx="1919605" cy="54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20" y="4185285"/>
            <a:ext cx="1374140" cy="975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5" y="4294505"/>
            <a:ext cx="1995170" cy="784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275" y="4387850"/>
            <a:ext cx="1574165" cy="492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M.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5714254" y="1323970"/>
            <a:ext cx="5122140" cy="245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("%7f", &amp;f);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5714254" y="3780692"/>
            <a:ext cx="5122140" cy="2039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 bwMode="auto">
          <a:xfrm>
            <a:off x="592114" y="1323971"/>
            <a:ext cx="5122140" cy="2456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("%7.2f", &amp;f);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 bwMode="auto">
          <a:xfrm>
            <a:off x="592114" y="3780693"/>
            <a:ext cx="5122140" cy="203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0589" y="5820507"/>
            <a:ext cx="10245805" cy="7136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%mf/%</a:t>
            </a:r>
            <a:r>
              <a:rPr kumimoji="1" lang="en-US" altLang="zh-CN" sz="1200" b="1" dirty="0" err="1">
                <a:latin typeface="+mn-ea"/>
              </a:rPr>
              <a:t>mlf</a:t>
            </a:r>
            <a:r>
              <a:rPr kumimoji="1" lang="zh-CN" altLang="en-US" sz="1200" b="1" dirty="0">
                <a:latin typeface="+mn-ea"/>
              </a:rPr>
              <a:t>如果指定了宽度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，则</a:t>
            </a:r>
            <a:r>
              <a:rPr kumimoji="1" lang="en-US" altLang="zh-CN" sz="1200" b="1" dirty="0">
                <a:latin typeface="+mn-ea"/>
              </a:rPr>
              <a:t>______</a:t>
            </a:r>
            <a:r>
              <a:rPr kumimoji="1" lang="zh-CN" altLang="en-US" sz="1200" b="1" dirty="0">
                <a:latin typeface="+mn-ea"/>
              </a:rPr>
              <a:t>就修改为宽度的位数输出，若是多出来的部分就补</a:t>
            </a:r>
            <a:r>
              <a:rPr kumimoji="1" lang="en-US" altLang="zh-CN" sz="1200" b="1" dirty="0">
                <a:latin typeface="+mn-ea"/>
              </a:rPr>
              <a:t>0__________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%m.nf/%</a:t>
            </a:r>
            <a:r>
              <a:rPr kumimoji="1" lang="en-US" altLang="zh-CN" sz="1200" b="1" dirty="0" err="1">
                <a:latin typeface="+mn-ea"/>
              </a:rPr>
              <a:t>m.nlf</a:t>
            </a:r>
            <a:r>
              <a:rPr kumimoji="1" lang="zh-CN" altLang="en-US" sz="1200" b="1" dirty="0">
                <a:latin typeface="+mn-ea"/>
              </a:rPr>
              <a:t>如果指定了精度（小数点后的位数），则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zh-CN" altLang="en-US" sz="1200" b="1" dirty="0">
                <a:latin typeface="+mn-ea"/>
              </a:rPr>
              <a:t>输出不可信的数据</a:t>
            </a:r>
            <a:r>
              <a:rPr kumimoji="1" lang="en-US" altLang="zh-CN" sz="1200" b="1" dirty="0">
                <a:latin typeface="+mn-ea"/>
              </a:rPr>
              <a:t>_________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（注：确认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%f/%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lf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是否支持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.n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形式的附加格式控制符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790" y="3870325"/>
            <a:ext cx="1963420" cy="583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9790" y="4543425"/>
            <a:ext cx="1861185" cy="614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100" y="5195570"/>
            <a:ext cx="1786255" cy="594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8230" y="3830955"/>
            <a:ext cx="1586865" cy="6229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6945" y="4496435"/>
            <a:ext cx="1964690" cy="582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6945" y="5080000"/>
            <a:ext cx="1727200" cy="6273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N.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 %c", &amp;c1, &amp;c2);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("c1=%c c2=%c\n", c1, 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539578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&amp;c1, &amp;c2);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("c1=%d c2=%d\n", c1, 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539577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（特别关注此项的差异）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0589" y="5623353"/>
            <a:ext cx="10245805" cy="910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只读</a:t>
            </a:r>
            <a:r>
              <a:rPr kumimoji="1" lang="en-US" altLang="zh-CN" sz="1200" b="1" dirty="0">
                <a:latin typeface="+mn-ea"/>
              </a:rPr>
              <a:t>___1__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在输入转义符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单引号等特殊字符时，得到的是</a:t>
            </a:r>
            <a:r>
              <a:rPr kumimoji="1" lang="en-US" altLang="zh-CN" sz="1200" b="1" dirty="0">
                <a:latin typeface="+mn-ea"/>
              </a:rPr>
              <a:t>________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___________(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特殊字符的转义含义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、空格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方式的有效输入，但必须注意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zh-CN" altLang="en-US" sz="1200" b="1" dirty="0">
                <a:latin typeface="+mn-ea"/>
              </a:rPr>
              <a:t>它读入空格之后会造成后面的数据读取有误</a:t>
            </a:r>
            <a:r>
              <a:rPr kumimoji="1" lang="en-US" altLang="zh-CN" sz="1200" b="1" dirty="0">
                <a:latin typeface="+mn-ea"/>
              </a:rPr>
              <a:t>___________________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070" y="3539490"/>
            <a:ext cx="1369695" cy="386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70" y="4119880"/>
            <a:ext cx="1287145" cy="403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70" y="4716780"/>
            <a:ext cx="1499235" cy="4616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10" y="5194935"/>
            <a:ext cx="1373505" cy="412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5" y="3616960"/>
            <a:ext cx="1184275" cy="3740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0540" y="4068445"/>
            <a:ext cx="1309370" cy="4216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685" y="4523105"/>
            <a:ext cx="1431290" cy="460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655" y="5053330"/>
            <a:ext cx="1664970" cy="5003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O.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3924295"/>
            <a:ext cx="2625871" cy="12367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2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7985" y="1323970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long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ld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=%f\n",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%c</a:t>
            </a:r>
            <a:r>
              <a:rPr kumimoji="1" lang="zh-CN" altLang="en-US" sz="1600" b="1" dirty="0">
                <a:latin typeface="+mn-ea"/>
              </a:rPr>
              <a:t>方式读入时，地址表列中的变量不能是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数字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类型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不要列</a:t>
            </a:r>
            <a:r>
              <a:rPr kumimoji="1" lang="en-US" altLang="zh-CN" sz="1600" b="1" dirty="0">
                <a:latin typeface="+mn-ea"/>
              </a:rPr>
              <a:t>short/int/long/float</a:t>
            </a:r>
            <a:r>
              <a:rPr kumimoji="1" lang="zh-CN" altLang="en-US" sz="1600" b="1" dirty="0">
                <a:latin typeface="+mn-ea"/>
              </a:rPr>
              <a:t>等具体名称，总结共性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目前只需要记住现象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结论，学习完第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章后，会从原理上理解为什么有错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endParaRPr kumimoji="1"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1798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4472940"/>
            <a:ext cx="1903730" cy="577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4444365"/>
            <a:ext cx="2038985" cy="605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4444365"/>
            <a:ext cx="2324735" cy="605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4472940"/>
            <a:ext cx="1896745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P.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s1[10],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s2[10];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是数组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后续内容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("%s %s", s1, s2);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("s1=%s\ns2=%s\n", s1, s2);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 特别说明：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数组名，代表了数组的首地址，因此放在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中时，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可以不加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，具体概念后续数组时再详细说明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 ji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ji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</a:t>
            </a:r>
            <a:r>
              <a:rPr kumimoji="1" lang="en-US" altLang="zh-CN" sz="1200" b="1" dirty="0">
                <a:latin typeface="+mn-ea"/>
              </a:rPr>
              <a:t>↙(9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hello12345</a:t>
            </a:r>
            <a:r>
              <a:rPr kumimoji="1" lang="en-US" altLang="zh-CN" sz="1200" b="1" dirty="0">
                <a:latin typeface="+mn-ea"/>
              </a:rPr>
              <a:t>↙(10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tongjiuniversity</a:t>
            </a:r>
            <a:r>
              <a:rPr kumimoji="1" lang="en-US" altLang="zh-CN" sz="1200" b="1" dirty="0">
                <a:latin typeface="+mn-ea"/>
              </a:rPr>
              <a:t>↙(</a:t>
            </a:r>
            <a:r>
              <a:rPr kumimoji="1" lang="zh-CN" altLang="en-US" sz="1200" b="1" dirty="0">
                <a:latin typeface="+mn-ea"/>
              </a:rPr>
              <a:t>超过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个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%s__</a:t>
            </a:r>
            <a:r>
              <a:rPr kumimoji="1" lang="zh-CN" altLang="en-US" sz="1200" b="1" dirty="0">
                <a:latin typeface="+mn-ea"/>
              </a:rPr>
              <a:t>能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能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读入含空格的字符串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dirty="0">
                <a:latin typeface="+mn-ea"/>
              </a:rPr>
              <a:t>输入时，如果数组的大小为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，则最多输入</a:t>
            </a:r>
            <a:r>
              <a:rPr kumimoji="1" lang="en-US" altLang="zh-CN" sz="1200" b="1" dirty="0">
                <a:latin typeface="+mn-ea"/>
              </a:rPr>
              <a:t>____n-1___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9760" y="1323975"/>
            <a:ext cx="1793240" cy="516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55" y="1911350"/>
            <a:ext cx="1484630" cy="561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2769870"/>
            <a:ext cx="2098675" cy="520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495" y="3429000"/>
            <a:ext cx="1439545" cy="9391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770" y="4368165"/>
            <a:ext cx="1525270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Q.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2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("%s",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("%s\n",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4035668"/>
            <a:ext cx="5122140" cy="2498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"\r\n\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tabc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该字符串真正的内存存储为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__11_</a:t>
            </a: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个字节，这些字节的值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分别是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__” \ r \ n \ t a b c “_______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3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s[80], t[80];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s,%s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s,t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("s=%s\n",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("t=%s\n", 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4035666"/>
            <a:ext cx="5122140" cy="24984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abc,def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2-E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不同，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"%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+mn-ea"/>
              </a:rPr>
              <a:t>s,%s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之间的逗号是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____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  <a:sym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________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原样输入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205" y="4252595"/>
            <a:ext cx="2255520" cy="681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20" y="4252595"/>
            <a:ext cx="2633345" cy="6261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R.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2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ret=%d\n", a,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20a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10a20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abc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714254" y="1323971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 ret=%d\n", a, b,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latin typeface="+mn-ea"/>
              </a:rPr>
              <a:t>abc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0589" y="6031345"/>
            <a:ext cx="10245805" cy="5027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返回值是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返回一个整形，代表成功读入的数据数量</a:t>
            </a:r>
            <a:r>
              <a:rPr kumimoji="1" lang="en-US" altLang="zh-CN" sz="1600" b="1" dirty="0">
                <a:latin typeface="+mn-ea"/>
              </a:rPr>
              <a:t>_____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040" y="3907155"/>
            <a:ext cx="1839595" cy="511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5" y="4695825"/>
            <a:ext cx="1653540" cy="547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0" y="5405120"/>
            <a:ext cx="1757680" cy="4533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475" y="3907155"/>
            <a:ext cx="1287780" cy="4140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475" y="4505325"/>
            <a:ext cx="1557655" cy="4749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7475" y="4980305"/>
            <a:ext cx="1403985" cy="5194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3660" y="5578475"/>
            <a:ext cx="1447800" cy="478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000" b="1" dirty="0">
                <a:latin typeface="+mn-ea"/>
              </a:rPr>
              <a:t>本次作业特别要求：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、建立解决方案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项目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源程序文件时，一定要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后缀，不要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后缀</a:t>
            </a:r>
            <a:r>
              <a:rPr lang="en-US" altLang="zh-CN" sz="2000" b="1" dirty="0">
                <a:latin typeface="+mn-ea"/>
              </a:rPr>
              <a:t>!!!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提醒：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的报错表现不同，按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做会影响分数</a:t>
            </a:r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、如果是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有结果，则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运行结果两者的截图都要</a:t>
            </a:r>
            <a:r>
              <a:rPr lang="en-US" altLang="zh-CN" sz="2000" b="1" dirty="0">
                <a:latin typeface="+mn-ea"/>
              </a:rPr>
              <a:t>!!!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833" y="1727078"/>
            <a:ext cx="3733333" cy="41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7" y="2433002"/>
            <a:ext cx="4906724" cy="3398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zh-CN" altLang="en-US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关于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中使用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时，报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的统一处理方法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更多内容，参考编号为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030105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的附件文档及视频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015" y="1110714"/>
            <a:ext cx="3764671" cy="2306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17" y="1110714"/>
            <a:ext cx="3374468" cy="231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 bwMode="auto">
          <a:xfrm>
            <a:off x="6103565" y="3548445"/>
            <a:ext cx="5210980" cy="1434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、如上图两个程序，按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CTRL+F5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可以正确运行，编译结果显示区域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未出现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，但导航栏提示有一个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、点开导航栏后出现一个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、这属于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智能提示（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IntelliSense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）的警告，这种级别的警告暂时忽略，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不需要消除，也不计入会扣分的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的计数项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9014" y="3548445"/>
            <a:ext cx="5295238" cy="2826164"/>
            <a:chOff x="2115305" y="3429000"/>
            <a:chExt cx="5295238" cy="2826164"/>
          </a:xfrm>
        </p:grpSpPr>
        <p:grpSp>
          <p:nvGrpSpPr>
            <p:cNvPr id="2" name="组合 1"/>
            <p:cNvGrpSpPr/>
            <p:nvPr/>
          </p:nvGrpSpPr>
          <p:grpSpPr>
            <a:xfrm>
              <a:off x="2115305" y="3429000"/>
              <a:ext cx="5295238" cy="1434561"/>
              <a:chOff x="2115305" y="3429000"/>
              <a:chExt cx="5295238" cy="143456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5305" y="3429000"/>
                <a:ext cx="5295238" cy="13904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矩形 7"/>
              <p:cNvSpPr/>
              <p:nvPr/>
            </p:nvSpPr>
            <p:spPr bwMode="auto">
              <a:xfrm>
                <a:off x="3927412" y="3645024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导航栏显示有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4190628" y="4575529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编译结果区域无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115305" y="4967376"/>
              <a:ext cx="5295238" cy="1287788"/>
              <a:chOff x="2115305" y="4967376"/>
              <a:chExt cx="5295238" cy="128778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305" y="4967376"/>
                <a:ext cx="5295238" cy="1287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矩形 23"/>
              <p:cNvSpPr/>
              <p:nvPr/>
            </p:nvSpPr>
            <p:spPr bwMode="auto">
              <a:xfrm>
                <a:off x="4786406" y="5722058"/>
                <a:ext cx="2461723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点开导航栏后能看到一个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格式控制表列的内容：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表示按格式输出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输出表列：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要输出的数据（常量、变量、表达式、函数）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常用的格式符种类：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1175" y="3380798"/>
          <a:ext cx="4703440" cy="3017520"/>
        </p:xfrm>
        <a:graphic>
          <a:graphicData uri="http://schemas.openxmlformats.org/drawingml/2006/table">
            <a:tbl>
              <a:tblPr/>
              <a:tblGrid>
                <a:gridCol w="641527"/>
                <a:gridCol w="4061913"/>
              </a:tblGrid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带符号的十进制形式整数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正数不带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八进制无符号形式输出整数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x, X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十六进制无符号形式输出整数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十进制无符号形式输出整数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以字符形式输出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一个字符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以小数形式输出浮点数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e, 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以指数形式输出浮点数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g, 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中选择宽度较短的形式输出浮点数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5874478" y="3380798"/>
          <a:ext cx="4248472" cy="1926352"/>
        </p:xfrm>
        <a:graphic>
          <a:graphicData uri="http://schemas.openxmlformats.org/drawingml/2006/table">
            <a:tbl>
              <a:tblPr/>
              <a:tblGrid>
                <a:gridCol w="1080120"/>
                <a:gridCol w="3168352"/>
              </a:tblGrid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表示长整型整数，用于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表示短整型整数，用于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表示输出数据的宽度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对浮点数，表示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位小数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对字符串，表示前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个字符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输出左对齐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813999" y="2987098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74479" y="2987098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Welcome\x21\n");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4452270"/>
            <a:ext cx="4147127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\x21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zh-CN" altLang="en-US" sz="1600" b="1" dirty="0">
                <a:latin typeface="+mn-ea"/>
              </a:rPr>
              <a:t>哪个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字符的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进制转义表示？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！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转义符在格式控制表列中的输出形式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是：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整数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转义符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39241" y="1323975"/>
            <a:ext cx="610020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写出与左侧程序输出完全一致的，用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C++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方式的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实现的代码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贴源码或截图均可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530" y="4451985"/>
            <a:ext cx="2063750" cy="649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2163445"/>
            <a:ext cx="4890770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 bwMode="auto">
          <a:xfrm>
            <a:off x="59211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只输出输出表列里面前格式符数量个，后面忽略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%d 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71425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大于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输出一个随机的不可信值</a:t>
            </a:r>
            <a:r>
              <a:rPr kumimoji="1" lang="en-US" altLang="zh-CN" sz="1600" b="1" dirty="0">
                <a:latin typeface="+mn-ea"/>
              </a:rPr>
              <a:t>____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030" y="4451985"/>
            <a:ext cx="2717165" cy="879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450" y="4451985"/>
            <a:ext cx="3403600" cy="12236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10.25007874015756,&quot;left&quot;:46.62314960629921,&quot;top&quot;:104.24976377952756,&quot;width&quot;:806.636220472441}"/>
</p:tagLst>
</file>

<file path=ppt/tags/tag10.xml><?xml version="1.0" encoding="utf-8"?>
<p:tagLst xmlns:p="http://schemas.openxmlformats.org/presentationml/2006/main">
  <p:tag name="KSO_WM_DIAGRAM_VIRTUALLY_FRAME" val="{&quot;height&quot;:410.2496850393701,&quot;left&quot;:46.62314960629921,&quot;top&quot;:104.24960629921259,&quot;width&quot;:806.636220472441}"/>
</p:tagLst>
</file>

<file path=ppt/tags/tag11.xml><?xml version="1.0" encoding="utf-8"?>
<p:tagLst xmlns:p="http://schemas.openxmlformats.org/presentationml/2006/main">
  <p:tag name="KSO_WM_DIAGRAM_VIRTUALLY_FRAME" val="{&quot;height&quot;:410.2496850393701,&quot;left&quot;:46.62314960629921,&quot;top&quot;:104.24960629921259,&quot;width&quot;:806.636220472441}"/>
</p:tagLst>
</file>

<file path=ppt/tags/tag12.xml><?xml version="1.0" encoding="utf-8"?>
<p:tagLst xmlns:p="http://schemas.openxmlformats.org/presentationml/2006/main">
  <p:tag name="KSO_WM_DIAGRAM_VIRTUALLY_FRAME" val="{&quot;height&quot;:410.2496850393701,&quot;left&quot;:46.62314960629921,&quot;top&quot;:104.24960629921259,&quot;width&quot;:806.636220472441}"/>
</p:tagLst>
</file>

<file path=ppt/tags/tag13.xml><?xml version="1.0" encoding="utf-8"?>
<p:tagLst xmlns:p="http://schemas.openxmlformats.org/presentationml/2006/main">
  <p:tag name="KSO_WM_DIAGRAM_VIRTUALLY_FRAME" val="{&quot;height&quot;:354.057874015748,&quot;left&quot;:46.62314960629921,&quot;top&quot;:104.24960629921259,&quot;width&quot;:806.636220472441}"/>
</p:tagLst>
</file>

<file path=ppt/tags/tag14.xml><?xml version="1.0" encoding="utf-8"?>
<p:tagLst xmlns:p="http://schemas.openxmlformats.org/presentationml/2006/main">
  <p:tag name="KSO_WM_DIAGRAM_VIRTUALLY_FRAME" val="{&quot;height&quot;:354.057874015748,&quot;left&quot;:46.62314960629921,&quot;top&quot;:104.24960629921259,&quot;width&quot;:806.636220472441}"/>
</p:tagLst>
</file>

<file path=ppt/tags/tag15.xml><?xml version="1.0" encoding="utf-8"?>
<p:tagLst xmlns:p="http://schemas.openxmlformats.org/presentationml/2006/main">
  <p:tag name="KSO_WM_DIAGRAM_VIRTUALLY_FRAME" val="{&quot;height&quot;:354.057874015748,&quot;left&quot;:46.62314960629921,&quot;top&quot;:104.24960629921259,&quot;width&quot;:806.636220472441}"/>
</p:tagLst>
</file>

<file path=ppt/tags/tag16.xml><?xml version="1.0" encoding="utf-8"?>
<p:tagLst xmlns:p="http://schemas.openxmlformats.org/presentationml/2006/main">
  <p:tag name="KSO_WM_DIAGRAM_VIRTUALLY_FRAME" val="{&quot;height&quot;:354.057874015748,&quot;left&quot;:46.62314960629921,&quot;top&quot;:104.24960629921259,&quot;width&quot;:806.636220472441}"/>
</p:tagLst>
</file>

<file path=ppt/tags/tag17.xml><?xml version="1.0" encoding="utf-8"?>
<p:tagLst xmlns:p="http://schemas.openxmlformats.org/presentationml/2006/main">
  <p:tag name="commondata" val="eyJoZGlkIjoiNjRkZDE1MjIxMjM2NmMxYzY5Y2M3N2FjNDEyZThkY2QifQ=="/>
</p:tagLst>
</file>

<file path=ppt/tags/tag2.xml><?xml version="1.0" encoding="utf-8"?>
<p:tagLst xmlns:p="http://schemas.openxmlformats.org/presentationml/2006/main">
  <p:tag name="KSO_WM_DIAGRAM_VIRTUALLY_FRAME" val="{&quot;height&quot;:410.25007874015756,&quot;left&quot;:46.62314960629921,&quot;top&quot;:104.24976377952756,&quot;width&quot;:806.636220472441}"/>
</p:tagLst>
</file>

<file path=ppt/tags/tag3.xml><?xml version="1.0" encoding="utf-8"?>
<p:tagLst xmlns:p="http://schemas.openxmlformats.org/presentationml/2006/main">
  <p:tag name="KSO_WM_DIAGRAM_VIRTUALLY_FRAME" val="{&quot;height&quot;:410.25007874015756,&quot;left&quot;:46.62314960629921,&quot;top&quot;:104.24976377952756,&quot;width&quot;:806.636220472441}"/>
</p:tagLst>
</file>

<file path=ppt/tags/tag4.xml><?xml version="1.0" encoding="utf-8"?>
<p:tagLst xmlns:p="http://schemas.openxmlformats.org/presentationml/2006/main">
  <p:tag name="KSO_WM_DIAGRAM_VIRTUALLY_FRAME" val="{&quot;height&quot;:410.25007874015756,&quot;left&quot;:46.62314960629921,&quot;top&quot;:104.24976377952756,&quot;width&quot;:806.636220472441}"/>
</p:tagLst>
</file>

<file path=ppt/tags/tag5.xml><?xml version="1.0" encoding="utf-8"?>
<p:tagLst xmlns:p="http://schemas.openxmlformats.org/presentationml/2006/main">
  <p:tag name="KSO_WM_DIAGRAM_VIRTUALLY_FRAME" val="{&quot;height&quot;:340.4502362204724,&quot;left&quot;:46.50307086614173,&quot;top&quot;:104.24952755905512,&quot;width&quot;:542.5133070866142}"/>
</p:tagLst>
</file>

<file path=ppt/tags/tag6.xml><?xml version="1.0" encoding="utf-8"?>
<p:tagLst xmlns:p="http://schemas.openxmlformats.org/presentationml/2006/main">
  <p:tag name="KSO_WM_DIAGRAM_VIRTUALLY_FRAME" val="{&quot;height&quot;:340.4502362204724,&quot;left&quot;:46.50307086614173,&quot;top&quot;:104.24952755905512,&quot;width&quot;:542.5133070866142}"/>
</p:tagLst>
</file>

<file path=ppt/tags/tag7.xml><?xml version="1.0" encoding="utf-8"?>
<p:tagLst xmlns:p="http://schemas.openxmlformats.org/presentationml/2006/main">
  <p:tag name="KSO_WM_DIAGRAM_VIRTUALLY_FRAME" val="{&quot;height&quot;:340.4502362204724,&quot;left&quot;:46.50307086614173,&quot;top&quot;:104.24952755905512,&quot;width&quot;:542.5133070866142}"/>
</p:tagLst>
</file>

<file path=ppt/tags/tag8.xml><?xml version="1.0" encoding="utf-8"?>
<p:tagLst xmlns:p="http://schemas.openxmlformats.org/presentationml/2006/main">
  <p:tag name="KSO_WM_DIAGRAM_VIRTUALLY_FRAME" val="{&quot;height&quot;:340.4502362204724,&quot;left&quot;:46.50307086614173,&quot;top&quot;:104.24952755905512,&quot;width&quot;:542.5133070866142}"/>
</p:tagLst>
</file>

<file path=ppt/tags/tag9.xml><?xml version="1.0" encoding="utf-8"?>
<p:tagLst xmlns:p="http://schemas.openxmlformats.org/presentationml/2006/main">
  <p:tag name="KSO_WM_DIAGRAM_VIRTUALLY_FRAME" val="{&quot;height&quot;:410.2496850393701,&quot;left&quot;:46.62314960629921,&quot;top&quot;:104.24960629921259,&quot;width&quot;:806.636220472441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20964</Words>
  <Application>WPS 演示</Application>
  <PresentationFormat>宽屏</PresentationFormat>
  <Paragraphs>1624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90</cp:revision>
  <dcterms:created xsi:type="dcterms:W3CDTF">2020-08-13T13:39:00Z</dcterms:created>
  <dcterms:modified xsi:type="dcterms:W3CDTF">2024-03-16T07:22:48Z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2AD47BA5AA5040278D221458328D61DF_12</vt:lpwstr>
  </property>
  <property fmtid="{D5CDD505-2E9C-101B-9397-08002B2CF9AE}" pid="3" name="KSOProductBuildVer">
    <vt:lpwstr>2052-12.1.0.16388</vt:lpwstr>
  </property>
</Properties>
</file>