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6" r:id="rId5"/>
    <p:sldId id="1237" r:id="rId6"/>
    <p:sldId id="1230" r:id="rId7"/>
    <p:sldId id="492" r:id="rId8"/>
    <p:sldId id="1238" r:id="rId9"/>
    <p:sldId id="1251" r:id="rId10"/>
    <p:sldId id="1240" r:id="rId11"/>
    <p:sldId id="1241" r:id="rId12"/>
    <p:sldId id="1252" r:id="rId13"/>
    <p:sldId id="1242" r:id="rId14"/>
    <p:sldId id="1243" r:id="rId15"/>
    <p:sldId id="1245" r:id="rId16"/>
    <p:sldId id="1246" r:id="rId17"/>
    <p:sldId id="1247" r:id="rId18"/>
    <p:sldId id="1253" r:id="rId19"/>
    <p:sldId id="1248" r:id="rId20"/>
    <p:sldId id="1249" r:id="rId21"/>
    <p:sldId id="1277" r:id="rId22"/>
    <p:sldId id="1254" r:id="rId23"/>
    <p:sldId id="1250" r:id="rId24"/>
    <p:sldId id="1255" r:id="rId25"/>
    <p:sldId id="1256" r:id="rId26"/>
    <p:sldId id="1257" r:id="rId27"/>
    <p:sldId id="1259" r:id="rId28"/>
    <p:sldId id="1258" r:id="rId29"/>
    <p:sldId id="1260" r:id="rId30"/>
    <p:sldId id="1261" r:id="rId31"/>
    <p:sldId id="1262" r:id="rId32"/>
    <p:sldId id="1263" r:id="rId33"/>
    <p:sldId id="1200" r:id="rId34"/>
    <p:sldId id="1264" r:id="rId35"/>
    <p:sldId id="1266" r:id="rId36"/>
    <p:sldId id="1265" r:id="rId37"/>
    <p:sldId id="1268" r:id="rId38"/>
    <p:sldId id="1269" r:id="rId39"/>
    <p:sldId id="1270" r:id="rId40"/>
    <p:sldId id="1271" r:id="rId41"/>
    <p:sldId id="1272" r:id="rId42"/>
    <p:sldId id="1273" r:id="rId43"/>
    <p:sldId id="1274" r:id="rId44"/>
    <p:sldId id="1275" r:id="rId45"/>
    <p:sldId id="1319" r:id="rId46"/>
    <p:sldId id="1267" r:id="rId47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3" d="100"/>
          <a:sy n="93" d="100"/>
        </p:scale>
        <p:origin x="104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7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true 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"true"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false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"false"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 </a:t>
            </a:r>
            <a:r>
              <a:rPr kumimoji="1" lang="en-US" altLang="zh-CN" sz="1600" b="1" dirty="0">
                <a:latin typeface="+mn-ea"/>
              </a:rPr>
              <a:t>true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"true" </a:t>
            </a:r>
            <a:r>
              <a:rPr kumimoji="1" lang="zh-CN" altLang="en-US" sz="1600" b="1" dirty="0">
                <a:latin typeface="+mn-ea"/>
              </a:rPr>
              <a:t>的区别（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"false"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型类型的数据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而</a:t>
            </a:r>
            <a:r>
              <a:rPr kumimoji="1" lang="zh-CN" altLang="en-US" sz="1600" b="1" dirty="0">
                <a:latin typeface="+mn-ea"/>
                <a:sym typeface="+mn-ea"/>
              </a:rPr>
              <a:t> </a:t>
            </a:r>
            <a:r>
              <a:rPr kumimoji="1" lang="en-US" altLang="zh-CN" sz="1600" b="1" dirty="0">
                <a:latin typeface="+mn-ea"/>
                <a:sym typeface="+mn-ea"/>
              </a:rPr>
              <a:t>"true"</a:t>
            </a:r>
            <a:r>
              <a:rPr kumimoji="1" lang="zh-CN" altLang="en-US" sz="1600" b="1" dirty="0">
                <a:latin typeface="+mn-ea"/>
                <a:sym typeface="+mn-ea"/>
              </a:rPr>
              <a:t>和</a:t>
            </a:r>
            <a:r>
              <a:rPr kumimoji="1" lang="en-US" altLang="zh-CN" sz="1600" b="1" dirty="0">
                <a:latin typeface="+mn-ea"/>
                <a:sym typeface="+mn-ea"/>
              </a:rPr>
              <a:t>"false"</a:t>
            </a:r>
            <a:r>
              <a:rPr kumimoji="1" lang="zh-CN" altLang="en-US" sz="1600" b="1" dirty="0">
                <a:latin typeface="+mn-ea"/>
                <a:sym typeface="+mn-ea"/>
              </a:rPr>
              <a:t>是字符串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、进阶思考：目前直接输出逻辑常量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，在屏幕上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输出的输出是</a:t>
            </a:r>
            <a:r>
              <a:rPr kumimoji="1" lang="en-US" altLang="zh-CN" sz="1600" b="1" dirty="0">
                <a:latin typeface="+mn-ea"/>
              </a:rPr>
              <a:t>1/0</a:t>
            </a:r>
            <a:r>
              <a:rPr kumimoji="1" lang="zh-CN" altLang="en-US" sz="1600" b="1" dirty="0">
                <a:latin typeface="+mn-ea"/>
              </a:rPr>
              <a:t>，如果想输出为</a:t>
            </a:r>
            <a:r>
              <a:rPr kumimoji="1" lang="en-US" altLang="zh-CN" sz="1600" b="1" dirty="0">
                <a:latin typeface="+mn-ea"/>
              </a:rPr>
              <a:t>true/false</a:t>
            </a:r>
            <a:r>
              <a:rPr kumimoji="1" lang="zh-CN" altLang="en-US" sz="1600" b="1" dirty="0">
                <a:latin typeface="+mn-ea"/>
              </a:rPr>
              <a:t>，应该怎么做？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、不允许用分支语句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条件运算符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zh-CN" altLang="en-US" sz="1600" b="1" dirty="0">
                <a:latin typeface="+mn-ea"/>
              </a:rPr>
              <a:t>、提示：去网上查一个前导格式控制符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课件无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可以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cout&lt;&lt;boolalpha&lt;&lt;true;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cout&lt;&lt;boolalpha&lt;&lt;false;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-2317" b="40545"/>
          <a:stretch>
            <a:fillRect/>
          </a:stretch>
        </p:blipFill>
        <p:spPr>
          <a:xfrm>
            <a:off x="5424805" y="1594485"/>
            <a:ext cx="2019300" cy="429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k1 = 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(true)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' ' &lt;&lt; int(k1)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k2 = false;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(false)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' ' &lt;&lt; int(k2)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变量在内存中占用</a:t>
            </a:r>
            <a:r>
              <a:rPr kumimoji="1" lang="en-US" altLang="zh-CN" sz="1600" b="1" dirty="0">
                <a:latin typeface="+mn-ea"/>
              </a:rPr>
              <a:t>__1__</a:t>
            </a:r>
            <a:r>
              <a:rPr kumimoji="1" lang="zh-CN" altLang="en-US" sz="1600" b="1" dirty="0">
                <a:latin typeface="+mn-ea"/>
              </a:rPr>
              <a:t>字节，值是</a:t>
            </a:r>
            <a:r>
              <a:rPr kumimoji="1" lang="en-US" altLang="zh-CN" sz="1600" b="1" dirty="0">
                <a:latin typeface="+mn-ea"/>
              </a:rPr>
              <a:t>__true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0___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变量在输出时的规则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（限制：在无</a:t>
            </a:r>
            <a:r>
              <a:rPr kumimoji="1" lang="en-US" altLang="zh-CN" sz="1600" b="1" dirty="0">
                <a:latin typeface="+mn-ea"/>
              </a:rPr>
              <a:t>3.A</a:t>
            </a:r>
            <a:r>
              <a:rPr kumimoji="1" lang="zh-CN" altLang="en-US" sz="1600" b="1" dirty="0">
                <a:latin typeface="+mn-ea"/>
              </a:rPr>
              <a:t>的前导格式控制符的前提下）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输出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时就会输出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输出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时就会输出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6" b="31640"/>
          <a:stretch>
            <a:fillRect/>
          </a:stretch>
        </p:blipFill>
        <p:spPr>
          <a:xfrm>
            <a:off x="5090160" y="1619885"/>
            <a:ext cx="1742440" cy="487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int(k)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，输出是：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123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型变量在输入时的规则：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输入任何非零数的时候都计算为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，也就是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在输入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的时候计算为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，也就是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而输入非法字符比如字符的时候，都计算为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，也就是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9733" b="45504"/>
          <a:stretch>
            <a:fillRect/>
          </a:stretch>
        </p:blipFill>
        <p:spPr>
          <a:xfrm>
            <a:off x="6963410" y="1323975"/>
            <a:ext cx="1890395" cy="31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9486" b="50300"/>
          <a:stretch>
            <a:fillRect/>
          </a:stretch>
        </p:blipFill>
        <p:spPr>
          <a:xfrm>
            <a:off x="6963410" y="2147570"/>
            <a:ext cx="1890395" cy="262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6955" b="51298"/>
          <a:stretch>
            <a:fillRect/>
          </a:stretch>
        </p:blipFill>
        <p:spPr>
          <a:xfrm>
            <a:off x="7113270" y="2893695"/>
            <a:ext cx="1860550" cy="250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r="4513" b="57500"/>
          <a:stretch>
            <a:fillRect/>
          </a:stretch>
        </p:blipFill>
        <p:spPr>
          <a:xfrm>
            <a:off x="7200265" y="3624580"/>
            <a:ext cx="1773555" cy="237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4342765"/>
            <a:ext cx="2364105" cy="443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k='A';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k=0;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k=256;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c = 256;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</a:t>
            </a:r>
            <a:r>
              <a:rPr kumimoji="1" lang="en-US" altLang="zh-CN" sz="1600" b="1" dirty="0">
                <a:latin typeface="+mn-ea"/>
              </a:rPr>
              <a:t>waring</a:t>
            </a:r>
            <a:r>
              <a:rPr kumimoji="1" lang="zh-CN" altLang="en-US" sz="1600" b="1" dirty="0">
                <a:latin typeface="+mn-ea"/>
              </a:rPr>
              <a:t>的意思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第三和第四个</a:t>
            </a:r>
            <a:r>
              <a:rPr kumimoji="1" lang="en-US" altLang="zh-CN" sz="1600" b="1" dirty="0">
                <a:latin typeface="+mn-ea"/>
              </a:rPr>
              <a:t>waring</a:t>
            </a:r>
            <a:r>
              <a:rPr kumimoji="1" lang="zh-CN" altLang="en-US" sz="1600" b="1" dirty="0">
                <a:latin typeface="+mn-ea"/>
              </a:rPr>
              <a:t>都是对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传输给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值可能发生的数据截断丢失；第二个是对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传输给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值</a:t>
            </a:r>
            <a:r>
              <a:rPr kumimoji="1" lang="en-US" altLang="zh-CN" sz="1600" b="1" dirty="0">
                <a:latin typeface="+mn-ea"/>
              </a:rPr>
              <a:t>0/1</a:t>
            </a:r>
            <a:r>
              <a:rPr kumimoji="1" lang="zh-CN" altLang="en-US" sz="1600" b="1" dirty="0">
                <a:latin typeface="+mn-ea"/>
              </a:rPr>
              <a:t>可能得截断丢失；第一个是对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值赋值给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发生的数据截断丢失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k='A'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字节赋值给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字节，为什么还有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字符是以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码值存贮，而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值只有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k=256</a:t>
            </a:r>
            <a:r>
              <a:rPr kumimoji="1" lang="zh-CN" altLang="en-US" sz="1600" b="1" dirty="0">
                <a:latin typeface="+mn-ea"/>
              </a:rPr>
              <a:t>如果按整型的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字节赋给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应该是多少？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现在实际是多少？为什么？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应该是接受了</a:t>
            </a:r>
            <a:r>
              <a:rPr kumimoji="1" lang="en-US" altLang="zh-CN" sz="1600" b="1" dirty="0">
                <a:latin typeface="+mn-ea"/>
              </a:rPr>
              <a:t>256</a:t>
            </a:r>
            <a:r>
              <a:rPr kumimoji="1" lang="zh-CN" altLang="en-US" sz="1600" b="1" dirty="0">
                <a:latin typeface="+mn-ea"/>
              </a:rPr>
              <a:t>的补码然后转化为有符号数的</a:t>
            </a:r>
            <a:r>
              <a:rPr kumimoji="1" lang="en-US" altLang="zh-CN" sz="1600" b="1" dirty="0">
                <a:latin typeface="+mn-ea"/>
              </a:rPr>
              <a:t>-127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现在实际是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；因为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实际上应该只接受第一位有效位数也就是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、为什么不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c</a:t>
            </a:r>
            <a:r>
              <a:rPr kumimoji="1" lang="zh-CN" altLang="en-US" sz="1600" b="1" dirty="0">
                <a:latin typeface="+mn-ea"/>
              </a:rPr>
              <a:t>，而是 </a:t>
            </a:r>
            <a:r>
              <a:rPr kumimoji="1" lang="en-US" altLang="zh-CN" sz="1600" b="1" dirty="0">
                <a:latin typeface="+mn-ea"/>
              </a:rPr>
              <a:t>(int)c ?</a:t>
            </a:r>
            <a:endParaRPr kumimoji="1" lang="en-US" altLang="zh-CN" sz="1600" b="1" dirty="0"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cout&lt;&lt;c</a:t>
            </a:r>
            <a:r>
              <a:rPr kumimoji="1" lang="zh-CN" altLang="en-US" sz="1600" b="1" dirty="0">
                <a:latin typeface="+mn-ea"/>
              </a:rPr>
              <a:t>就会输出对应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码对应的字符了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为真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为假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这句话如何解释？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型数据来说，任何非零的数传给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型都是真；而只有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传给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型才是假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4790" y="1391920"/>
            <a:ext cx="1351915" cy="430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70" y="1471295"/>
            <a:ext cx="1724025" cy="272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f=true;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 a=10;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a=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a+f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参与表达式计算时，当做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数字的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或者是</a:t>
            </a:r>
            <a:r>
              <a:rPr kumimoji="1" lang="en-US" altLang="zh-CN" sz="1600" b="1" dirty="0">
                <a:latin typeface="+mn-ea"/>
              </a:rPr>
              <a:t>0____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3390" y="1498600"/>
            <a:ext cx="1728470" cy="234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完成下列两个表格的填写（</a:t>
            </a:r>
            <a:r>
              <a:rPr lang="en-US" altLang="zh-CN" sz="1600" b="1" dirty="0">
                <a:latin typeface="+mn-ea"/>
              </a:rPr>
              <a:t>a/b</a:t>
            </a:r>
            <a:r>
              <a:rPr lang="zh-CN" altLang="en-US" sz="1600" b="1" dirty="0">
                <a:latin typeface="+mn-ea"/>
              </a:rPr>
              <a:t>是两个逻辑值，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填写的内容不要用黑色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0420" y="1455811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0420" y="3758189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a=1, b=2, c=3, d=4, m=1, n=1;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(m=a&gt;b)&amp;&amp;(n=c&gt;d);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(m=a&gt;b)&amp;&amp;(n=c&gt;d)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的求值过程（标出步骤顺序）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a&gt;b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：然后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：短路运算发现已经可以确定是假因此直接输出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，右侧括号没有计算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、短路运算的意思是：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在顺序进行计算时如果能直接确认结果的话，剩下的就可以跳过不计算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&amp;&amp;</a:t>
            </a:r>
            <a:r>
              <a:rPr kumimoji="1" lang="zh-CN" altLang="en-US" sz="1600" b="1" dirty="0">
                <a:latin typeface="+mn-ea"/>
              </a:rPr>
              <a:t>来说，如果左侧结果是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或者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；就直接输出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||</a:t>
            </a:r>
            <a:r>
              <a:rPr kumimoji="1" lang="zh-CN" altLang="en-US" sz="1600" b="1" dirty="0">
                <a:latin typeface="+mn-ea"/>
              </a:rPr>
              <a:t>来说，如果左侧结果是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或者非零数；就可以直接输出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或者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5470" y="1323975"/>
            <a:ext cx="228727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41607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int pre=-11111, latter=11111;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5 &gt; 3 &amp;&amp; 2 || pre == 8 &lt; 4 - !0, latter =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 &lt;&lt; pre &lt;&lt; endl &lt;&lt; latter;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52870" y="1323975"/>
            <a:ext cx="608658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有以下逗号表达式，其表达式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是逻辑表达式，表达式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按需构造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  5&gt;3 &amp;&amp; 2 || 8&lt;4 - !0,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***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、构造一个测试程序，在不改变该表达式目前求值顺序的情况下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（允许插入新的运算，但目前这几个运算符的顺序不要变）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证明两点：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8&lt;4 - !0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存在短路运算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***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不存在短路运算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8&lt;4 - !0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这一部分没有进行计算，存在有短路运算；而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***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进行了计算，也就是不存在短路运算</a:t>
            </a:r>
            <a:endParaRPr kumimoji="1"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、用栈方式画包含短路运算的表达式，则从分析到短路运算符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进栈开始（本例中为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  <a:r>
              <a:rPr kumimoji="1" lang="zh-CN" altLang="en-US" sz="1600" b="1" dirty="0">
                <a:latin typeface="+mn-ea"/>
              </a:rPr>
              <a:t>）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忽略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运算符。（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所有 </a:t>
            </a:r>
            <a:r>
              <a:rPr kumimoji="1" lang="en-US" altLang="zh-CN" sz="1600" b="1" dirty="0">
                <a:latin typeface="+mn-ea"/>
              </a:rPr>
              <a:t>/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优先级高的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6560" y="2839720"/>
            <a:ext cx="1699260" cy="413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sz="1600" b="1" dirty="0">
                <a:latin typeface="+mn-ea"/>
              </a:rPr>
              <a:t>我</a:t>
            </a:r>
            <a:r>
              <a:rPr lang="en-US" altLang="zh-CN" sz="1600" b="1" dirty="0">
                <a:latin typeface="+mn-ea"/>
              </a:rPr>
              <a:t>=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1585" y="1323975"/>
            <a:ext cx="1416685" cy="551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585" y="1875155"/>
            <a:ext cx="1500505" cy="466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31585" y="2830195"/>
            <a:ext cx="1168400" cy="3155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84620" y="2830195"/>
            <a:ext cx="86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en-US" altLang="zh-CN"/>
              <a:t>i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 flipH="1">
            <a:off x="6912610" y="3198495"/>
            <a:ext cx="3175" cy="132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菱形 8"/>
          <p:cNvSpPr/>
          <p:nvPr/>
        </p:nvSpPr>
        <p:spPr>
          <a:xfrm>
            <a:off x="6198870" y="3442335"/>
            <a:ext cx="1428115" cy="454025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4005" y="353504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i&lt;60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710170" y="3646170"/>
            <a:ext cx="1381125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/>
          <p:nvPr/>
        </p:nvCxnSpPr>
        <p:spPr>
          <a:xfrm>
            <a:off x="8998585" y="3674110"/>
            <a:ext cx="9525" cy="1149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H="1">
            <a:off x="6903720" y="3961765"/>
            <a:ext cx="8890" cy="250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8127365" y="3395980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089140" y="3924300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208395" y="4202430"/>
            <a:ext cx="1584960" cy="547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28410" y="4313555"/>
            <a:ext cx="159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r>
              <a:rPr lang="en-US" altLang="zh-CN"/>
              <a:t>“</a:t>
            </a:r>
            <a:r>
              <a:rPr lang="zh-CN" altLang="en-US"/>
              <a:t>不及格</a:t>
            </a:r>
            <a:r>
              <a:rPr lang="en-US" altLang="zh-CN"/>
              <a:t>”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181850" y="4814570"/>
            <a:ext cx="1826260" cy="8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/>
          <p:nvPr/>
        </p:nvCxnSpPr>
        <p:spPr>
          <a:xfrm flipH="1">
            <a:off x="7042785" y="4814570"/>
            <a:ext cx="8890" cy="630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矩形 19"/>
          <p:cNvSpPr/>
          <p:nvPr/>
        </p:nvSpPr>
        <p:spPr>
          <a:xfrm>
            <a:off x="6215380" y="5339715"/>
            <a:ext cx="2075815" cy="547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35395" y="5450840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r>
              <a:rPr lang="en-US" altLang="zh-CN"/>
              <a:t>“</a:t>
            </a:r>
            <a:r>
              <a:rPr lang="zh-CN" altLang="en-US"/>
              <a:t>程序结束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、程序标注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未缩进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的行，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应该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（应该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不应该）缩进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315" y="1323975"/>
            <a:ext cx="1097280" cy="41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905" y="1739900"/>
            <a:ext cx="1363980" cy="434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31585" y="2830195"/>
            <a:ext cx="1168400" cy="3155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84620" y="2830195"/>
            <a:ext cx="86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en-US" altLang="zh-CN"/>
              <a:t>i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 flipH="1">
            <a:off x="6912610" y="3198495"/>
            <a:ext cx="3175" cy="132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菱形 8"/>
          <p:cNvSpPr/>
          <p:nvPr/>
        </p:nvSpPr>
        <p:spPr>
          <a:xfrm>
            <a:off x="6198870" y="3442335"/>
            <a:ext cx="1428115" cy="454025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4005" y="353504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i&lt;60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710170" y="3646170"/>
            <a:ext cx="1381125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/>
          <p:nvPr/>
        </p:nvCxnSpPr>
        <p:spPr>
          <a:xfrm>
            <a:off x="8998585" y="3674110"/>
            <a:ext cx="9525" cy="1149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H="1">
            <a:off x="6903720" y="3961765"/>
            <a:ext cx="8890" cy="250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8127365" y="3395980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089140" y="3924300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208395" y="4202430"/>
            <a:ext cx="1584960" cy="547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28410" y="4313555"/>
            <a:ext cx="159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r>
              <a:rPr lang="en-US" altLang="zh-CN"/>
              <a:t>“</a:t>
            </a:r>
            <a:r>
              <a:rPr lang="zh-CN" altLang="en-US"/>
              <a:t>不及格</a:t>
            </a:r>
            <a:r>
              <a:rPr lang="en-US" altLang="zh-CN"/>
              <a:t>”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172325" y="5664200"/>
            <a:ext cx="1826260" cy="8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/>
          <p:nvPr/>
        </p:nvCxnSpPr>
        <p:spPr>
          <a:xfrm flipH="1">
            <a:off x="8989695" y="4944110"/>
            <a:ext cx="8890" cy="630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矩形 19"/>
          <p:cNvSpPr/>
          <p:nvPr/>
        </p:nvSpPr>
        <p:spPr>
          <a:xfrm>
            <a:off x="6130925" y="4975225"/>
            <a:ext cx="2075815" cy="547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30925" y="504888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r>
              <a:rPr lang="en-US" altLang="zh-CN"/>
              <a:t>“</a:t>
            </a:r>
            <a:r>
              <a:rPr lang="zh-CN" altLang="en-US"/>
              <a:t>程序结束</a:t>
            </a:r>
            <a:r>
              <a:rPr lang="en-US" altLang="zh-CN"/>
              <a:t>”</a:t>
            </a:r>
            <a:endParaRPr lang="en-US" altLang="zh-CN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098030" y="5522595"/>
            <a:ext cx="0" cy="394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9" name="直接箭头连接符 38"/>
          <p:cNvCxnSpPr/>
          <p:nvPr/>
        </p:nvCxnSpPr>
        <p:spPr>
          <a:xfrm>
            <a:off x="6915785" y="4755515"/>
            <a:ext cx="3175" cy="234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&lt;60;)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贴编译错误并给出解释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错误原因就是在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里面加了分号，导致编译器认为这一句语法结束了。导致后面的大括号内容被判定为非法内容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1821815"/>
            <a:ext cx="4284980" cy="738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635250"/>
            <a:ext cx="4525010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323975"/>
            <a:ext cx="1123823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请输入成绩</a:t>
            </a:r>
            <a:r>
              <a:rPr lang="en-US" altLang="zh-CN" sz="1200" b="1" dirty="0">
                <a:latin typeface="+mn-ea"/>
              </a:rPr>
              <a:t>[0-100]"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&gt;=90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&lt;=100)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优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&gt;=80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&lt;90)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&gt;=70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&lt;80)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中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&gt;=60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&lt;70)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&lt;60)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不及格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输入错误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zh-CN" sz="1200" b="1" dirty="0">
                <a:latin typeface="+mn-ea"/>
              </a:rPr>
              <a:t>程序结束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810" y="1323975"/>
            <a:ext cx="76987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、给出程序的流程框图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注意字体的清晰可辨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&lt;=89</a:t>
            </a:r>
            <a:r>
              <a:rPr kumimoji="1" lang="zh-CN" altLang="en-US" sz="1600" b="1" dirty="0">
                <a:latin typeface="+mn-ea"/>
              </a:rPr>
              <a:t>？哪个更好？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可以，但是</a:t>
            </a:r>
            <a:r>
              <a:rPr kumimoji="1" lang="en-US" altLang="zh-CN" sz="1600" b="1" dirty="0">
                <a:latin typeface="+mn-ea"/>
              </a:rPr>
              <a:t>i&lt;90</a:t>
            </a:r>
            <a:r>
              <a:rPr kumimoji="1" lang="zh-CN" altLang="en-US" sz="1600" b="1" dirty="0">
                <a:latin typeface="+mn-ea"/>
              </a:rPr>
              <a:t>更好；和其他的语句一致，方便检查和阅读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&lt;=90</a:t>
            </a:r>
            <a:r>
              <a:rPr kumimoji="1" lang="zh-CN" altLang="en-US" sz="1600" b="1" dirty="0">
                <a:latin typeface="+mn-ea"/>
              </a:rPr>
              <a:t>？运行是否正确？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运行也可以正确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301766" y="3492060"/>
            <a:ext cx="536027" cy="249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5605" y="2904490"/>
            <a:ext cx="599440" cy="2133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2280" y="290195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输入</a:t>
            </a:r>
            <a:r>
              <a:rPr lang="en-US" altLang="zh-CN" sz="1000"/>
              <a:t>i</a:t>
            </a:r>
            <a:endParaRPr lang="en-US" altLang="zh-CN" sz="1000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38980" y="3147060"/>
            <a:ext cx="0" cy="104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流程图: 决策 7"/>
          <p:cNvSpPr/>
          <p:nvPr/>
        </p:nvSpPr>
        <p:spPr>
          <a:xfrm>
            <a:off x="4027805" y="3280410"/>
            <a:ext cx="1022350" cy="3175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7805" y="3352800"/>
            <a:ext cx="1250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i&gt;=90&amp;&amp;i&lt;=100</a:t>
            </a:r>
            <a:endParaRPr lang="zh-CN" altLang="en-US" sz="1000"/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5278120" y="3475355"/>
            <a:ext cx="194945" cy="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流程图: 决策 10"/>
          <p:cNvSpPr/>
          <p:nvPr/>
        </p:nvSpPr>
        <p:spPr>
          <a:xfrm>
            <a:off x="5609590" y="3280410"/>
            <a:ext cx="1022350" cy="3175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65140" y="3302000"/>
            <a:ext cx="1250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i&gt;=80&amp;&amp;i&lt;90</a:t>
            </a:r>
            <a:endParaRPr lang="zh-CN" altLang="en-US" sz="10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68465" y="3429000"/>
            <a:ext cx="194945" cy="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流程图: 决策 13"/>
          <p:cNvSpPr/>
          <p:nvPr/>
        </p:nvSpPr>
        <p:spPr>
          <a:xfrm>
            <a:off x="7102475" y="3302000"/>
            <a:ext cx="1022350" cy="3175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75475" y="3323590"/>
            <a:ext cx="1250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i&gt;=70&amp;&amp;i&lt;80</a:t>
            </a:r>
            <a:endParaRPr lang="zh-CN" altLang="en-US" sz="1000"/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8225790" y="3446145"/>
            <a:ext cx="194945" cy="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流程图: 决策 16"/>
          <p:cNvSpPr/>
          <p:nvPr/>
        </p:nvSpPr>
        <p:spPr>
          <a:xfrm>
            <a:off x="8512810" y="3302000"/>
            <a:ext cx="1022350" cy="3175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85810" y="3323590"/>
            <a:ext cx="1250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i&gt;=60&amp;&amp;i&lt;70</a:t>
            </a:r>
            <a:endParaRPr lang="zh-CN" altLang="en-US" sz="1000"/>
          </a:p>
        </p:txBody>
      </p:sp>
      <p:cxnSp>
        <p:nvCxnSpPr>
          <p:cNvPr id="19" name="直接箭头连接符 18"/>
          <p:cNvCxnSpPr>
            <a:stCxn id="18" idx="3"/>
          </p:cNvCxnSpPr>
          <p:nvPr/>
        </p:nvCxnSpPr>
        <p:spPr>
          <a:xfrm>
            <a:off x="9636125" y="3446145"/>
            <a:ext cx="194945" cy="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流程图: 决策 19"/>
          <p:cNvSpPr/>
          <p:nvPr/>
        </p:nvSpPr>
        <p:spPr>
          <a:xfrm>
            <a:off x="9949180" y="3280410"/>
            <a:ext cx="1022350" cy="3175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2180" y="3302000"/>
            <a:ext cx="1250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i&gt;=0&amp;&amp;i&lt;60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5109210" y="310769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false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6628765" y="311785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false</a:t>
            </a:r>
            <a:endParaRPr lang="en-US" altLang="zh-CN" sz="1000"/>
          </a:p>
        </p:txBody>
      </p:sp>
      <p:sp>
        <p:nvSpPr>
          <p:cNvPr id="25" name="文本框 24"/>
          <p:cNvSpPr txBox="1"/>
          <p:nvPr/>
        </p:nvSpPr>
        <p:spPr>
          <a:xfrm>
            <a:off x="8056880" y="314706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false</a:t>
            </a:r>
            <a:endParaRPr lang="en-US" altLang="zh-CN" sz="1000"/>
          </a:p>
        </p:txBody>
      </p:sp>
      <p:sp>
        <p:nvSpPr>
          <p:cNvPr id="26" name="文本框 25"/>
          <p:cNvSpPr txBox="1"/>
          <p:nvPr/>
        </p:nvSpPr>
        <p:spPr>
          <a:xfrm>
            <a:off x="9484995" y="314706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false</a:t>
            </a:r>
            <a:endParaRPr lang="en-US" altLang="zh-CN" sz="1000"/>
          </a:p>
        </p:txBody>
      </p:sp>
      <p:cxnSp>
        <p:nvCxnSpPr>
          <p:cNvPr id="28" name="直接箭头连接符 27"/>
          <p:cNvCxnSpPr>
            <a:stCxn id="9" idx="2"/>
          </p:cNvCxnSpPr>
          <p:nvPr/>
        </p:nvCxnSpPr>
        <p:spPr>
          <a:xfrm flipH="1">
            <a:off x="4652010" y="3597910"/>
            <a:ext cx="1270" cy="2066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" name="直接箭头连接符 28"/>
          <p:cNvCxnSpPr/>
          <p:nvPr/>
        </p:nvCxnSpPr>
        <p:spPr>
          <a:xfrm flipH="1">
            <a:off x="6120130" y="3597910"/>
            <a:ext cx="1270" cy="2066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直接箭头连接符 29"/>
          <p:cNvCxnSpPr/>
          <p:nvPr/>
        </p:nvCxnSpPr>
        <p:spPr>
          <a:xfrm flipH="1">
            <a:off x="10481310" y="3619500"/>
            <a:ext cx="1270" cy="2066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直接箭头连接符 30"/>
          <p:cNvCxnSpPr/>
          <p:nvPr/>
        </p:nvCxnSpPr>
        <p:spPr>
          <a:xfrm flipH="1">
            <a:off x="9023350" y="3619500"/>
            <a:ext cx="1270" cy="2066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2" name="直接箭头连接符 31"/>
          <p:cNvCxnSpPr/>
          <p:nvPr/>
        </p:nvCxnSpPr>
        <p:spPr>
          <a:xfrm flipH="1">
            <a:off x="7613015" y="3619500"/>
            <a:ext cx="1270" cy="2066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" name="文本框 32"/>
          <p:cNvSpPr txBox="1"/>
          <p:nvPr/>
        </p:nvSpPr>
        <p:spPr>
          <a:xfrm>
            <a:off x="4653280" y="427101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true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6172835" y="432181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true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7692390" y="432181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true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9086850" y="427101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true</a:t>
            </a:r>
            <a:endParaRPr lang="en-US" altLang="zh-CN" sz="1000"/>
          </a:p>
        </p:txBody>
      </p:sp>
      <p:sp>
        <p:nvSpPr>
          <p:cNvPr id="37" name="文本框 36"/>
          <p:cNvSpPr txBox="1"/>
          <p:nvPr/>
        </p:nvSpPr>
        <p:spPr>
          <a:xfrm>
            <a:off x="10542905" y="427101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true</a:t>
            </a:r>
            <a:endParaRPr lang="en-US" altLang="zh-CN" sz="100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818495" y="3446145"/>
            <a:ext cx="194945" cy="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9" name="流程图: 决策 38"/>
          <p:cNvSpPr/>
          <p:nvPr/>
        </p:nvSpPr>
        <p:spPr>
          <a:xfrm>
            <a:off x="11131550" y="3280410"/>
            <a:ext cx="1022350" cy="3175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004550" y="3302000"/>
            <a:ext cx="1250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 </a:t>
            </a:r>
            <a:r>
              <a:rPr lang="zh-CN" altLang="en-US" sz="1000"/>
              <a:t>输出：输入错误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10748645" y="307848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false</a:t>
            </a:r>
            <a:endParaRPr lang="en-US" altLang="zh-CN" sz="100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1624310" y="3619500"/>
            <a:ext cx="1270" cy="2066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3" name="矩形 42"/>
          <p:cNvSpPr/>
          <p:nvPr/>
        </p:nvSpPr>
        <p:spPr>
          <a:xfrm>
            <a:off x="4263390" y="5648960"/>
            <a:ext cx="7505700" cy="3937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51040" y="5685790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输出：程序结束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一个有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行代码的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__5_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__2_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__4_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__9_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__8_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总结：给出大括号配对的基本准则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注意嵌套的语句的括号配对；每出现一个左括号都记录下来，直到出现右括号开始就与最后一个出现的左括号配对，以此类对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  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2____</a:t>
            </a:r>
            <a:r>
              <a:rPr kumimoji="1" lang="zh-CN" altLang="en-US" sz="1600" b="1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D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3___</a:t>
            </a:r>
            <a:r>
              <a:rPr kumimoji="1" lang="zh-CN" altLang="en-US" sz="1600" b="1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E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6.C</a:t>
            </a:r>
            <a:r>
              <a:rPr kumimoji="1" lang="zh-CN" altLang="en-US" sz="1600" b="1" dirty="0">
                <a:latin typeface="+mn-ea"/>
              </a:rPr>
              <a:t>的基础上，在箭头位置插入语句</a:t>
            </a:r>
            <a:r>
              <a:rPr kumimoji="1" lang="en-US" altLang="zh-CN" sz="1600" b="1" dirty="0">
                <a:latin typeface="+mn-ea"/>
              </a:rPr>
              <a:t>F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、请构造一个符合此要求的测试程序，并给出该程序的程序及编译错误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、请说明错误原因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是因为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下面必须配上一句</a:t>
            </a:r>
            <a:r>
              <a:rPr kumimoji="1" lang="en-US" altLang="zh-CN" sz="1600" b="1" dirty="0">
                <a:latin typeface="+mn-ea"/>
              </a:rPr>
              <a:t>else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并且是顺序读取，如果编译器在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读到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之后没出现</a:t>
            </a: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并且出现了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一个其他语句就会报错</a:t>
            </a:r>
            <a:endParaRPr kumimoji="1" lang="zh-CN" altLang="en-US" sz="1600" b="1" dirty="0"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09902" y="3941380"/>
            <a:ext cx="6063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0" y="2334895"/>
            <a:ext cx="3258820" cy="3188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 bwMode="auto">
          <a:xfrm>
            <a:off x="4813738" y="1323976"/>
            <a:ext cx="6025712" cy="2596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  <a:sym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592114" y="1323974"/>
            <a:ext cx="1625569" cy="2596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92114" y="3920359"/>
            <a:ext cx="1625569" cy="261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4813737" y="3916911"/>
            <a:ext cx="6025713" cy="2617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  <a:sym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  <a:sym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2217683" y="1330358"/>
            <a:ext cx="2596055" cy="25865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(表达式1)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(表达式2)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 bwMode="auto">
          <a:xfrm>
            <a:off x="2217682" y="3916912"/>
            <a:ext cx="2596055" cy="26172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(表达式1) {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</a:rPr>
              <a:t>if (表达式2)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	A;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	B;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a,b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a &gt;&gt; b;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if (a&gt;b)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b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&gt; b ?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a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b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//1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(a&gt;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//2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("max=%d", 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//3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547945" y="1323975"/>
            <a:ext cx="429150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12 34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34 12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//1 //2 //3</a:t>
            </a:r>
            <a:r>
              <a:rPr kumimoji="1" lang="zh-CN" altLang="en-US" sz="1600" b="1" dirty="0">
                <a:latin typeface="+mn-ea"/>
              </a:rPr>
              <a:t>这三种条件运算符的使用，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按你的喜欢程度排序为</a:t>
            </a:r>
            <a:r>
              <a:rPr kumimoji="1" lang="en-US" altLang="zh-CN" sz="1600" b="1" dirty="0">
                <a:latin typeface="+mn-ea"/>
              </a:rPr>
              <a:t>__2</a:t>
            </a:r>
            <a:r>
              <a:rPr kumimoji="1" lang="en-US" altLang="zh-CN" sz="1600" b="1" dirty="0">
                <a:latin typeface="+mn-ea"/>
                <a:sym typeface="+mn-ea"/>
              </a:rPr>
              <a:t>--&gt;1-</a:t>
            </a:r>
            <a:r>
              <a:rPr kumimoji="1" lang="en-US" altLang="zh-CN" sz="1600" b="1" dirty="0">
                <a:latin typeface="+mn-ea"/>
              </a:rPr>
              <a:t>-&gt;3____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我不喜欢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哈哈哈；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感觉三目运算符像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这样用更加逻辑清晰一点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6745" y="1323975"/>
            <a:ext cx="1045210" cy="461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35" y="1862455"/>
            <a:ext cx="98552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"Hello" : 123;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a&gt;b ?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a :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'A' : 123;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编译正确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5793" y="1323975"/>
            <a:ext cx="49536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、给出编译报错的截图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、条件表达式使用的三句中，前两句报错，最后一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句正确，总结下条件表达式使用时的限制规则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提示：注意表达式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和表达式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的类型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三目运算符在表达式中不能接受字符串或者输出的语句。只能接受字符常量，表达为整数，数字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8195" y="1566545"/>
            <a:ext cx="1546225" cy="7092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程序的期望，是当输入的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时，分段输出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优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及格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不及格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否则输出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、程序不完全正确，找出不符合期望的两个数据区间并给出运行截图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不需要改对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101</a:t>
            </a:r>
            <a:r>
              <a:rPr kumimoji="1" lang="zh-CN" altLang="en-US" sz="1600" b="1" dirty="0">
                <a:latin typeface="+mn-ea"/>
              </a:rPr>
              <a:t>到</a:t>
            </a:r>
            <a:r>
              <a:rPr kumimoji="1" lang="en-US" altLang="zh-CN" sz="1600" b="1" dirty="0">
                <a:latin typeface="+mn-ea"/>
              </a:rPr>
              <a:t>109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-9</a:t>
            </a:r>
            <a:r>
              <a:rPr kumimoji="1" lang="zh-CN" altLang="en-US" sz="1600" b="1" dirty="0">
                <a:latin typeface="+mn-ea"/>
              </a:rPr>
              <a:t>到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095" y="3016250"/>
            <a:ext cx="2324100" cy="82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45" y="4451350"/>
            <a:ext cx="240665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const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default</a:t>
            </a:r>
            <a:r>
              <a:rPr kumimoji="1" lang="zh-CN" altLang="en-US" sz="1600" b="1" dirty="0">
                <a:latin typeface="+mn-ea"/>
              </a:rPr>
              <a:t>的位置进行了交换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写为常变量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常量形式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验证此程序与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的功能是否完全一致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（即：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中正确的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此程序中同样正确；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错误的，此程序中同样错误）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8.B___</a:t>
            </a:r>
            <a:r>
              <a:rPr kumimoji="1" lang="zh-CN" altLang="en-US" sz="1600" b="1" dirty="0">
                <a:latin typeface="+mn-ea"/>
                <a:sym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不完全一致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如果不完全一致，给出表现不一致的测试数据的运行截图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945" y="2889250"/>
            <a:ext cx="1803400" cy="651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2889250"/>
            <a:ext cx="1865630" cy="593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70" y="2889250"/>
            <a:ext cx="2030095" cy="748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45" y="3819525"/>
            <a:ext cx="2247900" cy="781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845" y="3913505"/>
            <a:ext cx="2578100" cy="825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680" y="3913505"/>
            <a:ext cx="2038350" cy="844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5" y="4879340"/>
            <a:ext cx="24447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8.B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const 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int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后面不能跟变量，要跟常量；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8975" y="1732280"/>
            <a:ext cx="4608195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4+2: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的基础上，多了一个</a:t>
            </a:r>
            <a:r>
              <a:rPr kumimoji="1" lang="en-US" altLang="zh-CN" sz="1600" b="1" dirty="0">
                <a:latin typeface="+mn-ea"/>
              </a:rPr>
              <a:t>case 4+2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重复的出现了</a:t>
            </a:r>
            <a:r>
              <a:rPr kumimoji="1" lang="en-US" altLang="zh-CN" sz="1600" b="1" dirty="0">
                <a:latin typeface="+mn-ea"/>
              </a:rPr>
              <a:t>case6</a:t>
            </a:r>
            <a:r>
              <a:rPr kumimoji="1" lang="zh-CN" altLang="en-US" sz="1600" b="1" dirty="0">
                <a:latin typeface="+mn-ea"/>
              </a:rPr>
              <a:t>这样一个情况；编译器顺序读取的时候就会出现错误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415" y="1783080"/>
            <a:ext cx="4256405" cy="3746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float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后面不能接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型的常量；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3105" y="1663700"/>
            <a:ext cx="1317625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的基础上，删除</a:t>
            </a:r>
            <a:r>
              <a:rPr kumimoji="1" lang="en-US" altLang="zh-CN" sz="1600" b="1" dirty="0">
                <a:latin typeface="+mn-ea"/>
              </a:rPr>
              <a:t>case 8</a:t>
            </a:r>
            <a:r>
              <a:rPr kumimoji="1" lang="zh-CN" altLang="en-US" sz="1600" b="1" dirty="0">
                <a:latin typeface="+mn-ea"/>
              </a:rPr>
              <a:t>后面的</a:t>
            </a:r>
            <a:r>
              <a:rPr kumimoji="1" lang="en-US" altLang="zh-CN" sz="1600" b="1" dirty="0">
                <a:latin typeface="+mn-ea"/>
              </a:rPr>
              <a:t>break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运行结果不一致的测试数据即截图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的作用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使得程序能跳出当下的循环，也就是不执行后续的判断；如果把该处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删除了，程序就会继续进行；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6540" y="1323975"/>
            <a:ext cx="26543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程序同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，将其改正确，即所有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之外的数据均给出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即可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#include &lt;iostream&gt;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using namespace std;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int main()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{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int score;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cout &lt;&lt; "请输入成绩[0-100]"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cin &gt;&gt; score;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int score_1 = score;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if (score_1 &gt; 100 || score_1 &lt; 0) {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cout &lt;&lt; "输入错误"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}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else {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switch (score / 10) {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case 10: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case 9: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cout &lt;&lt; "优"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break;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case 8: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   cout &lt;&lt; "良"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</a:rPr>
              <a:t>         </a:t>
            </a:r>
            <a:endParaRPr kumimoji="1" lang="en-US" altLang="zh-CN" sz="10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0" y="4692650"/>
            <a:ext cx="261620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0" y="5708650"/>
            <a:ext cx="2609850" cy="82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50255" y="1661160"/>
            <a:ext cx="301371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latin typeface="+mn-ea"/>
                <a:sym typeface="+mn-ea"/>
              </a:rPr>
              <a:t>   </a:t>
            </a:r>
            <a:r>
              <a:rPr kumimoji="1" lang="en-US" altLang="zh-CN" sz="1000" b="1" dirty="0">
                <a:latin typeface="+mn-ea"/>
                <a:sym typeface="+mn-ea"/>
              </a:rPr>
              <a:t>break;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7: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cout &lt;&lt; "中"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break;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6: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cout &lt;&lt; "及格"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break;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5: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4: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3: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2: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1: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case 0: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cout &lt;&lt; "不及格"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break;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default: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cout &lt;&lt; "输入错误" &lt;&lt; endl;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    break;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    }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}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    return 0;</a:t>
            </a:r>
            <a:endParaRPr kumimoji="1" lang="en-US" altLang="zh-CN" sz="10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latin typeface="+mn-ea"/>
                <a:sym typeface="+mn-ea"/>
              </a:rPr>
              <a:t>}</a:t>
            </a:r>
            <a:endParaRPr kumimoji="1" lang="en-US" altLang="zh-CN" sz="1000" b="1" dirty="0">
              <a:latin typeface="+mn-ea"/>
            </a:endParaRPr>
          </a:p>
          <a:p>
            <a:endParaRPr lang="zh-CN" altLang="en-US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思考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如果将成绩区间对应为：</a:t>
            </a:r>
            <a:r>
              <a:rPr kumimoji="1" lang="en-US" altLang="zh-CN" sz="1600" b="1" dirty="0">
                <a:latin typeface="+mn-ea"/>
              </a:rPr>
              <a:t>[84-100]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[68-84)  - </a:t>
            </a:r>
            <a:r>
              <a:rPr kumimoji="1" lang="zh-CN" altLang="en-US" sz="1600" b="1" dirty="0">
                <a:latin typeface="+mn-ea"/>
              </a:rPr>
              <a:t>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[55-68)</a:t>
            </a:r>
            <a:r>
              <a:rPr kumimoji="1" lang="zh-CN" altLang="en-US" sz="1600" b="1" dirty="0">
                <a:latin typeface="+mn-ea"/>
              </a:rPr>
              <a:t>  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zh-CN" altLang="en-US" sz="1600" b="1" dirty="0">
                <a:latin typeface="+mn-ea"/>
              </a:rPr>
              <a:t> 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[0-55)   - </a:t>
            </a:r>
            <a:r>
              <a:rPr kumimoji="1" lang="zh-CN" altLang="en-US" sz="1600" b="1" dirty="0">
                <a:latin typeface="+mn-ea"/>
              </a:rPr>
              <a:t>不及格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、用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语句完成该程序并贴图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下一页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语句，该如何实现？（如果程序太长，允许只截取能说明问题的部分即可）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下一页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、如果学生成绩带小数点，即</a:t>
            </a:r>
            <a:r>
              <a:rPr kumimoji="1" lang="en-US" altLang="zh-CN" sz="1600" b="1" dirty="0">
                <a:latin typeface="+mn-ea"/>
              </a:rPr>
              <a:t>"xx.5"</a:t>
            </a:r>
            <a:r>
              <a:rPr kumimoji="1" lang="zh-CN" altLang="en-US" sz="1600" b="1" dirty="0">
                <a:latin typeface="+mn-ea"/>
              </a:rPr>
              <a:t>形式，能用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语句吗？能用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语句吗？请解释原因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能用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语句，而不能使用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语句。因为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有数据类型的限制，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后面不能接浮点型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、总结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语句使用时的注意事项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记得每一个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都要接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语句；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后面只能接常量，不能接变量；而且不能接浮点型数据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switch-case</a:t>
            </a:r>
            <a:r>
              <a:rPr kumimoji="1" lang="zh-CN" altLang="en-US" sz="1600" b="1" dirty="0">
                <a:latin typeface="+mn-ea"/>
              </a:rPr>
              <a:t>语句能完全取代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不能，很明显</a:t>
            </a:r>
            <a:r>
              <a:rPr kumimoji="1" lang="en-US" altLang="zh-CN" sz="1600" b="1" dirty="0">
                <a:latin typeface="+mn-ea"/>
              </a:rPr>
              <a:t>swith-case</a:t>
            </a:r>
            <a:r>
              <a:rPr kumimoji="1" lang="zh-CN" altLang="en-US" sz="1600" b="1" dirty="0">
                <a:latin typeface="+mn-ea"/>
              </a:rPr>
              <a:t>语句有数据类型的限制，而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没有。因此不能替代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需要文字描述的地方，尽可能用简单的文字描述清楚即可，不需要卷字数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9485" y="1586865"/>
            <a:ext cx="22688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switch-case</a:t>
            </a:r>
            <a:endParaRPr lang="en-US" altLang="zh-CN"/>
          </a:p>
          <a:p>
            <a:r>
              <a:rPr lang="zh-CN" altLang="en-US"/>
              <a:t>关键我认为在于这个区间的取值，此时乘以</a:t>
            </a:r>
            <a:r>
              <a:rPr lang="en-US" altLang="zh-CN"/>
              <a:t>5</a:t>
            </a:r>
            <a:r>
              <a:rPr lang="zh-CN" altLang="en-US"/>
              <a:t>的话能让每个区间的左右边都除以</a:t>
            </a:r>
            <a:r>
              <a:rPr lang="en-US" altLang="zh-CN"/>
              <a:t>10</a:t>
            </a:r>
            <a:r>
              <a:rPr lang="zh-CN" altLang="en-US"/>
              <a:t>的时候有一个特殊的值，再根据</a:t>
            </a:r>
            <a:r>
              <a:rPr lang="en-US" altLang="zh-CN"/>
              <a:t>case</a:t>
            </a:r>
            <a:r>
              <a:rPr lang="zh-CN" altLang="en-US"/>
              <a:t>判断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66100" y="918210"/>
            <a:ext cx="263334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#include &lt;iostream&gt;</a:t>
            </a:r>
            <a:endParaRPr lang="zh-CN" altLang="en-US" sz="1000"/>
          </a:p>
          <a:p>
            <a:r>
              <a:rPr lang="zh-CN" altLang="en-US" sz="1000"/>
              <a:t>using namespace std;</a:t>
            </a:r>
            <a:endParaRPr lang="zh-CN" altLang="en-US" sz="1000"/>
          </a:p>
          <a:p>
            <a:r>
              <a:rPr lang="zh-CN" altLang="en-US" sz="1000"/>
              <a:t>int main()</a:t>
            </a:r>
            <a:endParaRPr lang="zh-CN" altLang="en-US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zh-CN" altLang="en-US" sz="1000"/>
              <a:t>    int score;</a:t>
            </a:r>
            <a:endParaRPr lang="zh-CN" altLang="en-US" sz="1000"/>
          </a:p>
          <a:p>
            <a:r>
              <a:rPr lang="zh-CN" altLang="en-US" sz="1000"/>
              <a:t>    cout &lt;&lt; "请输入成绩[0-100]" &lt;&lt; endl;</a:t>
            </a:r>
            <a:endParaRPr lang="zh-CN" altLang="en-US" sz="1000"/>
          </a:p>
          <a:p>
            <a:r>
              <a:rPr lang="zh-CN" altLang="en-US" sz="1000"/>
              <a:t>    cin &gt;&gt; score;</a:t>
            </a:r>
            <a:endParaRPr lang="zh-CN" altLang="en-US" sz="1000"/>
          </a:p>
          <a:p>
            <a:r>
              <a:rPr lang="zh-CN" altLang="en-US" sz="1000"/>
              <a:t>    if (score &gt;= 84 &amp;&amp; score &lt;= 100) {</a:t>
            </a:r>
            <a:endParaRPr lang="zh-CN" altLang="en-US" sz="1000"/>
          </a:p>
          <a:p>
            <a:r>
              <a:rPr lang="zh-CN" altLang="en-US" sz="1000"/>
              <a:t>        cout &lt;&lt; "优" &lt;&lt; endl;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  else if (score &gt;= 68 &amp;&amp; score &lt; 84) {</a:t>
            </a:r>
            <a:endParaRPr lang="zh-CN" altLang="en-US" sz="1000"/>
          </a:p>
          <a:p>
            <a:r>
              <a:rPr lang="zh-CN" altLang="en-US" sz="1000"/>
              <a:t>        cout &lt;&lt; "良" &lt;&lt; endl;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  else if (score &gt;= 55 &amp;&amp; score &lt; 84) {</a:t>
            </a:r>
            <a:endParaRPr lang="zh-CN" altLang="en-US" sz="1000"/>
          </a:p>
          <a:p>
            <a:r>
              <a:rPr lang="zh-CN" altLang="en-US" sz="1000"/>
              <a:t>        cout &lt;&lt; "及格" &lt;&lt; endl;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  else if (score &gt;= 0 &amp;&amp; score &lt; 55) {</a:t>
            </a:r>
            <a:endParaRPr lang="zh-CN" altLang="en-US" sz="1000"/>
          </a:p>
          <a:p>
            <a:r>
              <a:rPr lang="zh-CN" altLang="en-US" sz="1000"/>
              <a:t>        cout &lt;&lt; "不及格" &lt;&lt; endl;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  else {</a:t>
            </a:r>
            <a:endParaRPr lang="zh-CN" altLang="en-US" sz="1000"/>
          </a:p>
          <a:p>
            <a:r>
              <a:rPr lang="zh-CN" altLang="en-US" sz="1000"/>
              <a:t>        cout &lt;&lt; "输入错误" &lt;&lt; endl;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    cout &lt;&lt; "程序结束" &lt;&lt; endl;</a:t>
            </a:r>
            <a:endParaRPr lang="zh-CN" altLang="en-US" sz="1000"/>
          </a:p>
          <a:p>
            <a:r>
              <a:rPr lang="zh-CN" altLang="en-US" sz="1000"/>
              <a:t>    return 0;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8818245" y="4974590"/>
            <a:ext cx="1490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if-else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721360"/>
            <a:ext cx="26543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b=2, c=3,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下为什么会有三个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？说说你的理解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当你在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中写这样的比如第一句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a&gt;b&gt;c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；实际上执行的是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a&gt;b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得到的是假的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bool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这时候是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，然后在判断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0&gt;c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也是假，值为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。因此输出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同理下面两句也是。当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检测到这样的语法的时候就警告提示你这里不是这样运行的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449" b="59389"/>
          <a:stretch>
            <a:fillRect/>
          </a:stretch>
        </p:blipFill>
        <p:spPr>
          <a:xfrm>
            <a:off x="3963670" y="1727835"/>
            <a:ext cx="1922780" cy="354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60" y="2082165"/>
            <a:ext cx="3928745" cy="385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a=3, b=2, c=1,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a&gt;b&gt;c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这个式子，按人的常规理解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(3&gt;2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且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2&gt;1)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是正确的，为什么结果是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a&lt;b&lt;c</a:t>
            </a:r>
            <a:r>
              <a:rPr kumimoji="1" lang="zh-CN" altLang="en-US" sz="1600" b="1" dirty="0">
                <a:latin typeface="+mn-ea"/>
              </a:rPr>
              <a:t>这个式子，按人的常规理解</a:t>
            </a:r>
            <a:r>
              <a:rPr kumimoji="1" lang="en-US" altLang="zh-CN" sz="1600" b="1" dirty="0">
                <a:latin typeface="+mn-ea"/>
              </a:rPr>
              <a:t>(3&lt;2</a:t>
            </a:r>
            <a:r>
              <a:rPr kumimoji="1" lang="zh-CN" altLang="en-US" sz="1600" b="1" dirty="0">
                <a:latin typeface="+mn-ea"/>
              </a:rPr>
              <a:t>且</a:t>
            </a:r>
            <a:r>
              <a:rPr kumimoji="1" lang="en-US" altLang="zh-CN" sz="1600" b="1" dirty="0">
                <a:latin typeface="+mn-ea"/>
              </a:rPr>
              <a:t>2&lt;1)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b&gt;a&lt;c</a:t>
            </a:r>
            <a:r>
              <a:rPr kumimoji="1" lang="zh-CN" altLang="en-US" sz="1600" b="1" dirty="0">
                <a:latin typeface="+mn-ea"/>
              </a:rPr>
              <a:t>这个式子，按人的常规理解</a:t>
            </a:r>
            <a:r>
              <a:rPr kumimoji="1" lang="en-US" altLang="zh-CN" sz="1600" b="1" dirty="0">
                <a:latin typeface="+mn-ea"/>
              </a:rPr>
              <a:t>(2&gt;3</a:t>
            </a:r>
            <a:r>
              <a:rPr kumimoji="1" lang="zh-CN" altLang="en-US" sz="1600" b="1" dirty="0">
                <a:latin typeface="+mn-ea"/>
              </a:rPr>
              <a:t>且</a:t>
            </a:r>
            <a:r>
              <a:rPr kumimoji="1" lang="en-US" altLang="zh-CN" sz="1600" b="1" dirty="0">
                <a:latin typeface="+mn-ea"/>
              </a:rPr>
              <a:t>3&lt;1)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文字简单说明即可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：其实是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＞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然后得到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true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值为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，再判断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＞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false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错的因此值为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：其实是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＜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然后的到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false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值为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，再判断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＜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true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对的值为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：其实是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大于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是错的得到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false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，再判断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＜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true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对的值为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345" b="42511"/>
          <a:stretch>
            <a:fillRect/>
          </a:stretch>
        </p:blipFill>
        <p:spPr>
          <a:xfrm>
            <a:off x="4013835" y="1694815"/>
            <a:ext cx="2642235" cy="42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695" y="1823085"/>
            <a:ext cx="3887470" cy="353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f1 = 100.25;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(f1 - 100.25)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(f1 == 100.25)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fabs(f1-100.25)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f2 = 1.2;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(f2 - 1.2)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(f2 == 1.2)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fabs(f2-1.2)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04337" y="1323975"/>
            <a:ext cx="5435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VS+Dev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下的运行结果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、删除第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#include&lt;</a:t>
            </a:r>
            <a:r>
              <a:rPr kumimoji="1" lang="en-US" altLang="zh-CN" sz="1600" b="1" dirty="0" err="1">
                <a:latin typeface="+mn-ea"/>
              </a:rPr>
              <a:t>cmath</a:t>
            </a:r>
            <a:r>
              <a:rPr kumimoji="1" lang="en-US" altLang="zh-CN" sz="1600" b="1" dirty="0">
                <a:latin typeface="+mn-ea"/>
              </a:rPr>
              <a:t>&gt;</a:t>
            </a:r>
            <a:r>
              <a:rPr kumimoji="1" lang="zh-CN" altLang="en-US" sz="1600" b="1" dirty="0">
                <a:latin typeface="+mn-ea"/>
              </a:rPr>
              <a:t>后，再次贴</a:t>
            </a:r>
            <a:r>
              <a:rPr kumimoji="1" lang="en-US" altLang="zh-CN" sz="1600" b="1" dirty="0" err="1">
                <a:latin typeface="+mn-ea"/>
              </a:rPr>
              <a:t>VS+Dev</a:t>
            </a:r>
            <a:r>
              <a:rPr kumimoji="1" lang="zh-CN" altLang="en-US" sz="1600" b="1" dirty="0">
                <a:latin typeface="+mn-ea"/>
              </a:rPr>
              <a:t>的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、由本例得出的结论，实数进行相等比较时的通用方法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 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使用</a:t>
            </a:r>
            <a:r>
              <a:rPr kumimoji="1" lang="en-US" altLang="zh-CN" sz="1600" b="1" dirty="0">
                <a:latin typeface="+mn-ea"/>
              </a:rPr>
              <a:t>==</a:t>
            </a:r>
            <a:r>
              <a:rPr kumimoji="1" lang="zh-CN" altLang="en-US" sz="1600" b="1" dirty="0">
                <a:latin typeface="+mn-ea"/>
              </a:rPr>
              <a:t>判断符号；而不是使用库函数，如果去掉头文件可能会报错；也不是使用两个实数相减，如果是浮点型数字出现储存误差可能会得不到想要的结果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947" b="38272"/>
          <a:stretch>
            <a:fillRect/>
          </a:stretch>
        </p:blipFill>
        <p:spPr>
          <a:xfrm>
            <a:off x="5589905" y="1610995"/>
            <a:ext cx="1567180" cy="412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069" b="32685"/>
          <a:stretch>
            <a:fillRect/>
          </a:stretch>
        </p:blipFill>
        <p:spPr>
          <a:xfrm>
            <a:off x="7919085" y="1496695"/>
            <a:ext cx="1704340" cy="52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50" y="3208655"/>
            <a:ext cx="2045970" cy="22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r="1639" b="37312"/>
          <a:stretch>
            <a:fillRect/>
          </a:stretch>
        </p:blipFill>
        <p:spPr>
          <a:xfrm>
            <a:off x="5754370" y="2838450"/>
            <a:ext cx="1485900" cy="370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可不加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(d1==d2)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(f1==f2)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、观察</a:t>
            </a:r>
            <a:r>
              <a:rPr kumimoji="1" lang="en-US" altLang="zh-CN" sz="1600" b="1" dirty="0">
                <a:latin typeface="+mn-ea"/>
              </a:rPr>
              <a:t>fabs(**)&lt;1e-6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fabs(**)&lt;1e-7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下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的表现，哪个相同？哪个不同？为什么？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小于</a:t>
            </a:r>
            <a:r>
              <a:rPr kumimoji="1" lang="en-US" altLang="zh-CN" sz="1600" b="1" dirty="0">
                <a:latin typeface="+mn-ea"/>
              </a:rPr>
              <a:t>1e-6</a:t>
            </a:r>
            <a:r>
              <a:rPr kumimoji="1" lang="zh-CN" altLang="en-US" sz="1600" b="1" dirty="0">
                <a:latin typeface="+mn-ea"/>
              </a:rPr>
              <a:t>相同而小于</a:t>
            </a:r>
            <a:r>
              <a:rPr kumimoji="1" lang="en-US" altLang="zh-CN" sz="1600" b="1" dirty="0">
                <a:latin typeface="+mn-ea"/>
              </a:rPr>
              <a:t>1e-7</a:t>
            </a:r>
            <a:r>
              <a:rPr kumimoji="1" lang="zh-CN" altLang="en-US" sz="1600" b="1" dirty="0">
                <a:latin typeface="+mn-ea"/>
              </a:rPr>
              <a:t>不同；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型数据有效位数是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在前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位相同，相减直接的到</a:t>
            </a:r>
            <a:r>
              <a:rPr kumimoji="1" lang="en-US" altLang="zh-CN" sz="1600" b="1" dirty="0">
                <a:latin typeface="+mn-ea"/>
              </a:rPr>
              <a:t>0,0</a:t>
            </a:r>
            <a:r>
              <a:rPr kumimoji="1" lang="zh-CN" altLang="en-US" sz="1600" b="1" dirty="0">
                <a:latin typeface="+mn-ea"/>
              </a:rPr>
              <a:t>自然小于</a:t>
            </a:r>
            <a:r>
              <a:rPr kumimoji="1" lang="en-US" altLang="zh-CN" sz="1600" b="1" dirty="0">
                <a:latin typeface="+mn-ea"/>
              </a:rPr>
              <a:t>1e-6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1e-7</a:t>
            </a:r>
            <a:r>
              <a:rPr kumimoji="1" lang="zh-CN" altLang="en-US" sz="1600" b="1" dirty="0">
                <a:latin typeface="+mn-ea"/>
              </a:rPr>
              <a:t>两个值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型数据的有效位数是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相减之后小于</a:t>
            </a:r>
            <a:r>
              <a:rPr kumimoji="1" lang="en-US" altLang="zh-CN" sz="1600" b="1" dirty="0">
                <a:latin typeface="+mn-ea"/>
              </a:rPr>
              <a:t>1e-6</a:t>
            </a:r>
            <a:r>
              <a:rPr kumimoji="1" lang="zh-CN" altLang="en-US" sz="1600" b="1" dirty="0">
                <a:latin typeface="+mn-ea"/>
              </a:rPr>
              <a:t>但是会大于</a:t>
            </a:r>
            <a:r>
              <a:rPr kumimoji="1" lang="en-US" altLang="zh-CN" sz="1600" b="1" dirty="0">
                <a:latin typeface="+mn-ea"/>
              </a:rPr>
              <a:t>1e-7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8019415" y="2157730"/>
            <a:ext cx="2030730" cy="122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017" b="28105"/>
          <a:stretch>
            <a:fillRect/>
          </a:stretch>
        </p:blipFill>
        <p:spPr>
          <a:xfrm>
            <a:off x="5140960" y="1599565"/>
            <a:ext cx="1978660" cy="488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2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3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4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5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6.xml><?xml version="1.0" encoding="utf-8"?>
<p:tagLst xmlns:p="http://schemas.openxmlformats.org/presentationml/2006/main">
  <p:tag name="KSO_WM_DIAGRAM_VIRTUALLY_FRAME" val="{&quot;height&quot;:410.25007874015745,&quot;left&quot;:46.62314960629921,&quot;top&quot;:104.24992125984252,&quot;width&quot;:806.8768503937008}"/>
</p:tagLst>
</file>

<file path=ppt/tags/tag7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19475</Words>
  <Application>WPS 演示</Application>
  <PresentationFormat>宽屏</PresentationFormat>
  <Paragraphs>1508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216</cp:revision>
  <dcterms:created xsi:type="dcterms:W3CDTF">2020-08-13T13:39:00Z</dcterms:created>
  <dcterms:modified xsi:type="dcterms:W3CDTF">2024-03-23T01:02:30Z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7982859848BE42C6ABFB9957DAD10F02_12</vt:lpwstr>
  </property>
  <property fmtid="{D5CDD505-2E9C-101B-9397-08002B2CF9AE}" pid="3" name="KSOProductBuildVer">
    <vt:lpwstr>2052-12.1.0.16388</vt:lpwstr>
  </property>
</Properties>
</file>