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37" r:id="rId4"/>
    <p:sldId id="492" r:id="rId6"/>
    <p:sldId id="517" r:id="rId7"/>
    <p:sldId id="518" r:id="rId8"/>
    <p:sldId id="521" r:id="rId9"/>
    <p:sldId id="522" r:id="rId10"/>
    <p:sldId id="523" r:id="rId11"/>
    <p:sldId id="525" r:id="rId12"/>
    <p:sldId id="527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89" d="100"/>
          <a:sy n="89" d="100"/>
        </p:scale>
        <p:origin x="6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不允许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网上提交本次作业（在“文档作业”中提交），交作业方法见问卷调查</a:t>
            </a:r>
            <a:endParaRPr lang="en-US" altLang="zh-CN" sz="1600" b="1" dirty="0">
              <a:latin typeface="+mn-ea"/>
            </a:endParaRPr>
          </a:p>
          <a:p>
            <a:pPr algn="l"/>
            <a:endParaRPr lang="zh-CN" altLang="en-US" sz="1600" b="1" dirty="0">
              <a:latin typeface="+mn-ea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92350" y="4200311"/>
            <a:ext cx="8303692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zh-CN" altLang="zh-CN" sz="1600" b="1" dirty="0">
                <a:solidFill>
                  <a:srgbClr val="0000CC"/>
                </a:solidFill>
                <a:latin typeface="+mn-ea"/>
              </a:rPr>
              <a:t>注：因为前几周周三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/</a:t>
            </a:r>
            <a:r>
              <a:rPr lang="zh-CN" altLang="zh-CN" sz="1600" b="1" dirty="0">
                <a:solidFill>
                  <a:srgbClr val="0000CC"/>
                </a:solidFill>
                <a:latin typeface="+mn-ea"/>
              </a:rPr>
              <a:t>周五均上课，因此作业为周五布置，下周四截止</a:t>
            </a:r>
            <a:endParaRPr lang="zh-CN" altLang="zh-CN" sz="1600" dirty="0">
              <a:solidFill>
                <a:srgbClr val="0000CC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zh-CN" altLang="zh-CN" sz="1600" b="1" dirty="0">
                <a:solidFill>
                  <a:srgbClr val="0000CC"/>
                </a:solidFill>
                <a:latin typeface="+mn-ea"/>
              </a:rPr>
              <a:t>后续仅理论课上课后，作业布置及截止时间可能会调整，具体看每次作业要求</a:t>
            </a:r>
            <a:endParaRPr lang="zh-CN" altLang="zh-CN" sz="1600" dirty="0">
              <a:solidFill>
                <a:srgbClr val="0000CC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本人学号逆序后取最多五位对应的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型十进制负数的二进制补码形式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1.D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的结果直接当本题初始数据即可）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1610" y="2169160"/>
            <a:ext cx="8836660" cy="3851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0665" y="2537460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数值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56500" y="240601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29435" y="4583430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43370" y="438721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绝对值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44890" y="428688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加负号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0665" y="2774315"/>
            <a:ext cx="513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11111111-11111111-01011111-01100101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540500" y="4927600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41115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32890" y="2198370"/>
            <a:ext cx="610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vs2022 x86/32bit</a:t>
            </a:r>
            <a:r>
              <a:rPr lang="zh-CN" altLang="en-US"/>
              <a:t>为基准</a:t>
            </a:r>
            <a:r>
              <a:rPr lang="en-US" altLang="zh-CN"/>
              <a:t> [signed]int </a:t>
            </a:r>
            <a:r>
              <a:rPr lang="zh-CN" altLang="en-US"/>
              <a:t>为</a:t>
            </a:r>
            <a:r>
              <a:rPr lang="en-US" altLang="zh-CN"/>
              <a:t>4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44565" y="2738755"/>
            <a:ext cx="50653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11111111-11111111-01011111-01100101</a:t>
            </a:r>
            <a:endParaRPr lang="en-US" altLang="zh-CN"/>
          </a:p>
          <a:p>
            <a:r>
              <a:rPr lang="en-US" altLang="zh-CN"/>
              <a:t>-)                                                            1</a:t>
            </a:r>
            <a:endParaRPr lang="en-US" altLang="zh-CN"/>
          </a:p>
          <a:p>
            <a:r>
              <a:rPr lang="en-US" altLang="zh-CN"/>
              <a:t>——————————————————</a:t>
            </a:r>
            <a:endParaRPr lang="en-US" altLang="zh-CN"/>
          </a:p>
          <a:p>
            <a:r>
              <a:rPr lang="en-US" altLang="zh-CN">
                <a:sym typeface="+mn-ea"/>
              </a:rPr>
              <a:t>11111111-11111111-01011111-01100100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621155" y="4951730"/>
            <a:ext cx="568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00000000-00000000-</a:t>
            </a:r>
            <a:r>
              <a:rPr lang="en-US" altLang="zh-CN">
                <a:sym typeface="+mn-ea"/>
              </a:rPr>
              <a:t>10100000-10011011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97570" y="4832350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r>
              <a:rPr lang="zh-CN" altLang="en-US"/>
              <a:t>41115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A.-108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zh-CN" sz="1600" b="1" dirty="0">
                <a:latin typeface="+mn-ea"/>
              </a:rPr>
              <a:t>字节整数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其中进制互转部分，直接写答案即可，不需要竖式除法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按权展开相加，下同</a:t>
            </a:r>
            <a:r>
              <a:rPr lang="zh-CN" altLang="zh-CN" sz="1600" b="1" dirty="0">
                <a:latin typeface="+mn-ea"/>
              </a:rPr>
              <a:t>）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4145" y="2263775"/>
            <a:ext cx="7867650" cy="21888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8105" y="2308225"/>
            <a:ext cx="866140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数值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2562225" y="2308225"/>
            <a:ext cx="1666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绝对值二进制表示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4763135" y="2308225"/>
            <a:ext cx="2014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原码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896225" y="2308225"/>
            <a:ext cx="2162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补码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1391920" y="3102610"/>
            <a:ext cx="71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-108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40000" y="3072765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1101100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421505" y="3102610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01101100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696200" y="2759075"/>
            <a:ext cx="18148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10010011</a:t>
            </a:r>
            <a:endParaRPr lang="en-US" altLang="zh-CN"/>
          </a:p>
          <a:p>
            <a:r>
              <a:rPr lang="en-US" altLang="zh-CN"/>
              <a:t>+)            1</a:t>
            </a:r>
            <a:endParaRPr lang="en-US" altLang="zh-CN"/>
          </a:p>
          <a:p>
            <a:r>
              <a:rPr lang="en-US" altLang="zh-CN"/>
              <a:t>——————</a:t>
            </a:r>
            <a:endParaRPr lang="en-US" altLang="zh-CN"/>
          </a:p>
          <a:p>
            <a:r>
              <a:rPr lang="en-US" altLang="zh-CN"/>
              <a:t> 10010100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52185" y="2308225"/>
            <a:ext cx="2014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取反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5881370" y="3102610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10010011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B.-219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14145" y="2263775"/>
            <a:ext cx="9067165" cy="3714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48105" y="2308225"/>
            <a:ext cx="866140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数值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2562225" y="2308225"/>
            <a:ext cx="1666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绝对值二进制表示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4763135" y="2308225"/>
            <a:ext cx="2014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原码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1504315" y="4037330"/>
            <a:ext cx="2162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补码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391920" y="3102610"/>
            <a:ext cx="71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-219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553970" y="3072765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11011011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777615" y="3072765"/>
            <a:ext cx="250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00000000-11011011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726055" y="4312920"/>
            <a:ext cx="50653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11111111-00100100</a:t>
            </a:r>
            <a:endParaRPr lang="en-US" altLang="zh-CN"/>
          </a:p>
          <a:p>
            <a:r>
              <a:rPr lang="en-US" altLang="zh-CN"/>
              <a:t>+)                            1</a:t>
            </a:r>
            <a:endParaRPr lang="en-US" altLang="zh-CN"/>
          </a:p>
          <a:p>
            <a:r>
              <a:rPr lang="en-US" altLang="zh-CN"/>
              <a:t>——————————</a:t>
            </a:r>
            <a:endParaRPr lang="en-US" altLang="zh-CN"/>
          </a:p>
          <a:p>
            <a:r>
              <a:rPr lang="en-US" altLang="zh-CN"/>
              <a:t> 11111111-00100101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551930" y="2308225"/>
            <a:ext cx="2014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取反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370320" y="3102610"/>
            <a:ext cx="391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11111111-00100100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C.-219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14145" y="2263775"/>
            <a:ext cx="9067165" cy="3714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48105" y="2308225"/>
            <a:ext cx="866140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数值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2562225" y="2308225"/>
            <a:ext cx="1666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绝对值二进制表示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4763135" y="2308225"/>
            <a:ext cx="2014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原码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5555" y="4037330"/>
            <a:ext cx="2162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补码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391920" y="3102610"/>
            <a:ext cx="71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-219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553970" y="3072765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11011011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168775" y="3072765"/>
            <a:ext cx="568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00000000-00000000-00000000-11011011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222365" y="4424045"/>
            <a:ext cx="50653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11111111-11111111-11111111-00100100</a:t>
            </a:r>
            <a:endParaRPr lang="en-US" altLang="zh-CN"/>
          </a:p>
          <a:p>
            <a:r>
              <a:rPr lang="en-US" altLang="zh-CN"/>
              <a:t>+)                                                            1</a:t>
            </a:r>
            <a:endParaRPr lang="en-US" altLang="zh-CN"/>
          </a:p>
          <a:p>
            <a:r>
              <a:rPr lang="en-US" altLang="zh-CN"/>
              <a:t>——————————————————</a:t>
            </a:r>
            <a:endParaRPr lang="en-US" altLang="zh-CN"/>
          </a:p>
          <a:p>
            <a:r>
              <a:rPr lang="en-US" altLang="zh-CN"/>
              <a:t> 11111111-11111111-11111111-00100101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604010" y="4148455"/>
            <a:ext cx="2014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取反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437005" y="4702175"/>
            <a:ext cx="565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11111111-11111111-11111111-00100100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本人学号逆序后取最多五位对应的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（例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1234567 =&gt; -76543 / 1234050 =&gt; -50432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37005" y="2263775"/>
            <a:ext cx="9067165" cy="3714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1920" y="2705100"/>
            <a:ext cx="866140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数值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3432810" y="2752725"/>
            <a:ext cx="1666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绝对值二进制表示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7185025" y="2708275"/>
            <a:ext cx="2014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原码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5555" y="4037330"/>
            <a:ext cx="2162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补码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391920" y="310261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-41115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003550" y="3072765"/>
            <a:ext cx="2243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10100000-10011011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124575" y="3102610"/>
            <a:ext cx="568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00000000-00000000-</a:t>
            </a:r>
            <a:r>
              <a:rPr lang="en-US" altLang="zh-CN">
                <a:sym typeface="+mn-ea"/>
              </a:rPr>
              <a:t>10100000-10011011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604010" y="4148455"/>
            <a:ext cx="2014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取反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437005" y="4702175"/>
            <a:ext cx="565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11111111-11111111-01011111-01100100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222365" y="4424045"/>
            <a:ext cx="50653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11111111-11111111-01011111-01100100</a:t>
            </a:r>
            <a:endParaRPr lang="en-US" altLang="zh-CN"/>
          </a:p>
          <a:p>
            <a:r>
              <a:rPr lang="en-US" altLang="zh-CN"/>
              <a:t>+)                                                            1</a:t>
            </a:r>
            <a:endParaRPr lang="en-US" altLang="zh-CN"/>
          </a:p>
          <a:p>
            <a:r>
              <a:rPr lang="en-US" altLang="zh-CN"/>
              <a:t>——————————————————</a:t>
            </a:r>
            <a:endParaRPr lang="en-US" altLang="zh-CN"/>
          </a:p>
          <a:p>
            <a:r>
              <a:rPr lang="en-US" altLang="zh-CN">
                <a:sym typeface="+mn-ea"/>
              </a:rPr>
              <a:t>11111111-11111111-01011111-01100101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414145" y="2339975"/>
            <a:ext cx="893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vs2022 x86/32bit</a:t>
            </a:r>
            <a:r>
              <a:rPr lang="zh-CN" altLang="en-US"/>
              <a:t>为基准，</a:t>
            </a:r>
            <a:r>
              <a:rPr lang="en-US" altLang="zh-CN"/>
              <a:t>[signed]int</a:t>
            </a:r>
            <a:r>
              <a:rPr lang="zh-CN" altLang="en-US"/>
              <a:t>型为</a:t>
            </a:r>
            <a:r>
              <a:rPr lang="en-US" altLang="zh-CN"/>
              <a:t>4</a:t>
            </a:r>
            <a:r>
              <a:rPr lang="zh-CN" altLang="en-US"/>
              <a:t>字节。</a:t>
            </a:r>
            <a:r>
              <a:rPr lang="en-US" altLang="zh-CN"/>
              <a:t>2351114=&gt; -41115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A.1101 1011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1610" y="2124710"/>
            <a:ext cx="8836660" cy="3851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9720" y="213423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数值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86020" y="2124710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178165" y="2124710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6435" y="417004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绝对值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92695" y="417004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加负号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0665" y="2502535"/>
            <a:ext cx="174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11011011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15155" y="2493010"/>
            <a:ext cx="1748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11011011</a:t>
            </a:r>
            <a:endParaRPr lang="en-US" altLang="zh-CN"/>
          </a:p>
          <a:p>
            <a:r>
              <a:rPr lang="en-US" altLang="zh-CN"/>
              <a:t>-)           1</a:t>
            </a:r>
            <a:endParaRPr lang="en-US" altLang="zh-CN"/>
          </a:p>
          <a:p>
            <a:r>
              <a:rPr lang="en-US" altLang="zh-CN"/>
              <a:t>————</a:t>
            </a:r>
            <a:endParaRPr lang="en-US" altLang="zh-CN"/>
          </a:p>
          <a:p>
            <a:r>
              <a:rPr lang="en-US" altLang="zh-CN"/>
              <a:t>11011010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981950" y="2493010"/>
            <a:ext cx="174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00100101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885950" y="46666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37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49745" y="44253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</a:t>
            </a:r>
            <a:r>
              <a:rPr lang="zh-CN" altLang="en-US"/>
              <a:t>37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B.1101 1011 1001 0110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1610" y="2124710"/>
            <a:ext cx="8836660" cy="3851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0665" y="213423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数值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86020" y="2124710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178165" y="2124710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6435" y="417004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绝对值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92695" y="417004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加负号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0665" y="2502535"/>
            <a:ext cx="272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11011011-10010110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15155" y="2493010"/>
            <a:ext cx="3007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11011011-10010110</a:t>
            </a:r>
            <a:endParaRPr lang="en-US" altLang="zh-CN"/>
          </a:p>
          <a:p>
            <a:r>
              <a:rPr lang="en-US" altLang="zh-CN"/>
              <a:t>-)                            1</a:t>
            </a:r>
            <a:endParaRPr lang="en-US" altLang="zh-CN"/>
          </a:p>
          <a:p>
            <a:r>
              <a:rPr lang="en-US" altLang="zh-CN"/>
              <a:t>——————————</a:t>
            </a:r>
            <a:endParaRPr lang="en-US" altLang="zh-CN"/>
          </a:p>
          <a:p>
            <a:r>
              <a:rPr lang="en-US" altLang="zh-CN"/>
              <a:t>11011011-10010101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981950" y="2493010"/>
            <a:ext cx="342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00100100-01101010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885950" y="46666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9322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79030" y="45383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</a:t>
            </a:r>
            <a:r>
              <a:rPr lang="zh-CN" altLang="en-US"/>
              <a:t>9322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C.1101 1011 1001 0110 0101 1010 1101 0110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0665" y="2178685"/>
            <a:ext cx="8836660" cy="3851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0665" y="213423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数值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59980" y="217868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451610" y="4028440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43370" y="4296410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绝对值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44890" y="4296410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加负号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0665" y="2502535"/>
            <a:ext cx="513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11011011-10010110-01011010-11010110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284595" y="2546985"/>
            <a:ext cx="55549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11011011-10010110</a:t>
            </a:r>
            <a:r>
              <a:rPr lang="en-US" altLang="zh-CN">
                <a:sym typeface="+mn-ea"/>
              </a:rPr>
              <a:t>-01011010-11010110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-)                                                              1</a:t>
            </a:r>
            <a:endParaRPr lang="en-US" altLang="zh-CN"/>
          </a:p>
          <a:p>
            <a:r>
              <a:rPr lang="en-US" altLang="zh-CN"/>
              <a:t>—————————————————</a:t>
            </a:r>
            <a:endParaRPr lang="en-US" altLang="zh-CN"/>
          </a:p>
          <a:p>
            <a:r>
              <a:rPr lang="en-US" altLang="zh-CN"/>
              <a:t>11011011-10010110-01011010-11010101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37665" y="4486910"/>
            <a:ext cx="513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00100100-01101001-10100101-00101010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177280" y="4664710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610903338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65185" y="4664710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r>
              <a:rPr lang="zh-CN" altLang="en-US"/>
              <a:t>610903338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3312</Words>
  <Application>WPS 演示</Application>
  <PresentationFormat>宽屏</PresentationFormat>
  <Paragraphs>274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144</cp:revision>
  <dcterms:created xsi:type="dcterms:W3CDTF">2020-08-13T13:39:00Z</dcterms:created>
  <dcterms:modified xsi:type="dcterms:W3CDTF">2024-03-03T13:02:53Z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0F4077D9423E41C080BAA41126C50F94_12</vt:lpwstr>
  </property>
  <property fmtid="{D5CDD505-2E9C-101B-9397-08002B2CF9AE}" pid="3" name="KSOProductBuildVer">
    <vt:lpwstr>2052-12.1.0.16388</vt:lpwstr>
  </property>
</Properties>
</file>