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449" r:id="rId4"/>
    <p:sldId id="1237" r:id="rId5"/>
    <p:sldId id="1238" r:id="rId7"/>
    <p:sldId id="850" r:id="rId8"/>
    <p:sldId id="1239" r:id="rId9"/>
    <p:sldId id="1240" r:id="rId10"/>
    <p:sldId id="1241" r:id="rId11"/>
    <p:sldId id="522" r:id="rId12"/>
    <p:sldId id="839" r:id="rId13"/>
    <p:sldId id="849" r:id="rId14"/>
    <p:sldId id="840" r:id="rId15"/>
    <p:sldId id="1255" r:id="rId16"/>
    <p:sldId id="842" r:id="rId17"/>
    <p:sldId id="843" r:id="rId18"/>
    <p:sldId id="844" r:id="rId19"/>
    <p:sldId id="845" r:id="rId20"/>
    <p:sldId id="846" r:id="rId21"/>
    <p:sldId id="815" r:id="rId22"/>
    <p:sldId id="1263" r:id="rId23"/>
    <p:sldId id="1242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6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0634" y="136525"/>
            <a:ext cx="11370733" cy="3294074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10634" y="3943797"/>
            <a:ext cx="11370732" cy="227602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24454" y="817032"/>
            <a:ext cx="2880000" cy="5156200"/>
          </a:xfrm>
        </p:spPr>
        <p:txBody>
          <a:bodyPr wrap="square" anchor="ctr">
            <a:normAutofit/>
          </a:bodyPr>
          <a:lstStyle>
            <a:lvl1pPr algn="ctr">
              <a:defRPr sz="50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87967" y="3694111"/>
            <a:ext cx="10016067" cy="2452689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87967" y="313268"/>
            <a:ext cx="10016067" cy="2928406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69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17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4373" y="136948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4373" y="2066355"/>
            <a:ext cx="5157787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311265" y="1354875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311265" y="2051750"/>
            <a:ext cx="5183188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325" y="1296035"/>
            <a:ext cx="10800080" cy="57594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4134" y="491067"/>
            <a:ext cx="11243733" cy="2964933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74134" y="3937065"/>
            <a:ext cx="11243732" cy="231980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4690" y="1364615"/>
            <a:ext cx="10799445" cy="48133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469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6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www.h-schmidt.net/FloatConverter/IEEE754.html" TargetMode="External"/><Relationship Id="rId4" Type="http://schemas.openxmlformats.org/officeDocument/2006/relationships/hyperlink" Target="https://blog.csdn.net/gao_zhennan/article/details/120717424" TargetMode="External"/><Relationship Id="rId3" Type="http://schemas.openxmlformats.org/officeDocument/2006/relationships/hyperlink" Target="https://www.bilibili.com/video/BV1iW411d7hd?is_story_h5=false&amp;p=4&amp;share_from=ugc&amp;share_medium=android&amp;share_plat=android&amp;share_session_id=e12b54be-6ffa-4381-9582-9d5b53c50fb3&amp;share_source=QQ&amp;share_tag=s_i&amp;timestamp=1662273598&amp;unique_k=AuouMEO" TargetMode="External"/><Relationship Id="rId2" Type="http://schemas.openxmlformats.org/officeDocument/2006/relationships/hyperlink" Target="https://zhuanlan.zhihu.com/p/343033661" TargetMode="External"/><Relationship Id="rId1" Type="http://schemas.openxmlformats.org/officeDocument/2006/relationships/hyperlink" Target="https://baike.baidu.com/item/IEEE%20754/3869922?fr=aladd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081405"/>
            <a:ext cx="11033125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B.-4111532.2351114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1100 1010 0111 1010 1111 0010 10110001_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_1__</a:t>
            </a:r>
            <a:r>
              <a:rPr lang="en-US" altLang="zh-CN" sz="1600" b="1" dirty="0">
                <a:latin typeface="+mn-ea"/>
              </a:rPr>
              <a:t>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______1001 0100_______(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148_</a:t>
            </a:r>
            <a:r>
              <a:rPr lang="en-US" altLang="zh-CN" sz="1600" b="1" dirty="0">
                <a:latin typeface="+mn-ea"/>
              </a:rPr>
              <a:t>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21_</a:t>
            </a:r>
            <a:r>
              <a:rPr lang="en-US" altLang="zh-CN" sz="1600" b="1" dirty="0">
                <a:latin typeface="+mn-ea"/>
              </a:rPr>
              <a:t>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111 1010 1111 0010 1011 0001_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0.96053135395050048828125</a:t>
            </a:r>
            <a:r>
              <a:rPr lang="en-US" altLang="zh-CN" sz="1600" b="1" dirty="0">
                <a:latin typeface="+mn-ea"/>
              </a:rPr>
              <a:t>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1.96053135395050048828125__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081405"/>
            <a:ext cx="10950575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C.0.002351114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_0011 1011 0001 1010 0001 0101 0010 0110_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_0_____</a:t>
            </a:r>
            <a:endParaRPr lang="en-US" altLang="zh-CN" sz="1600" b="1" u="sng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__0111 0110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_118</a:t>
            </a:r>
            <a:r>
              <a:rPr lang="en-US" altLang="zh-CN" sz="1600" b="1" dirty="0">
                <a:latin typeface="+mn-ea"/>
              </a:rPr>
              <a:t>_________(32bit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-9__</a:t>
            </a:r>
            <a:r>
              <a:rPr lang="en-US" altLang="zh-CN" sz="1600" b="1" dirty="0">
                <a:latin typeface="+mn-ea"/>
              </a:rPr>
              <a:t>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_001 1010 0001 0101 0010 0110_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_0.2037703990936279296875</a:t>
            </a:r>
            <a:r>
              <a:rPr lang="en-US" altLang="zh-CN" sz="1600" b="1" dirty="0">
                <a:latin typeface="+mn-ea"/>
              </a:rPr>
              <a:t>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1.2037703990936279296875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081405"/>
            <a:ext cx="10950575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D.-0.004111532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_1011 1011 1000 0110 1011 1010 0000 1000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_1</a:t>
            </a:r>
            <a:r>
              <a:rPr lang="en-US" altLang="zh-CN" sz="1600" b="1" u="sng" dirty="0">
                <a:latin typeface="+mn-ea"/>
              </a:rPr>
              <a:t>_____</a:t>
            </a:r>
            <a:endParaRPr lang="en-US" altLang="zh-CN" sz="1600" b="1" u="sng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___0111 0111_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_118</a:t>
            </a:r>
            <a:r>
              <a:rPr lang="en-US" altLang="zh-CN" sz="1600" b="1" dirty="0">
                <a:latin typeface="+mn-ea"/>
              </a:rPr>
              <a:t>_________(32bit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-9__</a:t>
            </a:r>
            <a:r>
              <a:rPr lang="en-US" altLang="zh-CN" sz="1600" b="1" dirty="0">
                <a:latin typeface="+mn-ea"/>
              </a:rPr>
              <a:t>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_000 0110 1011 1010 0000 1000_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latin typeface="+mn-ea"/>
              </a:rPr>
              <a:t>_0.05255222320556640625</a:t>
            </a:r>
            <a:r>
              <a:rPr lang="en-US" altLang="zh-CN" sz="1600" b="1" dirty="0">
                <a:latin typeface="+mn-ea"/>
              </a:rPr>
              <a:t>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1.05255222320556640625_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2545" y="1081405"/>
            <a:ext cx="12018010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A.2351114.4111532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0100 0001 0100 0001 1111 0000 0000 0101 0011 0100 1010 0000 1010 1011 0000 0110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0__</a:t>
            </a:r>
            <a:r>
              <a:rPr lang="en-US" altLang="zh-CN" sz="1600" b="1" dirty="0">
                <a:latin typeface="+mn-ea"/>
              </a:rPr>
              <a:t>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100 0001 0100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_1044__</a:t>
            </a:r>
            <a:r>
              <a:rPr lang="en-US" altLang="zh-CN" sz="1600" b="1" dirty="0">
                <a:latin typeface="+mn-ea"/>
              </a:rPr>
              <a:t>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_21___</a:t>
            </a:r>
            <a:r>
              <a:rPr lang="en-US" altLang="zh-CN" sz="1600" b="1" dirty="0">
                <a:latin typeface="+mn-ea"/>
              </a:rPr>
              <a:t>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_0001 1111 0000 0000 0101 0011 0100 1010 0000 1010 1011 0000 0110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_0.121098714424705544701055259793065488338470458984375</a:t>
            </a:r>
            <a:r>
              <a:rPr lang="en-US" altLang="zh-CN" sz="1600" b="1" dirty="0">
                <a:latin typeface="+mn-ea"/>
              </a:rPr>
              <a:t>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1.121098714424705544701055259793065488338470458984375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0" y="1081405"/>
            <a:ext cx="12061190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B.-4111532.2351114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1100 0001 0100 1111 0101 1110 0101 0110 0001 1110 0001 1000 0010 0001 0101  1111_</a:t>
            </a:r>
            <a:r>
              <a:rPr lang="en-US" altLang="zh-CN" sz="1600" b="1" dirty="0">
                <a:latin typeface="+mn-ea"/>
              </a:rPr>
              <a:t>________________________(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_1__</a:t>
            </a:r>
            <a:r>
              <a:rPr lang="en-US" altLang="zh-CN" sz="1600" b="1" dirty="0">
                <a:latin typeface="+mn-ea"/>
              </a:rPr>
              <a:t>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100 0001 0100__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_1044_</a:t>
            </a:r>
            <a:r>
              <a:rPr lang="en-US" altLang="zh-CN" sz="1600" b="1" dirty="0">
                <a:latin typeface="+mn-ea"/>
              </a:rPr>
              <a:t>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_______</a:t>
            </a:r>
            <a:r>
              <a:rPr lang="en-US" altLang="zh-CN" sz="1600" b="1" u="sng" dirty="0">
                <a:latin typeface="+mn-ea"/>
              </a:rPr>
              <a:t>21_</a:t>
            </a:r>
            <a:r>
              <a:rPr lang="en-US" altLang="zh-CN" sz="1600" b="1" dirty="0">
                <a:latin typeface="+mn-ea"/>
              </a:rPr>
              <a:t>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_1111 0101 1110 0101 0110 0001 1110 0001 1000 0010 0001 0101 1111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__0.9605313468510627838981008608243428170680999755859375</a:t>
            </a:r>
            <a:r>
              <a:rPr lang="en-US" altLang="zh-CN" sz="1600" b="1" dirty="0">
                <a:latin typeface="+mn-ea"/>
              </a:rPr>
              <a:t>________(64bit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_-1.9605313468510627838981008608243428170680999755859375_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04140" y="1081405"/>
            <a:ext cx="11956415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C.0.002351114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__________</a:t>
            </a:r>
            <a:r>
              <a:rPr lang="en-US" altLang="zh-CN" sz="1600" b="1" u="sng" dirty="0">
                <a:latin typeface="+mn-ea"/>
              </a:rPr>
              <a:t>0011 1111 0110 0011 0100 0010 1010 0100 1011 0111 1010 0111 0100 0011 0001 1101_</a:t>
            </a:r>
            <a:r>
              <a:rPr lang="en-US" altLang="zh-CN" sz="1600" b="1" dirty="0">
                <a:latin typeface="+mn-ea"/>
              </a:rPr>
              <a:t>__________________(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</a:rPr>
              <a:t>__0__</a:t>
            </a:r>
            <a:r>
              <a:rPr lang="en-US" altLang="zh-CN" sz="1600" b="1" dirty="0">
                <a:latin typeface="+mn-ea"/>
              </a:rPr>
              <a:t>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011 1111 0110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_1014_</a:t>
            </a:r>
            <a:r>
              <a:rPr lang="en-US" altLang="zh-CN" sz="1600" b="1" dirty="0">
                <a:latin typeface="+mn-ea"/>
              </a:rPr>
              <a:t>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-9__</a:t>
            </a:r>
            <a:r>
              <a:rPr lang="en-US" altLang="zh-CN" sz="1600" b="1" dirty="0">
                <a:latin typeface="+mn-ea"/>
              </a:rPr>
              <a:t>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0011 0100 0010 1010 0100 1011 0111 1010 0111 0100 0011 0001 1101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_0.2037703680000000350247546521131880581378936767578125_</a:t>
            </a:r>
            <a:r>
              <a:rPr lang="en-US" altLang="zh-CN" sz="1600" b="1" dirty="0">
                <a:latin typeface="+mn-ea"/>
              </a:rPr>
              <a:t>________(64bit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1.2037703680000000350247546521131880581378936767578125_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80975" y="1081405"/>
            <a:ext cx="11687810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D.-0.004111532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（设学号为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，按规则更换为学号和学号逆序）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注：尾数为负、指数为负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________</a:t>
            </a:r>
            <a:r>
              <a:rPr lang="en-US" altLang="zh-CN" sz="1600" b="1" u="sng" dirty="0">
                <a:latin typeface="+mn-ea"/>
              </a:rPr>
              <a:t>1011 1111 0111 0000 1101 0111 0100 0000 1111 0111 1001 1111 1001 0001 1101 1111_</a:t>
            </a:r>
            <a:r>
              <a:rPr lang="en-US" altLang="zh-CN" sz="1600" b="1" dirty="0">
                <a:latin typeface="+mn-ea"/>
              </a:rPr>
              <a:t>____________________(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P.5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_1__</a:t>
            </a:r>
            <a:r>
              <a:rPr lang="en-US" altLang="zh-CN" sz="1600" b="1" dirty="0">
                <a:latin typeface="+mn-ea"/>
              </a:rPr>
              <a:t>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__011 1111 0111__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1015</a:t>
            </a:r>
            <a:r>
              <a:rPr lang="en-US" altLang="zh-CN" sz="1600" b="1" dirty="0">
                <a:latin typeface="+mn-ea"/>
              </a:rPr>
              <a:t>________(64bit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</a:rPr>
              <a:t>-8_</a:t>
            </a:r>
            <a:r>
              <a:rPr lang="en-US" altLang="zh-CN" sz="1600" b="1" dirty="0">
                <a:latin typeface="+mn-ea"/>
              </a:rPr>
              <a:t>_____(64bit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_0000 1101 0111 0100 0000 1111 0111 1001 1111 1001 0001 1101 1111__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_0.0525521920000000530848183188936673104763031005859375__</a:t>
            </a:r>
            <a:r>
              <a:rPr lang="en-US" altLang="zh-CN" sz="1600" b="1" dirty="0">
                <a:latin typeface="+mn-ea"/>
              </a:rPr>
              <a:t>_______(64bit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en-US" altLang="zh-CN" sz="1600" b="1" u="sng" dirty="0">
                <a:latin typeface="+mn-ea"/>
              </a:rPr>
              <a:t>-1.0525521920000000530848183188936673104763031005859375_</a:t>
            </a:r>
            <a:r>
              <a:rPr lang="en-US" altLang="zh-CN" sz="1600" b="1" dirty="0">
                <a:latin typeface="+mn-ea"/>
              </a:rPr>
              <a:t>_________(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、总结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float</a:t>
            </a:r>
            <a:r>
              <a:rPr lang="zh-CN" altLang="en-US" sz="1600" b="1" dirty="0">
                <a:latin typeface="+mn-ea"/>
              </a:rPr>
              <a:t>型数据的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是如何分段来表示一个单精度的浮点数的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给出</a:t>
            </a:r>
            <a:r>
              <a:rPr lang="en-US" altLang="zh-CN" sz="1600" b="1" dirty="0">
                <a:latin typeface="+mn-ea"/>
              </a:rPr>
              <a:t>bit</a:t>
            </a:r>
            <a:r>
              <a:rPr lang="zh-CN" altLang="en-US" sz="1600" b="1" dirty="0">
                <a:latin typeface="+mn-ea"/>
              </a:rPr>
              <a:t>位的分段解释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尾数的正负如何表示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尾数如何表示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指数的正负如何表示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指数如何表示</a:t>
            </a:r>
            <a:r>
              <a:rPr lang="en-US" altLang="zh-CN" sz="1600" b="1" dirty="0">
                <a:latin typeface="+mn-ea"/>
              </a:rPr>
              <a:t>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分为</a:t>
            </a:r>
            <a:r>
              <a:rPr lang="en-US" altLang="zh-CN" sz="1600" b="1" dirty="0">
                <a:latin typeface="+mn-ea"/>
              </a:rPr>
              <a:t>1bit</a:t>
            </a:r>
            <a:r>
              <a:rPr lang="zh-CN" altLang="en-US" sz="1600" b="1" dirty="0">
                <a:latin typeface="+mn-ea"/>
              </a:rPr>
              <a:t>的符号位，</a:t>
            </a:r>
            <a:r>
              <a:rPr lang="en-US" altLang="zh-CN" sz="1600" b="1" dirty="0">
                <a:latin typeface="+mn-ea"/>
              </a:rPr>
              <a:t>8bit</a:t>
            </a:r>
            <a:r>
              <a:rPr lang="zh-CN" altLang="en-US" sz="1600" b="1" dirty="0">
                <a:latin typeface="+mn-ea"/>
              </a:rPr>
              <a:t>的指数偏移值，</a:t>
            </a:r>
            <a:r>
              <a:rPr lang="en-US" altLang="zh-CN" sz="1600" b="1" dirty="0">
                <a:latin typeface="+mn-ea"/>
              </a:rPr>
              <a:t>23bit</a:t>
            </a:r>
            <a:r>
              <a:rPr lang="zh-CN" altLang="en-US" sz="1600" b="1" dirty="0">
                <a:latin typeface="+mn-ea"/>
              </a:rPr>
              <a:t>的分数值；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尾数的正负由符号位的</a:t>
            </a:r>
            <a:r>
              <a:rPr lang="en-US" altLang="zh-CN" sz="1600" b="1" dirty="0">
                <a:latin typeface="+mn-ea"/>
              </a:rPr>
              <a:t>0/1</a:t>
            </a:r>
            <a:r>
              <a:rPr lang="zh-CN" altLang="en-US" sz="1600" b="1" dirty="0">
                <a:latin typeface="+mn-ea"/>
              </a:rPr>
              <a:t>表示；尾数由原码表示；指数正负就是移码大小，小于</a:t>
            </a:r>
            <a:r>
              <a:rPr lang="en-US" altLang="zh-CN" sz="1600" b="1" dirty="0">
                <a:latin typeface="+mn-ea"/>
              </a:rPr>
              <a:t>127</a:t>
            </a:r>
            <a:r>
              <a:rPr lang="zh-CN" altLang="en-US" sz="1600" b="1" dirty="0">
                <a:latin typeface="+mn-ea"/>
              </a:rPr>
              <a:t>的就是负数；指数是由移码表示；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endParaRPr lang="zh-CN" altLang="en-US" sz="1600" b="1" dirty="0">
              <a:latin typeface="+mn-ea"/>
            </a:endParaRPr>
          </a:p>
          <a:p>
            <a:pPr algn="l" eaLnBrk="1" hangingPunct="1"/>
            <a:endParaRPr lang="zh-CN" altLang="en-US" sz="1600" b="1" dirty="0">
              <a:latin typeface="+mn-ea"/>
            </a:endParaRPr>
          </a:p>
          <a:p>
            <a:pPr algn="l" eaLnBrk="1" hangingPunct="1"/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</a:t>
            </a:r>
            <a:r>
              <a:rPr lang="zh-CN" altLang="en-US" sz="1600" b="1" dirty="0">
                <a:latin typeface="+mn-ea"/>
              </a:rPr>
              <a:t>为什么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型数据只有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位十进制有效数字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为什么最大只能是</a:t>
            </a:r>
            <a:r>
              <a:rPr lang="en-US" altLang="zh-CN" sz="1600" b="1" dirty="0">
                <a:latin typeface="+mn-ea"/>
              </a:rPr>
              <a:t>3.4x10</a:t>
            </a:r>
            <a:r>
              <a:rPr lang="en-US" altLang="zh-CN" sz="1600" b="1" baseline="30000" dirty="0">
                <a:latin typeface="+mn-ea"/>
              </a:rPr>
              <a:t>38</a:t>
            </a:r>
            <a:r>
              <a:rPr lang="en-US" altLang="zh-CN" sz="1600" b="1" dirty="0">
                <a:latin typeface="+mn-ea"/>
              </a:rPr>
              <a:t> ?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有些资料上说有效位数是</a:t>
            </a:r>
            <a:r>
              <a:rPr lang="en-US" altLang="zh-CN" sz="1600" b="1" dirty="0">
                <a:latin typeface="+mn-ea"/>
              </a:rPr>
              <a:t>6~7</a:t>
            </a:r>
            <a:r>
              <a:rPr lang="zh-CN" altLang="en-US" sz="1600" b="1" dirty="0">
                <a:latin typeface="+mn-ea"/>
              </a:rPr>
              <a:t>位，能找出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位</a:t>
            </a:r>
            <a:r>
              <a:rPr lang="en-US" altLang="zh-CN" sz="1600" b="1" dirty="0">
                <a:latin typeface="+mn-ea"/>
              </a:rPr>
              <a:t>/7</a:t>
            </a:r>
            <a:r>
              <a:rPr lang="zh-CN" altLang="en-US" sz="1600" b="1" dirty="0">
                <a:latin typeface="+mn-ea"/>
              </a:rPr>
              <a:t>位不同的例子吗</a:t>
            </a:r>
            <a:r>
              <a:rPr lang="en-US" altLang="zh-CN" sz="1600" b="1" dirty="0">
                <a:latin typeface="+mn-ea"/>
              </a:rPr>
              <a:t>?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float类型的数值由二进制下的后23位决定的，而这后23位表示的十进制的数最大为2^23=8388608。也就是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位数字；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由于float的指数部分对应的指数范围为-128~128，所以取值范围为： -2^128到2^128，约等于-3.4E38 — +3.4E38；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 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1.563353125*2^6=100.125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位有效数字）</a:t>
            </a:r>
            <a:r>
              <a:rPr lang="en-US" altLang="zh-CN" sz="1600" b="1" dirty="0">
                <a:latin typeface="+mn-ea"/>
              </a:rPr>
              <a:t>                             1.953369140625*2^9=1000.125(7</a:t>
            </a:r>
            <a:r>
              <a:rPr lang="zh-CN" altLang="en-US" sz="1600" b="1" dirty="0">
                <a:latin typeface="+mn-ea"/>
              </a:rPr>
              <a:t>位有效数字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5119370"/>
            <a:ext cx="4667250" cy="1524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5043170"/>
            <a:ext cx="447675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+mn-ea"/>
              </a:rPr>
              <a:t>总结（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610870"/>
            <a:ext cx="12132945" cy="6032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eaLnBrk="1" hangingPunct="1"/>
            <a:r>
              <a:rPr lang="en-US" altLang="zh-CN" b="1" dirty="0">
                <a:latin typeface="+mn-ea"/>
                <a:sym typeface="+mn-ea"/>
              </a:rPr>
              <a:t>(3) double</a:t>
            </a:r>
            <a:r>
              <a:rPr lang="zh-CN" altLang="en-US" b="1" dirty="0">
                <a:latin typeface="+mn-ea"/>
                <a:sym typeface="+mn-ea"/>
              </a:rPr>
              <a:t>型数据的</a:t>
            </a:r>
            <a:r>
              <a:rPr lang="en-US" altLang="zh-CN" b="1" dirty="0">
                <a:latin typeface="+mn-ea"/>
                <a:sym typeface="+mn-ea"/>
              </a:rPr>
              <a:t>64bit</a:t>
            </a:r>
            <a:r>
              <a:rPr lang="zh-CN" altLang="en-US" b="1" dirty="0">
                <a:latin typeface="+mn-ea"/>
                <a:sym typeface="+mn-ea"/>
              </a:rPr>
              <a:t>是如何分段来表示一个双精度的浮点数的</a:t>
            </a:r>
            <a:r>
              <a:rPr lang="en-US" altLang="zh-CN" b="1" dirty="0">
                <a:latin typeface="+mn-ea"/>
                <a:sym typeface="+mn-ea"/>
              </a:rPr>
              <a:t>? </a:t>
            </a:r>
            <a:r>
              <a:rPr lang="zh-CN" altLang="en-US" b="1" dirty="0">
                <a:latin typeface="+mn-ea"/>
                <a:sym typeface="+mn-ea"/>
              </a:rPr>
              <a:t>给出</a:t>
            </a:r>
            <a:r>
              <a:rPr lang="en-US" altLang="zh-CN" b="1" dirty="0">
                <a:latin typeface="+mn-ea"/>
                <a:sym typeface="+mn-ea"/>
              </a:rPr>
              <a:t>bit</a:t>
            </a:r>
            <a:r>
              <a:rPr lang="zh-CN" altLang="en-US" b="1" dirty="0">
                <a:latin typeface="+mn-ea"/>
                <a:sym typeface="+mn-ea"/>
              </a:rPr>
              <a:t>位的分段解释</a:t>
            </a:r>
            <a:endParaRPr lang="en-US" altLang="zh-CN" b="1" dirty="0">
              <a:latin typeface="+mn-ea"/>
            </a:endParaRPr>
          </a:p>
          <a:p>
            <a:pPr algn="l" eaLnBrk="1" hangingPunct="1"/>
            <a:r>
              <a:rPr lang="en-US" altLang="zh-CN" b="1" dirty="0">
                <a:latin typeface="+mn-ea"/>
                <a:sym typeface="+mn-ea"/>
              </a:rPr>
              <a:t>    </a:t>
            </a:r>
            <a:r>
              <a:rPr lang="zh-CN" altLang="en-US" b="1" dirty="0">
                <a:latin typeface="+mn-ea"/>
                <a:sym typeface="+mn-ea"/>
              </a:rPr>
              <a:t>尾数的正负如何表示</a:t>
            </a:r>
            <a:r>
              <a:rPr lang="en-US" altLang="zh-CN" b="1" dirty="0">
                <a:latin typeface="+mn-ea"/>
                <a:sym typeface="+mn-ea"/>
              </a:rPr>
              <a:t>? </a:t>
            </a:r>
            <a:r>
              <a:rPr lang="zh-CN" altLang="en-US" b="1" dirty="0">
                <a:latin typeface="+mn-ea"/>
                <a:sym typeface="+mn-ea"/>
              </a:rPr>
              <a:t>尾数如何表示</a:t>
            </a:r>
            <a:r>
              <a:rPr lang="en-US" altLang="zh-CN" b="1" dirty="0">
                <a:latin typeface="+mn-ea"/>
                <a:sym typeface="+mn-ea"/>
              </a:rPr>
              <a:t>? </a:t>
            </a:r>
            <a:r>
              <a:rPr lang="zh-CN" altLang="en-US" b="1" dirty="0">
                <a:latin typeface="+mn-ea"/>
                <a:sym typeface="+mn-ea"/>
              </a:rPr>
              <a:t>指数的正负如何表示</a:t>
            </a:r>
            <a:r>
              <a:rPr lang="en-US" altLang="zh-CN" b="1" dirty="0">
                <a:latin typeface="+mn-ea"/>
                <a:sym typeface="+mn-ea"/>
              </a:rPr>
              <a:t>? </a:t>
            </a:r>
            <a:r>
              <a:rPr lang="zh-CN" altLang="en-US" b="1" dirty="0">
                <a:latin typeface="+mn-ea"/>
                <a:sym typeface="+mn-ea"/>
              </a:rPr>
              <a:t>指数如何表示</a:t>
            </a:r>
            <a:r>
              <a:rPr lang="en-US" altLang="zh-CN" b="1" dirty="0">
                <a:latin typeface="+mn-ea"/>
                <a:sym typeface="+mn-ea"/>
              </a:rPr>
              <a:t>?</a:t>
            </a:r>
            <a:endParaRPr lang="zh-CN" altLang="en-US" b="1" dirty="0">
              <a:latin typeface="+mn-ea"/>
            </a:endParaRPr>
          </a:p>
          <a:p>
            <a:pPr algn="l" eaLnBrk="1" hangingPunct="1"/>
            <a:r>
              <a:rPr lang="en-US" altLang="zh-CN" b="1" dirty="0">
                <a:latin typeface="+mn-ea"/>
              </a:rPr>
              <a:t>1bit</a:t>
            </a:r>
            <a:r>
              <a:rPr lang="zh-CN" altLang="en-US" b="1" dirty="0">
                <a:latin typeface="+mn-ea"/>
              </a:rPr>
              <a:t>的符号位，</a:t>
            </a:r>
            <a:r>
              <a:rPr lang="en-US" altLang="zh-CN" b="1" dirty="0">
                <a:latin typeface="+mn-ea"/>
              </a:rPr>
              <a:t>11bit</a:t>
            </a:r>
            <a:r>
              <a:rPr lang="zh-CN" altLang="en-US" b="1" dirty="0">
                <a:latin typeface="+mn-ea"/>
              </a:rPr>
              <a:t>的指数偏移值，</a:t>
            </a:r>
            <a:r>
              <a:rPr lang="en-US" altLang="zh-CN" b="1" dirty="0">
                <a:latin typeface="+mn-ea"/>
              </a:rPr>
              <a:t>53bit</a:t>
            </a:r>
            <a:r>
              <a:rPr lang="zh-CN" altLang="en-US" b="1" dirty="0">
                <a:latin typeface="+mn-ea"/>
              </a:rPr>
              <a:t>的分数值；</a:t>
            </a:r>
            <a:endParaRPr lang="zh-CN" altLang="en-US" b="1" dirty="0">
              <a:latin typeface="+mn-ea"/>
            </a:endParaRPr>
          </a:p>
          <a:p>
            <a:pPr algn="l" eaLnBrk="1" hangingPunct="1"/>
            <a:r>
              <a:rPr lang="zh-CN" altLang="en-US" b="1" dirty="0">
                <a:latin typeface="+mn-ea"/>
              </a:rPr>
              <a:t>尾数的正负由符号位</a:t>
            </a:r>
            <a:r>
              <a:rPr lang="en-US" altLang="zh-CN" b="1" dirty="0">
                <a:latin typeface="+mn-ea"/>
              </a:rPr>
              <a:t>0/1</a:t>
            </a:r>
            <a:r>
              <a:rPr lang="zh-CN" altLang="en-US" b="1" dirty="0">
                <a:latin typeface="+mn-ea"/>
              </a:rPr>
              <a:t>表示；尾数由原码表示；指数正负由移码大小表示，移码小于</a:t>
            </a:r>
            <a:r>
              <a:rPr lang="en-US" altLang="zh-CN" b="1" dirty="0">
                <a:latin typeface="+mn-ea"/>
              </a:rPr>
              <a:t>1023</a:t>
            </a:r>
            <a:r>
              <a:rPr lang="zh-CN" altLang="en-US" b="1" dirty="0">
                <a:latin typeface="+mn-ea"/>
              </a:rPr>
              <a:t>就是负数；</a:t>
            </a:r>
            <a:endParaRPr lang="zh-CN" altLang="en-US" b="1" dirty="0">
              <a:latin typeface="+mn-ea"/>
            </a:endParaRPr>
          </a:p>
          <a:p>
            <a:pPr algn="l" eaLnBrk="1" hangingPunct="1"/>
            <a:r>
              <a:rPr lang="zh-CN" altLang="en-US" b="1" dirty="0">
                <a:latin typeface="+mn-ea"/>
              </a:rPr>
              <a:t>指数由移码表示；</a:t>
            </a:r>
            <a:endParaRPr lang="zh-CN" altLang="en-US" b="1" dirty="0">
              <a:latin typeface="+mn-ea"/>
            </a:endParaRPr>
          </a:p>
          <a:p>
            <a:pPr algn="l" eaLnBrk="1" hangingPunct="1"/>
            <a:endParaRPr lang="en-US" altLang="zh-CN" b="1" dirty="0">
              <a:latin typeface="+mn-ea"/>
            </a:endParaRPr>
          </a:p>
          <a:p>
            <a:pPr algn="l" eaLnBrk="1" hangingPunct="1"/>
            <a:endParaRPr lang="en-US" altLang="zh-CN" b="1" dirty="0">
              <a:latin typeface="+mn-ea"/>
            </a:endParaRPr>
          </a:p>
          <a:p>
            <a:pPr algn="l" eaLnBrk="1" hangingPunct="1"/>
            <a:r>
              <a:rPr lang="en-US" altLang="zh-CN" b="1" dirty="0">
                <a:latin typeface="+mn-ea"/>
                <a:sym typeface="+mn-ea"/>
              </a:rPr>
              <a:t>(4) </a:t>
            </a:r>
            <a:r>
              <a:rPr lang="zh-CN" altLang="en-US" b="1" dirty="0">
                <a:latin typeface="+mn-ea"/>
                <a:sym typeface="+mn-ea"/>
              </a:rPr>
              <a:t>为什么</a:t>
            </a:r>
            <a:r>
              <a:rPr lang="en-US" altLang="zh-CN" b="1" dirty="0">
                <a:latin typeface="+mn-ea"/>
                <a:sym typeface="+mn-ea"/>
              </a:rPr>
              <a:t>double</a:t>
            </a:r>
            <a:r>
              <a:rPr lang="zh-CN" altLang="en-US" b="1" dirty="0">
                <a:latin typeface="+mn-ea"/>
                <a:sym typeface="+mn-ea"/>
              </a:rPr>
              <a:t>型数据只有</a:t>
            </a:r>
            <a:r>
              <a:rPr lang="en-US" altLang="zh-CN" b="1" dirty="0">
                <a:latin typeface="+mn-ea"/>
                <a:sym typeface="+mn-ea"/>
              </a:rPr>
              <a:t>15</a:t>
            </a:r>
            <a:r>
              <a:rPr lang="zh-CN" altLang="en-US" b="1" dirty="0">
                <a:latin typeface="+mn-ea"/>
                <a:sym typeface="+mn-ea"/>
              </a:rPr>
              <a:t>位十进制有效数字</a:t>
            </a:r>
            <a:r>
              <a:rPr lang="en-US" altLang="zh-CN" b="1" dirty="0">
                <a:latin typeface="+mn-ea"/>
                <a:sym typeface="+mn-ea"/>
              </a:rPr>
              <a:t>? </a:t>
            </a:r>
            <a:r>
              <a:rPr lang="zh-CN" altLang="en-US" b="1" dirty="0">
                <a:latin typeface="+mn-ea"/>
                <a:sym typeface="+mn-ea"/>
              </a:rPr>
              <a:t>为什么最大只能是</a:t>
            </a:r>
            <a:r>
              <a:rPr lang="en-US" altLang="zh-CN" b="1" dirty="0">
                <a:latin typeface="+mn-ea"/>
                <a:sym typeface="+mn-ea"/>
              </a:rPr>
              <a:t>1.7x10</a:t>
            </a:r>
            <a:r>
              <a:rPr lang="en-US" altLang="zh-CN" b="1" baseline="30000" dirty="0">
                <a:latin typeface="+mn-ea"/>
                <a:sym typeface="+mn-ea"/>
              </a:rPr>
              <a:t>308</a:t>
            </a:r>
            <a:r>
              <a:rPr lang="en-US" altLang="zh-CN" b="1" dirty="0">
                <a:latin typeface="+mn-ea"/>
                <a:sym typeface="+mn-ea"/>
              </a:rPr>
              <a:t> ?</a:t>
            </a:r>
            <a:endParaRPr lang="zh-CN" altLang="en-US" b="1" dirty="0">
              <a:latin typeface="+mn-ea"/>
            </a:endParaRPr>
          </a:p>
          <a:p>
            <a:pPr algn="l" eaLnBrk="1" hangingPunct="1"/>
            <a:r>
              <a:rPr lang="en-US" altLang="zh-CN" b="1" dirty="0">
                <a:latin typeface="+mn-ea"/>
                <a:sym typeface="+mn-ea"/>
              </a:rPr>
              <a:t>    </a:t>
            </a:r>
            <a:r>
              <a:rPr lang="zh-CN" altLang="en-US" b="1" dirty="0">
                <a:latin typeface="+mn-ea"/>
                <a:sym typeface="+mn-ea"/>
              </a:rPr>
              <a:t>有些资料上说有效位数是</a:t>
            </a:r>
            <a:r>
              <a:rPr lang="en-US" altLang="zh-CN" b="1" dirty="0">
                <a:latin typeface="+mn-ea"/>
                <a:sym typeface="+mn-ea"/>
              </a:rPr>
              <a:t>15~16</a:t>
            </a:r>
            <a:r>
              <a:rPr lang="zh-CN" altLang="en-US" b="1" dirty="0">
                <a:latin typeface="+mn-ea"/>
                <a:sym typeface="+mn-ea"/>
              </a:rPr>
              <a:t>位，能找出</a:t>
            </a:r>
            <a:r>
              <a:rPr lang="en-US" altLang="zh-CN" b="1" dirty="0">
                <a:latin typeface="+mn-ea"/>
                <a:sym typeface="+mn-ea"/>
              </a:rPr>
              <a:t>15</a:t>
            </a:r>
            <a:r>
              <a:rPr lang="zh-CN" altLang="en-US" b="1" dirty="0">
                <a:latin typeface="+mn-ea"/>
                <a:sym typeface="+mn-ea"/>
              </a:rPr>
              <a:t>位</a:t>
            </a:r>
            <a:r>
              <a:rPr lang="en-US" altLang="zh-CN" b="1" dirty="0">
                <a:latin typeface="+mn-ea"/>
                <a:sym typeface="+mn-ea"/>
              </a:rPr>
              <a:t>/16</a:t>
            </a:r>
            <a:r>
              <a:rPr lang="zh-CN" altLang="en-US" b="1" dirty="0">
                <a:latin typeface="+mn-ea"/>
                <a:sym typeface="+mn-ea"/>
              </a:rPr>
              <a:t>位不同的例子吗？</a:t>
            </a:r>
            <a:endParaRPr lang="zh-CN" altLang="en-US" b="1" dirty="0">
              <a:latin typeface="+mn-ea"/>
              <a:sym typeface="+mn-ea"/>
            </a:endParaRPr>
          </a:p>
          <a:p>
            <a:pPr algn="l" eaLnBrk="1" hangingPunct="1"/>
            <a:r>
              <a:rPr lang="en-US" altLang="zh-CN" b="1" dirty="0">
                <a:latin typeface="+mn-ea"/>
              </a:rPr>
              <a:t>由于double型数据是用64位二进制来存储的，其中52位用来存储尾数，所以它能表示的最大的二进制数字是2^{52+1} = 9007199254740992。这个数字在十进制中有16位，所以double型数据的有效位数为15/16。第16位不一定有效，因为可能会有四舍五入或精度损失的问题</a:t>
            </a:r>
            <a:r>
              <a:rPr lang="zh-CN" altLang="en-US" b="1" dirty="0">
                <a:latin typeface="+mn-ea"/>
              </a:rPr>
              <a:t>；</a:t>
            </a:r>
            <a:endParaRPr lang="zh-CN" altLang="en-US" b="1" dirty="0">
              <a:latin typeface="+mn-ea"/>
            </a:endParaRPr>
          </a:p>
          <a:p>
            <a:pPr algn="l" eaLnBrk="1" hangingPunct="1"/>
            <a:r>
              <a:rPr lang="zh-CN" altLang="en-US" b="1" dirty="0">
                <a:latin typeface="+mn-ea"/>
                <a:sym typeface="+mn-ea"/>
              </a:rPr>
              <a:t>由于</a:t>
            </a:r>
            <a:r>
              <a:rPr lang="en-US" altLang="zh-CN" b="1" dirty="0">
                <a:latin typeface="+mn-ea"/>
                <a:sym typeface="+mn-ea"/>
              </a:rPr>
              <a:t>double</a:t>
            </a:r>
            <a:r>
              <a:rPr lang="zh-CN" altLang="en-US" b="1" dirty="0">
                <a:latin typeface="+mn-ea"/>
                <a:sym typeface="+mn-ea"/>
              </a:rPr>
              <a:t>的指数部分对应的指数范围为-1</a:t>
            </a:r>
            <a:r>
              <a:rPr lang="en-US" altLang="zh-CN" b="1" dirty="0">
                <a:latin typeface="+mn-ea"/>
                <a:sym typeface="+mn-ea"/>
              </a:rPr>
              <a:t>023</a:t>
            </a:r>
            <a:r>
              <a:rPr lang="zh-CN" altLang="en-US" b="1" dirty="0">
                <a:latin typeface="+mn-ea"/>
                <a:sym typeface="+mn-ea"/>
              </a:rPr>
              <a:t>~</a:t>
            </a:r>
            <a:r>
              <a:rPr lang="en-US" altLang="zh-CN" b="1" dirty="0">
                <a:latin typeface="+mn-ea"/>
                <a:sym typeface="+mn-ea"/>
              </a:rPr>
              <a:t>1023</a:t>
            </a:r>
            <a:r>
              <a:rPr lang="zh-CN" altLang="en-US" b="1" dirty="0">
                <a:latin typeface="+mn-ea"/>
                <a:sym typeface="+mn-ea"/>
              </a:rPr>
              <a:t>，所以取值范围为： -2^</a:t>
            </a:r>
            <a:r>
              <a:rPr lang="en-US" altLang="zh-CN" b="1" dirty="0">
                <a:latin typeface="+mn-ea"/>
                <a:sym typeface="+mn-ea"/>
              </a:rPr>
              <a:t>1023</a:t>
            </a:r>
            <a:r>
              <a:rPr lang="zh-CN" altLang="en-US" b="1" dirty="0">
                <a:latin typeface="+mn-ea"/>
                <a:sym typeface="+mn-ea"/>
              </a:rPr>
              <a:t>到2^</a:t>
            </a:r>
            <a:r>
              <a:rPr lang="en-US" altLang="zh-CN" b="1" dirty="0">
                <a:latin typeface="+mn-ea"/>
                <a:sym typeface="+mn-ea"/>
              </a:rPr>
              <a:t>1023</a:t>
            </a:r>
            <a:r>
              <a:rPr lang="zh-CN" altLang="en-US" b="1" dirty="0">
                <a:latin typeface="+mn-ea"/>
                <a:sym typeface="+mn-ea"/>
              </a:rPr>
              <a:t>，约等于-</a:t>
            </a:r>
            <a:r>
              <a:rPr lang="en-US" altLang="zh-CN" b="1" dirty="0">
                <a:latin typeface="+mn-ea"/>
                <a:sym typeface="+mn-ea"/>
              </a:rPr>
              <a:t>1.7</a:t>
            </a:r>
            <a:r>
              <a:rPr lang="zh-CN" altLang="en-US" b="1" dirty="0">
                <a:latin typeface="+mn-ea"/>
                <a:sym typeface="+mn-ea"/>
              </a:rPr>
              <a:t>E3</a:t>
            </a:r>
            <a:r>
              <a:rPr lang="en-US" altLang="zh-CN" b="1" dirty="0">
                <a:latin typeface="+mn-ea"/>
                <a:sym typeface="+mn-ea"/>
              </a:rPr>
              <a:t>0</a:t>
            </a:r>
            <a:r>
              <a:rPr lang="zh-CN" altLang="en-US" b="1" dirty="0">
                <a:latin typeface="+mn-ea"/>
                <a:sym typeface="+mn-ea"/>
              </a:rPr>
              <a:t>8 — +</a:t>
            </a:r>
            <a:r>
              <a:rPr lang="en-US" altLang="zh-CN" b="1" dirty="0">
                <a:latin typeface="+mn-ea"/>
                <a:sym typeface="+mn-ea"/>
              </a:rPr>
              <a:t>1.7</a:t>
            </a:r>
            <a:r>
              <a:rPr lang="zh-CN" altLang="en-US" b="1" dirty="0">
                <a:latin typeface="+mn-ea"/>
                <a:sym typeface="+mn-ea"/>
              </a:rPr>
              <a:t>E3</a:t>
            </a:r>
            <a:r>
              <a:rPr lang="en-US" altLang="zh-CN" b="1" dirty="0">
                <a:latin typeface="+mn-ea"/>
                <a:sym typeface="+mn-ea"/>
              </a:rPr>
              <a:t>0</a:t>
            </a:r>
            <a:r>
              <a:rPr lang="zh-CN" altLang="en-US" b="1" dirty="0">
                <a:latin typeface="+mn-ea"/>
                <a:sym typeface="+mn-ea"/>
              </a:rPr>
              <a:t>8；</a:t>
            </a:r>
            <a:endParaRPr lang="zh-CN" altLang="en-US" b="1" dirty="0">
              <a:latin typeface="+mn-ea"/>
            </a:endParaRPr>
          </a:p>
          <a:p>
            <a:pPr algn="l" eaLnBrk="1" hangingPunct="1"/>
            <a:r>
              <a:rPr lang="zh-CN" altLang="en-US" b="1" dirty="0">
                <a:latin typeface="+mn-ea"/>
                <a:sym typeface="+mn-ea"/>
              </a:rPr>
              <a:t> </a:t>
            </a:r>
            <a:endParaRPr lang="zh-CN" altLang="en-US" b="1" dirty="0">
              <a:latin typeface="+mn-ea"/>
            </a:endParaRPr>
          </a:p>
          <a:p>
            <a:pPr algn="l" eaLnBrk="1" hangingPunct="1"/>
            <a:r>
              <a:rPr lang="en-US" altLang="zh-CN" b="1" dirty="0">
                <a:latin typeface="+mn-ea"/>
              </a:rPr>
              <a:t>1.455191522838504170067608356475830078125*2^36=100000000000.125(15</a:t>
            </a:r>
            <a:r>
              <a:rPr lang="zh-CN" altLang="en-US" b="1" dirty="0">
                <a:latin typeface="+mn-ea"/>
              </a:rPr>
              <a:t>位有效数字</a:t>
            </a:r>
            <a:r>
              <a:rPr lang="en-US" altLang="zh-CN" b="1" dirty="0">
                <a:latin typeface="+mn-ea"/>
              </a:rPr>
              <a:t>)</a:t>
            </a:r>
            <a:endParaRPr lang="en-US" altLang="zh-CN" b="1" dirty="0">
              <a:latin typeface="+mn-ea"/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" y="5193030"/>
            <a:ext cx="5278755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" y="3236595"/>
            <a:ext cx="7188200" cy="1428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5415" y="2648585"/>
            <a:ext cx="942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1.818989403546083849505521357059478759765625</a:t>
            </a:r>
            <a:r>
              <a:rPr lang="en-US" altLang="zh-CN"/>
              <a:t>*2^39=1000000000000.125(16</a:t>
            </a:r>
            <a:r>
              <a:rPr lang="zh-CN" altLang="en-US"/>
              <a:t>位有效数字</a:t>
            </a:r>
            <a:r>
              <a:rPr lang="en-US" altLang="zh-CN"/>
              <a:t>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、思考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(1) 8/11bit</a:t>
            </a:r>
            <a:r>
              <a:rPr lang="zh-CN" altLang="en-US" sz="1600" b="1" dirty="0">
                <a:latin typeface="+mn-ea"/>
              </a:rPr>
              <a:t>的指数的表示形式是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进制补码吗</a:t>
            </a:r>
            <a:r>
              <a:rPr lang="en-US" altLang="zh-CN" sz="1600" b="1" dirty="0">
                <a:latin typeface="+mn-ea"/>
              </a:rPr>
              <a:t>? </a:t>
            </a:r>
            <a:r>
              <a:rPr lang="zh-CN" altLang="en-US" sz="1600" b="1" dirty="0">
                <a:latin typeface="+mn-ea"/>
              </a:rPr>
              <a:t>如果不是，一般称为什么方式表示</a:t>
            </a:r>
            <a:r>
              <a:rPr lang="en-US" altLang="zh-CN" sz="1600" b="1" dirty="0">
                <a:latin typeface="+mn-ea"/>
              </a:rPr>
              <a:t>?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不是，这种叫做移码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(2) double</a:t>
            </a:r>
            <a:r>
              <a:rPr lang="zh-CN" altLang="en-US" sz="1600" b="1" dirty="0">
                <a:latin typeface="+mn-ea"/>
              </a:rPr>
              <a:t>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时，下面两个程序，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型常量不加</a:t>
            </a:r>
            <a:r>
              <a:rPr lang="en-US" altLang="zh-CN" sz="1600" b="1" dirty="0">
                <a:latin typeface="+mn-ea"/>
              </a:rPr>
              <a:t>F</a:t>
            </a:r>
            <a:r>
              <a:rPr lang="zh-CN" altLang="en-US" sz="1600" b="1" dirty="0">
                <a:latin typeface="+mn-ea"/>
              </a:rPr>
              <a:t>的情况下，左侧有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，右侧无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，为什么</a:t>
            </a:r>
            <a:r>
              <a:rPr lang="en-US" altLang="zh-CN" sz="1600" b="1" dirty="0">
                <a:latin typeface="+mn-ea"/>
              </a:rPr>
              <a:t>?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总结一下规律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因为通过例题知道，</a:t>
            </a:r>
            <a:r>
              <a:rPr lang="en-US" altLang="zh-CN" sz="1600" b="1" dirty="0">
                <a:latin typeface="+mn-ea"/>
              </a:rPr>
              <a:t>1.2</a:t>
            </a:r>
            <a:r>
              <a:rPr lang="zh-CN" altLang="en-US" sz="1600" b="1" dirty="0">
                <a:latin typeface="+mn-ea"/>
              </a:rPr>
              <a:t>若是使用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形式储存，会导致产生一定的误差。这是因为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位精度导致的，如果用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可能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可以更精确，于是把这个</a:t>
            </a:r>
            <a:r>
              <a:rPr lang="en-US" altLang="zh-CN" sz="1600" b="1" dirty="0">
                <a:latin typeface="+mn-ea"/>
              </a:rPr>
              <a:t>1.2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时就会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发生截断损失精确度。右侧的</a:t>
            </a:r>
            <a:r>
              <a:rPr lang="en-US" altLang="zh-CN" sz="1600" b="1" dirty="0">
                <a:latin typeface="+mn-ea"/>
              </a:rPr>
              <a:t>100.25</a:t>
            </a:r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表示则没有误差。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规律：若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表示的小数出现误差，则该小数的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型赋值给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时就会出</a:t>
            </a:r>
            <a:r>
              <a:rPr lang="en-US" altLang="zh-CN" sz="1600" b="1" dirty="0"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警告发生截断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07112" y="4371393"/>
            <a:ext cx="4045957" cy="2389774"/>
            <a:chOff x="707112" y="4099795"/>
            <a:chExt cx="4045957" cy="2389774"/>
          </a:xfrm>
        </p:grpSpPr>
        <p:sp>
          <p:nvSpPr>
            <p:cNvPr id="3" name="矩形 2"/>
            <p:cNvSpPr/>
            <p:nvPr/>
          </p:nvSpPr>
          <p:spPr bwMode="auto">
            <a:xfrm>
              <a:off x="707112" y="4099795"/>
              <a:ext cx="4045957" cy="238977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200" b="1" dirty="0">
                  <a:latin typeface="+mn-ea"/>
                </a:rPr>
                <a:t>#include &lt;iostream&gt;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using namespace std;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int main()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{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float f = </a:t>
              </a:r>
              <a:r>
                <a:rPr lang="en-US" altLang="zh-CN" sz="12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</a:t>
              </a:r>
              <a:r>
                <a:rPr lang="en-US" altLang="zh-CN" sz="1200" b="1" dirty="0">
                  <a:latin typeface="+mn-ea"/>
                </a:rPr>
                <a:t>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unsigned char* p = (unsigned char*)&amp;f;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(int)(*p)    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(int)(*(p+1))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(int)(*(p+2))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fr-FR" altLang="zh-CN" sz="1200" b="1" dirty="0">
                  <a:latin typeface="+mn-ea"/>
                </a:rPr>
                <a:t>    cout &lt;&lt; hex &lt;&lt; (int)(*(p+3)) &lt;&lt; endl;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    return 0;</a:t>
              </a:r>
              <a:endParaRPr lang="zh-CN" altLang="zh-CN" sz="1200" dirty="0">
                <a:latin typeface="+mn-ea"/>
              </a:endParaRPr>
            </a:p>
            <a:p>
              <a:r>
                <a:rPr lang="en-US" altLang="zh-CN" sz="1200" b="1" dirty="0">
                  <a:latin typeface="+mn-ea"/>
                </a:rPr>
                <a:t>}</a:t>
              </a:r>
              <a:endParaRPr lang="en-US" altLang="zh-CN" sz="1200" b="1" dirty="0">
                <a:latin typeface="+mn-ea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52741" y="6152411"/>
              <a:ext cx="3219048" cy="2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" name="矩形 4"/>
          <p:cNvSpPr/>
          <p:nvPr/>
        </p:nvSpPr>
        <p:spPr bwMode="auto">
          <a:xfrm>
            <a:off x="4989458" y="4371393"/>
            <a:ext cx="4045957" cy="2389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100.25</a:t>
            </a:r>
            <a:r>
              <a:rPr lang="en-US" altLang="zh-CN" sz="1200" b="1" dirty="0">
                <a:latin typeface="+mn-ea"/>
              </a:rPr>
              <a:t>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unsigned char* p = (unsigned char*)&amp;f;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(int)(*p)    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(int)(*(p+1))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(int)(*(p+2)) &lt;&lt; endl;</a:t>
            </a:r>
            <a:endParaRPr lang="zh-CN" altLang="zh-CN" sz="1200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hex &lt;&lt; (int)(*(p+3)) &lt;&lt; endl;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zh-CN" altLang="zh-CN" sz="1200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zh-CN" altLang="en-US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上例解读：单精度浮点数</a:t>
            </a:r>
            <a:r>
              <a:rPr lang="en-US" altLang="zh-CN" sz="1600" b="1" dirty="0">
                <a:latin typeface="+mn-ea"/>
              </a:rPr>
              <a:t>123.456</a:t>
            </a:r>
            <a:r>
              <a:rPr lang="zh-CN" altLang="en-US" sz="1600" b="1" dirty="0">
                <a:latin typeface="+mn-ea"/>
              </a:rPr>
              <a:t>，在内存中占四个字节，四个字节的值依次为</a:t>
            </a:r>
            <a:r>
              <a:rPr lang="en-US" altLang="zh-CN" sz="1600" b="1" dirty="0">
                <a:latin typeface="+mn-ea"/>
              </a:rPr>
              <a:t>0x42 0xf6 0xe9 0x79 (</a:t>
            </a:r>
            <a:r>
              <a:rPr lang="zh-CN" altLang="en-US" sz="1600" b="1" dirty="0">
                <a:latin typeface="+mn-ea"/>
              </a:rPr>
              <a:t>按打印顺序逆向取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0100 0010 1111 0110 1110 1001 0111 1001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04641" y="1548484"/>
            <a:ext cx="6848061" cy="3319669"/>
            <a:chOff x="1304641" y="1603900"/>
            <a:chExt cx="6848061" cy="3319669"/>
          </a:xfrm>
        </p:grpSpPr>
        <p:sp>
          <p:nvSpPr>
            <p:cNvPr id="2" name="矩形 1"/>
            <p:cNvSpPr/>
            <p:nvPr/>
          </p:nvSpPr>
          <p:spPr bwMode="auto">
            <a:xfrm>
              <a:off x="1304641" y="1603900"/>
              <a:ext cx="6848061" cy="331966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float f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123.456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char*)&amp;f;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  <a:endParaRPr lang="en-US" altLang="zh-CN" sz="1600" b="1" dirty="0">
                <a:latin typeface="+mn-ea"/>
              </a:endParaRPr>
            </a:p>
            <a:p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//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注：忽略本题出现的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warning</a:t>
              </a:r>
              <a:endParaRPr lang="zh-CN" altLang="zh-CN" sz="1600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/>
            <a:srcRect r="62764"/>
            <a:stretch>
              <a:fillRect/>
            </a:stretch>
          </p:blipFill>
          <p:spPr>
            <a:xfrm>
              <a:off x="7305141" y="1603900"/>
              <a:ext cx="847561" cy="19619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组合 15"/>
          <p:cNvGrpSpPr/>
          <p:nvPr/>
        </p:nvGrpSpPr>
        <p:grpSpPr>
          <a:xfrm>
            <a:off x="1983506" y="5376926"/>
            <a:ext cx="4114801" cy="300185"/>
            <a:chOff x="1981199" y="5934360"/>
            <a:chExt cx="4114801" cy="300185"/>
          </a:xfrm>
        </p:grpSpPr>
        <p:grpSp>
          <p:nvGrpSpPr>
            <p:cNvPr id="24" name="组合 23"/>
            <p:cNvGrpSpPr/>
            <p:nvPr/>
          </p:nvGrpSpPr>
          <p:grpSpPr>
            <a:xfrm>
              <a:off x="1981199" y="5934361"/>
              <a:ext cx="2059708" cy="300184"/>
              <a:chOff x="1981199" y="5934361"/>
              <a:chExt cx="2059708" cy="300184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036292" y="5934360"/>
              <a:ext cx="2059708" cy="300184"/>
              <a:chOff x="1981199" y="5934361"/>
              <a:chExt cx="2059708" cy="300184"/>
            </a:xfrm>
          </p:grpSpPr>
          <p:sp>
            <p:nvSpPr>
              <p:cNvPr id="26" name="矩形 25"/>
              <p:cNvSpPr/>
              <p:nvPr/>
            </p:nvSpPr>
            <p:spPr bwMode="auto">
              <a:xfrm>
                <a:off x="3011053" y="5934361"/>
                <a:ext cx="1029854" cy="300183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1981199" y="5934363"/>
                <a:ext cx="1029854" cy="300182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2140987" y="5671565"/>
            <a:ext cx="3955012" cy="606804"/>
            <a:chOff x="2138680" y="6228999"/>
            <a:chExt cx="3955012" cy="606804"/>
          </a:xfrm>
        </p:grpSpPr>
        <p:sp>
          <p:nvSpPr>
            <p:cNvPr id="11" name="右大括号 10"/>
            <p:cNvSpPr/>
            <p:nvPr/>
          </p:nvSpPr>
          <p:spPr bwMode="auto">
            <a:xfrm rot="5400000">
              <a:off x="4496680" y="4941406"/>
              <a:ext cx="309419" cy="2884605"/>
            </a:xfrm>
            <a:prstGeom prst="rightBrac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138680" y="6228999"/>
              <a:ext cx="2986141" cy="606804"/>
              <a:chOff x="2138680" y="6228999"/>
              <a:chExt cx="2986141" cy="606804"/>
            </a:xfrm>
          </p:grpSpPr>
          <p:sp>
            <p:nvSpPr>
              <p:cNvPr id="13" name="右大括号 12"/>
              <p:cNvSpPr/>
              <p:nvPr/>
            </p:nvSpPr>
            <p:spPr bwMode="auto">
              <a:xfrm rot="5400000">
                <a:off x="2496591" y="5871088"/>
                <a:ext cx="309418" cy="1025240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2183849" y="6526409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8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位指数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4099582" y="6541166"/>
                <a:ext cx="1025239" cy="294637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600" b="1" dirty="0">
                    <a:solidFill>
                      <a:schemeClr val="accent2"/>
                    </a:solidFill>
                    <a:latin typeface="+mn-ea"/>
                  </a:rPr>
                  <a:t>23</a:t>
                </a:r>
                <a:r>
                  <a:rPr kumimoji="1" lang="zh-CN" altLang="en-US" sz="1600" b="1" dirty="0">
                    <a:solidFill>
                      <a:schemeClr val="accent2"/>
                    </a:solidFill>
                    <a:latin typeface="+mn-ea"/>
                  </a:rPr>
                  <a:t>位尾数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+mn-ea"/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 bwMode="auto">
          <a:xfrm flipV="1">
            <a:off x="7887854" y="1911927"/>
            <a:ext cx="0" cy="151707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组合 8"/>
          <p:cNvGrpSpPr/>
          <p:nvPr/>
        </p:nvGrpSpPr>
        <p:grpSpPr>
          <a:xfrm>
            <a:off x="1061884" y="5598414"/>
            <a:ext cx="958198" cy="679955"/>
            <a:chOff x="1061884" y="5598414"/>
            <a:chExt cx="958198" cy="679955"/>
          </a:xfrm>
        </p:grpSpPr>
        <p:sp>
          <p:nvSpPr>
            <p:cNvPr id="21" name="矩形 20"/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7" name="直接箭头连接符 6"/>
            <p:cNvCxnSpPr>
              <a:stCxn id="21" idx="0"/>
            </p:cNvCxnSpPr>
            <p:nvPr/>
          </p:nvCxnSpPr>
          <p:spPr bwMode="auto">
            <a:xfrm flipV="1">
              <a:off x="1488282" y="5598414"/>
              <a:ext cx="531800" cy="38531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zh-CN" altLang="en-US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基础知识：用于看懂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型数据的内部存储格式的程序如下：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r>
              <a:rPr lang="zh-CN" altLang="en-US" sz="1600" b="1" dirty="0">
                <a:latin typeface="+mn-ea"/>
              </a:rPr>
              <a:t>除了对黄底红字的具体值进行改动外，其余部分不要做改动，也暂时不需要弄懂为什么（需要第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章的知识才能弄懂）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上例解读：双精度浮点数</a:t>
            </a:r>
            <a:r>
              <a:rPr lang="en-US" altLang="zh-CN" sz="1600" b="1" dirty="0">
                <a:latin typeface="+mn-ea"/>
              </a:rPr>
              <a:t>1.23e4</a:t>
            </a:r>
            <a:r>
              <a:rPr lang="zh-CN" altLang="en-US" sz="1600" b="1" dirty="0">
                <a:latin typeface="+mn-ea"/>
              </a:rPr>
              <a:t>，在内存中占八个字节，八个字节的值依次为</a:t>
            </a:r>
            <a:r>
              <a:rPr lang="en-US" altLang="zh-CN" sz="1600" b="1" dirty="0">
                <a:latin typeface="+mn-ea"/>
              </a:rPr>
              <a:t>0x40 0xc8 0x06 0x00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0x00</a:t>
            </a:r>
            <a:r>
              <a:rPr lang="en-US" altLang="zh-CN" sz="1600" b="1" dirty="0">
                <a:latin typeface="+mn-ea"/>
              </a:rPr>
              <a:t> 0x00(</a:t>
            </a:r>
            <a:r>
              <a:rPr lang="zh-CN" altLang="en-US" sz="1600" b="1" dirty="0">
                <a:latin typeface="+mn-ea"/>
              </a:rPr>
              <a:t>逆向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64bit</a:t>
            </a:r>
            <a:r>
              <a:rPr lang="zh-CN" altLang="en-US" sz="1600" b="1" dirty="0">
                <a:latin typeface="+mn-ea"/>
              </a:rPr>
              <a:t>则为：</a:t>
            </a:r>
            <a:r>
              <a:rPr lang="en-US" altLang="zh-CN" sz="1600" b="1" dirty="0">
                <a:latin typeface="+mn-ea"/>
              </a:rPr>
              <a:t>0100 0000 1100 1000 0000 0100 0000 0000 0000 0000 0000 0000 0000 0000 0000 0000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04641" y="1550793"/>
            <a:ext cx="6848061" cy="4037210"/>
            <a:chOff x="1304641" y="1596973"/>
            <a:chExt cx="6848061" cy="4037210"/>
          </a:xfrm>
        </p:grpSpPr>
        <p:sp>
          <p:nvSpPr>
            <p:cNvPr id="2" name="矩形 1"/>
            <p:cNvSpPr/>
            <p:nvPr/>
          </p:nvSpPr>
          <p:spPr bwMode="auto">
            <a:xfrm>
              <a:off x="1304641" y="1603901"/>
              <a:ext cx="6848061" cy="403028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lang="en-US" altLang="zh-CN" sz="1600" b="1" dirty="0">
                  <a:latin typeface="+mn-ea"/>
                </a:rPr>
                <a:t>#include &lt;iostream&gt;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using namespace std;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int main()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{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double d = </a:t>
              </a:r>
              <a:r>
                <a:rPr lang="en-US" altLang="zh-CN" sz="1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+mn-ea"/>
                </a:rPr>
                <a:t>1.23e4</a:t>
              </a:r>
              <a:r>
                <a:rPr lang="en-US" altLang="zh-CN" sz="1600" b="1" dirty="0">
                  <a:latin typeface="+mn-ea"/>
                </a:rPr>
                <a:t>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unsigned char* p = (unsigned char*)&amp;d;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(int)(*p)    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(int)(*(p+1))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(int)(*(p+2))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(int)(*(p+3)) &lt;&lt; endl;</a:t>
              </a:r>
              <a:endParaRPr lang="zh-CN" altLang="zh-CN" sz="1600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(int)(*(p+4)) &lt;&lt; endl;</a:t>
              </a:r>
              <a:endParaRPr lang="fr-FR" altLang="zh-CN" sz="1600" b="1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(int)(*(p+5)) &lt;&lt; endl;</a:t>
              </a:r>
              <a:endParaRPr lang="fr-FR" altLang="zh-CN" sz="1600" b="1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(int)(*(p+6)) &lt;&lt; endl;</a:t>
              </a:r>
              <a:endParaRPr lang="fr-FR" altLang="zh-CN" sz="1600" b="1" dirty="0">
                <a:latin typeface="+mn-ea"/>
              </a:endParaRPr>
            </a:p>
            <a:p>
              <a:r>
                <a:rPr lang="fr-FR" altLang="zh-CN" sz="1600" b="1" dirty="0">
                  <a:latin typeface="+mn-ea"/>
                </a:rPr>
                <a:t>    cout &lt;&lt; hex &lt;&lt; (int)(*(p+7)) &lt;&lt; endl;</a:t>
              </a:r>
              <a:endParaRPr lang="en-US" altLang="zh-CN" sz="1600" b="1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    return 0;</a:t>
              </a:r>
              <a:endParaRPr lang="zh-CN" altLang="zh-CN" sz="1600" dirty="0">
                <a:latin typeface="+mn-ea"/>
              </a:endParaRPr>
            </a:p>
            <a:p>
              <a:r>
                <a:rPr lang="en-US" altLang="zh-CN" sz="1600" b="1" dirty="0">
                  <a:latin typeface="+mn-ea"/>
                </a:rPr>
                <a:t>}</a:t>
              </a:r>
              <a:endParaRPr lang="zh-CN" altLang="zh-CN" sz="1600" dirty="0">
                <a:latin typeface="+mn-ea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r="61142"/>
            <a:stretch>
              <a:fillRect/>
            </a:stretch>
          </p:blipFill>
          <p:spPr>
            <a:xfrm>
              <a:off x="7283036" y="1596973"/>
              <a:ext cx="869666" cy="3419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0" name="组合 39"/>
          <p:cNvGrpSpPr/>
          <p:nvPr/>
        </p:nvGrpSpPr>
        <p:grpSpPr>
          <a:xfrm>
            <a:off x="1981199" y="5934358"/>
            <a:ext cx="8224987" cy="757674"/>
            <a:chOff x="1981199" y="5934358"/>
            <a:chExt cx="8224987" cy="757674"/>
          </a:xfrm>
        </p:grpSpPr>
        <p:grpSp>
          <p:nvGrpSpPr>
            <p:cNvPr id="39" name="组合 38"/>
            <p:cNvGrpSpPr/>
            <p:nvPr/>
          </p:nvGrpSpPr>
          <p:grpSpPr>
            <a:xfrm>
              <a:off x="1981199" y="5934358"/>
              <a:ext cx="8224987" cy="300187"/>
              <a:chOff x="1981199" y="5934358"/>
              <a:chExt cx="8224987" cy="300187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981199" y="5934360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8" name="矩形 7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24" name="矩形 23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27" name="组合 26"/>
              <p:cNvGrpSpPr/>
              <p:nvPr/>
            </p:nvGrpSpPr>
            <p:grpSpPr>
              <a:xfrm>
                <a:off x="6091385" y="5934358"/>
                <a:ext cx="4114801" cy="300185"/>
                <a:chOff x="1981199" y="5934360"/>
                <a:chExt cx="4114801" cy="300185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1981199" y="5934361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2" name="矩形 31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4036292" y="5934360"/>
                  <a:ext cx="2059708" cy="300184"/>
                  <a:chOff x="1981199" y="5934361"/>
                  <a:chExt cx="2059708" cy="300184"/>
                </a:xfrm>
              </p:grpSpPr>
              <p:sp>
                <p:nvSpPr>
                  <p:cNvPr id="30" name="矩形 29"/>
                  <p:cNvSpPr/>
                  <p:nvPr/>
                </p:nvSpPr>
                <p:spPr bwMode="auto">
                  <a:xfrm>
                    <a:off x="3011053" y="5934361"/>
                    <a:ext cx="1029854" cy="300183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 bwMode="auto">
                  <a:xfrm>
                    <a:off x="1981199" y="5934363"/>
                    <a:ext cx="1029854" cy="300182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/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1" lang="zh-CN" alt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37" name="组合 36"/>
            <p:cNvGrpSpPr/>
            <p:nvPr/>
          </p:nvGrpSpPr>
          <p:grpSpPr>
            <a:xfrm>
              <a:off x="2138680" y="6229000"/>
              <a:ext cx="8062889" cy="463032"/>
              <a:chOff x="2138680" y="6229000"/>
              <a:chExt cx="8062889" cy="463032"/>
            </a:xfrm>
          </p:grpSpPr>
          <p:sp>
            <p:nvSpPr>
              <p:cNvPr id="35" name="右大括号 34"/>
              <p:cNvSpPr/>
              <p:nvPr/>
            </p:nvSpPr>
            <p:spPr bwMode="auto">
              <a:xfrm rot="5400000">
                <a:off x="6737929" y="3065543"/>
                <a:ext cx="300184" cy="6627097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2138680" y="6238235"/>
                <a:ext cx="6007798" cy="453797"/>
                <a:chOff x="2138680" y="6238235"/>
                <a:chExt cx="6007798" cy="453797"/>
              </a:xfrm>
            </p:grpSpPr>
            <p:sp>
              <p:nvSpPr>
                <p:cNvPr id="26" name="右大括号 25"/>
                <p:cNvSpPr/>
                <p:nvPr/>
              </p:nvSpPr>
              <p:spPr bwMode="auto">
                <a:xfrm rot="5400000">
                  <a:off x="2655686" y="5721229"/>
                  <a:ext cx="300182" cy="1334194"/>
                </a:xfrm>
                <a:prstGeom prst="rightBrace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1" lang="zh-CN" alt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 bwMode="auto">
                <a:xfrm>
                  <a:off x="2892406" y="6397395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11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位指数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7121239" y="6379091"/>
                  <a:ext cx="1025239" cy="294637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1" lang="en-US" altLang="zh-CN" sz="1600" b="1" dirty="0">
                      <a:solidFill>
                        <a:schemeClr val="accent2"/>
                      </a:solidFill>
                      <a:latin typeface="+mn-ea"/>
                    </a:rPr>
                    <a:t>52</a:t>
                  </a:r>
                  <a:r>
                    <a:rPr kumimoji="1" lang="zh-CN" altLang="en-US" sz="1600" b="1" dirty="0">
                      <a:solidFill>
                        <a:schemeClr val="accent2"/>
                      </a:solidFill>
                      <a:latin typeface="+mn-ea"/>
                    </a:rPr>
                    <a:t>位尾数</a:t>
                  </a:r>
                  <a:endParaRPr kumimoji="1" lang="zh-CN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+mn-ea"/>
                  </a:endParaRPr>
                </a:p>
              </p:txBody>
            </p:sp>
          </p:grpSp>
        </p:grpSp>
      </p:grpSp>
      <p:cxnSp>
        <p:nvCxnSpPr>
          <p:cNvPr id="42" name="直接箭头连接符 41"/>
          <p:cNvCxnSpPr/>
          <p:nvPr/>
        </p:nvCxnSpPr>
        <p:spPr bwMode="auto">
          <a:xfrm flipV="1">
            <a:off x="7887854" y="1911928"/>
            <a:ext cx="0" cy="2918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" name="组合 40"/>
          <p:cNvGrpSpPr/>
          <p:nvPr/>
        </p:nvGrpSpPr>
        <p:grpSpPr>
          <a:xfrm>
            <a:off x="987173" y="6084449"/>
            <a:ext cx="1049909" cy="589279"/>
            <a:chOff x="1061884" y="5689090"/>
            <a:chExt cx="1049909" cy="589279"/>
          </a:xfrm>
        </p:grpSpPr>
        <p:sp>
          <p:nvSpPr>
            <p:cNvPr id="43" name="矩形 42"/>
            <p:cNvSpPr/>
            <p:nvPr/>
          </p:nvSpPr>
          <p:spPr bwMode="auto">
            <a:xfrm>
              <a:off x="1061884" y="5983732"/>
              <a:ext cx="852796" cy="2946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zh-CN" altLang="en-US" sz="1600" b="1" dirty="0">
                  <a:solidFill>
                    <a:schemeClr val="accent2"/>
                  </a:solidFill>
                  <a:latin typeface="+mn-ea"/>
                </a:rPr>
                <a:t>符号位</a:t>
              </a:r>
              <a:endPara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ea"/>
              </a:endParaRPr>
            </a:p>
          </p:txBody>
        </p:sp>
        <p:cxnSp>
          <p:nvCxnSpPr>
            <p:cNvPr id="44" name="直接箭头连接符 43"/>
            <p:cNvCxnSpPr>
              <a:stCxn id="43" idx="0"/>
            </p:cNvCxnSpPr>
            <p:nvPr/>
          </p:nvCxnSpPr>
          <p:spPr bwMode="auto">
            <a:xfrm flipV="1">
              <a:off x="1488282" y="5689090"/>
              <a:ext cx="623511" cy="294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zh-CN" altLang="en-US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自学内容：自行以</a:t>
            </a:r>
            <a:r>
              <a:rPr lang="en-US" altLang="zh-CN" sz="1600" b="1" dirty="0">
                <a:latin typeface="+mn-ea"/>
              </a:rPr>
              <a:t>"IEEE754" / "</a:t>
            </a:r>
            <a:r>
              <a:rPr lang="zh-CN" altLang="en-US" sz="1600" b="1" dirty="0">
                <a:latin typeface="+mn-ea"/>
              </a:rPr>
              <a:t>浮点数存储格式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浮点数存储原理</a:t>
            </a:r>
            <a:r>
              <a:rPr lang="en-US" altLang="zh-CN" sz="1600" b="1" dirty="0">
                <a:latin typeface="+mn-ea"/>
              </a:rPr>
              <a:t>" / "</a:t>
            </a:r>
            <a:r>
              <a:rPr lang="zh-CN" altLang="en-US" sz="1600" b="1" dirty="0">
                <a:latin typeface="+mn-ea"/>
              </a:rPr>
              <a:t>浮点数存储方式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等关键字，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在网上搜索相关文档，读懂并了解浮点数的内部存储机制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学长们推荐的网址：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  <a:hlinkClick r:id="rId1"/>
              </a:rPr>
              <a:t>https://baike.baidu.com/item/IEEE%20754/3869922?fr=aladdin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2"/>
              </a:rPr>
              <a:t>https://zhuanlan.zhihu.com/p/343033661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3"/>
              </a:rPr>
              <a:t>https://www.bilibili.com/video/BV1iW411d7hd?is_story_h5=false&amp;p=4&amp;share_from=ugc&amp;share_medium=android&amp;share_plat=android&amp;share_session_id=e12b54be-6ffa-4381-9582-9d5b53c50fb3&amp;share_source=QQ&amp;share_tag=s_i&amp;timestamp=1662273598&amp;unique_k=AuouMEO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4"/>
              </a:rPr>
              <a:t>https://blog.csdn.net/gao_zhennan/article/details/120717424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  <a:hlinkClick r:id="rId5"/>
              </a:rPr>
              <a:t>https://www.h-schmidt.net/FloatConverter/IEEE754.html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100.25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100 0010 1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(42 c8 80 00)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1000 0101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___133______(32bit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___6________(32bit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1000 0101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0110 (0x06 = 6)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100 1000 1000 0000 0000 0000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56640625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latin typeface="+mn-ea"/>
              </a:rPr>
              <a:t>1.56640625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100 1000 1000 0000 0000 0000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  <a:endParaRPr lang="en-US" altLang="zh-CN" sz="1200" b="1" baseline="30000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0.5 + 0.0625 + 0.00390625 = 0.56640625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=&gt; 1.56640625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   1.56640625 x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100.25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（此处未体现出误差）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  =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7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位，最前面的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只是为了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8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位对齐，可不要）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0.25 = 01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100.25 = </a:t>
            </a:r>
            <a:r>
              <a:rPr lang="en-US" altLang="zh-CN" sz="1200" b="1" strike="sngStrike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110 0100.01 = 1.1001 0001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6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6 + 127 = 133 = 1000 0101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1001 0001 =&gt; 1001 0001 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0000 0000 0000 000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（补齐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位，后面补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个蓝色的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             100 1000 1000 0000 0000 0000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076500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200" b="1" dirty="0">
                <a:latin typeface="+mn-ea"/>
              </a:rPr>
              <a:t>格式要求：多字节时，每</a:t>
            </a:r>
            <a:r>
              <a:rPr lang="en-US" altLang="zh-CN" sz="1200" b="1" dirty="0">
                <a:latin typeface="+mn-ea"/>
              </a:rPr>
              <a:t>8bit</a:t>
            </a:r>
            <a:r>
              <a:rPr lang="zh-CN" altLang="en-US" sz="1200" b="1" dirty="0">
                <a:latin typeface="+mn-ea"/>
              </a:rPr>
              <a:t>中间加一个空格或</a:t>
            </a:r>
            <a:r>
              <a:rPr lang="en-US" altLang="zh-CN" sz="1200" b="1" dirty="0">
                <a:latin typeface="+mn-ea"/>
              </a:rPr>
              <a:t>-(</a:t>
            </a:r>
            <a:r>
              <a:rPr lang="zh-CN" altLang="en-US" sz="1200" b="1" dirty="0">
                <a:latin typeface="+mn-ea"/>
              </a:rPr>
              <a:t>例：</a:t>
            </a:r>
            <a:r>
              <a:rPr lang="en-US" altLang="zh-CN" sz="1200" b="1" dirty="0">
                <a:latin typeface="+mn-ea"/>
              </a:rPr>
              <a:t>"11010100 00110001" </a:t>
            </a:r>
            <a:r>
              <a:rPr lang="zh-CN" altLang="en-US" sz="1200" b="1" dirty="0">
                <a:latin typeface="+mn-ea"/>
              </a:rPr>
              <a:t>或 </a:t>
            </a:r>
            <a:r>
              <a:rPr lang="en-US" altLang="zh-CN" sz="1200" b="1" dirty="0">
                <a:latin typeface="+mn-ea"/>
              </a:rPr>
              <a:t>"11010100-00110001")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例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1.2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下面是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机内存储手工转十进制的的方法：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(1) </a:t>
            </a:r>
            <a:r>
              <a:rPr lang="zh-CN" altLang="en-US" sz="1200" b="1" dirty="0">
                <a:latin typeface="+mn-ea"/>
              </a:rPr>
              <a:t>得到的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的机内表示是：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011 1111 1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    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(3f 99 99 9a)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(2)</a:t>
            </a:r>
            <a:r>
              <a:rPr lang="zh-CN" altLang="en-US" sz="1200" b="1" dirty="0">
                <a:latin typeface="+mn-ea"/>
              </a:rPr>
              <a:t> 其中：符号位是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1200" b="1" dirty="0">
                <a:latin typeface="+mn-ea"/>
              </a:rPr>
              <a:t>_______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指数是</a:t>
            </a:r>
            <a:r>
              <a:rPr lang="en-US" altLang="zh-CN" sz="1200" b="1" dirty="0">
                <a:latin typeface="+mn-ea"/>
              </a:rPr>
              <a:t>__</a:t>
            </a:r>
            <a:r>
              <a:rPr lang="en-US" altLang="zh-CN" sz="1200" b="1" u="sng" dirty="0">
                <a:solidFill>
                  <a:schemeClr val="accent2"/>
                </a:solidFill>
                <a:latin typeface="+mn-ea"/>
              </a:rPr>
              <a:t>0111 1111</a:t>
            </a:r>
            <a:r>
              <a:rPr lang="en-US" altLang="zh-CN" sz="1200" b="1" dirty="0">
                <a:latin typeface="+mn-ea"/>
              </a:rPr>
              <a:t>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指数转换为十进制形式是</a:t>
            </a:r>
            <a:r>
              <a:rPr lang="en-US" altLang="zh-CN" sz="1200" b="1" dirty="0">
                <a:latin typeface="+mn-ea"/>
              </a:rPr>
              <a:t>___127______(32bit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指数表示的十进制形式是</a:t>
            </a:r>
            <a:r>
              <a:rPr lang="en-US" altLang="zh-CN" sz="1200" b="1" dirty="0">
                <a:latin typeface="+mn-ea"/>
              </a:rPr>
              <a:t>___0________(32bit</a:t>
            </a:r>
            <a:r>
              <a:rPr lang="zh-CN" altLang="en-US" sz="1200" b="1" dirty="0">
                <a:latin typeface="+mn-ea"/>
              </a:rPr>
              <a:t>中的原始形式按</a:t>
            </a:r>
            <a:r>
              <a:rPr lang="en-US" altLang="zh-CN" sz="1200" b="1" dirty="0">
                <a:latin typeface="+mn-ea"/>
              </a:rPr>
              <a:t>IEEE754</a:t>
            </a:r>
            <a:r>
              <a:rPr lang="zh-CN" altLang="en-US" sz="1200" b="1" dirty="0">
                <a:latin typeface="+mn-ea"/>
              </a:rPr>
              <a:t>的规则转换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0111 1111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- 0111 1111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0000 0000 (0x0 = 0)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尾数是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001 1001 1001 1001 1001 1010</a:t>
            </a:r>
            <a:r>
              <a:rPr lang="en-US" altLang="zh-CN" sz="1200" b="1" dirty="0">
                <a:latin typeface="+mn-ea"/>
              </a:rPr>
              <a:t>____(</a:t>
            </a:r>
            <a:r>
              <a:rPr lang="zh-CN" altLang="en-US" sz="1200" b="1" dirty="0">
                <a:latin typeface="+mn-ea"/>
              </a:rPr>
              <a:t>填</a:t>
            </a:r>
            <a:r>
              <a:rPr lang="en-US" altLang="zh-CN" sz="1200" b="1" dirty="0">
                <a:latin typeface="+mn-ea"/>
              </a:rPr>
              <a:t>32bit</a:t>
            </a:r>
            <a:r>
              <a:rPr lang="zh-CN" altLang="en-US" sz="1200" b="1" dirty="0">
                <a:latin typeface="+mn-ea"/>
              </a:rPr>
              <a:t>中的原始形式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en-US" sz="1200" b="1" dirty="0">
                <a:latin typeface="+mn-ea"/>
              </a:rPr>
              <a:t>尾数转换为十进制小数形式是</a:t>
            </a:r>
            <a:r>
              <a:rPr lang="en-US" altLang="zh-CN" sz="1200" b="1" dirty="0">
                <a:latin typeface="+mn-ea"/>
              </a:rPr>
              <a:t>_</a:t>
            </a:r>
            <a:r>
              <a:rPr lang="en-US" altLang="zh-CN" sz="1200" b="1" u="sng" dirty="0">
                <a:latin typeface="+mn-ea"/>
              </a:rPr>
              <a:t> 0.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</a:t>
            </a:r>
            <a:r>
              <a:rPr lang="en-US" altLang="zh-CN" sz="1200" b="1" dirty="0">
                <a:latin typeface="+mn-ea"/>
              </a:rPr>
              <a:t>___(32bit</a:t>
            </a:r>
            <a:r>
              <a:rPr lang="zh-CN" altLang="en-US" sz="1200" b="1" dirty="0">
                <a:latin typeface="+mn-ea"/>
              </a:rPr>
              <a:t>中的原始形式按二进制原码形式转换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      尾数表示的十进制小数形式是</a:t>
            </a:r>
            <a:r>
              <a:rPr lang="en-US" altLang="zh-CN" sz="1200" b="1" dirty="0">
                <a:latin typeface="+mn-ea"/>
              </a:rPr>
              <a:t>__1</a:t>
            </a:r>
            <a:r>
              <a:rPr lang="en-US" altLang="zh-CN" sz="1200" b="1" u="sng" dirty="0">
                <a:latin typeface="+mn-ea"/>
              </a:rPr>
              <a:t>.</a:t>
            </a:r>
            <a:r>
              <a:rPr lang="en-US" altLang="zh-CN" sz="1200" b="1" u="sng" dirty="0">
                <a:solidFill>
                  <a:srgbClr val="FF0000"/>
                </a:solidFill>
                <a:latin typeface="+mn-ea"/>
              </a:rPr>
              <a:t>2000000476837158203125 </a:t>
            </a:r>
            <a:r>
              <a:rPr lang="en-US" altLang="zh-CN" sz="1200" b="1" u="sng" dirty="0">
                <a:latin typeface="+mn-ea"/>
              </a:rPr>
              <a:t>  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zh-CN" altLang="en-US" sz="1200" b="1" dirty="0">
                <a:latin typeface="+mn-ea"/>
              </a:rPr>
              <a:t>加整数部分的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后</a:t>
            </a:r>
            <a:r>
              <a:rPr lang="en-US" altLang="zh-CN" sz="1200" b="1" dirty="0">
                <a:latin typeface="+mn-ea"/>
              </a:rPr>
              <a:t>)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001 1001 1001 1001 1001 1010 =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-3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^-4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-7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-8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^-11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-12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-15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^-16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-19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-20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+ 2^</a:t>
            </a:r>
            <a:r>
              <a:rPr lang="en-US" altLang="zh-CN" sz="1200" b="1" baseline="30000" dirty="0">
                <a:highlight>
                  <a:srgbClr val="00FF00"/>
                </a:highlight>
                <a:latin typeface="+mn-ea"/>
              </a:rPr>
              <a:t>-22</a:t>
            </a:r>
            <a:endParaRPr lang="en-US" altLang="zh-CN" sz="1200" b="1" baseline="30000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= 0.125 + ... + 0.0000002384185791015625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(</a:t>
            </a:r>
            <a:r>
              <a:rPr lang="zh-CN" altLang="en-US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详见右侧蓝色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00FF00"/>
                </a:highlight>
                <a:latin typeface="+mn-ea"/>
              </a:rPr>
              <a:t>)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= 0.2000000476837158203125 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                                                                =&gt;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加</a:t>
            </a:r>
            <a:r>
              <a:rPr lang="en-US" altLang="zh-CN" sz="1200" b="1" dirty="0">
                <a:highlight>
                  <a:srgbClr val="00FF00"/>
                </a:highlight>
                <a:latin typeface="+mn-ea"/>
              </a:rPr>
              <a:t>1 = 1.2000000476837158203125 </a:t>
            </a:r>
            <a:r>
              <a:rPr lang="zh-CN" altLang="en-US" sz="1200" b="1" dirty="0">
                <a:highlight>
                  <a:srgbClr val="00FF00"/>
                </a:highlight>
                <a:latin typeface="+mn-ea"/>
              </a:rPr>
              <a:t>（此处已体现出误差）</a:t>
            </a:r>
            <a:endParaRPr lang="en-US" altLang="zh-CN" sz="1200" b="1" dirty="0">
              <a:highlight>
                <a:srgbClr val="00FF00"/>
              </a:highlight>
              <a:latin typeface="+mn-ea"/>
            </a:endParaRPr>
          </a:p>
          <a:p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下面是十进制手工转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float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机内存储的方法：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   =   1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（整数部分转二进制为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0.2 =   0011 0011 0011 0011 0011 0011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（小数部分无限循环，转为二进制的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24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=&gt; 0011 0011 0011 0011 0011 010  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（四舍五入为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位，此处体现出误差）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1.2 = 1.0011 0011 0011 0011 0011 010 = 1.0011 0011 0011 0011 0011 010 x 2</a:t>
            </a:r>
            <a:r>
              <a:rPr lang="en-US" altLang="zh-CN" sz="1200" b="1" baseline="30000" dirty="0">
                <a:highlight>
                  <a:srgbClr val="FFFF00"/>
                </a:highlight>
                <a:latin typeface="+mn-ea"/>
              </a:rPr>
              <a:t>0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确保整数部分为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，移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)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符 号  位：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阶     码：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 + 127 = 127 = 0111 1111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               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尾数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舍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1)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：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0011 0011 0011 0011 0011 010 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（共</a:t>
            </a:r>
            <a:r>
              <a:rPr lang="en-US" altLang="zh-CN" sz="1200" b="1" dirty="0"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                       001 1001 1001 1001 1001 1010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（从低位开始四位一组，共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23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位）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383497" y="1076500"/>
            <a:ext cx="3628417" cy="1163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、作业中绿底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黄底文字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截图可不填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、计算结果可借助第三方工具完成，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没必要完全手算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4442254" y="1909119"/>
            <a:ext cx="4213654" cy="20635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9927582" y="2583180"/>
            <a:ext cx="2084332" cy="2305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0.125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0.0625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0.0078125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0.00390625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0.00048828125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0.000244140625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0.000030517578125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0.0000152587890625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0.0000019073486328125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0.00000095367431640625 + 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0.0000002384185791015625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-------------------------</a:t>
            </a:r>
            <a:endParaRPr lang="en-US" altLang="zh-CN" sz="11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100" b="1" dirty="0">
                <a:solidFill>
                  <a:schemeClr val="accent2"/>
                </a:solidFill>
                <a:latin typeface="+mn-ea"/>
              </a:rPr>
              <a:t>0.2000000476837158203125</a:t>
            </a:r>
            <a:endParaRPr kumimoji="1" lang="zh-CN" altLang="en-US" sz="11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浮点数机内存储格式</a:t>
            </a:r>
            <a:r>
              <a:rPr lang="en-US" altLang="zh-CN" sz="2800" b="1" dirty="0">
                <a:latin typeface="+mn-ea"/>
              </a:rPr>
              <a:t>(IEEE 754)</a:t>
            </a:r>
            <a:r>
              <a:rPr lang="zh-CN" altLang="en-US" sz="2800" b="1" dirty="0">
                <a:latin typeface="+mn-ea"/>
              </a:rPr>
              <a:t>理解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float</a:t>
            </a:r>
            <a:r>
              <a:rPr lang="zh-CN" altLang="en-US" sz="1600" b="1" dirty="0">
                <a:latin typeface="+mn-ea"/>
              </a:rPr>
              <a:t>型数的机内表示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1820" y="1081405"/>
            <a:ext cx="11311255" cy="54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 0100 0011 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"1101-0100-0011-0001")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A.2351114.4111532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（此处设学号是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1234567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，需换成本人学号，小数为学号逆序，非本人学号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分，下同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！）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注：尾数为正、指数为正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endParaRPr lang="en-US" altLang="zh-CN" sz="1600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 </a:t>
            </a:r>
            <a:r>
              <a:rPr lang="zh-CN" altLang="en-US" sz="1600" b="1" dirty="0">
                <a:latin typeface="+mn-ea"/>
              </a:rPr>
              <a:t>得到的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的机内表示是：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u="sng" dirty="0">
                <a:solidFill>
                  <a:schemeClr val="tx1"/>
                </a:solidFill>
                <a:latin typeface="+mn-ea"/>
              </a:rPr>
              <a:t>0100 1010 0000 </a:t>
            </a:r>
            <a:r>
              <a:rPr lang="en-US" altLang="zh-CN" sz="1600" b="1" u="sng" dirty="0">
                <a:latin typeface="+mn-ea"/>
                <a:sym typeface="+mn-ea"/>
              </a:rPr>
              <a:t>1111</a:t>
            </a:r>
            <a:r>
              <a:rPr lang="en-US" altLang="zh-CN" sz="1600" b="1" u="sng" dirty="0">
                <a:solidFill>
                  <a:schemeClr val="tx1"/>
                </a:solidFill>
                <a:latin typeface="+mn-ea"/>
              </a:rPr>
              <a:t> 1000 0000 0010 1010</a:t>
            </a:r>
            <a:r>
              <a:rPr lang="en-US" altLang="zh-CN" sz="1600" b="1" dirty="0">
                <a:latin typeface="+mn-ea"/>
              </a:rPr>
              <a:t>_(</a:t>
            </a:r>
            <a:r>
              <a:rPr lang="zh-CN" altLang="en-US" sz="1600" b="1" dirty="0">
                <a:latin typeface="+mn-ea"/>
              </a:rPr>
              <a:t>不是手算，用</a:t>
            </a:r>
            <a:r>
              <a:rPr lang="en-US" altLang="zh-CN" sz="1600" b="1" dirty="0">
                <a:latin typeface="+mn-ea"/>
              </a:rPr>
              <a:t>P.4</a:t>
            </a:r>
            <a:r>
              <a:rPr lang="zh-CN" altLang="en-US" sz="1600" b="1" dirty="0">
                <a:latin typeface="+mn-ea"/>
              </a:rPr>
              <a:t>方式打印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</a:t>
            </a:r>
            <a:r>
              <a:rPr lang="zh-CN" altLang="en-US" sz="1600" b="1" dirty="0">
                <a:latin typeface="+mn-ea"/>
              </a:rPr>
              <a:t> 其中：符号位是</a:t>
            </a:r>
            <a:r>
              <a:rPr lang="en-US" altLang="zh-CN" sz="1600" b="1" dirty="0">
                <a:latin typeface="+mn-ea"/>
              </a:rPr>
              <a:t>____0_______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指数是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en-US" altLang="zh-CN" sz="1600" b="1" u="sng" dirty="0">
                <a:latin typeface="+mn-ea"/>
                <a:sym typeface="+mn-ea"/>
              </a:rPr>
              <a:t>1001 0100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指数转换为十进制形式是</a:t>
            </a:r>
            <a:r>
              <a:rPr lang="en-US" altLang="zh-CN" sz="1600" b="1" dirty="0">
                <a:latin typeface="+mn-ea"/>
              </a:rPr>
              <a:t>_____148_______(32bit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指数表示的十进制形式是</a:t>
            </a:r>
            <a:r>
              <a:rPr lang="en-US" altLang="zh-CN" sz="1600" b="1" dirty="0">
                <a:latin typeface="+mn-ea"/>
              </a:rPr>
              <a:t>______21______(32bit</a:t>
            </a:r>
            <a:r>
              <a:rPr lang="zh-CN" altLang="en-US" sz="1600" b="1" dirty="0">
                <a:latin typeface="+mn-ea"/>
              </a:rPr>
              <a:t>中的原始形式按</a:t>
            </a:r>
            <a:r>
              <a:rPr lang="en-US" altLang="zh-CN" sz="1600" b="1" dirty="0">
                <a:latin typeface="+mn-ea"/>
              </a:rPr>
              <a:t>IEEE754</a:t>
            </a:r>
            <a:r>
              <a:rPr lang="zh-CN" altLang="en-US" sz="1600" b="1" dirty="0">
                <a:latin typeface="+mn-ea"/>
              </a:rPr>
              <a:t>的规则转换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en-US" altLang="zh-CN" sz="1600" b="1" u="sng" dirty="0">
                <a:latin typeface="+mn-ea"/>
                <a:sym typeface="+mn-ea"/>
              </a:rPr>
              <a:t>000 </a:t>
            </a:r>
            <a:r>
              <a:rPr lang="en-US" altLang="zh-CN" sz="1600" b="1" u="sng" dirty="0">
                <a:latin typeface="+mn-ea"/>
                <a:sym typeface="+mn-ea"/>
              </a:rPr>
              <a:t>1111</a:t>
            </a:r>
            <a:r>
              <a:rPr lang="en-US" altLang="zh-CN" sz="1600" b="1" u="sng" dirty="0">
                <a:latin typeface="+mn-ea"/>
                <a:sym typeface="+mn-ea"/>
              </a:rPr>
              <a:t> 1000 0000 0010 1010</a:t>
            </a:r>
            <a:r>
              <a:rPr lang="en-US" altLang="zh-CN" sz="1600" b="1" dirty="0">
                <a:latin typeface="+mn-ea"/>
              </a:rPr>
              <a:t>___________(</a:t>
            </a:r>
            <a:r>
              <a:rPr lang="zh-CN" altLang="en-US" sz="1600" b="1" dirty="0">
                <a:latin typeface="+mn-ea"/>
              </a:rPr>
              <a:t>填</a:t>
            </a:r>
            <a:r>
              <a:rPr lang="en-US" altLang="zh-CN" sz="1600" b="1" dirty="0">
                <a:latin typeface="+mn-ea"/>
              </a:rPr>
              <a:t>32bit</a:t>
            </a:r>
            <a:r>
              <a:rPr lang="zh-CN" altLang="en-US" sz="1600" b="1" dirty="0">
                <a:latin typeface="+mn-ea"/>
              </a:rPr>
              <a:t>中的原始形式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latin typeface="+mn-ea"/>
              </a:rPr>
              <a:t>尾数转换为十进制小数形式是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en-US" altLang="zh-CN" sz="1600" b="1" u="sng" dirty="0">
                <a:latin typeface="+mn-ea"/>
              </a:rPr>
              <a:t>_0.1210987567901611328125</a:t>
            </a:r>
            <a:r>
              <a:rPr lang="en-US" altLang="zh-CN" sz="1600" b="1" dirty="0">
                <a:latin typeface="+mn-ea"/>
              </a:rPr>
              <a:t>_____(32bit</a:t>
            </a:r>
            <a:r>
              <a:rPr lang="zh-CN" altLang="en-US" sz="1600" b="1" dirty="0">
                <a:latin typeface="+mn-ea"/>
              </a:rPr>
              <a:t>中的原始形式按二进制原码形式转换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      尾数表示的十进制小数形式是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en-US" altLang="zh-CN" sz="1600" b="1" u="sng" dirty="0">
                <a:latin typeface="+mn-ea"/>
              </a:rPr>
              <a:t>1.1210987567901611328125</a:t>
            </a:r>
            <a:r>
              <a:rPr lang="en-US" altLang="zh-CN" sz="1600" b="1" dirty="0">
                <a:latin typeface="+mn-ea"/>
              </a:rPr>
              <a:t>_________(</a:t>
            </a:r>
            <a:r>
              <a:rPr lang="zh-CN" altLang="en-US" sz="1600" b="1" dirty="0">
                <a:latin typeface="+mn-ea"/>
              </a:rPr>
              <a:t>加整数部分的</a:t>
            </a:r>
            <a:r>
              <a:rPr lang="en-US" altLang="zh-CN" sz="1600" b="1" dirty="0">
                <a:latin typeface="+mn-ea"/>
              </a:rPr>
              <a:t>1)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注：转换为十进制小数用附加的工具</a:t>
            </a:r>
            <a:r>
              <a:rPr lang="zh-CN" altLang="en-US" sz="1600" b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去做，自己去网上找工具也行，但要满足精度要求（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下同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!!!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0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61.xml><?xml version="1.0" encoding="utf-8"?>
<p:tagLst xmlns:p="http://schemas.openxmlformats.org/presentationml/2006/main">
  <p:tag name="KSO_WM_SLIDE_ID" val="custom20233488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88"/>
  <p:tag name="KSO_WM_SLIDE_TYPE" val="sectionTitle"/>
  <p:tag name="KSO_WM_SLIDE_SUBTYPE" val="pureTxt"/>
  <p:tag name="KSO_WM_SLIDE_LAYOUT" val="a_e"/>
  <p:tag name="KSO_WM_SLIDE_LAYOUT_CNT" val="1_1"/>
</p:tagLst>
</file>

<file path=ppt/tags/tag62.xml><?xml version="1.0" encoding="utf-8"?>
<p:tagLst xmlns:p="http://schemas.openxmlformats.org/presentationml/2006/main">
  <p:tag name="commondata" val="eyJoZGlkIjoiNjRkZDE1MjIxMjM2NmMxYzY5Y2M3N2FjNDEyZThkY2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主题字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13913</Words>
  <Application>WPS 演示</Application>
  <PresentationFormat>宽屏</PresentationFormat>
  <Paragraphs>458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添加章节标题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100</cp:revision>
  <dcterms:created xsi:type="dcterms:W3CDTF">2020-08-13T13:39:00Z</dcterms:created>
  <dcterms:modified xsi:type="dcterms:W3CDTF">2024-03-10T16:28:28Z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EB9F9857D4A14EB28A431B08531A734D_12</vt:lpwstr>
  </property>
  <property fmtid="{D5CDD505-2E9C-101B-9397-08002B2CF9AE}" pid="3" name="KSOProductBuildVer">
    <vt:lpwstr>2052-12.1.0.16388</vt:lpwstr>
  </property>
</Properties>
</file>