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3" r:id="rId14"/>
    <p:sldId id="1245" r:id="rId15"/>
    <p:sldId id="1239" r:id="rId16"/>
    <p:sldId id="1240" r:id="rId17"/>
    <p:sldId id="1246" r:id="rId18"/>
    <p:sldId id="944" r:id="rId19"/>
    <p:sldId id="1241" r:id="rId20"/>
    <p:sldId id="1242" r:id="rId21"/>
    <p:sldId id="545" r:id="rId22"/>
    <p:sldId id="1243" r:id="rId23"/>
    <p:sldId id="1247" r:id="rId24"/>
    <p:sldId id="1244" r:id="rId25"/>
    <p:sldId id="541" r:id="rId26"/>
    <p:sldId id="542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3" d="100"/>
          <a:sy n="83" d="100"/>
        </p:scale>
        <p:origin x="8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18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a=-4201234567;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-4201234567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转二进制的补码若是</a:t>
            </a:r>
            <a:r>
              <a:rPr lang="en-US" altLang="zh-CN" sz="1600" b="1" dirty="0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四字节则会溢出，自动开成</a:t>
            </a:r>
            <a:r>
              <a:rPr lang="en-US" altLang="zh-CN" sz="1600" b="1" dirty="0">
                <a:latin typeface="+mn-ea"/>
              </a:rPr>
              <a:t>long long</a:t>
            </a:r>
            <a:r>
              <a:rPr lang="zh-CN" altLang="en-US" sz="1600" b="1" dirty="0">
                <a:latin typeface="+mn-ea"/>
              </a:rPr>
              <a:t>类型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11111111 11111111 11111111 11111111 00000101 10010110 00111111 01111001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11111111 11111111 11111111 11111111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00000101 10010110 </a:t>
            </a:r>
            <a:r>
              <a:rPr lang="en-US" altLang="zh-CN" sz="1600" b="1" dirty="0">
                <a:latin typeface="+mn-ea"/>
                <a:sym typeface="+mn-ea"/>
              </a:rPr>
              <a:t>00111111 01111001  -&gt; b=a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转进制：</a:t>
            </a:r>
            <a:r>
              <a:rPr lang="en-US" altLang="zh-CN" sz="1600" b="1" dirty="0">
                <a:latin typeface="+mn-ea"/>
                <a:sym typeface="+mn-ea"/>
              </a:rPr>
              <a:t> 00111111 01111001</a:t>
            </a:r>
            <a:r>
              <a:rPr lang="zh-CN" altLang="en-US" sz="1600" b="1" dirty="0">
                <a:latin typeface="+mn-ea"/>
                <a:sym typeface="+mn-ea"/>
              </a:rPr>
              <a:t>（二进制）</a:t>
            </a:r>
            <a:r>
              <a:rPr lang="en-US" altLang="zh-CN" sz="1600" b="1" dirty="0">
                <a:latin typeface="+mn-ea"/>
                <a:sym typeface="+mn-ea"/>
              </a:rPr>
              <a:t>		</a:t>
            </a:r>
            <a:endParaRPr lang="en-US" altLang="zh-CN" sz="1600" b="1" dirty="0">
              <a:latin typeface="+mn-ea"/>
              <a:sym typeface="+mn-ea"/>
            </a:endParaRPr>
          </a:p>
          <a:p>
            <a:pPr indent="457200"/>
            <a:endParaRPr lang="en-US" altLang="zh-CN" sz="1600" b="1" dirty="0">
              <a:latin typeface="+mn-ea"/>
              <a:sym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      b=16249</a:t>
            </a:r>
            <a:r>
              <a:rPr lang="zh-CN" altLang="en-US" sz="1600" b="1" dirty="0">
                <a:latin typeface="+mn-ea"/>
                <a:sym typeface="+mn-ea"/>
              </a:rPr>
              <a:t>（十进制）</a:t>
            </a:r>
            <a:endParaRPr lang="zh-CN" altLang="en-US" sz="1600" b="1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 + 2 + 3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2   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步骤②：式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3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11/2=5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37%4=1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  <a:sym typeface="+mn-ea"/>
              </a:rPr>
              <a:t>5+1=6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  <a:sym typeface="+mn-ea"/>
              </a:rPr>
              <a:t>6-3.2=2.8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  <a:sym typeface="+mn-ea"/>
              </a:rPr>
              <a:t>2.5*2=5</a:t>
            </a:r>
            <a:endParaRPr lang="zh-CN" altLang="en-US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en-US" altLang="zh-CN" sz="1600" b="1" dirty="0">
                <a:latin typeface="+mn-ea"/>
              </a:rPr>
              <a:t>2.8+5=7.8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r>
              <a:rPr lang="en-US" altLang="zh-CN" sz="1600" b="1" dirty="0">
                <a:latin typeface="+mn-ea"/>
                <a:sym typeface="+mn-ea"/>
              </a:rPr>
              <a:t>11 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33792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775004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95960" y="332168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>
            <a:off x="694055" y="509270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 flipV="1">
            <a:off x="1795145" y="333629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2848610" y="333502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2846705" y="510603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3947795" y="334962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909320" y="4685665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11 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23315" y="2769235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+(</a:t>
            </a:r>
            <a:r>
              <a:rPr lang="zh-CN" altLang="en-US"/>
              <a:t>准备入栈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47420" y="4317365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2 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78150" y="4685665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/ 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447405" y="331914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>
            <a:off x="6263640" y="509270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 flipV="1">
            <a:off x="7354570" y="33159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10727690" y="333248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10725785" y="510349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V="1">
            <a:off x="11826875" y="334708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8788400" y="4683125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5 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857230" y="4653280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951605" y="4102100"/>
            <a:ext cx="563245" cy="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9672320" y="2821305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+(</a:t>
            </a:r>
            <a:r>
              <a:rPr lang="zh-CN" altLang="en-US"/>
              <a:t>可以入栈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4821555" y="331851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4819650" y="508952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5920740" y="333311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6265545" y="333184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>
            <a:off x="8395970" y="507238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/>
          <p:nvPr/>
        </p:nvCxnSpPr>
        <p:spPr>
          <a:xfrm flipV="1">
            <a:off x="9497060" y="33159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文本框 28"/>
          <p:cNvSpPr txBox="1"/>
          <p:nvPr/>
        </p:nvSpPr>
        <p:spPr>
          <a:xfrm>
            <a:off x="5034915" y="4682490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11/2 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706995" y="4109720"/>
            <a:ext cx="563245" cy="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文本框 31"/>
          <p:cNvSpPr txBox="1"/>
          <p:nvPr/>
        </p:nvSpPr>
        <p:spPr>
          <a:xfrm>
            <a:off x="4514850" y="2769235"/>
            <a:ext cx="354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</a:t>
            </a:r>
            <a:r>
              <a:rPr lang="zh-CN" altLang="en-US"/>
              <a:t>优先级高于</a:t>
            </a:r>
            <a:r>
              <a:rPr lang="en-US" altLang="zh-CN"/>
              <a:t>+</a:t>
            </a:r>
            <a:r>
              <a:rPr lang="zh-CN" altLang="en-US"/>
              <a:t>，进入左边运算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46873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2686756" y="1616332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4550" y="334962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842645" y="5120640"/>
            <a:ext cx="822325" cy="2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1673225" y="336296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直接连接符 1"/>
          <p:cNvCxnSpPr/>
          <p:nvPr/>
        </p:nvCxnSpPr>
        <p:spPr>
          <a:xfrm>
            <a:off x="1905000" y="333502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1903095" y="510603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 flipV="1">
            <a:off x="3004185" y="334962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1789430" y="2792095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-(</a:t>
            </a:r>
            <a:r>
              <a:rPr lang="zh-CN" altLang="en-US"/>
              <a:t>准备入栈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96010" y="46736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5</a:t>
            </a:r>
            <a:r>
              <a:rPr lang="en-US" altLang="zh-CN" b="1" dirty="0">
                <a:latin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10615" y="4226560"/>
            <a:ext cx="122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063750" y="4722495"/>
            <a:ext cx="83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137410" y="4344670"/>
            <a:ext cx="67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%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96010" y="3870960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111500" y="4072890"/>
            <a:ext cx="40259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/>
          <p:nvPr/>
        </p:nvCxnSpPr>
        <p:spPr>
          <a:xfrm>
            <a:off x="9796145" y="318008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>
            <a:off x="9793605" y="4968875"/>
            <a:ext cx="925195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10707370" y="322580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10857230" y="319786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10855325" y="496887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V="1">
            <a:off x="11956415" y="321246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9916160" y="449072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1015980" y="4585335"/>
            <a:ext cx="83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3787775" y="334962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3785870" y="5120640"/>
            <a:ext cx="822325" cy="2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V="1">
            <a:off x="4616450" y="336296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>
          <a:xfrm>
            <a:off x="4848225" y="333502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>
          <a:xfrm>
            <a:off x="4846320" y="510603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>
          <a:xfrm flipV="1">
            <a:off x="5947410" y="334962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文本框 30"/>
          <p:cNvSpPr txBox="1"/>
          <p:nvPr/>
        </p:nvSpPr>
        <p:spPr>
          <a:xfrm>
            <a:off x="4039235" y="46736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5</a:t>
            </a:r>
            <a:r>
              <a:rPr lang="en-US" altLang="zh-CN" b="1" dirty="0">
                <a:latin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79520" y="424116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37%4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006975" y="4722495"/>
            <a:ext cx="83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054725" y="4072890"/>
            <a:ext cx="40259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" name="文本框 36"/>
          <p:cNvSpPr txBox="1"/>
          <p:nvPr/>
        </p:nvSpPr>
        <p:spPr>
          <a:xfrm>
            <a:off x="3829685" y="2844165"/>
            <a:ext cx="239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%</a:t>
            </a:r>
            <a:r>
              <a:rPr lang="zh-CN" altLang="en-US"/>
              <a:t>优先级高于</a:t>
            </a:r>
            <a:r>
              <a:rPr lang="en-US" altLang="zh-CN"/>
              <a:t>-</a:t>
            </a:r>
            <a:r>
              <a:rPr lang="zh-CN" altLang="en-US"/>
              <a:t>先计算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6654800" y="328104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直接连接符 38"/>
          <p:cNvCxnSpPr/>
          <p:nvPr/>
        </p:nvCxnSpPr>
        <p:spPr>
          <a:xfrm>
            <a:off x="6652895" y="5052060"/>
            <a:ext cx="822325" cy="2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/>
          <p:nvPr/>
        </p:nvCxnSpPr>
        <p:spPr>
          <a:xfrm flipV="1">
            <a:off x="7483475" y="32943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>
            <a:off x="7715250" y="326644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>
          <a:xfrm>
            <a:off x="7713345" y="503745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>
          <a:xfrm flipV="1">
            <a:off x="8814435" y="328104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文本框 43"/>
          <p:cNvSpPr txBox="1"/>
          <p:nvPr/>
        </p:nvSpPr>
        <p:spPr>
          <a:xfrm>
            <a:off x="6906260" y="460502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sym typeface="+mn-ea"/>
              </a:rPr>
              <a:t>5</a:t>
            </a:r>
            <a:r>
              <a:rPr lang="en-US" altLang="zh-CN" b="1" dirty="0">
                <a:latin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654800" y="458533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1+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54465" y="4082415"/>
            <a:ext cx="40259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8" name="文本框 47"/>
          <p:cNvSpPr txBox="1"/>
          <p:nvPr/>
        </p:nvSpPr>
        <p:spPr>
          <a:xfrm>
            <a:off x="6646545" y="2738120"/>
            <a:ext cx="239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r>
              <a:rPr lang="zh-CN" altLang="en-US"/>
              <a:t>和</a:t>
            </a:r>
            <a:r>
              <a:rPr lang="en-US" altLang="zh-CN"/>
              <a:t>-</a:t>
            </a:r>
            <a:r>
              <a:rPr lang="zh-CN" altLang="en-US"/>
              <a:t>同优先级左结合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086340" y="262763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-(</a:t>
            </a:r>
            <a:r>
              <a:rPr lang="zh-CN" altLang="en-US"/>
              <a:t>可以入栈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3939822" y="1605043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02995" y="332041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1102995" y="506539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2832735" y="332041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1228725" y="4620895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2.8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3467100" y="333375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3465195" y="510476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V="1">
            <a:off x="4566285" y="334835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3603625" y="468566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81430" y="4030980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373120" y="280797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*(</a:t>
            </a:r>
            <a:r>
              <a:rPr lang="zh-CN" altLang="en-US"/>
              <a:t>准备入栈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955665" y="346075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5955665" y="520573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flipV="1">
            <a:off x="7685405" y="346075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6081395" y="476123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2.8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>
            <a:off x="8319770" y="347408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>
            <a:off x="8317865" y="524510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9418955" y="348869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8456295" y="4826000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134100" y="417131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455025" y="431673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888230" y="4057650"/>
            <a:ext cx="511175" cy="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7039610" y="2934970"/>
            <a:ext cx="321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优先级高于</a:t>
            </a:r>
            <a:r>
              <a:rPr lang="en-US" altLang="zh-CN"/>
              <a:t>+(</a:t>
            </a:r>
            <a:r>
              <a:rPr lang="zh-CN" altLang="en-US"/>
              <a:t>可以入栈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2*4=8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a=8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  <a:sym typeface="+mn-ea"/>
              </a:rPr>
              <a:t>3*5=15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  <a:sym typeface="+mn-ea"/>
              </a:rPr>
              <a:t>b=15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  <a:sym typeface="+mn-ea"/>
              </a:rPr>
              <a:t>a=b=15</a:t>
            </a:r>
            <a:endParaRPr lang="zh-CN" altLang="en-US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en-US" altLang="zh-CN" sz="1600" b="1" dirty="0">
                <a:latin typeface="+mn-ea"/>
                <a:sym typeface="+mn-ea"/>
              </a:rPr>
              <a:t>a=15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271250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2054714" y="1659364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02995" y="332041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1102995" y="5048250"/>
            <a:ext cx="645160" cy="1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1773555" y="334391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4034790" y="45847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985010" y="334708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1983105" y="511810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V="1">
            <a:off x="3084195" y="336169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2121535" y="4699000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81430" y="403098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88440" y="283718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准备入栈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23135" y="415036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81430" y="369506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88005" y="4052570"/>
            <a:ext cx="636905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连接符 16"/>
          <p:cNvCxnSpPr/>
          <p:nvPr/>
        </p:nvCxnSpPr>
        <p:spPr>
          <a:xfrm>
            <a:off x="9453245" y="32416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>
            <a:off x="9467850" y="5002530"/>
            <a:ext cx="927735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 flipV="1">
            <a:off x="10391775" y="326961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文本框 19"/>
          <p:cNvSpPr txBox="1"/>
          <p:nvPr/>
        </p:nvSpPr>
        <p:spPr>
          <a:xfrm>
            <a:off x="9571355" y="452882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10593070" y="32416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10591165" y="501269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V="1">
            <a:off x="11692255" y="32562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9736455" y="457009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864850" y="446849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954895" y="457009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25" name="直接连接符 24"/>
          <p:cNvCxnSpPr/>
          <p:nvPr/>
        </p:nvCxnSpPr>
        <p:spPr>
          <a:xfrm>
            <a:off x="3948430" y="330581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>
          <a:xfrm flipV="1">
            <a:off x="3948430" y="5033645"/>
            <a:ext cx="645160" cy="1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>
          <a:xfrm flipV="1">
            <a:off x="4618990" y="332930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>
          <a:xfrm>
            <a:off x="4830445" y="333248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>
          <a:xfrm>
            <a:off x="4828540" y="510349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>
          <a:xfrm flipV="1">
            <a:off x="5929630" y="334708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文本框 32"/>
          <p:cNvSpPr txBox="1"/>
          <p:nvPr/>
        </p:nvSpPr>
        <p:spPr>
          <a:xfrm>
            <a:off x="4966970" y="468439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26865" y="401637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2*4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724910" y="2837180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优先级高于，先计算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6607175" y="334708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直接连接符 38"/>
          <p:cNvCxnSpPr/>
          <p:nvPr/>
        </p:nvCxnSpPr>
        <p:spPr>
          <a:xfrm>
            <a:off x="6621780" y="5107940"/>
            <a:ext cx="927735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/>
          <p:nvPr/>
        </p:nvCxnSpPr>
        <p:spPr>
          <a:xfrm flipV="1">
            <a:off x="7545705" y="337502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文本框 40"/>
          <p:cNvSpPr txBox="1"/>
          <p:nvPr/>
        </p:nvSpPr>
        <p:spPr>
          <a:xfrm>
            <a:off x="6890385" y="467550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108825" y="467550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3" name="直接连接符 42"/>
          <p:cNvCxnSpPr/>
          <p:nvPr/>
        </p:nvCxnSpPr>
        <p:spPr>
          <a:xfrm>
            <a:off x="7831455" y="333375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/>
          <p:nvPr/>
        </p:nvCxnSpPr>
        <p:spPr>
          <a:xfrm>
            <a:off x="7846060" y="5094605"/>
            <a:ext cx="927735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/>
        </p:nvCxnSpPr>
        <p:spPr>
          <a:xfrm flipV="1">
            <a:off x="8769985" y="336169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文本框 47"/>
          <p:cNvSpPr txBox="1"/>
          <p:nvPr/>
        </p:nvSpPr>
        <p:spPr>
          <a:xfrm>
            <a:off x="6739255" y="4648835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5984875" y="4150360"/>
            <a:ext cx="636905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0" name="直接箭头连接符 49"/>
          <p:cNvCxnSpPr/>
          <p:nvPr/>
        </p:nvCxnSpPr>
        <p:spPr>
          <a:xfrm flipV="1">
            <a:off x="8773795" y="4067810"/>
            <a:ext cx="636905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1" name="文本框 50"/>
          <p:cNvSpPr txBox="1"/>
          <p:nvPr/>
        </p:nvSpPr>
        <p:spPr>
          <a:xfrm>
            <a:off x="6621780" y="2837180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r>
              <a:rPr lang="zh-CN" altLang="en-US"/>
              <a:t>优先级高于，先计算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879965" y="2689225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可以入栈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23749" y="290195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1081405"/>
            <a:ext cx="12061190" cy="568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H="1" flipV="1">
            <a:off x="3688483" y="1594816"/>
            <a:ext cx="2983" cy="346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8610" y="29749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>
            <a:off x="308610" y="471995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 flipV="1">
            <a:off x="2038350" y="29749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文本框 19"/>
          <p:cNvSpPr txBox="1"/>
          <p:nvPr/>
        </p:nvSpPr>
        <p:spPr>
          <a:xfrm>
            <a:off x="434340" y="4275455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a=8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2397125" y="295148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2395220" y="472249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V="1">
            <a:off x="3496310" y="296608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2668905" y="417830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4340" y="4034155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4340" y="381000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68905" y="403415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668905" y="381000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4975" y="344170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3*5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4509135" y="298386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4509135" y="472884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flipV="1">
            <a:off x="6238875" y="298386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4634865" y="4284345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a=8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6597650" y="29603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6595745" y="473138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V="1">
            <a:off x="7696835" y="29749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6869430" y="418719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634865" y="4043045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637405" y="3810000"/>
            <a:ext cx="102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b=15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869430" y="404304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3749675" y="3857625"/>
            <a:ext cx="444500" cy="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直接箭头连接符 34"/>
          <p:cNvCxnSpPr/>
          <p:nvPr/>
        </p:nvCxnSpPr>
        <p:spPr>
          <a:xfrm>
            <a:off x="7934960" y="3850640"/>
            <a:ext cx="4076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直接连接符 35"/>
          <p:cNvCxnSpPr/>
          <p:nvPr/>
        </p:nvCxnSpPr>
        <p:spPr>
          <a:xfrm>
            <a:off x="8665845" y="29603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>
            <a:off x="8665845" y="470535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flipV="1">
            <a:off x="10395585" y="29603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文本框 38"/>
          <p:cNvSpPr txBox="1"/>
          <p:nvPr/>
        </p:nvSpPr>
        <p:spPr>
          <a:xfrm>
            <a:off x="8791575" y="426085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a=8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754360" y="29368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>
            <a:off x="10752455" y="470789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>
          <a:xfrm flipV="1">
            <a:off x="11853545" y="29514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文本框 42"/>
          <p:cNvSpPr txBox="1"/>
          <p:nvPr/>
        </p:nvSpPr>
        <p:spPr>
          <a:xfrm>
            <a:off x="11026140" y="416369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8791575" y="401955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a=b</a:t>
            </a: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>
            <a:off x="661670" y="47637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/>
          <p:nvPr/>
        </p:nvCxnSpPr>
        <p:spPr>
          <a:xfrm>
            <a:off x="661670" y="650875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/>
          <p:cNvCxnSpPr/>
          <p:nvPr/>
        </p:nvCxnSpPr>
        <p:spPr>
          <a:xfrm flipV="1">
            <a:off x="2391410" y="47637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直接连接符 59"/>
          <p:cNvCxnSpPr/>
          <p:nvPr/>
        </p:nvCxnSpPr>
        <p:spPr>
          <a:xfrm>
            <a:off x="2750185" y="47402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2748280" y="651129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/>
          <p:cNvCxnSpPr/>
          <p:nvPr/>
        </p:nvCxnSpPr>
        <p:spPr>
          <a:xfrm flipV="1">
            <a:off x="3849370" y="47548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文本框 63"/>
          <p:cNvSpPr txBox="1"/>
          <p:nvPr/>
        </p:nvSpPr>
        <p:spPr>
          <a:xfrm>
            <a:off x="787400" y="6037580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a=b</a:t>
            </a:r>
            <a:endParaRPr lang="en-US" altLang="zh-CN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4375150" y="5775960"/>
            <a:ext cx="881380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6" name="直接连接符 65"/>
          <p:cNvCxnSpPr/>
          <p:nvPr/>
        </p:nvCxnSpPr>
        <p:spPr>
          <a:xfrm>
            <a:off x="5600065" y="487616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/>
          <p:cNvCxnSpPr/>
          <p:nvPr/>
        </p:nvCxnSpPr>
        <p:spPr>
          <a:xfrm>
            <a:off x="5600065" y="662114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/>
          <p:cNvCxnSpPr/>
          <p:nvPr/>
        </p:nvCxnSpPr>
        <p:spPr>
          <a:xfrm flipV="1">
            <a:off x="7329805" y="487616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直接连接符 68"/>
          <p:cNvCxnSpPr/>
          <p:nvPr/>
        </p:nvCxnSpPr>
        <p:spPr>
          <a:xfrm>
            <a:off x="7688580" y="48526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直接连接符 69"/>
          <p:cNvCxnSpPr/>
          <p:nvPr/>
        </p:nvCxnSpPr>
        <p:spPr>
          <a:xfrm>
            <a:off x="7686675" y="662368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/>
          <p:cNvCxnSpPr/>
          <p:nvPr/>
        </p:nvCxnSpPr>
        <p:spPr>
          <a:xfrm flipV="1">
            <a:off x="8787765" y="48672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0247630" cy="49955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__10___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__10__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((b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((</a:t>
            </a:r>
            <a:r>
              <a:rPr lang="en-US" altLang="zh-CN" sz="1600" b="1" dirty="0">
                <a:latin typeface="+mn-ea"/>
                <a:sym typeface="+mn-ea"/>
              </a:rPr>
              <a:t>b+c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((b+c)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3*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b+c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a+3*(b+c)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a+3*(b+c)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a+3*(b+c)-5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a+3*(b+c)-5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a+3*(b+c)-5)%4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a</a:t>
            </a:r>
            <a:r>
              <a:rPr lang="pt-BR" altLang="zh-CN" sz="1600" b="1" dirty="0">
                <a:latin typeface="+mn-ea"/>
                <a:sym typeface="+mn-ea"/>
              </a:rPr>
              <a:t> + (</a:t>
            </a:r>
            <a:r>
              <a:rPr lang="en-US" altLang="zh-CN" sz="1600" b="1" dirty="0">
                <a:latin typeface="+mn-ea"/>
                <a:sym typeface="+mn-ea"/>
              </a:rPr>
              <a:t>a</a:t>
            </a:r>
            <a:r>
              <a:rPr lang="pt-BR" altLang="zh-CN" sz="1600" b="1" dirty="0">
                <a:latin typeface="+mn-ea"/>
                <a:sym typeface="+mn-ea"/>
              </a:rPr>
              <a:t> + 3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+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- 5) % 4</a:t>
            </a:r>
            <a:endParaRPr lang="pt-BR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: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2675601" y="1005910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" name="直接连接符 65"/>
          <p:cNvCxnSpPr/>
          <p:nvPr>
            <p:custDataLst>
              <p:tags r:id="rId1"/>
            </p:custDataLst>
          </p:nvPr>
        </p:nvCxnSpPr>
        <p:spPr>
          <a:xfrm>
            <a:off x="942340" y="37731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/>
          <p:cNvCxnSpPr/>
          <p:nvPr>
            <p:custDataLst>
              <p:tags r:id="rId2"/>
            </p:custDataLst>
          </p:nvPr>
        </p:nvCxnSpPr>
        <p:spPr>
          <a:xfrm>
            <a:off x="942340" y="551815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/>
          <p:cNvCxnSpPr/>
          <p:nvPr>
            <p:custDataLst>
              <p:tags r:id="rId3"/>
            </p:custDataLst>
          </p:nvPr>
        </p:nvCxnSpPr>
        <p:spPr>
          <a:xfrm flipV="1">
            <a:off x="2672080" y="37731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直接连接符 68"/>
          <p:cNvCxnSpPr/>
          <p:nvPr>
            <p:custDataLst>
              <p:tags r:id="rId4"/>
            </p:custDataLst>
          </p:nvPr>
        </p:nvCxnSpPr>
        <p:spPr>
          <a:xfrm>
            <a:off x="3030855" y="37496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直接连接符 69"/>
          <p:cNvCxnSpPr/>
          <p:nvPr>
            <p:custDataLst>
              <p:tags r:id="rId5"/>
            </p:custDataLst>
          </p:nvPr>
        </p:nvCxnSpPr>
        <p:spPr>
          <a:xfrm>
            <a:off x="3028950" y="552069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/>
          <p:cNvCxnSpPr/>
          <p:nvPr>
            <p:custDataLst>
              <p:tags r:id="rId6"/>
            </p:custDataLst>
          </p:nvPr>
        </p:nvCxnSpPr>
        <p:spPr>
          <a:xfrm flipV="1">
            <a:off x="4130040" y="37642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360170" y="4044315"/>
            <a:ext cx="1114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3256280" y="3749675"/>
            <a:ext cx="696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672080" y="30867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+(</a:t>
            </a:r>
            <a:r>
              <a:rPr lang="zh-CN" altLang="en-US"/>
              <a:t>准备进栈</a:t>
            </a:r>
            <a:r>
              <a:rPr lang="en-US" altLang="zh-CN"/>
              <a:t>)</a:t>
            </a:r>
            <a:r>
              <a:rPr lang="zh-CN" altLang="en-US"/>
              <a:t>，但是（进栈后优先级最低，因此</a:t>
            </a:r>
            <a:r>
              <a:rPr lang="en-US" altLang="zh-CN"/>
              <a:t>+</a:t>
            </a:r>
            <a:r>
              <a:rPr lang="zh-CN" altLang="en-US"/>
              <a:t>直接进入左边栈</a:t>
            </a:r>
            <a:endParaRPr lang="en-US" altLang="zh-CN"/>
          </a:p>
        </p:txBody>
      </p: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>
            <a:off x="5397500" y="388556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5397500" y="563054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 flipV="1">
            <a:off x="7127240" y="388556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>
            <p:custDataLst>
              <p:tags r:id="rId12"/>
            </p:custDataLst>
          </p:nvPr>
        </p:nvCxnSpPr>
        <p:spPr>
          <a:xfrm>
            <a:off x="7486015" y="38620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>
            <a:off x="7484110" y="563308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>
            <p:custDataLst>
              <p:tags r:id="rId14"/>
            </p:custDataLst>
          </p:nvPr>
        </p:nvCxnSpPr>
        <p:spPr>
          <a:xfrm flipV="1">
            <a:off x="8585200" y="38766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5815330" y="4156710"/>
            <a:ext cx="1114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7710170" y="3723640"/>
            <a:ext cx="6965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16" name="直接箭头连接符 15"/>
          <p:cNvCxnSpPr/>
          <p:nvPr>
            <p:custDataLst>
              <p:tags r:id="rId17"/>
            </p:custDataLst>
          </p:nvPr>
        </p:nvCxnSpPr>
        <p:spPr>
          <a:xfrm>
            <a:off x="4488815" y="4537075"/>
            <a:ext cx="546100" cy="21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3488400" y="983332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942340" y="37731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/>
          <p:cNvCxnSpPr/>
          <p:nvPr/>
        </p:nvCxnSpPr>
        <p:spPr>
          <a:xfrm>
            <a:off x="942340" y="551815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/>
          <p:cNvCxnSpPr/>
          <p:nvPr/>
        </p:nvCxnSpPr>
        <p:spPr>
          <a:xfrm flipV="1">
            <a:off x="2672080" y="377317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直接连接符 68"/>
          <p:cNvCxnSpPr/>
          <p:nvPr/>
        </p:nvCxnSpPr>
        <p:spPr>
          <a:xfrm>
            <a:off x="3030855" y="37496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直接连接符 69"/>
          <p:cNvCxnSpPr/>
          <p:nvPr/>
        </p:nvCxnSpPr>
        <p:spPr>
          <a:xfrm>
            <a:off x="3028950" y="552069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/>
          <p:cNvCxnSpPr/>
          <p:nvPr/>
        </p:nvCxnSpPr>
        <p:spPr>
          <a:xfrm flipV="1">
            <a:off x="4130040" y="376428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360170" y="4440555"/>
            <a:ext cx="1114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  <a:p>
            <a:r>
              <a:rPr lang="en-US" altLang="zh-CN"/>
              <a:t>a+3*(b+c)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32150" y="4346575"/>
            <a:ext cx="696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47445" y="31127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)  (</a:t>
            </a:r>
            <a:r>
              <a:rPr lang="zh-CN" altLang="en-US"/>
              <a:t>准备进栈</a:t>
            </a:r>
            <a:r>
              <a:rPr lang="en-US" altLang="zh-CN"/>
              <a:t>)</a:t>
            </a:r>
            <a:r>
              <a:rPr lang="zh-CN" altLang="en-US"/>
              <a:t>，因为）要把压在第一个（上全部计算完成，于是</a:t>
            </a:r>
            <a:r>
              <a:rPr lang="en-US" altLang="zh-CN"/>
              <a:t>-</a:t>
            </a:r>
            <a:r>
              <a:rPr lang="zh-CN" altLang="en-US"/>
              <a:t>先到左侧栈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40680" y="388556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5440680" y="563054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7170420" y="388556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7529195" y="386207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7527290" y="563308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8628380" y="38766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5588000" y="4552950"/>
            <a:ext cx="1930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(a+3*(b+c)-5)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30490" y="4829810"/>
            <a:ext cx="69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27880" y="4537075"/>
            <a:ext cx="353695" cy="21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6480810" y="3190875"/>
            <a:ext cx="1965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现在）进栈和（成对消除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12061190" cy="664337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5420" y="846455"/>
            <a:ext cx="11532870" cy="5923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9885" y="293751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349885" y="4682490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2079625" y="293751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2438400" y="291401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2436495" y="468503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3537585" y="292862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497205" y="3604895"/>
            <a:ext cx="1930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(a+3*(b+c)-5)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639695" y="3881755"/>
            <a:ext cx="69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%</a:t>
            </a:r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>
            <a:off x="4088130" y="3881755"/>
            <a:ext cx="568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5105400" y="292417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5105400" y="4669155"/>
            <a:ext cx="1733550" cy="6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V="1">
            <a:off x="6835140" y="292417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7193915" y="2900680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>
            <a:off x="7192010" y="4671695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flipV="1">
            <a:off x="8293100" y="2915285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5062220" y="3591560"/>
            <a:ext cx="1930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(a+3*(b+c)-5)%4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395210" y="3868420"/>
            <a:ext cx="69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456170" y="3916045"/>
            <a:ext cx="953770" cy="1896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3202305" y="486600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3199130" y="6627495"/>
            <a:ext cx="2320290" cy="22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V="1">
            <a:off x="5515610" y="489839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>
            <a:off x="5874385" y="4874895"/>
            <a:ext cx="0" cy="1788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/>
          <p:nvPr/>
        </p:nvCxnSpPr>
        <p:spPr>
          <a:xfrm>
            <a:off x="5872480" y="6645910"/>
            <a:ext cx="1101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>
          <a:xfrm flipV="1">
            <a:off x="6973570" y="4889500"/>
            <a:ext cx="3810" cy="176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文本框 28"/>
          <p:cNvSpPr txBox="1"/>
          <p:nvPr/>
        </p:nvSpPr>
        <p:spPr>
          <a:xfrm>
            <a:off x="3202305" y="5845175"/>
            <a:ext cx="3096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a+(a+3*(b+c)-5)%4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075680" y="5842635"/>
            <a:ext cx="69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599180" y="5002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99180" y="3503930"/>
            <a:ext cx="1926590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先将</a:t>
            </a:r>
            <a:r>
              <a:rPr lang="en-US" altLang="zh-CN" sz="1200"/>
              <a:t>%</a:t>
            </a:r>
            <a:r>
              <a:rPr lang="zh-CN" altLang="en-US" sz="1200"/>
              <a:t>放到左边的栈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8357870" y="4851400"/>
            <a:ext cx="210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</a:t>
            </a:r>
            <a:r>
              <a:rPr lang="en-US" altLang="zh-CN"/>
              <a:t>+</a:t>
            </a:r>
            <a:r>
              <a:rPr lang="zh-CN" altLang="en-US"/>
              <a:t>也进入到左侧栈中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a = 2 * 4 , a = b = 3 * 5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1:2*4---&gt;8 int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2:a=8---&gt;8 int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3:a=8,3*5---&gt;15 int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4:a=8,b=15---&gt;15 int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5:a=8,a=b----&gt;15 int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660" y="4749800"/>
            <a:ext cx="57023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30" y="2609850"/>
            <a:ext cx="62293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zh-CN" altLang="en-US" sz="1600" b="1" dirty="0"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定义</a:t>
            </a:r>
            <a:r>
              <a:rPr lang="en-US" altLang="zh-CN" sz="1600" b="1" dirty="0">
                <a:latin typeface="+mn-ea"/>
              </a:rPr>
              <a:t>int a=0,b=0,c=0;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b-c----&gt;0 int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3*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b-c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r>
              <a:rPr lang="en-US" altLang="zh-CN" sz="1600" b="1" dirty="0">
                <a:latin typeface="+mn-ea"/>
                <a:sym typeface="+mn-ea"/>
              </a:rPr>
              <a:t>----&gt;0 int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b+3*(b-c)</a:t>
            </a:r>
            <a:r>
              <a:rPr lang="en-US" altLang="zh-CN" sz="1600" b="1" dirty="0">
                <a:latin typeface="+mn-ea"/>
                <a:sym typeface="+mn-ea"/>
              </a:rPr>
              <a:t>----&gt;0 int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en-US" altLang="zh-CN" sz="1600" b="1" dirty="0">
                <a:latin typeface="+mn-ea"/>
                <a:sym typeface="+mn-ea"/>
              </a:rPr>
              <a:t>+3*(b-c)%3----&gt;0 int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5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(b</a:t>
            </a:r>
            <a:r>
              <a:rPr lang="en-US" altLang="zh-CN" sz="1600" b="1" dirty="0">
                <a:latin typeface="+mn-ea"/>
                <a:sym typeface="+mn-ea"/>
              </a:rPr>
              <a:t>+3*(b-c)%3)/5----&gt;0 int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6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a</a:t>
            </a:r>
            <a:r>
              <a:rPr lang="pt-BR" altLang="zh-CN" sz="1600" b="1" dirty="0">
                <a:latin typeface="+mn-ea"/>
                <a:sym typeface="+mn-ea"/>
              </a:rPr>
              <a:t> -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+ 3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</a:t>
            </a:r>
            <a:r>
              <a:rPr lang="en-US" altLang="zh-CN" sz="1600" b="1" dirty="0">
                <a:latin typeface="+mn-ea"/>
                <a:sym typeface="+mn-ea"/>
              </a:rPr>
              <a:t>%</a:t>
            </a:r>
            <a:r>
              <a:rPr lang="pt-BR" altLang="zh-CN" sz="1600" b="1" dirty="0">
                <a:latin typeface="+mn-ea"/>
                <a:sym typeface="+mn-ea"/>
              </a:rPr>
              <a:t> 3) / 5</a:t>
            </a:r>
            <a:r>
              <a:rPr lang="en-US" altLang="zh-CN" sz="1600" b="1" dirty="0">
                <a:latin typeface="+mn-ea"/>
                <a:sym typeface="+mn-ea"/>
              </a:rPr>
              <a:t>----&gt;0 int</a:t>
            </a:r>
            <a:r>
              <a:rPr lang="pt-BR" altLang="zh-CN" sz="1600" b="1" dirty="0">
                <a:latin typeface="+mn-ea"/>
                <a:sym typeface="+mn-ea"/>
              </a:rPr>
              <a:t>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5945" y="4384040"/>
            <a:ext cx="6000750" cy="116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818640"/>
            <a:ext cx="640715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 * 3UL + 4U * 7ULL - 'X'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1:2.5*3UL----&gt;7.5 double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2:4U*7ULL----&gt;28 unsigned long long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</a:t>
            </a:r>
            <a:r>
              <a:rPr lang="en-US" altLang="zh-CN" sz="1600" b="1" dirty="0">
                <a:latin typeface="+mn-ea"/>
                <a:sym typeface="+mn-ea"/>
              </a:rPr>
              <a:t>2.5 * 3UL + 4U * 7ULL-----&gt;35.5 double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4:</a:t>
            </a:r>
            <a:r>
              <a:rPr lang="en-US" altLang="zh-CN" sz="1600" b="1" dirty="0">
                <a:latin typeface="+mn-ea"/>
                <a:sym typeface="+mn-ea"/>
              </a:rPr>
              <a:t>2.5 * 3UL + 4U * 7ULL - 'X'------&gt;-52.5 double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0" y="3763645"/>
            <a:ext cx="5174615" cy="2585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2LU % 7 + 23LL % 3 + 2.5F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1:2LU%7---&gt;2 unsigned long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2:23LL%3---&gt;2 long long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</a:t>
            </a:r>
            <a:r>
              <a:rPr lang="en-US" altLang="zh-CN" sz="1600" b="1" dirty="0">
                <a:latin typeface="+mn-ea"/>
                <a:sym typeface="+mn-ea"/>
              </a:rPr>
              <a:t>2LU % 7 + 23LL % 3----&gt;4 long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4:</a:t>
            </a:r>
            <a:r>
              <a:rPr lang="en-US" altLang="zh-CN" sz="1600" b="1" dirty="0">
                <a:latin typeface="+mn-ea"/>
                <a:sym typeface="+mn-ea"/>
              </a:rPr>
              <a:t> 2LU % 7 + 23LL % 3 + 2.5F----&gt;6.5 float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055" y="3710305"/>
            <a:ext cx="699770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2.3 + 14 %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1:14%5---&gt;4 int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+ 7LL)--&gt;9 unsigned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</a:t>
            </a:r>
            <a:r>
              <a:rPr lang="en-US" altLang="zh-CN" sz="1600" b="1" dirty="0">
                <a:latin typeface="+mn-ea"/>
                <a:sym typeface="+mn-ea"/>
              </a:rPr>
              <a:t>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+ 7LL)---&gt;36 unsigned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4:</a:t>
            </a:r>
            <a:r>
              <a:rPr lang="en-US" altLang="zh-CN" sz="1600" b="1" dirty="0">
                <a:latin typeface="+mn-ea"/>
                <a:sym typeface="+mn-ea"/>
              </a:rPr>
              <a:t>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2---&gt;0 unsigned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5:</a:t>
            </a:r>
            <a:r>
              <a:rPr lang="en-US" altLang="zh-CN" sz="1600" b="1" dirty="0">
                <a:latin typeface="+mn-ea"/>
                <a:sym typeface="+mn-ea"/>
              </a:rPr>
              <a:t>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 * 2.3F---&gt;0 float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6:</a:t>
            </a:r>
            <a:r>
              <a:rPr lang="en-US" altLang="zh-CN" sz="1600" b="1" dirty="0">
                <a:latin typeface="+mn-ea"/>
                <a:sym typeface="+mn-ea"/>
              </a:rPr>
              <a:t>2.3 + 14 %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 * 2.3F---&gt;2.3 float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990" y="4651375"/>
            <a:ext cx="4302125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long(2.8 + 3.3) / 2 + (int)1.9 % 7LU - 'g' * 2L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</a:t>
            </a:r>
            <a:r>
              <a:rPr lang="en-US" altLang="zh-CN" sz="1600" b="1" dirty="0">
                <a:latin typeface="+mn-ea"/>
                <a:sym typeface="+mn-ea"/>
              </a:rPr>
              <a:t>long(2.8 + 3.3)---&gt;6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2:long(2.8 + 3.3) / 2----&gt;3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3:(int)1.9----&gt;1 int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4:(int)1.9 % 7LU---&gt;1 unsigned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5:'g' * 2L---&gt;206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6:long(2.8 + 3.3) / 2 + (int)1.9 % 7LU---&gt;4 unsigned long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7:long(2.8 + 3.3) / 2 + (int)1.9 % 7LU - 'g' * 2L----&gt;4294967094 unsigned long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130800"/>
            <a:ext cx="3281045" cy="1512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=&gt; a = a +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 a +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- n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a=a+(a-n)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1:(a-n)----&gt;a=7 n=11 </a:t>
            </a:r>
            <a:r>
              <a:rPr lang="zh-CN" altLang="en-US" sz="1600" b="1" dirty="0">
                <a:latin typeface="+mn-ea"/>
              </a:rPr>
              <a:t>中间变量</a:t>
            </a:r>
            <a:r>
              <a:rPr lang="en-US" altLang="zh-CN" sz="1600" b="1" dirty="0">
                <a:latin typeface="+mn-ea"/>
              </a:rPr>
              <a:t>-4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2:a+(a-n)-----&gt;a=3 n=11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</a:t>
            </a:r>
            <a:r>
              <a:rPr lang="en-US" altLang="zh-CN" sz="1600" b="1" dirty="0">
                <a:latin typeface="+mn-ea"/>
                <a:sym typeface="+mn-ea"/>
              </a:rPr>
              <a:t>a=a+(a-n)------&gt;a=3 n=11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660" y="3510915"/>
            <a:ext cx="4434205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n += a += 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n=n+(a+5)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</a:t>
            </a:r>
            <a:r>
              <a:rPr lang="en-US" altLang="zh-CN" sz="1600" b="1" dirty="0">
                <a:latin typeface="+mn-ea"/>
                <a:sym typeface="+mn-ea"/>
              </a:rPr>
              <a:t>(a+5)----&gt;a=7 n=11 </a:t>
            </a:r>
            <a:r>
              <a:rPr lang="zh-CN" altLang="en-US" sz="1600" b="1" dirty="0">
                <a:latin typeface="+mn-ea"/>
                <a:sym typeface="+mn-ea"/>
              </a:rPr>
              <a:t>中间变量</a:t>
            </a:r>
            <a:r>
              <a:rPr lang="en-US" altLang="zh-CN" sz="1600" b="1" dirty="0">
                <a:latin typeface="+mn-ea"/>
                <a:sym typeface="+mn-ea"/>
              </a:rPr>
              <a:t>12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2:n+(a+5)------&gt;a=7 n=11 </a:t>
            </a:r>
            <a:r>
              <a:rPr lang="zh-CN" altLang="en-US" sz="1600" b="1" dirty="0">
                <a:latin typeface="+mn-ea"/>
                <a:sym typeface="+mn-ea"/>
              </a:rPr>
              <a:t>中间变量</a:t>
            </a:r>
            <a:r>
              <a:rPr lang="en-US" altLang="zh-CN" sz="1600" b="1" dirty="0">
                <a:latin typeface="+mn-ea"/>
                <a:sym typeface="+mn-ea"/>
              </a:rPr>
              <a:t>23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3:n=n+(a+5)------&gt;a=7 n=23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030" y="3346450"/>
            <a:ext cx="621665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+= a += a *= 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a=a+(a+(a*a))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1:</a:t>
            </a:r>
            <a:r>
              <a:rPr lang="en-US" altLang="zh-CN" sz="1600" b="1" dirty="0">
                <a:latin typeface="+mn-ea"/>
                <a:sym typeface="+mn-ea"/>
              </a:rPr>
              <a:t>(a*a)----&gt;a=7 n=11 </a:t>
            </a:r>
            <a:r>
              <a:rPr lang="zh-CN" altLang="en-US" sz="1600" b="1" dirty="0">
                <a:latin typeface="+mn-ea"/>
                <a:sym typeface="+mn-ea"/>
              </a:rPr>
              <a:t>中间变量</a:t>
            </a:r>
            <a:r>
              <a:rPr lang="en-US" altLang="zh-CN" sz="1600" b="1" dirty="0">
                <a:latin typeface="+mn-ea"/>
                <a:sym typeface="+mn-ea"/>
              </a:rPr>
              <a:t>49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2:</a:t>
            </a:r>
            <a:r>
              <a:rPr lang="en-US" altLang="zh-CN" sz="1600" b="1" dirty="0">
                <a:latin typeface="+mn-ea"/>
                <a:sym typeface="+mn-ea"/>
              </a:rPr>
              <a:t>(a+(a*a))----&gt;a=7 n=11 </a:t>
            </a:r>
            <a:r>
              <a:rPr lang="zh-CN" altLang="en-US" sz="1600" b="1" dirty="0">
                <a:latin typeface="+mn-ea"/>
                <a:sym typeface="+mn-ea"/>
              </a:rPr>
              <a:t>中间变量</a:t>
            </a:r>
            <a:r>
              <a:rPr lang="en-US" altLang="zh-CN" sz="1600" b="1" dirty="0">
                <a:latin typeface="+mn-ea"/>
                <a:sym typeface="+mn-ea"/>
              </a:rPr>
              <a:t>56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3:</a:t>
            </a:r>
            <a:r>
              <a:rPr lang="en-US" altLang="zh-CN" sz="1600" b="1" dirty="0">
                <a:latin typeface="+mn-ea"/>
                <a:sym typeface="+mn-ea"/>
              </a:rPr>
              <a:t>a+(a+(a*a))-----&gt;a=7 n=11 </a:t>
            </a:r>
            <a:r>
              <a:rPr lang="zh-CN" altLang="en-US" sz="1600" b="1" dirty="0">
                <a:latin typeface="+mn-ea"/>
                <a:sym typeface="+mn-ea"/>
              </a:rPr>
              <a:t>中间变量</a:t>
            </a:r>
            <a:r>
              <a:rPr lang="en-US" altLang="zh-CN" sz="1600" b="1" dirty="0">
                <a:latin typeface="+mn-ea"/>
                <a:sym typeface="+mn-ea"/>
              </a:rPr>
              <a:t>63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4:</a:t>
            </a:r>
            <a:r>
              <a:rPr lang="en-US" altLang="zh-CN" sz="1600" b="1" dirty="0">
                <a:latin typeface="+mn-ea"/>
                <a:sym typeface="+mn-ea"/>
              </a:rPr>
              <a:t>a=a+(a+(a*a))-----&gt;a=63 n=11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645" y="3787775"/>
            <a:ext cx="4816475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>
                <a:latin typeface="+mn-ea"/>
              </a:rPr>
              <a:t>4</a:t>
            </a:r>
            <a:r>
              <a:rPr lang="zh-CN" altLang="en-US" sz="1600" b="1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6,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n %= a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按照计算顺序来看是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先</a:t>
            </a:r>
            <a:r>
              <a:rPr lang="en-US" altLang="zh-CN" sz="1600" b="1" dirty="0">
                <a:latin typeface="+mn-ea"/>
              </a:rPr>
              <a:t>%=3</a:t>
            </a:r>
            <a:r>
              <a:rPr lang="zh-CN" altLang="en-US" sz="1600" b="1" dirty="0">
                <a:latin typeface="+mn-ea"/>
              </a:rPr>
              <a:t>，得到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；再进行</a:t>
            </a:r>
            <a:r>
              <a:rPr lang="en-US" altLang="zh-CN" sz="1600" b="1" dirty="0">
                <a:latin typeface="+mn-ea"/>
              </a:rPr>
              <a:t>n%=0</a:t>
            </a:r>
            <a:r>
              <a:rPr lang="zh-CN" altLang="en-US" sz="1600" b="1" dirty="0">
                <a:latin typeface="+mn-ea"/>
              </a:rPr>
              <a:t>；此时</a:t>
            </a:r>
            <a:r>
              <a:rPr lang="en-US" altLang="zh-CN" sz="1600" b="1" dirty="0">
                <a:latin typeface="+mn-ea"/>
              </a:rPr>
              <a:t>n%=</a:t>
            </a:r>
            <a:r>
              <a:rPr lang="zh-CN" altLang="en-US" sz="1600" b="1" dirty="0">
                <a:latin typeface="+mn-ea"/>
              </a:rPr>
              <a:t>的对象就是</a:t>
            </a:r>
            <a:r>
              <a:rPr lang="en-US" altLang="zh-CN" sz="1600" b="1" dirty="0">
                <a:latin typeface="+mn-ea"/>
              </a:rPr>
              <a:t>a%=3</a:t>
            </a:r>
            <a:r>
              <a:rPr lang="zh-CN" altLang="en-US" sz="1600" b="1" dirty="0">
                <a:latin typeface="+mn-ea"/>
              </a:rPr>
              <a:t>的中间变量。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a%=3</a:t>
            </a:r>
            <a:r>
              <a:rPr lang="zh-CN" altLang="en-US" sz="1600" b="1" dirty="0">
                <a:latin typeface="+mn-ea"/>
              </a:rPr>
              <a:t>这时候中间变量为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，下一个进行</a:t>
            </a:r>
            <a:r>
              <a:rPr lang="en-US" altLang="zh-CN" sz="1600" b="1" dirty="0">
                <a:latin typeface="+mn-ea"/>
              </a:rPr>
              <a:t>n%=0</a:t>
            </a:r>
            <a:r>
              <a:rPr lang="zh-CN" altLang="en-US" sz="1600" b="1" dirty="0">
                <a:latin typeface="+mn-ea"/>
              </a:rPr>
              <a:t>的一个操作不合法出现故障。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至于返回的是负值，我想是因为文案中写的</a:t>
            </a:r>
            <a:r>
              <a:rPr lang="en-US" altLang="zh-CN" sz="1600" b="1" dirty="0">
                <a:latin typeface="+mn-ea"/>
              </a:rPr>
              <a:t>return 0</a:t>
            </a:r>
            <a:r>
              <a:rPr lang="zh-CN" altLang="en-US" sz="1600" b="1" dirty="0">
                <a:latin typeface="+mn-ea"/>
              </a:rPr>
              <a:t>；如果出现故障时就爆出</a:t>
            </a:r>
            <a:r>
              <a:rPr lang="en-US" altLang="zh-CN" sz="1600" b="1" dirty="0">
                <a:latin typeface="+mn-ea"/>
              </a:rPr>
              <a:t>return</a:t>
            </a:r>
            <a:r>
              <a:rPr lang="zh-CN" altLang="en-US" sz="1600" b="1" dirty="0">
                <a:latin typeface="+mn-ea"/>
              </a:rPr>
              <a:t>了一个负值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4455" y="4260215"/>
            <a:ext cx="5582920" cy="2175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b=a-2;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a=32740;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b=a+34;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b=a+34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01111111 11100100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+) 34 = 00000000 00000000 00000000 00100010  -&gt; 34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00000000 00000000 10000000 00000110  -&gt; a+34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10000000 00000110</a:t>
            </a:r>
            <a:r>
              <a:rPr lang="en-US" altLang="zh-CN" sz="1600" b="1" dirty="0">
                <a:latin typeface="+mn-ea"/>
                <a:sym typeface="+mn-ea"/>
              </a:rPr>
              <a:t>  -&gt; b=a+34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10000000 00000110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</a:t>
            </a:r>
            <a:r>
              <a:rPr lang="en-US" altLang="zh-CN" sz="1600" b="1" dirty="0">
                <a:latin typeface="+mn-ea"/>
                <a:sym typeface="+mn-ea"/>
              </a:rPr>
              <a:t>10000000 00000101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01111111 11111010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32762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</a:t>
            </a:r>
            <a:r>
              <a:rPr lang="en-US" altLang="zh-CN" sz="1600" b="1" dirty="0">
                <a:latin typeface="+mn-ea"/>
                <a:sym typeface="+mn-ea"/>
              </a:rPr>
              <a:t> -</a:t>
            </a:r>
            <a:r>
              <a:rPr sz="1600" b="1" dirty="0">
                <a:latin typeface="+mn-ea"/>
                <a:sym typeface="+mn-ea"/>
              </a:rPr>
              <a:t>32762</a:t>
            </a:r>
            <a:r>
              <a:rPr lang="en-US" altLang="zh-CN" sz="1600" b="1" dirty="0">
                <a:latin typeface="+mn-ea"/>
                <a:sym typeface="+mn-ea"/>
              </a:rPr>
              <a:t>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 11111111 10001100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 11111111 10001100  -&gt; b=a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11111111 10001100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11111111 10001011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00000000 01110100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116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</a:t>
            </a:r>
            <a:r>
              <a:rPr lang="en-US" altLang="zh-CN" sz="1600" b="1" dirty="0">
                <a:latin typeface="+mn-ea"/>
                <a:sym typeface="+mn-ea"/>
              </a:rPr>
              <a:t> -</a:t>
            </a:r>
            <a:r>
              <a:rPr sz="1600" b="1" dirty="0">
                <a:latin typeface="+mn-ea"/>
                <a:sym typeface="+mn-ea"/>
              </a:rPr>
              <a:t>116</a:t>
            </a:r>
            <a:r>
              <a:rPr lang="en-US" altLang="zh-CN" sz="1600" b="1" dirty="0">
                <a:latin typeface="+mn-ea"/>
                <a:sym typeface="+mn-ea"/>
              </a:rPr>
              <a:t>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a=-2047;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11111111 11111111</a:t>
            </a:r>
            <a:r>
              <a:rPr lang="en-US" altLang="zh-CN" sz="1600" b="1" dirty="0">
                <a:latin typeface="+mn-ea"/>
                <a:sym typeface="+mn-ea"/>
              </a:rPr>
              <a:t> 11111000 00000001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11111111 11111111 11111000 00000001  -&gt; b=a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11111111 11111111 11111000 00000001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00000000 00000000 0000000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</a:t>
            </a:r>
            <a:r>
              <a:rPr lang="en-US" altLang="zh-CN" sz="1600" b="1" dirty="0">
                <a:latin typeface="+mn-ea"/>
                <a:sym typeface="+mn-ea"/>
              </a:rPr>
              <a:t>11111111 11111111 11111000 00000001</a:t>
            </a:r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00000000 00000000 00000111 11111110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2047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</a:t>
            </a:r>
            <a:r>
              <a:rPr lang="en-US" altLang="zh-CN" sz="1600" b="1" dirty="0">
                <a:latin typeface="+mn-ea"/>
                <a:sym typeface="+mn-ea"/>
              </a:rPr>
              <a:t> -2047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11111111 10001100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00000000 00000000 00000000 00000000 00000000 00000000 11111111 10001100  -&gt; b=a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</a:t>
            </a:r>
            <a:r>
              <a:rPr lang="zh-CN" altLang="en-US" sz="1600" b="1" dirty="0">
                <a:latin typeface="+mn-ea"/>
                <a:sym typeface="+mn-ea"/>
              </a:rPr>
              <a:t>转进制：</a:t>
            </a:r>
            <a:r>
              <a:rPr lang="en-US" altLang="zh-CN" sz="1600" b="1" dirty="0">
                <a:latin typeface="+mn-ea"/>
                <a:sym typeface="+mn-ea"/>
              </a:rPr>
              <a:t> 00000000 00000000 00000000 00000000 00000000 00000000 11111111 10001100</a:t>
            </a:r>
            <a:r>
              <a:rPr lang="zh-CN" altLang="en-US" sz="1600" b="1" dirty="0">
                <a:latin typeface="+mn-ea"/>
                <a:sym typeface="+mn-ea"/>
              </a:rPr>
              <a:t>（二进制）</a:t>
            </a:r>
            <a:endParaRPr lang="en-US" altLang="zh-CN" sz="1600" b="1" dirty="0">
              <a:latin typeface="+mn-ea"/>
              <a:sym typeface="+mn-ea"/>
            </a:endParaRPr>
          </a:p>
          <a:p>
            <a:pPr marL="914400" lvl="2" indent="457200"/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914400" lvl="2" indent="457200"/>
            <a:r>
              <a:rPr lang="en-US" altLang="zh-CN" sz="1600" b="1" dirty="0">
                <a:latin typeface="+mn-ea"/>
                <a:sym typeface="+mn-ea"/>
              </a:rPr>
              <a:t>b=65420</a:t>
            </a:r>
            <a:r>
              <a:rPr lang="zh-CN" altLang="en-US" sz="1600" b="1" dirty="0">
                <a:latin typeface="+mn-ea"/>
                <a:sym typeface="+mn-ea"/>
              </a:rPr>
              <a:t>（十进制）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a=4201234567;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00000000 00000000 00000000 00000000 11111010 01101001 11000000 10000111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11111010 01101001 11000000 10000111  -&gt; b=a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11111010 01101001 11000000 10000111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00000000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11111010 01101001 11000000 10000110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00000101 10010110 00111111 01111001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93732729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</a:t>
            </a:r>
            <a:r>
              <a:rPr lang="en-US" altLang="zh-CN" sz="1600" b="1" dirty="0">
                <a:latin typeface="+mn-ea"/>
                <a:sym typeface="+mn-ea"/>
              </a:rPr>
              <a:t> -93732729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0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1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2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3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4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5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6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7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18.xml><?xml version="1.0" encoding="utf-8"?>
<p:tagLst xmlns:p="http://schemas.openxmlformats.org/presentationml/2006/main"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3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4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5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6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7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8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ags/tag9.xml><?xml version="1.0" encoding="utf-8"?>
<p:tagLst xmlns:p="http://schemas.openxmlformats.org/presentationml/2006/main">
  <p:tag name="KSO_WM_DIAGRAM_VIRTUALLY_FRAME" val="{&quot;height&quot;:153.6,&quot;left&quot;:74.2,&quot;top&quot;:293.2,&quot;width&quot;:602.1}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10571</Words>
  <Application>WPS 演示</Application>
  <PresentationFormat>宽屏</PresentationFormat>
  <Paragraphs>707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162</cp:revision>
  <dcterms:created xsi:type="dcterms:W3CDTF">2020-08-13T13:39:00Z</dcterms:created>
  <dcterms:modified xsi:type="dcterms:W3CDTF">2024-03-14T05:47:42Z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158AEB13F9AD4F2D962313B1034EF0DF_12</vt:lpwstr>
  </property>
  <property fmtid="{D5CDD505-2E9C-101B-9397-08002B2CF9AE}" pid="3" name="KSOProductBuildVer">
    <vt:lpwstr>2052-12.1.0.16388</vt:lpwstr>
  </property>
</Properties>
</file>