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0"/>
  </p:handoutMasterIdLst>
  <p:sldIdLst>
    <p:sldId id="838" r:id="rId3"/>
    <p:sldId id="1237" r:id="rId4"/>
    <p:sldId id="990" r:id="rId6"/>
    <p:sldId id="992" r:id="rId7"/>
    <p:sldId id="993" r:id="rId8"/>
    <p:sldId id="1238" r:id="rId9"/>
    <p:sldId id="1244" r:id="rId10"/>
    <p:sldId id="1245" r:id="rId11"/>
    <p:sldId id="1239" r:id="rId12"/>
    <p:sldId id="1246" r:id="rId13"/>
    <p:sldId id="1247" r:id="rId14"/>
    <p:sldId id="1240" r:id="rId15"/>
    <p:sldId id="1248" r:id="rId16"/>
    <p:sldId id="1249" r:id="rId17"/>
    <p:sldId id="1250" r:id="rId18"/>
    <p:sldId id="1241" r:id="rId19"/>
    <p:sldId id="1251" r:id="rId20"/>
    <p:sldId id="1252" r:id="rId21"/>
    <p:sldId id="1253" r:id="rId22"/>
    <p:sldId id="1254" r:id="rId23"/>
    <p:sldId id="1242" r:id="rId24"/>
    <p:sldId id="1255" r:id="rId25"/>
    <p:sldId id="1256" r:id="rId26"/>
    <p:sldId id="1257" r:id="rId27"/>
    <p:sldId id="1243" r:id="rId28"/>
    <p:sldId id="1258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str1[30]="Tongji 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str2[30]="Tongji 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str3[]="University";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(str2, str3, 300)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但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表示的字符串的长度时，连接规则是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zh-CN" altLang="en-US" sz="1600" b="1" dirty="0">
                <a:latin typeface="+mn-ea"/>
              </a:rPr>
              <a:t>只能将</a:t>
            </a:r>
            <a:r>
              <a:rPr lang="en-US" altLang="zh-CN" sz="1600" b="1" dirty="0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字符串链接过去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0" y="1776095"/>
            <a:ext cx="247650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个字符（错误）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str3[]="University";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缺省长度为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__10+1___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zh-CN" altLang="en-US" sz="1600" b="1" dirty="0">
                <a:latin typeface="+mn-ea"/>
              </a:rPr>
              <a:t>原本</a:t>
            </a:r>
            <a:r>
              <a:rPr lang="en-US" altLang="zh-CN" sz="1600" b="1" dirty="0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的长度</a:t>
            </a:r>
            <a:r>
              <a:rPr lang="en-US" altLang="zh-CN" sz="1600" b="1" dirty="0">
                <a:latin typeface="+mn-ea"/>
              </a:rPr>
              <a:t>+n+1______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165685" y="2764359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906270"/>
            <a:ext cx="2950845" cy="226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：字符串拷贝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、字符串复制时，复制到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__\0__</a:t>
            </a:r>
            <a:r>
              <a:rPr lang="zh-CN" altLang="en-US" sz="1600" b="1" dirty="0">
                <a:latin typeface="+mn-ea"/>
              </a:rPr>
              <a:t>为止，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，之后的字符不再复制。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、在运行截图中用箭头指出证明结论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的位置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4780" y="1802130"/>
            <a:ext cx="2425700" cy="69215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7910830" y="2545080"/>
            <a:ext cx="174625" cy="3242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：字符串拷贝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b[]="hello\0china";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330" y="5221605"/>
            <a:ext cx="10575925" cy="1268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数组的默认大小时</a:t>
            </a:r>
            <a:r>
              <a:rPr lang="en-US" altLang="zh-CN" sz="1600" b="1" dirty="0">
                <a:latin typeface="+mn-ea"/>
              </a:rPr>
              <a:t>____7+1_____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数组的默认大小是</a:t>
            </a:r>
            <a:r>
              <a:rPr lang="en-US" altLang="zh-CN" sz="1600" b="1" dirty="0">
                <a:latin typeface="+mn-ea"/>
              </a:rPr>
              <a:t>____11+1________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数组的大小超过了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数组的大小，为什么运行不出错？</a:t>
            </a:r>
            <a:r>
              <a:rPr lang="en-US" altLang="zh-CN" sz="1600" b="1" dirty="0">
                <a:latin typeface="+mn-ea"/>
              </a:rPr>
              <a:t> b</a:t>
            </a:r>
            <a:r>
              <a:rPr lang="zh-CN" altLang="en-US" sz="1600" b="1" dirty="0">
                <a:latin typeface="+mn-ea"/>
              </a:rPr>
              <a:t>数组有一个显示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前面只有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个字符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、本例中，复制到</a:t>
            </a:r>
            <a:r>
              <a:rPr lang="en-US" altLang="zh-CN" sz="1600" b="1" dirty="0">
                <a:latin typeface="+mn-ea"/>
              </a:rPr>
              <a:t>b[_5__]</a:t>
            </a:r>
            <a:r>
              <a:rPr lang="zh-CN" altLang="en-US" sz="1600" b="1" dirty="0">
                <a:latin typeface="+mn-ea"/>
              </a:rPr>
              <a:t>就停止复制了？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475" y="1263015"/>
            <a:ext cx="4912995" cy="3958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6845" y="1849755"/>
            <a:ext cx="234315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：字符串拷贝（有错）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111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]="student", b[]="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hellochina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、本程序为什么会错？</a:t>
            </a:r>
            <a:r>
              <a:rPr lang="en-US" altLang="zh-CN" sz="1600" b="1" dirty="0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中需要复制的内容长度超过</a:t>
            </a:r>
            <a:r>
              <a:rPr lang="en-US" altLang="zh-CN" sz="1600" b="1" dirty="0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、仅改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的定义使正确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如何做？（直接在上面的源程序中用红色写出修改内容即可）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_____src</a:t>
            </a:r>
            <a:r>
              <a:rPr lang="zh-CN" altLang="en-US" sz="1600" b="1" dirty="0">
                <a:latin typeface="+mn-ea"/>
              </a:rPr>
              <a:t>的长度</a:t>
            </a:r>
            <a:r>
              <a:rPr lang="en-US" altLang="zh-CN" sz="1600" b="1" dirty="0">
                <a:latin typeface="+mn-ea"/>
              </a:rPr>
              <a:t>+1_______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815" y="1736090"/>
            <a:ext cx="2938145" cy="23482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只复制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(min(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,n)+1)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 b, 2);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本程序证明了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zh-CN" altLang="en-US" sz="1600" b="1" dirty="0">
                <a:latin typeface="+mn-ea"/>
              </a:rPr>
              <a:t>复制时，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960" y="1840865"/>
            <a:ext cx="2343150" cy="692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 &amp;b[2], 2);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如果想从</a:t>
            </a:r>
            <a:r>
              <a:rPr lang="en-US" altLang="zh-CN" sz="1600" b="1" dirty="0">
                <a:latin typeface="+mn-ea"/>
              </a:rPr>
              <a:t>b[2]</a:t>
            </a:r>
            <a:r>
              <a:rPr lang="zh-CN" altLang="en-US" sz="1600" b="1" dirty="0">
                <a:latin typeface="+mn-ea"/>
              </a:rPr>
              <a:t>开始复制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个字符到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中，如何做？（即期望输出：</a:t>
            </a:r>
            <a:r>
              <a:rPr lang="en-US" altLang="zh-CN" sz="1600" b="1" dirty="0" err="1">
                <a:latin typeface="+mn-ea"/>
              </a:rPr>
              <a:t>lludent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（直接在源程序中修改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位置即可）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8420" y="1872615"/>
            <a:ext cx="2637790" cy="346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0" y="3121660"/>
            <a:ext cx="2463800" cy="730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  <a:endParaRPr lang="en-US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观察两个</a:t>
            </a:r>
            <a:r>
              <a:rPr lang="en-US" altLang="zh-CN" sz="1600" b="1" dirty="0">
                <a:latin typeface="+mn-ea"/>
              </a:rPr>
              <a:t>for</a:t>
            </a:r>
            <a:r>
              <a:rPr lang="zh-CN" altLang="en-US" sz="1600" b="1" dirty="0">
                <a:latin typeface="+mn-ea"/>
              </a:rPr>
              <a:t>循环的后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个数字的输出，能得到什么结论？（提示：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长度是到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为止吗</a:t>
            </a:r>
            <a:r>
              <a:rPr lang="en-US" altLang="zh-CN" sz="1600" b="1" dirty="0">
                <a:latin typeface="+mn-ea"/>
              </a:rPr>
              <a:t>?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不是，而是把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字符在有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长度的复制之后的位置变成</a:t>
            </a:r>
            <a:r>
              <a:rPr lang="en-US" altLang="zh-CN" sz="1600" b="1" dirty="0">
                <a:latin typeface="+mn-ea"/>
              </a:rPr>
              <a:t>\0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5410" y="1689735"/>
            <a:ext cx="1711960" cy="1567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10" y="3889375"/>
            <a:ext cx="3435350" cy="920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  <a:endParaRPr lang="en-US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20;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20;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超过了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的长度，则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zh-CN" altLang="en-US" sz="1600" b="1" dirty="0">
                <a:latin typeface="+mn-ea"/>
                <a:sym typeface="+mn-ea"/>
              </a:rPr>
              <a:t>继续复制导致越界出错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en-US" altLang="zh-CN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995863" y="1792705"/>
            <a:ext cx="1636295" cy="67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同上例，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数组越界到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20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75" y="3805555"/>
            <a:ext cx="3196590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808480"/>
            <a:ext cx="1774825" cy="13392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的大小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：字符串比较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str1[] = "house", str2[]  = "horse";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str3[] = "abcd",  str4[]  = "abcde";</a:t>
            </a:r>
            <a:endParaRPr kumimoji="1" lang="de-DE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str5[]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str6[]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str7[]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str8[]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str9[]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str10[]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\0efgh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(str3, str4)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(str5, str6)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(str7, str8)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(str9, str10)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问题：两个字符串相等的条件是？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长度相同且每个对应字符的位置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码值相等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657350"/>
            <a:ext cx="24828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：字符串比较（另一种形式）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str2[]="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(k==0)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=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else if (k&lt;0)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&lt;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else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&gt;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问题：给出两个字符串比较的执行过程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a==a    b==b    c==c   d==d    0&lt;e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1&lt;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2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7630" y="1703070"/>
            <a:ext cx="2216150" cy="501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：字符串比较（编译不错，但运行结果与期望不符合）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str1[]="house", str2[]="horse";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 = str1 &lt; str2;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这个程序的运行结果是表示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str2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地址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进行比较。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str1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的内容互换，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str1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都置为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"house",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265" y="1664970"/>
            <a:ext cx="2526030" cy="6038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90" y="3121025"/>
            <a:ext cx="2178050" cy="615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265" y="4518660"/>
            <a:ext cx="2178050" cy="615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个字符的大小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要比较的长度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：字符串比较前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str1[] = "abcd",  str2[]  = "abcde";</a:t>
            </a:r>
            <a:endParaRPr kumimoji="1" lang="de-DE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3)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4)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5)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100)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小于短串长度时，则比较到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个字符的位置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zh-CN" altLang="en-US" sz="1600" b="1" dirty="0">
                <a:latin typeface="+mn-ea"/>
              </a:rPr>
              <a:t>。</a:t>
            </a:r>
            <a:endParaRPr lang="zh-CN" altLang="en-US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大于等于短串长度时，则比较到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短串结束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为止。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超过长串的长度，则比较到</a:t>
            </a:r>
            <a:r>
              <a:rPr lang="en-US" altLang="zh-CN" sz="1600" b="1" dirty="0">
                <a:latin typeface="+mn-ea"/>
              </a:rPr>
              <a:t>_________</a:t>
            </a:r>
            <a:r>
              <a:rPr lang="zh-CN" altLang="en-US" sz="1600" b="1" dirty="0">
                <a:latin typeface="+mn-ea"/>
              </a:rPr>
              <a:t>短串结束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为止。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也置为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abcd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8425" y="1787525"/>
            <a:ext cx="2324100" cy="952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5" y="3927475"/>
            <a:ext cx="2362200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总体知识：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常用字符串处理函数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①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 (const char s[]);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② </a:t>
            </a:r>
            <a:r>
              <a:rPr lang="en-US" altLang="zh-CN" sz="1600" b="1" dirty="0" err="1">
                <a:latin typeface="+mn-ea"/>
              </a:rPr>
              <a:t>strcat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③ </a:t>
            </a:r>
            <a:r>
              <a:rPr lang="en-US" altLang="zh-CN" sz="1600" b="1" dirty="0" err="1">
                <a:latin typeface="+mn-ea"/>
              </a:rPr>
              <a:t>strncat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④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⑤ 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⑥ </a:t>
            </a:r>
            <a:r>
              <a:rPr lang="en-US" altLang="zh-CN" sz="1600" b="1" dirty="0" err="1">
                <a:latin typeface="+mn-ea"/>
              </a:rPr>
              <a:t>strcmp</a:t>
            </a:r>
            <a:r>
              <a:rPr lang="en-US" altLang="zh-CN" sz="1600" b="1" dirty="0">
                <a:latin typeface="+mn-ea"/>
              </a:rPr>
              <a:t> (const char s1[], const char s2[]);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⑦ </a:t>
            </a:r>
            <a:r>
              <a:rPr lang="en-US" altLang="zh-CN" sz="1600" b="1" dirty="0" err="1">
                <a:latin typeface="+mn-ea"/>
              </a:rPr>
              <a:t>strncmp</a:t>
            </a:r>
            <a:r>
              <a:rPr lang="en-US" altLang="zh-CN" sz="1600" b="1" dirty="0">
                <a:latin typeface="+mn-ea"/>
              </a:rPr>
              <a:t>(const char s1[], const char s2[],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更多的字符串处理函数通过作业完成并理解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教材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参考资料中，很多形式是 </a:t>
            </a:r>
            <a:r>
              <a:rPr lang="en-US" altLang="zh-CN" sz="1600" b="1" dirty="0">
                <a:latin typeface="+mn-ea"/>
              </a:rPr>
              <a:t>const char *s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暂时忽略</a:t>
            </a:r>
            <a:r>
              <a:rPr lang="zh-CN" altLang="en-US" sz="1600" b="1" dirty="0">
                <a:latin typeface="+mn-ea"/>
              </a:rPr>
              <a:t>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先不要考虑这些函数的返回值，待学习指针后再进一步理解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能：求字符串的长度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输入参数：存放字符串的字符数组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返 回 值：整型值表示的长度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注意事项：返回第一个</a:t>
            </a:r>
            <a:r>
              <a:rPr lang="en-US" altLang="zh-CN" sz="1600" b="1" dirty="0">
                <a:latin typeface="+mn-ea"/>
              </a:rPr>
              <a:t>'\0'</a:t>
            </a:r>
            <a:r>
              <a:rPr lang="zh-CN" altLang="en-US" sz="1600" b="1" dirty="0">
                <a:latin typeface="+mn-ea"/>
              </a:rPr>
              <a:t>前的字符数量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不含</a:t>
            </a:r>
            <a:r>
              <a:rPr lang="en-US" altLang="zh-CN" sz="1600" b="1" dirty="0">
                <a:latin typeface="+mn-ea"/>
              </a:rPr>
              <a:t>'\0'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：字符数组与字符串长度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90718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str1[]="Hello";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str2[]="china\0Hello\0\0";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读操作，不需要加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_CRT_SECURE_NO_WARNINGS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、求数组长度时，无论是否有显式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，最后一定有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、当含有多个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时，字符串长度计算到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第一个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为止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42811" y="1263316"/>
            <a:ext cx="368887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795145"/>
            <a:ext cx="2330450" cy="1035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含尾零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两串总长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：字符串连接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str1[30]="Tongji ";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不能缺省，至少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!!!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数组的默认长度是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___11__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、结合前面字符数组输入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输出的作业，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复制时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不包含）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9290" y="1732280"/>
            <a:ext cx="2235200" cy="577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：字符串连接（错误）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__16+2=18___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两字符串总长度</a:t>
            </a:r>
            <a:r>
              <a:rPr lang="en-US" altLang="zh-CN" sz="1600" b="1" dirty="0">
                <a:latin typeface="+mn-ea"/>
              </a:rPr>
              <a:t>+1__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153653" y="2680138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8495" y="1713230"/>
            <a:ext cx="2323465" cy="1812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个字符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长度，则只连接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原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+n+1)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10426</Words>
  <Application>WPS 演示</Application>
  <PresentationFormat>宽屏</PresentationFormat>
  <Paragraphs>807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51</cp:revision>
  <dcterms:created xsi:type="dcterms:W3CDTF">2020-08-13T13:39:00Z</dcterms:created>
  <dcterms:modified xsi:type="dcterms:W3CDTF">2024-04-30T01:05:53Z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1FBF51506E5C423C988576E06919C167_12</vt:lpwstr>
  </property>
  <property fmtid="{D5CDD505-2E9C-101B-9397-08002B2CF9AE}" pid="3" name="KSOProductBuildVer">
    <vt:lpwstr>2052-12.1.0.16729</vt:lpwstr>
  </property>
</Properties>
</file>