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52" r:id="rId3"/>
    <p:sldId id="1237" r:id="rId4"/>
    <p:sldId id="644" r:id="rId6"/>
    <p:sldId id="558" r:id="rId7"/>
    <p:sldId id="1241" r:id="rId8"/>
    <p:sldId id="1240" r:id="rId9"/>
    <p:sldId id="645" r:id="rId10"/>
    <p:sldId id="1242" r:id="rId11"/>
    <p:sldId id="1243" r:id="rId12"/>
    <p:sldId id="1244" r:id="rId13"/>
    <p:sldId id="1245" r:id="rId14"/>
    <p:sldId id="1246" r:id="rId15"/>
    <p:sldId id="1247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16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"123 456";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("str=%s\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ni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str,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=%d j=%d",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("str=\"%s\"\n", str);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本例说明，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中的内容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不可以）被替换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6680" y="4948555"/>
            <a:ext cx="2552700" cy="1028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244870"/>
            <a:ext cx="6312332" cy="41550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#define _CRT_SECURE_NO_WARNINGS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x, w;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</a:t>
            </a:r>
            <a:r>
              <a:rPr lang="zh-CN" altLang="en-US" sz="1600" b="1" dirty="0">
                <a:latin typeface="+mn-ea"/>
              </a:rPr>
              <a:t>请输入</a:t>
            </a:r>
            <a:r>
              <a:rPr lang="en-US" altLang="zh-CN" sz="1600" b="1" dirty="0">
                <a:latin typeface="+mn-ea"/>
              </a:rPr>
              <a:t>[1..99999]</a:t>
            </a:r>
            <a:r>
              <a:rPr lang="zh-CN" altLang="en-US" sz="1600" b="1" dirty="0">
                <a:latin typeface="+mn-ea"/>
              </a:rPr>
              <a:t>间的整数及显示宽度</a:t>
            </a:r>
            <a:r>
              <a:rPr lang="en-US" altLang="zh-CN" sz="1600" b="1" dirty="0">
                <a:latin typeface="+mn-ea"/>
              </a:rPr>
              <a:t>[6..10]\n");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("%d %d", &amp;x, &amp;w);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不考虑输入错误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("01234567890123456789\n");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char 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[16];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sprintf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, "%%%dd*\n", w);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fmt</a:t>
            </a:r>
            <a:r>
              <a:rPr lang="en-US" altLang="zh-CN" sz="1600" b="1" dirty="0">
                <a:latin typeface="+mn-ea"/>
              </a:rPr>
              <a:t>, x);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70357" y="1244869"/>
            <a:ext cx="3470278" cy="415503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3 6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123 6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12345 6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3 9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123 9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12345 9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400080" y="5029200"/>
            <a:ext cx="3470278" cy="37070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别去网上瞎查，认真阅读第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5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章课件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7155" y="1325880"/>
            <a:ext cx="1115060" cy="320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880" y="1776095"/>
            <a:ext cx="902335" cy="3568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880" y="2262505"/>
            <a:ext cx="977265" cy="28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0960" y="2672080"/>
            <a:ext cx="1151255" cy="3321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7820" y="3208020"/>
            <a:ext cx="949325" cy="2590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9400" y="3670935"/>
            <a:ext cx="1170940" cy="3143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：键盘输入一个长度</a:t>
            </a:r>
            <a:r>
              <a:rPr lang="en-US" altLang="zh-CN" sz="1600" b="1" dirty="0">
                <a:latin typeface="+mn-ea"/>
              </a:rPr>
              <a:t>[3..12]</a:t>
            </a:r>
            <a:r>
              <a:rPr lang="zh-CN" altLang="en-US" sz="1600" b="1" dirty="0">
                <a:latin typeface="+mn-ea"/>
              </a:rPr>
              <a:t>间字符串，再输入显示宽度</a:t>
            </a:r>
            <a:r>
              <a:rPr lang="en-US" altLang="zh-CN" sz="1600" b="1" dirty="0">
                <a:latin typeface="+mn-ea"/>
              </a:rPr>
              <a:t>[</a:t>
            </a:r>
            <a:r>
              <a:rPr lang="zh-CN" altLang="en-US" sz="1600" b="1" dirty="0">
                <a:latin typeface="+mn-ea"/>
              </a:rPr>
              <a:t>长度</a:t>
            </a:r>
            <a:r>
              <a:rPr lang="en-US" altLang="zh-CN" sz="1600" b="1" dirty="0">
                <a:latin typeface="+mn-ea"/>
              </a:rPr>
              <a:t>+1..20]</a:t>
            </a:r>
            <a:r>
              <a:rPr lang="zh-CN" altLang="en-US" sz="1600" b="1" dirty="0">
                <a:latin typeface="+mn-ea"/>
              </a:rPr>
              <a:t>，左对齐输出这个字符串（最后加</a:t>
            </a:r>
            <a:r>
              <a:rPr lang="en-US" altLang="zh-CN" sz="1600" b="1" dirty="0">
                <a:latin typeface="+mn-ea"/>
              </a:rPr>
              <a:t>*</a:t>
            </a:r>
            <a:r>
              <a:rPr lang="zh-CN" altLang="en-US" sz="1600" b="1" dirty="0">
                <a:latin typeface="+mn-ea"/>
              </a:rPr>
              <a:t>分辨空格）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</a:t>
            </a:r>
            <a:r>
              <a:rPr lang="zh-CN" altLang="en-US" sz="1600" b="1" dirty="0">
                <a:latin typeface="+mn-ea"/>
              </a:rPr>
              <a:t>注：输入宽度小于等于串长则置为串长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，不考虑其它输入错误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578504"/>
            <a:ext cx="6312332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给出相应的代码，字体为宋体，字号根据代码量调整，不小于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号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  <a:cs typeface="+mn-ea"/>
              </a:rPr>
              <a:t>#define _CRT_SECURE_NO_WARNINGS</a:t>
            </a:r>
            <a:endParaRPr kumimoji="1" lang="en-US" altLang="zh-CN" sz="1600" b="1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  <a:cs typeface="+mn-ea"/>
              </a:rPr>
              <a:t>#include &lt;stdio.h&gt;</a:t>
            </a:r>
            <a:endParaRPr kumimoji="1" lang="en-US" altLang="zh-CN" sz="1600" b="1" dirty="0">
              <a:solidFill>
                <a:schemeClr val="tx1"/>
              </a:solidFill>
              <a:latin typeface="+mn-ea"/>
              <a:cs typeface="+mn-ea"/>
            </a:endParaRPr>
          </a:p>
          <a:p>
            <a:endParaRPr kumimoji="1" lang="en-US" altLang="zh-CN" sz="1600" b="1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  <a:cs typeface="+mn-ea"/>
              </a:rPr>
              <a:t>int main()</a:t>
            </a:r>
            <a:endParaRPr kumimoji="1" lang="en-US" altLang="zh-CN" sz="1600" b="1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  <a:cs typeface="+mn-ea"/>
              </a:rPr>
              <a:t>{</a:t>
            </a:r>
            <a:endParaRPr kumimoji="1" lang="en-US" altLang="zh-CN" sz="1600" b="1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  <a:cs typeface="+mn-ea"/>
              </a:rPr>
              <a:t>    char x[15];</a:t>
            </a:r>
            <a:endParaRPr kumimoji="1" lang="en-US" altLang="zh-CN" sz="1600" b="1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  <a:cs typeface="+mn-ea"/>
              </a:rPr>
              <a:t>    int w;</a:t>
            </a:r>
            <a:endParaRPr kumimoji="1" lang="en-US" altLang="zh-CN" sz="1600" b="1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  <a:cs typeface="+mn-ea"/>
              </a:rPr>
              <a:t>    printf("请输入[3..12]间的字符串及显示宽度[len+1..20]\n");</a:t>
            </a:r>
            <a:endParaRPr kumimoji="1" lang="en-US" altLang="zh-CN" sz="1600" b="1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  <a:cs typeface="+mn-ea"/>
              </a:rPr>
              <a:t>    scanf("%s %d", &amp;x, &amp;w); //不考虑输入错误</a:t>
            </a:r>
            <a:endParaRPr kumimoji="1" lang="en-US" altLang="zh-CN" sz="1600" b="1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  <a:cs typeface="+mn-ea"/>
              </a:rPr>
              <a:t>    printf("01234567890123456789\n"); //标尺</a:t>
            </a:r>
            <a:endParaRPr kumimoji="1" lang="en-US" altLang="zh-CN" sz="1600" b="1" dirty="0">
              <a:solidFill>
                <a:schemeClr val="tx1"/>
              </a:solidFill>
              <a:latin typeface="+mn-ea"/>
              <a:cs typeface="+mn-ea"/>
            </a:endParaRPr>
          </a:p>
          <a:p>
            <a:endParaRPr kumimoji="1" lang="en-US" altLang="zh-CN" sz="1600" b="1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  <a:cs typeface="+mn-ea"/>
              </a:rPr>
              <a:t>    char fmt[20];</a:t>
            </a:r>
            <a:endParaRPr kumimoji="1" lang="en-US" altLang="zh-CN" sz="1600" b="1" dirty="0">
              <a:solidFill>
                <a:schemeClr val="tx1"/>
              </a:solidFill>
              <a:latin typeface="+mn-ea"/>
              <a:cs typeface="+mn-ea"/>
            </a:endParaRPr>
          </a:p>
          <a:p>
            <a:endParaRPr kumimoji="1" lang="en-US" altLang="zh-CN" sz="1600" b="1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  <a:cs typeface="+mn-ea"/>
              </a:rPr>
              <a:t>    sprintf(fmt, "%%-%ds*\n", w);</a:t>
            </a:r>
            <a:endParaRPr kumimoji="1" lang="en-US" altLang="zh-CN" sz="1600" b="1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  <a:cs typeface="+mn-ea"/>
              </a:rPr>
              <a:t>    printf(fmt, x);</a:t>
            </a:r>
            <a:endParaRPr kumimoji="1" lang="en-US" altLang="zh-CN" sz="1600" b="1" dirty="0">
              <a:solidFill>
                <a:schemeClr val="tx1"/>
              </a:solidFill>
              <a:latin typeface="+mn-ea"/>
              <a:cs typeface="+mn-ea"/>
            </a:endParaRPr>
          </a:p>
          <a:p>
            <a:endParaRPr kumimoji="1" lang="en-US" altLang="zh-CN" sz="1600" b="1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  <a:cs typeface="+mn-ea"/>
              </a:rPr>
              <a:t>    return 0;</a:t>
            </a:r>
            <a:endParaRPr kumimoji="1" lang="en-US" altLang="zh-CN" sz="1600" b="1" dirty="0">
              <a:solidFill>
                <a:schemeClr val="tx1"/>
              </a:solidFill>
              <a:latin typeface="+mn-ea"/>
              <a:cs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  <a:cs typeface="+mn-ea"/>
              </a:rPr>
              <a:t>}</a:t>
            </a:r>
            <a:endParaRPr kumimoji="1" lang="en-US" altLang="zh-CN" sz="1600" b="1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70357" y="1578503"/>
            <a:ext cx="4090086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12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、自己构造的测试样本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、自己构造的测试样本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911" y="1951251"/>
            <a:ext cx="3714286" cy="6571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612" y="3160745"/>
            <a:ext cx="3685714" cy="6476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360" y="4360545"/>
            <a:ext cx="3625850" cy="939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650" y="5526405"/>
            <a:ext cx="3816350" cy="1028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综合应用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：键盘输入一个</a:t>
            </a:r>
            <a:r>
              <a:rPr lang="en-US" altLang="zh-CN" sz="1600" b="1" dirty="0">
                <a:latin typeface="+mn-ea"/>
              </a:rPr>
              <a:t>double</a:t>
            </a:r>
            <a:r>
              <a:rPr lang="zh-CN" altLang="en-US" sz="1600" b="1" dirty="0">
                <a:latin typeface="+mn-ea"/>
              </a:rPr>
              <a:t>型数据，再输入总显示宽度及小数点后的位数，右对齐输出这个字符串（最后加</a:t>
            </a:r>
            <a:r>
              <a:rPr lang="en-US" altLang="zh-CN" sz="1600" b="1" dirty="0">
                <a:latin typeface="+mn-ea"/>
              </a:rPr>
              <a:t>*</a:t>
            </a:r>
            <a:r>
              <a:rPr lang="zh-CN" altLang="en-US" sz="1600" b="1" dirty="0">
                <a:latin typeface="+mn-ea"/>
              </a:rPr>
              <a:t>分辨空格）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</a:t>
            </a:r>
            <a:r>
              <a:rPr lang="zh-CN" altLang="en-US" sz="1600" b="1" dirty="0">
                <a:latin typeface="+mn-ea"/>
              </a:rPr>
              <a:t>注：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578504"/>
            <a:ext cx="6312332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给出相应的代码，字体为宋体，字号根据代码量调整，不小于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号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#include &lt;stdio.h&gt;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double x;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int w; int j;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printf("请输入double型数据及显示总宽度、小数点后位数\n");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scanf("%lf %d %d", &amp;x, &amp;w, &amp;j); //不考虑输入错误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printf("01234567890123456789\n"); //标尺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char fmt[20];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sprintf(fmt, "%%%d.%dlf*\n", w,j);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printf(fmt, x);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chemeClr val="tx1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6870357" y="1578503"/>
            <a:ext cx="4090086" cy="51169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12.34 9 5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123.456789 12 2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12345678.9 5 2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12345678.9 5 0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(3/4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的答案没问题，想不通去看第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章作业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9683" y="2050577"/>
            <a:ext cx="3361905" cy="6380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111" y="3160746"/>
            <a:ext cx="3419048" cy="6666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683" y="4426380"/>
            <a:ext cx="3438095" cy="6571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683" y="5534875"/>
            <a:ext cx="3485714" cy="657143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 bwMode="auto">
          <a:xfrm>
            <a:off x="9707658" y="164421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>
              <a:spcBef>
                <a:spcPts val="385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基本概念：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int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字符数组，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格式串</a:t>
            </a:r>
            <a:r>
              <a:rPr lang="en-US" altLang="zh-CN" sz="1600" b="1" dirty="0">
                <a:latin typeface="+mn-ea"/>
              </a:rPr>
              <a:t>", </a:t>
            </a:r>
            <a:r>
              <a:rPr lang="zh-CN" altLang="en-US" sz="1600" b="1" dirty="0">
                <a:latin typeface="+mn-ea"/>
              </a:rPr>
              <a:t>输出表列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返回值是输出字符的个数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同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字符数组要有足够空间容纳输出的数据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否则越界错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格式串同</a:t>
            </a:r>
            <a:r>
              <a:rPr lang="en-US" altLang="zh-CN" sz="1600" b="1" dirty="0" err="1">
                <a:latin typeface="+mn-ea"/>
              </a:rPr>
              <a:t>printf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VS</a:t>
            </a:r>
            <a:r>
              <a:rPr lang="zh-CN" altLang="en-US" sz="1600" b="1" dirty="0">
                <a:latin typeface="+mn-ea"/>
              </a:rPr>
              <a:t>下需加 </a:t>
            </a:r>
            <a:r>
              <a:rPr lang="en-US" altLang="zh-CN" sz="1600" b="1" dirty="0">
                <a:latin typeface="+mn-ea"/>
              </a:rPr>
              <a:t>#define _CRT_SECURE_NO_WARNINGS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int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字符数组，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格式串</a:t>
            </a:r>
            <a:r>
              <a:rPr lang="en-US" altLang="zh-CN" sz="1600" b="1" dirty="0">
                <a:latin typeface="+mn-ea"/>
              </a:rPr>
              <a:t>", </a:t>
            </a:r>
            <a:r>
              <a:rPr lang="zh-CN" altLang="en-US" sz="1600" b="1" dirty="0">
                <a:latin typeface="+mn-ea"/>
              </a:rPr>
              <a:t>输入地址表列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返回值是正确读入的输入数据的个数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同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scanf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</a:t>
            </a:r>
            <a:r>
              <a:rPr lang="zh-CN" altLang="en-US" sz="1600" b="1" dirty="0">
                <a:latin typeface="+mn-ea"/>
              </a:rPr>
              <a:t>格式串同</a:t>
            </a:r>
            <a:r>
              <a:rPr lang="en-US" altLang="zh-CN" sz="1600" b="1" dirty="0" err="1">
                <a:latin typeface="+mn-ea"/>
              </a:rPr>
              <a:t>scanf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● VS</a:t>
            </a:r>
            <a:r>
              <a:rPr lang="zh-CN" altLang="en-US" sz="1600" b="1" dirty="0">
                <a:latin typeface="+mn-ea"/>
              </a:rPr>
              <a:t>下需加 </a:t>
            </a:r>
            <a:r>
              <a:rPr lang="en-US" altLang="zh-CN" sz="1600" b="1" dirty="0">
                <a:latin typeface="+mn-ea"/>
              </a:rPr>
              <a:t>#define _CRT_SECURE_NO_WARNINGS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str[80];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pi=3.1415925;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(str, "k=%-4d*pi=%.2f#", k, pi);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("str : %s\n", str);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7451124" y="1244869"/>
            <a:ext cx="4385741" cy="125119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、本作业的所有程序，均在</a:t>
            </a:r>
            <a:r>
              <a:rPr kumimoji="1" lang="en-US" altLang="zh-CN" sz="2400" b="1" dirty="0">
                <a:solidFill>
                  <a:srgbClr val="FF0000"/>
                </a:solidFill>
                <a:latin typeface="+mn-ea"/>
              </a:rPr>
              <a:t>.c</a:t>
            </a:r>
            <a:endParaRPr kumimoji="1" lang="en-US" altLang="zh-CN" sz="24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   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方式下运行，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</a:rPr>
              <a:t>后续不再提示</a:t>
            </a:r>
            <a:endParaRPr kumimoji="1" lang="en-US" altLang="zh-CN" sz="24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、认真阅读第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5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章课件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!!!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1470" y="5168900"/>
            <a:ext cx="2628900" cy="6667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str[80];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pi=3.1415925;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(str, "k=%6dpi=%10.2f", k, pi);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("str : %s\n", str);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的返回值是：字符的有效输入的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字符长度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800" y="4816475"/>
            <a:ext cx="2368550" cy="635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将格式化输出的内容放入字符串中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str[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k=123,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pi=3.1415925;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(str, "k=%-4d*pi=%.2f#", k, pi);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("str : %s\n", str);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1/2/3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sprintf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使用时对字符数组的要求是：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严格大于输入的有效长度（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295014" y="1244870"/>
            <a:ext cx="1562985" cy="477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VS+Dev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7405" y="4524375"/>
            <a:ext cx="1392555" cy="11264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0" y="4642485"/>
            <a:ext cx="2863850" cy="762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str[80] = "Hello 123 11.2",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ret;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double 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(str, "%s %d 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s,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&amp;d);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("s=%s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=%d d=%f\n", s,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d);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0" y="5335905"/>
            <a:ext cx="2120900" cy="711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299975" cy="55088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"123Hello";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结合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例和例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5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sscanf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的返回值是：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有效的输入的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个数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1320" y="4618355"/>
            <a:ext cx="2209800" cy="7302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en-US" altLang="zh-CN" sz="2800" b="1" dirty="0" err="1">
                <a:latin typeface="+mn-ea"/>
              </a:rPr>
              <a:t>sscanf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sprintf</a:t>
            </a:r>
            <a:r>
              <a:rPr lang="zh-CN" altLang="en-US" sz="2800" b="1" dirty="0">
                <a:latin typeface="+mn-ea"/>
              </a:rPr>
              <a:t>的理解与体会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从字符串中进行格式化输入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165" y="1244600"/>
            <a:ext cx="7625715" cy="55086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str[80] = "123 456";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j, ret;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, &amp;j);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ret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sscanf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(str, 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d%d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", &amp;j, &amp;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); 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顺序反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("ret : %d\n", ret);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=%d j=%d\n",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j);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输出结果：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本例说明，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str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中的内容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（可以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不可以）被重复读取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9350" y="5241925"/>
            <a:ext cx="2349500" cy="971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NjRkZDE1MjIxMjM2NmMxYzY5Y2M3N2FjNDEyZThkY2Q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5157</Words>
  <Application>WPS 演示</Application>
  <PresentationFormat>宽屏</PresentationFormat>
  <Paragraphs>354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几</cp:lastModifiedBy>
  <cp:revision>53</cp:revision>
  <dcterms:created xsi:type="dcterms:W3CDTF">2020-08-13T13:39:00Z</dcterms:created>
  <dcterms:modified xsi:type="dcterms:W3CDTF">2024-05-12T07:42:38Z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D60AC6F367034703A3C18EF6AA9F7AB6_12</vt:lpwstr>
  </property>
  <property fmtid="{D5CDD505-2E9C-101B-9397-08002B2CF9AE}" pid="3" name="KSOProductBuildVer">
    <vt:lpwstr>2052-12.1.0.16729</vt:lpwstr>
  </property>
</Properties>
</file>