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236" r:id="rId3"/>
    <p:sldId id="1279" r:id="rId5"/>
    <p:sldId id="1237" r:id="rId6"/>
    <p:sldId id="1230" r:id="rId7"/>
    <p:sldId id="1281" r:id="rId8"/>
    <p:sldId id="1297" r:id="rId9"/>
    <p:sldId id="1251" r:id="rId10"/>
    <p:sldId id="1282" r:id="rId11"/>
    <p:sldId id="1283" r:id="rId12"/>
    <p:sldId id="1284" r:id="rId13"/>
    <p:sldId id="1298" r:id="rId14"/>
    <p:sldId id="1285" r:id="rId15"/>
    <p:sldId id="1299" r:id="rId16"/>
    <p:sldId id="1286" r:id="rId17"/>
    <p:sldId id="1287" r:id="rId18"/>
    <p:sldId id="1288" r:id="rId19"/>
    <p:sldId id="1289" r:id="rId20"/>
    <p:sldId id="1290" r:id="rId21"/>
    <p:sldId id="1291" r:id="rId22"/>
    <p:sldId id="1300" r:id="rId23"/>
    <p:sldId id="1292" r:id="rId24"/>
    <p:sldId id="1293" r:id="rId25"/>
    <p:sldId id="1294" r:id="rId26"/>
    <p:sldId id="1295" r:id="rId27"/>
    <p:sldId id="1296" r:id="rId28"/>
    <p:sldId id="1301"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ry"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44" autoAdjust="0"/>
    <p:restoredTop sz="86411" autoAdjust="0"/>
  </p:normalViewPr>
  <p:slideViewPr>
    <p:cSldViewPr snapToGrid="0">
      <p:cViewPr varScale="1">
        <p:scale>
          <a:sx n="71" d="100"/>
          <a:sy n="71" d="100"/>
        </p:scale>
        <p:origin x="48" y="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4E512-F0DE-40DA-A281-500184A324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90452-1689-4497-A9A0-B842EEA687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E115B22-8194-4FC8-9614-86C592EEABA0}"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37B2B09-852B-4EAA-A08A-0953A9F63347}"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61CDC42-DFEF-458F-BD1B-2EFAEEF68015}"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5F2CA6-A39B-48F7-84D1-AF91BD07D67D}"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AC41597-7941-4461-A03D-7D307C3317F5}"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E7E5104-8735-46A8-9820-8BD5C44B645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8BB04D0-EC69-4E34-9026-1132273F6FE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F34D7FE-E00D-4DCA-A0A7-A306174DC0C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FE46EFE-F103-4F45-8883-0DE6C66B1B8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675AF18-52E2-4048-A908-642605843CB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72A61F9-4BE0-4887-A67C-4D288CA5699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defRPr/>
            </a:pPr>
            <a:fld id="{FF534AEE-0681-4001-91D8-DF8F111160F4}" type="slidenum">
              <a:rPr lang="en-US" altLang="zh-CN"/>
            </a:fld>
            <a:endParaRPr lang="en-US" altLang="zh-CN"/>
          </a:p>
        </p:txBody>
      </p:sp>
      <p:pic>
        <p:nvPicPr>
          <p:cNvPr id="7"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762268" y="5786"/>
            <a:ext cx="1183064" cy="118306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endParaRPr lang="en-US" altLang="zh-CN" sz="1600" b="1" dirty="0">
              <a:latin typeface="+mn-ea"/>
            </a:endParaRPr>
          </a:p>
          <a:p>
            <a:pPr algn="l"/>
            <a:r>
              <a:rPr lang="zh-CN" altLang="en-US" sz="1600" b="1" dirty="0">
                <a:latin typeface="+mn-ea"/>
              </a:rPr>
              <a:t>要求：</a:t>
            </a:r>
            <a:endParaRPr lang="en-US" altLang="zh-CN" sz="1600" b="1" dirty="0">
              <a:latin typeface="+mn-ea"/>
            </a:endParaRPr>
          </a:p>
          <a:p>
            <a:pPr algn="l"/>
            <a:r>
              <a:rPr lang="en-US" altLang="zh-CN" sz="1600" b="1" dirty="0">
                <a:latin typeface="+mn-ea"/>
              </a:rPr>
              <a:t>1</a:t>
            </a:r>
            <a:r>
              <a:rPr lang="zh-CN" altLang="en-US" sz="1600" b="1" dirty="0">
                <a:latin typeface="+mn-ea"/>
              </a:rPr>
              <a:t>、完成本文档中所有的题目并写出分析、运行结果</a:t>
            </a:r>
            <a:endParaRPr lang="en-US" altLang="zh-CN" sz="1600" b="1" dirty="0">
              <a:latin typeface="+mn-ea"/>
            </a:endParaRPr>
          </a:p>
          <a:p>
            <a:pPr algn="l"/>
            <a:r>
              <a:rPr lang="en-US" altLang="zh-CN" sz="1600" b="1" dirty="0">
                <a:latin typeface="+mn-ea"/>
              </a:rPr>
              <a:t>2</a:t>
            </a:r>
            <a:r>
              <a:rPr lang="zh-CN" altLang="en-US" sz="1600" b="1" dirty="0">
                <a:latin typeface="+mn-ea"/>
              </a:rPr>
              <a:t>、无特殊说明，均使用</a:t>
            </a:r>
            <a:r>
              <a:rPr lang="en-US" altLang="zh-CN" sz="1600" b="1" dirty="0">
                <a:latin typeface="+mn-ea"/>
              </a:rPr>
              <a:t>VS2022</a:t>
            </a:r>
            <a:r>
              <a:rPr lang="zh-CN" altLang="en-US" sz="1600" b="1" dirty="0">
                <a:latin typeface="+mn-ea"/>
              </a:rPr>
              <a:t>编译即可</a:t>
            </a:r>
            <a:endParaRPr lang="en-US" altLang="zh-CN" sz="1600" b="1" dirty="0">
              <a:latin typeface="+mn-ea"/>
            </a:endParaRPr>
          </a:p>
          <a:p>
            <a:pPr algn="l"/>
            <a:r>
              <a:rPr lang="en-US" altLang="zh-CN" sz="1600" b="1" dirty="0">
                <a:latin typeface="+mn-ea"/>
              </a:rPr>
              <a:t>3</a:t>
            </a:r>
            <a:r>
              <a:rPr lang="zh-CN" altLang="en-US" sz="1600" b="1" dirty="0">
                <a:latin typeface="+mn-ea"/>
              </a:rPr>
              <a:t>、直接在本文件上作答，</a:t>
            </a:r>
            <a:r>
              <a:rPr lang="zh-CN" altLang="en-US" sz="1600" b="1" dirty="0">
                <a:solidFill>
                  <a:srgbClr val="FF0000"/>
                </a:solidFill>
                <a:latin typeface="+mn-ea"/>
              </a:rPr>
              <a:t>写出答案</a:t>
            </a:r>
            <a:r>
              <a:rPr lang="en-US" altLang="zh-CN" sz="1600" b="1" dirty="0">
                <a:solidFill>
                  <a:srgbClr val="FF0000"/>
                </a:solidFill>
                <a:latin typeface="+mn-ea"/>
              </a:rPr>
              <a:t>/</a:t>
            </a:r>
            <a:r>
              <a:rPr lang="zh-CN" altLang="en-US" sz="1600" b="1" dirty="0">
                <a:solidFill>
                  <a:srgbClr val="FF0000"/>
                </a:solidFill>
                <a:latin typeface="+mn-ea"/>
              </a:rPr>
              <a:t>截图（不允许手写、手写拍照截图）</a:t>
            </a:r>
            <a:r>
              <a:rPr lang="zh-CN" altLang="en-US" sz="1600" b="1" dirty="0">
                <a:latin typeface="+mn-ea"/>
              </a:rPr>
              <a:t>即可；填写答案时，为适应所填内容或贴图，</a:t>
            </a:r>
            <a:endParaRPr lang="en-US" altLang="zh-CN" sz="1600" b="1" dirty="0">
              <a:latin typeface="+mn-ea"/>
            </a:endParaRPr>
          </a:p>
          <a:p>
            <a:pPr algn="l"/>
            <a:r>
              <a:rPr lang="en-US" altLang="zh-CN" sz="1600" b="1" dirty="0">
                <a:solidFill>
                  <a:srgbClr val="FF0000"/>
                </a:solidFill>
                <a:latin typeface="+mn-ea"/>
              </a:rPr>
              <a:t>   </a:t>
            </a:r>
            <a:r>
              <a:rPr lang="zh-CN" altLang="en-US" sz="1600" b="1" dirty="0">
                <a:solidFill>
                  <a:srgbClr val="FF0000"/>
                </a:solidFill>
                <a:latin typeface="+mn-ea"/>
              </a:rPr>
              <a:t>允许调整</a:t>
            </a:r>
            <a:r>
              <a:rPr lang="zh-CN" altLang="en-US" sz="1600" b="1" dirty="0">
                <a:latin typeface="+mn-ea"/>
              </a:rPr>
              <a:t>页面的字体大小、颜色、文本框的位置等</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latin typeface="+mn-ea"/>
              </a:rPr>
              <a:t>贴图要有效部分即可，不需要全部内容</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latin typeface="+mn-ea"/>
              </a:rPr>
              <a:t>在保证一页一题的前提下，具体页面布局可以自行发挥，简单易读即可</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solidFill>
                  <a:srgbClr val="FF0000"/>
                </a:solidFill>
                <a:latin typeface="+mn-ea"/>
              </a:rPr>
              <a:t>不允许</a:t>
            </a:r>
            <a:r>
              <a:rPr lang="zh-CN" altLang="en-US" sz="1600" b="1" dirty="0">
                <a:latin typeface="+mn-ea"/>
              </a:rPr>
              <a:t>手写在纸上，再拍照贴图</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solidFill>
                  <a:srgbClr val="FF0000"/>
                </a:solidFill>
                <a:latin typeface="+mn-ea"/>
              </a:rPr>
              <a:t>允许</a:t>
            </a:r>
            <a:r>
              <a:rPr lang="zh-CN" altLang="en-US" sz="1600" b="1" dirty="0">
                <a:latin typeface="+mn-ea"/>
              </a:rPr>
              <a:t>在各种软件工具上完成（不含手写），再截图贴图</a:t>
            </a:r>
            <a:endParaRPr lang="en-US" altLang="zh-CN" sz="1600" b="1" dirty="0">
              <a:latin typeface="+mn-ea"/>
            </a:endParaRPr>
          </a:p>
          <a:p>
            <a:pPr algn="l"/>
            <a:r>
              <a:rPr lang="en-US" altLang="zh-CN" sz="1600" b="1" dirty="0">
                <a:latin typeface="+mn-ea"/>
              </a:rPr>
              <a:t>   </a:t>
            </a:r>
            <a:r>
              <a:rPr lang="zh-CN" altLang="zh-CN" sz="1600" b="1" dirty="0">
                <a:latin typeface="+mn-ea"/>
              </a:rPr>
              <a:t>★ </a:t>
            </a:r>
            <a:r>
              <a:rPr lang="zh-CN" altLang="en-US" sz="1600" b="1" dirty="0">
                <a:latin typeface="+mn-ea"/>
              </a:rPr>
              <a:t>如果某题要求</a:t>
            </a:r>
            <a:r>
              <a:rPr lang="en-US" altLang="zh-CN" sz="1600" b="1" dirty="0" err="1">
                <a:latin typeface="+mn-ea"/>
              </a:rPr>
              <a:t>VS+Dev</a:t>
            </a:r>
            <a:r>
              <a:rPr lang="zh-CN" altLang="en-US" sz="1600" b="1" dirty="0">
                <a:latin typeface="+mn-ea"/>
              </a:rPr>
              <a:t>的，则如果两个编译器运行结果一致，贴</a:t>
            </a:r>
            <a:r>
              <a:rPr lang="en-US" altLang="zh-CN" sz="1600" b="1" dirty="0">
                <a:latin typeface="+mn-ea"/>
              </a:rPr>
              <a:t>VS</a:t>
            </a:r>
            <a:r>
              <a:rPr lang="zh-CN" altLang="en-US" sz="1600" b="1" dirty="0">
                <a:latin typeface="+mn-ea"/>
              </a:rPr>
              <a:t>的一张图即可，如果不一致，则两个图都要贴</a:t>
            </a:r>
            <a:endParaRPr lang="en-US" altLang="zh-CN" sz="1600" b="1" dirty="0">
              <a:latin typeface="+mn-ea"/>
            </a:endParaRPr>
          </a:p>
          <a:p>
            <a:pPr algn="l"/>
            <a:r>
              <a:rPr lang="en-US" altLang="zh-CN" sz="1600" b="1" dirty="0">
                <a:latin typeface="+mn-ea"/>
              </a:rPr>
              <a:t>4</a:t>
            </a:r>
            <a:r>
              <a:rPr lang="zh-CN" altLang="en-US" sz="1600" b="1" dirty="0">
                <a:latin typeface="+mn-ea"/>
              </a:rPr>
              <a:t>、转换为</a:t>
            </a:r>
            <a:r>
              <a:rPr lang="en-US" altLang="zh-CN" sz="1600" b="1" dirty="0">
                <a:latin typeface="+mn-ea"/>
              </a:rPr>
              <a:t>pdf</a:t>
            </a:r>
            <a:r>
              <a:rPr lang="zh-CN" altLang="en-US" sz="1600" b="1" dirty="0">
                <a:latin typeface="+mn-ea"/>
              </a:rPr>
              <a:t>后提交</a:t>
            </a:r>
            <a:endParaRPr lang="en-US" altLang="zh-CN" sz="1600" b="1" dirty="0">
              <a:latin typeface="+mn-ea"/>
            </a:endParaRPr>
          </a:p>
          <a:p>
            <a:pPr algn="l"/>
            <a:r>
              <a:rPr lang="en-US" altLang="zh-CN" sz="1600" b="1" dirty="0">
                <a:latin typeface="+mn-ea"/>
              </a:rPr>
              <a:t>5</a:t>
            </a:r>
            <a:r>
              <a:rPr lang="zh-CN" altLang="en-US" sz="1600" b="1" dirty="0">
                <a:latin typeface="+mn-ea"/>
              </a:rPr>
              <a:t>、</a:t>
            </a:r>
            <a:r>
              <a:rPr lang="en-US" altLang="zh-CN" sz="1600" b="1" dirty="0">
                <a:solidFill>
                  <a:srgbClr val="FF0000"/>
                </a:solidFill>
                <a:latin typeface="+mn-ea"/>
              </a:rPr>
              <a:t>4</a:t>
            </a:r>
            <a:r>
              <a:rPr lang="zh-CN" altLang="en-US" sz="1600" b="1" dirty="0">
                <a:solidFill>
                  <a:srgbClr val="FF0000"/>
                </a:solidFill>
                <a:latin typeface="+mn-ea"/>
              </a:rPr>
              <a:t>月</a:t>
            </a:r>
            <a:r>
              <a:rPr lang="en-US" altLang="zh-CN" sz="1600" b="1" dirty="0">
                <a:solidFill>
                  <a:srgbClr val="FF0000"/>
                </a:solidFill>
                <a:latin typeface="+mn-ea"/>
              </a:rPr>
              <a:t>11</a:t>
            </a:r>
            <a:r>
              <a:rPr lang="zh-CN" altLang="en-US" sz="1600" b="1" dirty="0">
                <a:solidFill>
                  <a:srgbClr val="FF0000"/>
                </a:solidFill>
                <a:latin typeface="+mn-ea"/>
              </a:rPr>
              <a:t>日前</a:t>
            </a:r>
            <a:r>
              <a:rPr lang="zh-CN" altLang="en-US" sz="1600" b="1" dirty="0">
                <a:latin typeface="+mn-ea"/>
              </a:rPr>
              <a:t>网上提交本次作业（在“文档作业”中提交）</a:t>
            </a:r>
            <a:endParaRPr lang="en-US" altLang="zh-CN" sz="2800" b="1" dirty="0">
              <a:solidFill>
                <a:srgbClr val="FF0000"/>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a:t>
            </a:r>
            <a:r>
              <a:rPr lang="en-US" altLang="zh-CN" sz="1600" b="1" dirty="0">
                <a:latin typeface="+mn-ea"/>
              </a:rPr>
              <a:t>main</a:t>
            </a:r>
            <a:r>
              <a:rPr lang="zh-CN" altLang="en-US" sz="1600" b="1" dirty="0">
                <a:latin typeface="+mn-ea"/>
              </a:rPr>
              <a:t>函数的返回值差异</a:t>
            </a:r>
            <a:endParaRPr lang="en-US" altLang="zh-CN" sz="1600" b="1" dirty="0">
              <a:latin typeface="+mn-ea"/>
            </a:endParaRPr>
          </a:p>
          <a:p>
            <a:pPr algn="l" eaLnBrk="1" hangingPunct="1"/>
            <a:r>
              <a:rPr lang="en-US" altLang="zh-CN" sz="1600" b="1" dirty="0">
                <a:latin typeface="+mn-ea"/>
              </a:rPr>
              <a:t>   C.</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long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"2351114-</a:t>
            </a:r>
            <a:r>
              <a:rPr lang="zh-CN" altLang="en-US" sz="1600" b="1" dirty="0">
                <a:latin typeface="+mn-ea"/>
              </a:rPr>
              <a:t>朱俊泽</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    return 0L;</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mn-ea"/>
              </a:rPr>
              <a:t>注：如果是</a:t>
            </a:r>
            <a:r>
              <a:rPr kumimoji="1" lang="en-US" altLang="zh-CN" sz="1600" b="1" dirty="0">
                <a:latin typeface="+mn-ea"/>
              </a:rPr>
              <a:t>error</a:t>
            </a:r>
            <a:r>
              <a:rPr kumimoji="1" lang="zh-CN" altLang="en-US" sz="1600" b="1" dirty="0">
                <a:latin typeface="+mn-ea"/>
              </a:rPr>
              <a:t>，贴</a:t>
            </a:r>
            <a:r>
              <a:rPr kumimoji="1" lang="en-US" altLang="zh-CN" sz="1600" b="1" dirty="0">
                <a:latin typeface="+mn-ea"/>
              </a:rPr>
              <a:t>error</a:t>
            </a:r>
            <a:r>
              <a:rPr kumimoji="1" lang="zh-CN" altLang="en-US" sz="1600" b="1" dirty="0">
                <a:latin typeface="+mn-ea"/>
              </a:rPr>
              <a:t>截图</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    </a:t>
            </a:r>
            <a:r>
              <a:rPr kumimoji="1" lang="zh-CN" altLang="en-US" sz="1600" b="1" dirty="0">
                <a:latin typeface="+mn-ea"/>
              </a:rPr>
              <a:t>如果是</a:t>
            </a:r>
            <a:r>
              <a:rPr kumimoji="1" lang="en-US" altLang="zh-CN" sz="1600" b="1" dirty="0">
                <a:latin typeface="+mn-ea"/>
              </a:rPr>
              <a:t>warning</a:t>
            </a:r>
            <a:r>
              <a:rPr kumimoji="1" lang="zh-CN" altLang="en-US" sz="1600" b="1" dirty="0">
                <a:latin typeface="+mn-ea"/>
              </a:rPr>
              <a:t>，贴</a:t>
            </a:r>
            <a:r>
              <a:rPr kumimoji="1" lang="en-US" altLang="zh-CN" sz="1600" b="1" dirty="0">
                <a:latin typeface="+mn-ea"/>
              </a:rPr>
              <a:t>warning</a:t>
            </a:r>
            <a:r>
              <a:rPr kumimoji="1" lang="zh-CN" altLang="en-US" sz="1600" b="1" dirty="0">
                <a:latin typeface="+mn-ea"/>
              </a:rPr>
              <a:t>截图</a:t>
            </a:r>
            <a:r>
              <a:rPr kumimoji="1" lang="en-US" altLang="zh-CN" sz="1600" b="1" dirty="0">
                <a:latin typeface="+mn-ea"/>
              </a:rPr>
              <a:t>+</a:t>
            </a:r>
            <a:r>
              <a:rPr kumimoji="1" lang="zh-CN" altLang="en-US" sz="1600" b="1" dirty="0">
                <a:latin typeface="+mn-ea"/>
              </a:rPr>
              <a:t>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    </a:t>
            </a:r>
            <a:r>
              <a:rPr kumimoji="1" lang="zh-CN" altLang="en-US" sz="1600" b="1" dirty="0">
                <a:latin typeface="+mn-ea"/>
              </a:rPr>
              <a:t>如果正常，贴运行结果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mn-ea"/>
              </a:rPr>
              <a:t>1</a:t>
            </a:r>
            <a:r>
              <a:rPr kumimoji="1" lang="zh-CN" altLang="en-US" sz="1600" b="1" i="0" u="none" strike="noStrike" cap="none" normalizeH="0" baseline="0" dirty="0">
                <a:ln>
                  <a:noFill/>
                </a:ln>
                <a:solidFill>
                  <a:schemeClr val="tx1"/>
                </a:solidFill>
                <a:effectLst/>
                <a:latin typeface="+mn-ea"/>
              </a:rPr>
              <a:t>、</a:t>
            </a:r>
            <a:r>
              <a:rPr kumimoji="1" lang="en-US" altLang="zh-CN" sz="1600" b="1" i="0" u="none" strike="noStrike" cap="none" normalizeH="0" baseline="0" dirty="0">
                <a:ln>
                  <a:noFill/>
                </a:ln>
                <a:solidFill>
                  <a:schemeClr val="tx1"/>
                </a:solidFill>
                <a:effectLst/>
                <a:latin typeface="+mn-ea"/>
              </a:rPr>
              <a:t>VS</a:t>
            </a:r>
            <a:r>
              <a:rPr kumimoji="1" lang="zh-CN" altLang="en-US" sz="1600" b="1" i="0" u="none" strike="noStrike" cap="none" normalizeH="0" baseline="0" dirty="0">
                <a:ln>
                  <a:noFill/>
                </a:ln>
                <a:solidFill>
                  <a:schemeClr val="tx1"/>
                </a:solidFill>
                <a:effectLst/>
                <a:latin typeface="+mn-ea"/>
              </a:rPr>
              <a:t>下编译</a:t>
            </a: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、在</a:t>
            </a:r>
            <a:r>
              <a:rPr kumimoji="1" lang="en-US" altLang="zh-CN" sz="1600" b="1" dirty="0">
                <a:latin typeface="+mn-ea"/>
              </a:rPr>
              <a:t>Dev</a:t>
            </a:r>
            <a:r>
              <a:rPr kumimoji="1" lang="zh-CN" altLang="en-US" sz="1600" b="1" dirty="0">
                <a:latin typeface="+mn-ea"/>
              </a:rPr>
              <a:t>下编译</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a:t>
            </a:r>
            <a:r>
              <a:rPr kumimoji="1" lang="zh-CN" altLang="en-US" sz="1600" b="1" dirty="0">
                <a:latin typeface="+mn-ea"/>
              </a:rPr>
              <a:t>、综合</a:t>
            </a:r>
            <a:r>
              <a:rPr kumimoji="1" lang="en-US" altLang="zh-CN" sz="1600" b="1" dirty="0">
                <a:latin typeface="+mn-ea"/>
              </a:rPr>
              <a:t>2.A/2.B/2.C</a:t>
            </a:r>
            <a:r>
              <a:rPr kumimoji="1" lang="zh-CN" altLang="en-US" sz="1600" b="1" dirty="0">
                <a:latin typeface="+mn-ea"/>
              </a:rPr>
              <a:t>三题的结论，</a:t>
            </a:r>
            <a:r>
              <a:rPr kumimoji="1" lang="en-US" altLang="zh-CN" sz="1600" b="1" dirty="0">
                <a:latin typeface="+mn-ea"/>
              </a:rPr>
              <a:t>main</a:t>
            </a:r>
            <a:r>
              <a:rPr kumimoji="1" lang="zh-CN" altLang="en-US" sz="1600" b="1" dirty="0">
                <a:latin typeface="+mn-ea"/>
              </a:rPr>
              <a:t>函数的返回类型</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应定义为</a:t>
            </a:r>
            <a:r>
              <a:rPr kumimoji="1" lang="en-US" altLang="zh-CN" sz="1600" b="1" dirty="0">
                <a:latin typeface="+mn-ea"/>
              </a:rPr>
              <a:t>_____int__</a:t>
            </a:r>
            <a:r>
              <a:rPr kumimoji="1" lang="zh-CN" altLang="en-US" sz="1600" b="1" dirty="0">
                <a:latin typeface="+mn-ea"/>
              </a:rPr>
              <a:t>最合适。</a:t>
            </a:r>
            <a:endParaRPr kumimoji="1" lang="en-US" altLang="zh-CN" sz="1600" b="1" dirty="0">
              <a:latin typeface="+mn-ea"/>
            </a:endParaRPr>
          </a:p>
        </p:txBody>
      </p:sp>
      <p:pic>
        <p:nvPicPr>
          <p:cNvPr id="4" name="图片 3"/>
          <p:cNvPicPr>
            <a:picLocks noChangeAspect="1"/>
          </p:cNvPicPr>
          <p:nvPr/>
        </p:nvPicPr>
        <p:blipFill>
          <a:blip r:embed="rId1"/>
          <a:stretch>
            <a:fillRect/>
          </a:stretch>
        </p:blipFill>
        <p:spPr>
          <a:xfrm>
            <a:off x="5948045" y="2752725"/>
            <a:ext cx="4667250" cy="280670"/>
          </a:xfrm>
          <a:prstGeom prst="rect">
            <a:avLst/>
          </a:prstGeom>
        </p:spPr>
      </p:pic>
      <p:pic>
        <p:nvPicPr>
          <p:cNvPr id="5" name="图片 4"/>
          <p:cNvPicPr>
            <a:picLocks noChangeAspect="1"/>
          </p:cNvPicPr>
          <p:nvPr/>
        </p:nvPicPr>
        <p:blipFill>
          <a:blip r:embed="rId2"/>
          <a:stretch>
            <a:fillRect/>
          </a:stretch>
        </p:blipFill>
        <p:spPr>
          <a:xfrm>
            <a:off x="7789545" y="3126740"/>
            <a:ext cx="2501900" cy="552450"/>
          </a:xfrm>
          <a:prstGeom prst="rect">
            <a:avLst/>
          </a:prstGeom>
        </p:spPr>
      </p:pic>
      <p:pic>
        <p:nvPicPr>
          <p:cNvPr id="6" name="图片 5"/>
          <p:cNvPicPr>
            <a:picLocks noChangeAspect="1"/>
          </p:cNvPicPr>
          <p:nvPr/>
        </p:nvPicPr>
        <p:blipFill>
          <a:blip r:embed="rId3"/>
          <a:stretch>
            <a:fillRect/>
          </a:stretch>
        </p:blipFill>
        <p:spPr>
          <a:xfrm>
            <a:off x="5701665" y="4065270"/>
            <a:ext cx="4913630" cy="342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3</a:t>
            </a:r>
            <a:r>
              <a:rPr lang="zh-CN" altLang="en-US" sz="1600" b="1" dirty="0">
                <a:latin typeface="+mn-ea"/>
              </a:rPr>
              <a:t>、函数的单向传值</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void fun(int x)</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"x1=" &lt;&lt; x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x=5;</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"x2=" &lt;&lt; x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int main( )</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int k=15;</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"k1=" &lt;&lt; k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fun(k);</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"k2=" &lt;&lt; k &lt;&lt; </a:t>
            </a:r>
            <a:r>
              <a:rPr lang="en-US" altLang="zh-CN" sz="1600" b="1" dirty="0" err="1">
                <a:latin typeface="+mn-ea"/>
              </a:rPr>
              <a:t>endl</a:t>
            </a:r>
            <a:r>
              <a:rPr lang="en-US" altLang="zh-CN" sz="1600" b="1" dirty="0">
                <a:latin typeface="+mn-ea"/>
              </a:rPr>
              <a:t>;</a:t>
            </a:r>
            <a:endParaRPr lang="en-US" altLang="zh-CN" sz="1600" b="1" dirty="0">
              <a:latin typeface="+mn-ea"/>
            </a:endParaRPr>
          </a:p>
          <a:p>
            <a:endParaRPr lang="en-US" altLang="zh-CN" sz="1600" b="1" dirty="0">
              <a:solidFill>
                <a:srgbClr val="FF0000"/>
              </a:solidFill>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1</a:t>
            </a:r>
            <a:r>
              <a:rPr kumimoji="1" lang="zh-CN" altLang="en-US" sz="1600" b="1" dirty="0">
                <a:latin typeface="+mn-ea"/>
              </a:rPr>
              <a:t>、运行结果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2</a:t>
            </a:r>
            <a:r>
              <a:rPr kumimoji="1" lang="zh-CN" altLang="en-US" sz="1600" b="1" dirty="0">
                <a:latin typeface="+mn-ea"/>
              </a:rPr>
              <a:t>、为什么</a:t>
            </a:r>
            <a:r>
              <a:rPr kumimoji="1" lang="en-US" altLang="zh-CN" sz="1600" b="1" dirty="0">
                <a:latin typeface="+mn-ea"/>
              </a:rPr>
              <a:t>x</a:t>
            </a:r>
            <a:r>
              <a:rPr kumimoji="1" lang="zh-CN" altLang="en-US" sz="1600" b="1" dirty="0">
                <a:latin typeface="+mn-ea"/>
              </a:rPr>
              <a:t>的改变不会影响到</a:t>
            </a:r>
            <a:r>
              <a:rPr kumimoji="1" lang="en-US" altLang="zh-CN" sz="1600" b="1" dirty="0">
                <a:latin typeface="+mn-ea"/>
              </a:rPr>
              <a:t>k</a:t>
            </a:r>
            <a:r>
              <a:rPr kumimoji="1" lang="zh-CN" altLang="en-US" sz="1600" b="1" dirty="0">
                <a:latin typeface="+mn-ea"/>
              </a:rPr>
              <a:t>？</a:t>
            </a:r>
            <a:endParaRPr kumimoji="1" lang="zh-CN" altLang="en-US"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1" dirty="0">
                <a:latin typeface="+mn-ea"/>
              </a:rPr>
              <a:t>因为</a:t>
            </a:r>
            <a:r>
              <a:rPr kumimoji="1" lang="en-US" altLang="zh-CN" sz="1600" b="1" dirty="0">
                <a:latin typeface="+mn-ea"/>
              </a:rPr>
              <a:t>x</a:t>
            </a:r>
            <a:r>
              <a:rPr kumimoji="1" lang="zh-CN" altLang="en-US" sz="1600" b="1" dirty="0">
                <a:latin typeface="+mn-ea"/>
              </a:rPr>
              <a:t>的改变是对</a:t>
            </a:r>
            <a:r>
              <a:rPr kumimoji="1" lang="en-US" altLang="zh-CN" sz="1600" b="1" dirty="0">
                <a:latin typeface="+mn-ea"/>
              </a:rPr>
              <a:t>fun</a:t>
            </a:r>
            <a:r>
              <a:rPr kumimoji="1" lang="zh-CN" altLang="en-US" sz="1600" b="1" dirty="0">
                <a:latin typeface="+mn-ea"/>
              </a:rPr>
              <a:t>函数内的局部变量的值进行操作，在函数结束调用之后就不在这个作用范围了。</a:t>
            </a:r>
            <a:endParaRPr kumimoji="1" lang="zh-CN" altLang="en-US" sz="1600" b="1" dirty="0">
              <a:latin typeface="+mn-ea"/>
            </a:endParaRPr>
          </a:p>
        </p:txBody>
      </p:sp>
      <p:pic>
        <p:nvPicPr>
          <p:cNvPr id="4" name="图片 3"/>
          <p:cNvPicPr>
            <a:picLocks noChangeAspect="1"/>
          </p:cNvPicPr>
          <p:nvPr/>
        </p:nvPicPr>
        <p:blipFill>
          <a:blip r:embed="rId1"/>
          <a:stretch>
            <a:fillRect/>
          </a:stretch>
        </p:blipFill>
        <p:spPr>
          <a:xfrm>
            <a:off x="7018655" y="1323975"/>
            <a:ext cx="3149600" cy="1130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int fun(short x)</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"x=" &lt;&lt; x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long k=70000;</a:t>
            </a:r>
            <a:endParaRPr lang="en-US" altLang="zh-CN" sz="1600" b="1" dirty="0">
              <a:latin typeface="+mn-ea"/>
            </a:endParaRPr>
          </a:p>
          <a:p>
            <a:r>
              <a:rPr lang="en-US" altLang="zh-CN" sz="1600" b="1" dirty="0">
                <a:latin typeface="+mn-ea"/>
              </a:rPr>
              <a:t>    fun(k);</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"k=" &lt;&lt; k &lt;&lt; </a:t>
            </a:r>
            <a:r>
              <a:rPr lang="en-US" altLang="zh-CN" sz="1600" b="1" dirty="0" err="1">
                <a:latin typeface="+mn-ea"/>
              </a:rPr>
              <a:t>endl</a:t>
            </a:r>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1</a:t>
            </a:r>
            <a:r>
              <a:rPr kumimoji="1" lang="zh-CN" altLang="en-US" sz="1600" b="1" dirty="0">
                <a:latin typeface="+mn-ea"/>
              </a:rPr>
              <a:t>、运行结果（含</a:t>
            </a:r>
            <a:r>
              <a:rPr kumimoji="1" lang="en-US" altLang="zh-CN" sz="1600" b="1" dirty="0">
                <a:latin typeface="+mn-ea"/>
              </a:rPr>
              <a:t>warning</a:t>
            </a:r>
            <a:r>
              <a:rPr kumimoji="1" lang="zh-CN" altLang="en-US" sz="1600" b="1" dirty="0">
                <a:latin typeface="+mn-ea"/>
              </a:rPr>
              <a:t>）</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2</a:t>
            </a:r>
            <a:r>
              <a:rPr kumimoji="1" lang="zh-CN" altLang="en-US" sz="1600" b="1" dirty="0">
                <a:latin typeface="+mn-ea"/>
              </a:rPr>
              <a:t>、用第</a:t>
            </a:r>
            <a:r>
              <a:rPr kumimoji="1" lang="en-US" altLang="zh-CN" sz="1600" b="1" dirty="0">
                <a:latin typeface="+mn-ea"/>
              </a:rPr>
              <a:t>2</a:t>
            </a:r>
            <a:r>
              <a:rPr kumimoji="1" lang="zh-CN" altLang="en-US" sz="1600" b="1" dirty="0">
                <a:latin typeface="+mn-ea"/>
              </a:rPr>
              <a:t>章的知识分析并解释运行结果</a:t>
            </a:r>
            <a:endParaRPr kumimoji="1" lang="zh-CN" altLang="en-US"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fun</a:t>
            </a:r>
            <a:r>
              <a:rPr kumimoji="1" lang="zh-CN" altLang="en-US" sz="1600" b="1" dirty="0">
                <a:latin typeface="+mn-ea"/>
              </a:rPr>
              <a:t>函数的形式参数是一个</a:t>
            </a:r>
            <a:r>
              <a:rPr kumimoji="1" lang="en-US" altLang="zh-CN" sz="1600" b="1" dirty="0">
                <a:latin typeface="+mn-ea"/>
              </a:rPr>
              <a:t>short</a:t>
            </a:r>
            <a:r>
              <a:rPr kumimoji="1" lang="zh-CN" altLang="en-US" sz="1600" b="1" dirty="0">
                <a:latin typeface="+mn-ea"/>
              </a:rPr>
              <a:t>型的数据，在输入一个了一个</a:t>
            </a:r>
            <a:r>
              <a:rPr kumimoji="1" lang="en-US" altLang="zh-CN" sz="1600" b="1" dirty="0">
                <a:latin typeface="+mn-ea"/>
              </a:rPr>
              <a:t>long</a:t>
            </a:r>
            <a:r>
              <a:rPr kumimoji="1" lang="zh-CN" altLang="en-US" sz="1600" b="1" dirty="0">
                <a:latin typeface="+mn-ea"/>
              </a:rPr>
              <a:t>型变量之后向下保存；</a:t>
            </a:r>
            <a:r>
              <a:rPr kumimoji="1" lang="en-US" altLang="zh-CN" sz="1600" b="1" dirty="0">
                <a:latin typeface="+mn-ea"/>
              </a:rPr>
              <a:t>long-</a:t>
            </a:r>
            <a:r>
              <a:rPr kumimoji="1" lang="zh-CN" altLang="en-US" sz="1600" b="1" dirty="0">
                <a:latin typeface="+mn-ea"/>
              </a:rPr>
              <a:t>》</a:t>
            </a:r>
            <a:r>
              <a:rPr kumimoji="1" lang="en-US" altLang="zh-CN" sz="1600" b="1" dirty="0">
                <a:latin typeface="+mn-ea"/>
              </a:rPr>
              <a:t>short</a:t>
            </a:r>
            <a:r>
              <a:rPr kumimoji="1" lang="zh-CN" altLang="en-US" sz="1600" b="1" dirty="0">
                <a:latin typeface="+mn-ea"/>
              </a:rPr>
              <a:t>高位转地位可能会丢失数据；因此根据补码计算得到的高位舍去相应位数后的补码转成</a:t>
            </a:r>
            <a:r>
              <a:rPr kumimoji="1" lang="en-US" altLang="zh-CN" sz="1600" b="1" dirty="0">
                <a:latin typeface="+mn-ea"/>
              </a:rPr>
              <a:t>short</a:t>
            </a:r>
            <a:r>
              <a:rPr kumimoji="1" lang="zh-CN" altLang="en-US" sz="1600" b="1" dirty="0">
                <a:latin typeface="+mn-ea"/>
              </a:rPr>
              <a:t>型数据第一个输出就是</a:t>
            </a:r>
            <a:r>
              <a:rPr kumimoji="1" lang="en-US" altLang="zh-CN" sz="1600" b="1" dirty="0">
                <a:latin typeface="+mn-ea"/>
              </a:rPr>
              <a:t>4464</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p:txBody>
      </p:sp>
      <p:pic>
        <p:nvPicPr>
          <p:cNvPr id="4" name="图片 3"/>
          <p:cNvPicPr>
            <a:picLocks noChangeAspect="1"/>
          </p:cNvPicPr>
          <p:nvPr/>
        </p:nvPicPr>
        <p:blipFill>
          <a:blip r:embed="rId1"/>
          <a:stretch>
            <a:fillRect/>
          </a:stretch>
        </p:blipFill>
        <p:spPr>
          <a:xfrm>
            <a:off x="5534025" y="2320290"/>
            <a:ext cx="5166995" cy="406400"/>
          </a:xfrm>
          <a:prstGeom prst="rect">
            <a:avLst/>
          </a:prstGeom>
        </p:spPr>
      </p:pic>
      <p:pic>
        <p:nvPicPr>
          <p:cNvPr id="5" name="图片 4"/>
          <p:cNvPicPr>
            <a:picLocks noChangeAspect="1"/>
          </p:cNvPicPr>
          <p:nvPr/>
        </p:nvPicPr>
        <p:blipFill>
          <a:blip r:embed="rId2"/>
          <a:stretch>
            <a:fillRect/>
          </a:stretch>
        </p:blipFill>
        <p:spPr>
          <a:xfrm>
            <a:off x="8184515" y="1323975"/>
            <a:ext cx="2590800" cy="882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short fun3()</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long a = 70000;</a:t>
            </a:r>
            <a:endParaRPr lang="en-US" altLang="zh-CN" sz="1600" b="1" dirty="0">
              <a:latin typeface="+mn-ea"/>
            </a:endParaRPr>
          </a:p>
          <a:p>
            <a:r>
              <a:rPr lang="en-US" altLang="zh-CN" sz="1600" b="1" dirty="0">
                <a:latin typeface="+mn-ea"/>
              </a:rPr>
              <a:t>    return a;</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long d;</a:t>
            </a:r>
            <a:endParaRPr lang="en-US" altLang="zh-CN" sz="1600" b="1" dirty="0">
              <a:latin typeface="+mn-ea"/>
            </a:endParaRPr>
          </a:p>
          <a:p>
            <a:r>
              <a:rPr lang="en-US" altLang="zh-CN" sz="1600" b="1" dirty="0">
                <a:latin typeface="+mn-ea"/>
              </a:rPr>
              <a:t>    d = fun3();</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d &lt;&lt; </a:t>
            </a:r>
            <a:r>
              <a:rPr lang="en-US" altLang="zh-CN" sz="1600" b="1" dirty="0" err="1">
                <a:latin typeface="+mn-ea"/>
              </a:rPr>
              <a:t>endl</a:t>
            </a:r>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1</a:t>
            </a:r>
            <a:r>
              <a:rPr kumimoji="1" lang="zh-CN" altLang="en-US" sz="1600" b="1" dirty="0">
                <a:latin typeface="+mn-ea"/>
              </a:rPr>
              <a:t>、运行结果（含</a:t>
            </a:r>
            <a:r>
              <a:rPr kumimoji="1" lang="en-US" altLang="zh-CN" sz="1600" b="1" dirty="0">
                <a:latin typeface="+mn-ea"/>
              </a:rPr>
              <a:t>warning</a:t>
            </a:r>
            <a:r>
              <a:rPr kumimoji="1" lang="zh-CN" altLang="en-US" sz="1600" b="1" dirty="0">
                <a:latin typeface="+mn-ea"/>
              </a:rPr>
              <a:t>）</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2</a:t>
            </a:r>
            <a:r>
              <a:rPr kumimoji="1" lang="zh-CN" altLang="en-US" sz="1600" b="1" dirty="0">
                <a:latin typeface="+mn-ea"/>
              </a:rPr>
              <a:t>、用第</a:t>
            </a:r>
            <a:r>
              <a:rPr kumimoji="1" lang="en-US" altLang="zh-CN" sz="1600" b="1" dirty="0">
                <a:latin typeface="+mn-ea"/>
              </a:rPr>
              <a:t>2</a:t>
            </a:r>
            <a:r>
              <a:rPr kumimoji="1" lang="zh-CN" altLang="en-US" sz="1600" b="1" dirty="0">
                <a:latin typeface="+mn-ea"/>
              </a:rPr>
              <a:t>章的知识分析并解释运行结果</a:t>
            </a:r>
            <a:endParaRPr kumimoji="1" lang="zh-CN" altLang="en-US"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fun3</a:t>
            </a:r>
            <a:r>
              <a:rPr kumimoji="1" lang="zh-CN" altLang="en-US" sz="1600" b="1" dirty="0">
                <a:latin typeface="+mn-ea"/>
              </a:rPr>
              <a:t>函数返回的是一个</a:t>
            </a:r>
            <a:r>
              <a:rPr kumimoji="1" lang="en-US" altLang="zh-CN" sz="1600" b="1" dirty="0">
                <a:latin typeface="+mn-ea"/>
              </a:rPr>
              <a:t>short</a:t>
            </a:r>
            <a:r>
              <a:rPr kumimoji="1" lang="zh-CN" altLang="en-US" sz="1600" b="1" dirty="0">
                <a:latin typeface="+mn-ea"/>
              </a:rPr>
              <a:t>型的数据，而</a:t>
            </a:r>
            <a:r>
              <a:rPr kumimoji="1" lang="en-US" altLang="zh-CN" sz="1600" b="1" dirty="0">
                <a:latin typeface="+mn-ea"/>
              </a:rPr>
              <a:t>return</a:t>
            </a:r>
            <a:r>
              <a:rPr kumimoji="1" lang="zh-CN" altLang="en-US" sz="1600" b="1" dirty="0">
                <a:latin typeface="+mn-ea"/>
              </a:rPr>
              <a:t>后面接着的是一个</a:t>
            </a:r>
            <a:r>
              <a:rPr kumimoji="1" lang="en-US" altLang="zh-CN" sz="1600" b="1" dirty="0">
                <a:latin typeface="+mn-ea"/>
              </a:rPr>
              <a:t>long</a:t>
            </a:r>
            <a:r>
              <a:rPr kumimoji="1" lang="zh-CN" altLang="en-US" sz="1600" b="1" dirty="0">
                <a:latin typeface="+mn-ea"/>
              </a:rPr>
              <a:t>型数据。具体的高位转低位错误同上一题。因此最后输出的是</a:t>
            </a:r>
            <a:r>
              <a:rPr kumimoji="1" lang="en-US" altLang="zh-CN" sz="1600" b="1" dirty="0">
                <a:latin typeface="+mn-ea"/>
              </a:rPr>
              <a:t>4464.</a:t>
            </a:r>
            <a:r>
              <a:rPr kumimoji="1" lang="zh-CN" altLang="en-US" sz="1600" b="1" dirty="0">
                <a:latin typeface="+mn-ea"/>
              </a:rPr>
              <a:t>因此报出</a:t>
            </a:r>
            <a:r>
              <a:rPr kumimoji="1" lang="en-US" altLang="zh-CN" sz="1600" b="1" dirty="0">
                <a:latin typeface="+mn-ea"/>
              </a:rPr>
              <a:t>warning</a:t>
            </a:r>
            <a:endParaRPr kumimoji="1" lang="en-US" altLang="zh-CN" sz="1600" b="1" dirty="0">
              <a:latin typeface="+mn-ea"/>
            </a:endParaRPr>
          </a:p>
        </p:txBody>
      </p:sp>
      <p:pic>
        <p:nvPicPr>
          <p:cNvPr id="4" name="图片 3"/>
          <p:cNvPicPr>
            <a:picLocks noChangeAspect="1"/>
          </p:cNvPicPr>
          <p:nvPr/>
        </p:nvPicPr>
        <p:blipFill>
          <a:blip r:embed="rId1"/>
          <a:stretch>
            <a:fillRect/>
          </a:stretch>
        </p:blipFill>
        <p:spPr>
          <a:xfrm>
            <a:off x="8094345" y="1411605"/>
            <a:ext cx="2524760" cy="647065"/>
          </a:xfrm>
          <a:prstGeom prst="rect">
            <a:avLst/>
          </a:prstGeom>
        </p:spPr>
      </p:pic>
      <p:pic>
        <p:nvPicPr>
          <p:cNvPr id="5" name="图片 4"/>
          <p:cNvPicPr>
            <a:picLocks noChangeAspect="1"/>
          </p:cNvPicPr>
          <p:nvPr/>
        </p:nvPicPr>
        <p:blipFill>
          <a:blip r:embed="rId2"/>
          <a:stretch>
            <a:fillRect/>
          </a:stretch>
        </p:blipFill>
        <p:spPr>
          <a:xfrm>
            <a:off x="5534025" y="2313940"/>
            <a:ext cx="5229860" cy="323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C.</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void fun()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fun();</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//main</a:t>
            </a:r>
            <a:r>
              <a:rPr lang="zh-CN" altLang="en-US" sz="1600" b="1" dirty="0">
                <a:latin typeface="+mn-ea"/>
              </a:rPr>
              <a:t>函数，返回类型为</a:t>
            </a:r>
            <a:r>
              <a:rPr lang="en-US" altLang="zh-CN" sz="1600" b="1" dirty="0">
                <a:latin typeface="+mn-ea"/>
              </a:rPr>
              <a:t>int</a:t>
            </a:r>
            <a:r>
              <a:rPr lang="zh-CN" altLang="en-US" sz="1600" b="1" dirty="0">
                <a:latin typeface="+mn-ea"/>
              </a:rPr>
              <a:t>，无</a:t>
            </a:r>
            <a:r>
              <a:rPr lang="en-US" altLang="zh-CN" sz="1600" b="1" dirty="0">
                <a:latin typeface="+mn-ea"/>
              </a:rPr>
              <a:t>return</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r>
              <a:rPr kumimoji="1" lang="en-US" altLang="zh-CN" sz="1600" b="1" dirty="0">
                <a:latin typeface="+mn-ea"/>
              </a:rPr>
              <a:t>#include &lt;iostream&gt;</a:t>
            </a:r>
            <a:endParaRPr kumimoji="1" lang="en-US" altLang="zh-CN" sz="1600" b="1" dirty="0">
              <a:latin typeface="+mn-ea"/>
            </a:endParaRPr>
          </a:p>
          <a:p>
            <a:pPr fontAlgn="base">
              <a:spcBef>
                <a:spcPct val="0"/>
              </a:spcBef>
              <a:spcAft>
                <a:spcPct val="0"/>
              </a:spcAft>
            </a:pPr>
            <a:r>
              <a:rPr kumimoji="1" lang="en-US" altLang="zh-CN" sz="1600" b="1" dirty="0">
                <a:latin typeface="+mn-ea"/>
              </a:rPr>
              <a:t>using namespace std;</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int fun()</a:t>
            </a:r>
            <a:endParaRPr kumimoji="1" lang="en-US" altLang="zh-CN" sz="1600" b="1" dirty="0">
              <a:latin typeface="+mn-ea"/>
            </a:endParaRPr>
          </a:p>
          <a:p>
            <a:pPr fontAlgn="base">
              <a:spcBef>
                <a:spcPct val="0"/>
              </a:spcBef>
              <a:spcAft>
                <a:spcPct val="0"/>
              </a:spcAft>
            </a:pPr>
            <a:r>
              <a:rPr kumimoji="1" lang="en-US" altLang="zh-CN" sz="1600" b="1" dirty="0">
                <a:latin typeface="+mn-ea"/>
              </a:rPr>
              <a:t>{</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en-US" altLang="zh-CN" sz="1600" b="1" dirty="0">
                <a:solidFill>
                  <a:srgbClr val="FF0000"/>
                </a:solidFill>
                <a:latin typeface="+mn-ea"/>
              </a:rPr>
              <a:t>/* </a:t>
            </a:r>
            <a:r>
              <a:rPr kumimoji="1" lang="zh-CN" altLang="en-US" sz="1600" b="1" dirty="0">
                <a:solidFill>
                  <a:srgbClr val="FF0000"/>
                </a:solidFill>
                <a:latin typeface="+mn-ea"/>
              </a:rPr>
              <a:t>注意：输出必须改为自己学号</a:t>
            </a:r>
            <a:r>
              <a:rPr kumimoji="1" lang="en-US" altLang="zh-CN" sz="1600" b="1" dirty="0">
                <a:solidFill>
                  <a:srgbClr val="FF0000"/>
                </a:solidFill>
                <a:latin typeface="+mn-ea"/>
              </a:rPr>
              <a:t>-</a:t>
            </a:r>
            <a:r>
              <a:rPr kumimoji="1" lang="zh-CN" altLang="en-US" sz="1600" b="1" dirty="0">
                <a:solidFill>
                  <a:srgbClr val="FF0000"/>
                </a:solidFill>
                <a:latin typeface="+mn-ea"/>
              </a:rPr>
              <a:t>姓名 *</a:t>
            </a:r>
            <a:r>
              <a:rPr kumimoji="1" lang="en-US" altLang="zh-CN" sz="1600" b="1" dirty="0">
                <a:solidFill>
                  <a:srgbClr val="FF0000"/>
                </a:solidFill>
                <a:latin typeface="+mn-ea"/>
              </a:rPr>
              <a:t>/</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latin typeface="+mn-ea"/>
              </a:rPr>
              <a:t>    </a:t>
            </a:r>
            <a:r>
              <a:rPr kumimoji="1" lang="en-US" altLang="zh-CN" sz="1600" b="1" dirty="0" err="1">
                <a:latin typeface="+mn-ea"/>
              </a:rPr>
              <a:t>cout</a:t>
            </a:r>
            <a:r>
              <a:rPr kumimoji="1" lang="en-US" altLang="zh-CN" sz="1600" b="1" dirty="0">
                <a:latin typeface="+mn-ea"/>
              </a:rPr>
              <a:t> &lt;&lt; "1234567-</a:t>
            </a:r>
            <a:r>
              <a:rPr kumimoji="1" lang="zh-CN" altLang="en-US" sz="1600" b="1" dirty="0">
                <a:latin typeface="+mn-ea"/>
              </a:rPr>
              <a:t>张三</a:t>
            </a:r>
            <a:r>
              <a:rPr kumimoji="1" lang="en-US" altLang="zh-CN" sz="1600" b="1" dirty="0">
                <a:latin typeface="+mn-ea"/>
              </a:rPr>
              <a:t>" &lt;&lt; </a:t>
            </a:r>
            <a:r>
              <a:rPr kumimoji="1" lang="en-US" altLang="zh-CN" sz="1600" b="1" dirty="0" err="1">
                <a:latin typeface="+mn-ea"/>
              </a:rPr>
              <a:t>endl</a:t>
            </a:r>
            <a:r>
              <a:rPr kumimoji="1" lang="en-US" altLang="zh-CN" sz="1600" b="1" dirty="0">
                <a:latin typeface="+mn-ea"/>
              </a:rPr>
              <a:t>;</a:t>
            </a:r>
            <a:endParaRPr kumimoji="1" lang="en-US" altLang="zh-CN" sz="1600" b="1" dirty="0">
              <a:latin typeface="+mn-ea"/>
            </a:endParaRPr>
          </a:p>
          <a:p>
            <a:pPr fontAlgn="base">
              <a:spcBef>
                <a:spcPct val="0"/>
              </a:spcBef>
              <a:spcAft>
                <a:spcPct val="0"/>
              </a:spcAft>
            </a:pPr>
            <a:r>
              <a:rPr kumimoji="1" lang="en-US" altLang="zh-CN" sz="1600" b="1" dirty="0">
                <a:latin typeface="+mn-ea"/>
              </a:rPr>
              <a:t>}</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int main()</a:t>
            </a:r>
            <a:endParaRPr kumimoji="1" lang="en-US" altLang="zh-CN" sz="1600" b="1" dirty="0">
              <a:latin typeface="+mn-ea"/>
            </a:endParaRPr>
          </a:p>
          <a:p>
            <a:pPr fontAlgn="base">
              <a:spcBef>
                <a:spcPct val="0"/>
              </a:spcBef>
              <a:spcAft>
                <a:spcPct val="0"/>
              </a:spcAft>
            </a:pPr>
            <a:r>
              <a:rPr kumimoji="1" lang="en-US" altLang="zh-CN" sz="1600" b="1" dirty="0">
                <a:latin typeface="+mn-ea"/>
              </a:rPr>
              <a:t>{</a:t>
            </a:r>
            <a:endParaRPr kumimoji="1" lang="en-US" altLang="zh-CN" sz="1600" b="1" dirty="0">
              <a:latin typeface="+mn-ea"/>
            </a:endParaRPr>
          </a:p>
          <a:p>
            <a:pPr fontAlgn="base">
              <a:spcBef>
                <a:spcPct val="0"/>
              </a:spcBef>
              <a:spcAft>
                <a:spcPct val="0"/>
              </a:spcAft>
            </a:pPr>
            <a:r>
              <a:rPr kumimoji="1" lang="en-US" altLang="zh-CN" sz="1600" b="1" dirty="0">
                <a:latin typeface="+mn-ea"/>
              </a:rPr>
              <a:t>    fun();</a:t>
            </a:r>
            <a:endParaRPr kumimoji="1" lang="en-US" altLang="zh-CN" sz="1600" b="1" dirty="0">
              <a:latin typeface="+mn-ea"/>
            </a:endParaRPr>
          </a:p>
          <a:p>
            <a:pPr fontAlgn="base">
              <a:spcBef>
                <a:spcPct val="0"/>
              </a:spcBef>
              <a:spcAft>
                <a:spcPct val="0"/>
              </a:spcAft>
            </a:pPr>
            <a:r>
              <a:rPr kumimoji="1" lang="en-US" altLang="zh-CN" sz="1600" b="1" dirty="0">
                <a:latin typeface="+mn-ea"/>
              </a:rPr>
              <a:t>    return 0;</a:t>
            </a:r>
            <a:endParaRPr kumimoji="1" lang="en-US" altLang="zh-CN" sz="1600" b="1" dirty="0">
              <a:latin typeface="+mn-ea"/>
            </a:endParaRPr>
          </a:p>
          <a:p>
            <a:pPr fontAlgn="base">
              <a:spcBef>
                <a:spcPct val="0"/>
              </a:spcBef>
              <a:spcAft>
                <a:spcPct val="0"/>
              </a:spcAft>
            </a:pPr>
            <a:r>
              <a:rPr kumimoji="1" lang="en-US" altLang="zh-CN" sz="1600" b="1" dirty="0">
                <a:latin typeface="+mn-ea"/>
              </a:rPr>
              <a:t>}</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a:t>
            </a:r>
            <a:r>
              <a:rPr kumimoji="1" lang="zh-CN" altLang="en-US" sz="1600" b="1" dirty="0">
                <a:latin typeface="+mn-ea"/>
              </a:rPr>
              <a:t>非</a:t>
            </a:r>
            <a:r>
              <a:rPr kumimoji="1" lang="en-US" altLang="zh-CN" sz="1600" b="1" dirty="0">
                <a:latin typeface="+mn-ea"/>
              </a:rPr>
              <a:t>main</a:t>
            </a:r>
            <a:r>
              <a:rPr kumimoji="1" lang="zh-CN" altLang="en-US" sz="1600" b="1" dirty="0">
                <a:latin typeface="+mn-ea"/>
              </a:rPr>
              <a:t>函数，返回类型为</a:t>
            </a:r>
            <a:r>
              <a:rPr kumimoji="1" lang="en-US" altLang="zh-CN" sz="1600" b="1" dirty="0">
                <a:latin typeface="+mn-ea"/>
              </a:rPr>
              <a:t>int</a:t>
            </a:r>
            <a:r>
              <a:rPr kumimoji="1" lang="zh-CN" altLang="en-US" sz="1600" b="1" dirty="0">
                <a:latin typeface="+mn-ea"/>
              </a:rPr>
              <a:t>，无</a:t>
            </a:r>
            <a:r>
              <a:rPr kumimoji="1" lang="en-US" altLang="zh-CN" sz="1600" b="1" dirty="0">
                <a:latin typeface="+mn-ea"/>
              </a:rPr>
              <a:t>return</a:t>
            </a:r>
            <a:endParaRPr kumimoji="1" lang="en-US" altLang="zh-CN" sz="1600" b="1" dirty="0">
              <a:latin typeface="+mn-ea"/>
            </a:endParaRPr>
          </a:p>
        </p:txBody>
      </p:sp>
      <p:pic>
        <p:nvPicPr>
          <p:cNvPr id="4" name="图片 3"/>
          <p:cNvPicPr>
            <a:picLocks noChangeAspect="1"/>
          </p:cNvPicPr>
          <p:nvPr/>
        </p:nvPicPr>
        <p:blipFill>
          <a:blip r:embed="rId1"/>
          <a:stretch>
            <a:fillRect/>
          </a:stretch>
        </p:blipFill>
        <p:spPr>
          <a:xfrm>
            <a:off x="1229995" y="5128260"/>
            <a:ext cx="3987800" cy="1028700"/>
          </a:xfrm>
          <a:prstGeom prst="rect">
            <a:avLst/>
          </a:prstGeom>
        </p:spPr>
      </p:pic>
      <p:pic>
        <p:nvPicPr>
          <p:cNvPr id="5" name="图片 4"/>
          <p:cNvPicPr>
            <a:picLocks noChangeAspect="1"/>
          </p:cNvPicPr>
          <p:nvPr/>
        </p:nvPicPr>
        <p:blipFill>
          <a:blip r:embed="rId2"/>
          <a:stretch>
            <a:fillRect/>
          </a:stretch>
        </p:blipFill>
        <p:spPr>
          <a:xfrm>
            <a:off x="5623560" y="5538470"/>
            <a:ext cx="4951095" cy="3397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D.</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void f()</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int x=10;</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int k=10;</a:t>
            </a:r>
            <a:endParaRPr lang="en-US" altLang="zh-CN" sz="1600" b="1" dirty="0">
              <a:latin typeface="+mn-ea"/>
            </a:endParaRPr>
          </a:p>
          <a:p>
            <a:endParaRPr lang="en-US" altLang="zh-CN" sz="1600" b="1" dirty="0">
              <a:latin typeface="+mn-ea"/>
            </a:endParaRPr>
          </a:p>
          <a:p>
            <a:r>
              <a:rPr lang="en-US" altLang="zh-CN" sz="1600" b="1" dirty="0">
                <a:latin typeface="+mn-ea"/>
              </a:rPr>
              <a:t>    k = k + f();</a:t>
            </a:r>
            <a:endParaRPr lang="en-US" altLang="zh-CN" sz="1600" b="1" dirty="0">
              <a:latin typeface="+mn-ea"/>
            </a:endParaRPr>
          </a:p>
          <a:p>
            <a:r>
              <a:rPr lang="en-US" altLang="zh-CN" sz="1600" b="1" dirty="0">
                <a:latin typeface="+mn-ea"/>
              </a:rPr>
              <a:t>    </a:t>
            </a:r>
            <a:r>
              <a:rPr lang="en-US" altLang="zh-CN" sz="1600" b="1" dirty="0" err="1">
                <a:latin typeface="+mn-ea"/>
              </a:rPr>
              <a:t>k,f</a:t>
            </a:r>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(k, f())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(k, f(), k+2) &lt;&lt; </a:t>
            </a:r>
            <a:r>
              <a:rPr lang="en-US" altLang="zh-CN" sz="1600" b="1" dirty="0" err="1">
                <a:latin typeface="+mn-ea"/>
              </a:rPr>
              <a:t>endl</a:t>
            </a:r>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r>
              <a:rPr kumimoji="1" lang="en-US" altLang="zh-CN" sz="1600" b="1" dirty="0">
                <a:latin typeface="+mn-ea"/>
              </a:rPr>
              <a:t>1</a:t>
            </a:r>
            <a:r>
              <a:rPr kumimoji="1" lang="zh-CN" altLang="en-US" sz="1600" b="1" dirty="0">
                <a:latin typeface="+mn-ea"/>
              </a:rPr>
              <a:t>、编译结果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、解释报</a:t>
            </a:r>
            <a:r>
              <a:rPr kumimoji="1" lang="en-US" altLang="zh-CN" sz="1600" b="1" dirty="0">
                <a:latin typeface="+mn-ea"/>
              </a:rPr>
              <a:t>error</a:t>
            </a:r>
            <a:r>
              <a:rPr kumimoji="1" lang="zh-CN" altLang="en-US" sz="1600" b="1" dirty="0">
                <a:latin typeface="+mn-ea"/>
              </a:rPr>
              <a:t>的两行为什么错</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第一行试图将</a:t>
            </a:r>
            <a:r>
              <a:rPr kumimoji="1" lang="en-US" altLang="zh-CN" sz="1600" b="1" dirty="0">
                <a:latin typeface="+mn-ea"/>
              </a:rPr>
              <a:t>k</a:t>
            </a:r>
            <a:r>
              <a:rPr kumimoji="1" lang="zh-CN" altLang="en-US" sz="1600" b="1" dirty="0">
                <a:latin typeface="+mn-ea"/>
              </a:rPr>
              <a:t>和</a:t>
            </a:r>
            <a:r>
              <a:rPr kumimoji="1" lang="en-US" altLang="zh-CN" sz="1600" b="1" dirty="0">
                <a:latin typeface="+mn-ea"/>
              </a:rPr>
              <a:t>f</a:t>
            </a:r>
            <a:r>
              <a:rPr kumimoji="1" lang="zh-CN" altLang="en-US" sz="1600" b="1" dirty="0">
                <a:latin typeface="+mn-ea"/>
              </a:rPr>
              <a:t>函数的返回值相加并且赋值给</a:t>
            </a:r>
            <a:r>
              <a:rPr kumimoji="1" lang="en-US" altLang="zh-CN" sz="1600" b="1" dirty="0">
                <a:latin typeface="+mn-ea"/>
              </a:rPr>
              <a:t>k</a:t>
            </a:r>
            <a:r>
              <a:rPr kumimoji="1" lang="zh-CN" altLang="en-US" sz="1600" b="1" dirty="0">
                <a:latin typeface="+mn-ea"/>
              </a:rPr>
              <a:t>；然而</a:t>
            </a:r>
            <a:r>
              <a:rPr kumimoji="1" lang="en-US" altLang="zh-CN" sz="1600" b="1" dirty="0">
                <a:latin typeface="+mn-ea"/>
              </a:rPr>
              <a:t>f</a:t>
            </a:r>
            <a:r>
              <a:rPr kumimoji="1" lang="zh-CN" altLang="en-US" sz="1600" b="1" dirty="0">
                <a:latin typeface="+mn-ea"/>
              </a:rPr>
              <a:t>函数的返回值是</a:t>
            </a:r>
            <a:r>
              <a:rPr kumimoji="1" lang="en-US" altLang="zh-CN" sz="1600" b="1" dirty="0">
                <a:latin typeface="+mn-ea"/>
              </a:rPr>
              <a:t>void</a:t>
            </a:r>
            <a:r>
              <a:rPr kumimoji="1" lang="zh-CN" altLang="en-US" sz="1600" b="1" dirty="0">
                <a:latin typeface="+mn-ea"/>
              </a:rPr>
              <a:t>空返回值，因此报错；</a:t>
            </a:r>
            <a:endParaRPr kumimoji="1" lang="zh-CN" altLang="en-US" sz="1600" b="1" dirty="0">
              <a:latin typeface="+mn-ea"/>
            </a:endParaRPr>
          </a:p>
          <a:p>
            <a:pPr fontAlgn="base">
              <a:spcBef>
                <a:spcPct val="0"/>
              </a:spcBef>
              <a:spcAft>
                <a:spcPct val="0"/>
              </a:spcAft>
            </a:pPr>
            <a:endParaRPr kumimoji="1" lang="zh-CN" altLang="en-US" sz="1600" b="1" dirty="0">
              <a:latin typeface="+mn-ea"/>
            </a:endParaRPr>
          </a:p>
          <a:p>
            <a:pPr fontAlgn="base">
              <a:spcBef>
                <a:spcPct val="0"/>
              </a:spcBef>
              <a:spcAft>
                <a:spcPct val="0"/>
              </a:spcAft>
            </a:pPr>
            <a:r>
              <a:rPr kumimoji="1" lang="zh-CN" altLang="en-US" sz="1600" b="1" dirty="0">
                <a:latin typeface="+mn-ea"/>
              </a:rPr>
              <a:t>第二行中逗号表达式希望返回最后一个逗号的式子也就是</a:t>
            </a:r>
            <a:r>
              <a:rPr kumimoji="1" lang="en-US" altLang="zh-CN" sz="1600" b="1" dirty="0">
                <a:latin typeface="+mn-ea"/>
              </a:rPr>
              <a:t>f</a:t>
            </a:r>
            <a:r>
              <a:rPr kumimoji="1" lang="zh-CN" altLang="en-US" sz="1600" b="1" dirty="0">
                <a:latin typeface="+mn-ea"/>
              </a:rPr>
              <a:t>函数，然而</a:t>
            </a:r>
            <a:r>
              <a:rPr kumimoji="1" lang="en-US" altLang="zh-CN" sz="1600" b="1" dirty="0">
                <a:latin typeface="+mn-ea"/>
              </a:rPr>
              <a:t>f</a:t>
            </a:r>
            <a:r>
              <a:rPr kumimoji="1" lang="zh-CN" altLang="en-US" sz="1600" b="1" dirty="0">
                <a:latin typeface="+mn-ea"/>
              </a:rPr>
              <a:t>函数返回值是</a:t>
            </a:r>
            <a:r>
              <a:rPr kumimoji="1" lang="en-US" altLang="zh-CN" sz="1600" b="1" dirty="0">
                <a:latin typeface="+mn-ea"/>
              </a:rPr>
              <a:t>void</a:t>
            </a:r>
            <a:r>
              <a:rPr kumimoji="1" lang="zh-CN" altLang="en-US" sz="1600" b="1" dirty="0">
                <a:latin typeface="+mn-ea"/>
              </a:rPr>
              <a:t>空函数，因此报错。</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a:t>
            </a:r>
            <a:r>
              <a:rPr kumimoji="1" lang="zh-CN" altLang="en-US" sz="1600" b="1" dirty="0">
                <a:latin typeface="+mn-ea"/>
              </a:rPr>
              <a:t>、结论：</a:t>
            </a:r>
            <a:endParaRPr kumimoji="1" lang="en-US" altLang="zh-CN" sz="1600" b="1" dirty="0">
              <a:latin typeface="+mn-ea"/>
            </a:endParaRPr>
          </a:p>
          <a:p>
            <a:pPr fontAlgn="base">
              <a:spcBef>
                <a:spcPct val="0"/>
              </a:spcBef>
              <a:spcAft>
                <a:spcPct val="0"/>
              </a:spcAft>
            </a:pPr>
            <a:r>
              <a:rPr kumimoji="1" lang="zh-CN" altLang="en-US" sz="1600" b="1" dirty="0">
                <a:latin typeface="+mn-ea"/>
              </a:rPr>
              <a:t>① 返回类型为</a:t>
            </a:r>
            <a:r>
              <a:rPr kumimoji="1" lang="en-US" altLang="zh-CN" sz="1600" b="1" dirty="0">
                <a:latin typeface="+mn-ea"/>
              </a:rPr>
              <a:t>void</a:t>
            </a:r>
            <a:r>
              <a:rPr kumimoji="1" lang="zh-CN" altLang="en-US" sz="1600" b="1" dirty="0">
                <a:latin typeface="+mn-ea"/>
              </a:rPr>
              <a:t>的函数不能出现在除</a:t>
            </a:r>
            <a:r>
              <a:rPr kumimoji="1" lang="en-US" altLang="zh-CN" sz="1600" b="1" dirty="0">
                <a:latin typeface="+mn-ea"/>
              </a:rPr>
              <a:t>__</a:t>
            </a:r>
            <a:r>
              <a:rPr kumimoji="1" lang="zh-CN" altLang="en-US" sz="1600" b="1" dirty="0">
                <a:latin typeface="+mn-ea"/>
              </a:rPr>
              <a:t>逗号表达式</a:t>
            </a:r>
            <a:r>
              <a:rPr kumimoji="1" lang="en-US" altLang="zh-CN" sz="1600" b="1" dirty="0">
                <a:latin typeface="+mn-ea"/>
              </a:rPr>
              <a:t>____</a:t>
            </a:r>
            <a:r>
              <a:rPr kumimoji="1" lang="zh-CN" altLang="en-US" sz="1600" b="1" dirty="0">
                <a:latin typeface="+mn-ea"/>
              </a:rPr>
              <a:t>表达式</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外的任何表达式中</a:t>
            </a:r>
            <a:endParaRPr kumimoji="1" lang="zh-CN" altLang="en-US" sz="1600" b="1" dirty="0">
              <a:latin typeface="+mn-ea"/>
            </a:endParaRPr>
          </a:p>
          <a:p>
            <a:pPr fontAlgn="base">
              <a:spcBef>
                <a:spcPct val="0"/>
              </a:spcBef>
              <a:spcAft>
                <a:spcPct val="0"/>
              </a:spcAft>
            </a:pPr>
            <a:r>
              <a:rPr kumimoji="1" lang="zh-CN" altLang="en-US" sz="1600" b="1" dirty="0">
                <a:latin typeface="+mn-ea"/>
              </a:rPr>
              <a:t>② 若逗号表达式要参与其它运算</a:t>
            </a:r>
            <a:r>
              <a:rPr kumimoji="1" lang="en-US" altLang="zh-CN" sz="1600" b="1" dirty="0">
                <a:latin typeface="+mn-ea"/>
              </a:rPr>
              <a:t>/</a:t>
            </a:r>
            <a:r>
              <a:rPr kumimoji="1" lang="zh-CN" altLang="en-US" sz="1600" b="1" dirty="0">
                <a:latin typeface="+mn-ea"/>
              </a:rPr>
              <a:t>输出，则返回类型为</a:t>
            </a:r>
            <a:endParaRPr kumimoji="1" lang="en-US" altLang="zh-CN" sz="1600" b="1" dirty="0">
              <a:latin typeface="+mn-ea"/>
            </a:endParaRPr>
          </a:p>
          <a:p>
            <a:pPr fontAlgn="base">
              <a:spcBef>
                <a:spcPct val="0"/>
              </a:spcBef>
              <a:spcAft>
                <a:spcPct val="0"/>
              </a:spcAft>
            </a:pPr>
            <a:r>
              <a:rPr kumimoji="1" lang="en-US" altLang="zh-CN" sz="1600" b="1" dirty="0">
                <a:latin typeface="+mn-ea"/>
              </a:rPr>
              <a:t>   void</a:t>
            </a:r>
            <a:r>
              <a:rPr kumimoji="1" lang="zh-CN" altLang="en-US" sz="1600" b="1" dirty="0">
                <a:latin typeface="+mn-ea"/>
              </a:rPr>
              <a:t>的函数不能做为第</a:t>
            </a:r>
            <a:r>
              <a:rPr kumimoji="1" lang="en-US" altLang="zh-CN" sz="1600" b="1" dirty="0">
                <a:latin typeface="+mn-ea"/>
              </a:rPr>
              <a:t>__n__</a:t>
            </a:r>
            <a:r>
              <a:rPr kumimoji="1" lang="zh-CN" altLang="en-US" sz="1600" b="1" dirty="0">
                <a:latin typeface="+mn-ea"/>
              </a:rPr>
              <a:t>个表达式出现</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假设逗号表达式有</a:t>
            </a:r>
            <a:r>
              <a:rPr kumimoji="1" lang="en-US" altLang="zh-CN" sz="1600" b="1" dirty="0">
                <a:latin typeface="+mn-ea"/>
              </a:rPr>
              <a:t>n</a:t>
            </a:r>
            <a:r>
              <a:rPr kumimoji="1" lang="zh-CN" altLang="en-US" sz="1600" b="1" dirty="0">
                <a:latin typeface="+mn-ea"/>
              </a:rPr>
              <a:t>个表达式组成，此处填</a:t>
            </a:r>
            <a:r>
              <a:rPr kumimoji="1" lang="en-US" altLang="zh-CN" sz="1600" b="1" dirty="0">
                <a:latin typeface="+mn-ea"/>
              </a:rPr>
              <a:t>1~n)</a:t>
            </a:r>
            <a:endParaRPr kumimoji="1" lang="en-US" altLang="zh-CN" sz="1600" b="1" dirty="0">
              <a:latin typeface="+mn-ea"/>
            </a:endParaRPr>
          </a:p>
        </p:txBody>
      </p:sp>
      <p:pic>
        <p:nvPicPr>
          <p:cNvPr id="4" name="图片 3"/>
          <p:cNvPicPr>
            <a:picLocks noChangeAspect="1"/>
          </p:cNvPicPr>
          <p:nvPr/>
        </p:nvPicPr>
        <p:blipFill>
          <a:blip r:embed="rId1"/>
          <a:stretch>
            <a:fillRect/>
          </a:stretch>
        </p:blipFill>
        <p:spPr>
          <a:xfrm>
            <a:off x="5784850" y="1778000"/>
            <a:ext cx="4512945" cy="6991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E.</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int fun(int x)</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if (x&gt;10) {</a:t>
            </a:r>
            <a:endParaRPr lang="en-US" altLang="zh-CN" sz="1600" b="1" dirty="0">
              <a:latin typeface="+mn-ea"/>
            </a:endParaRPr>
          </a:p>
          <a:p>
            <a:r>
              <a:rPr lang="en-US" altLang="zh-CN" sz="1600" b="1" dirty="0">
                <a:latin typeface="+mn-ea"/>
              </a:rPr>
              <a:t>        if (x&gt;20)</a:t>
            </a:r>
            <a:endParaRPr lang="en-US" altLang="zh-CN" sz="1600" b="1" dirty="0">
              <a:latin typeface="+mn-ea"/>
            </a:endParaRPr>
          </a:p>
          <a:p>
            <a:r>
              <a:rPr lang="en-US" altLang="zh-CN" sz="1600" b="1" dirty="0">
                <a:latin typeface="+mn-ea"/>
              </a:rPr>
              <a:t>            return 1;</a:t>
            </a:r>
            <a:endParaRPr lang="en-US" altLang="zh-CN" sz="1600" b="1" dirty="0">
              <a:latin typeface="+mn-ea"/>
            </a:endParaRPr>
          </a:p>
          <a:p>
            <a:r>
              <a:rPr lang="en-US" altLang="zh-CN" sz="1600" b="1" dirty="0">
                <a:latin typeface="+mn-ea"/>
              </a:rPr>
              <a:t>        }</a:t>
            </a:r>
            <a:endParaRPr lang="en-US" altLang="zh-CN" sz="1600" b="1" dirty="0">
              <a:latin typeface="+mn-ea"/>
            </a:endParaRPr>
          </a:p>
          <a:p>
            <a:r>
              <a:rPr lang="en-US" altLang="zh-CN" sz="1600" b="1" dirty="0">
                <a:latin typeface="+mn-ea"/>
              </a:rPr>
              <a:t>    else</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fun(5)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fun(15)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fun(25)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r>
              <a:rPr kumimoji="1" lang="en-US" altLang="zh-CN" sz="1600" b="1" dirty="0">
                <a:latin typeface="+mn-ea"/>
              </a:rPr>
              <a:t>1</a:t>
            </a: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、解释</a:t>
            </a:r>
            <a:r>
              <a:rPr kumimoji="1" lang="en-US" altLang="zh-CN" sz="1600" b="1" dirty="0">
                <a:latin typeface="+mn-ea"/>
              </a:rPr>
              <a:t>warning</a:t>
            </a:r>
            <a:r>
              <a:rPr kumimoji="1" lang="zh-CN" altLang="en-US" sz="1600" b="1" dirty="0">
                <a:latin typeface="+mn-ea"/>
              </a:rPr>
              <a:t>的含义</a:t>
            </a:r>
            <a:endParaRPr kumimoji="1" lang="zh-CN" altLang="en-US" sz="1600" b="1" dirty="0">
              <a:latin typeface="+mn-ea"/>
            </a:endParaRPr>
          </a:p>
          <a:p>
            <a:pPr fontAlgn="base">
              <a:spcBef>
                <a:spcPct val="0"/>
              </a:spcBef>
              <a:spcAft>
                <a:spcPct val="0"/>
              </a:spcAft>
            </a:pPr>
            <a:r>
              <a:rPr kumimoji="1" lang="zh-CN" altLang="en-US" sz="1600" b="1" dirty="0">
                <a:latin typeface="+mn-ea"/>
              </a:rPr>
              <a:t>他的意思是</a:t>
            </a:r>
            <a:r>
              <a:rPr kumimoji="1" lang="en-US" altLang="zh-CN" sz="1600" b="1" dirty="0">
                <a:latin typeface="+mn-ea"/>
              </a:rPr>
              <a:t>fun</a:t>
            </a:r>
            <a:r>
              <a:rPr kumimoji="1" lang="zh-CN" altLang="en-US" sz="1600" b="1" dirty="0">
                <a:latin typeface="+mn-ea"/>
              </a:rPr>
              <a:t>函数内并不是所有输入参数</a:t>
            </a:r>
            <a:r>
              <a:rPr kumimoji="1" lang="en-US" altLang="zh-CN" sz="1600" b="1" dirty="0">
                <a:latin typeface="+mn-ea"/>
              </a:rPr>
              <a:t>x</a:t>
            </a:r>
            <a:r>
              <a:rPr kumimoji="1" lang="zh-CN" altLang="en-US" sz="1600" b="1" dirty="0">
                <a:latin typeface="+mn-ea"/>
              </a:rPr>
              <a:t>都能返回一个</a:t>
            </a:r>
            <a:r>
              <a:rPr kumimoji="1" lang="en-US" altLang="zh-CN" sz="1600" b="1" dirty="0">
                <a:latin typeface="+mn-ea"/>
              </a:rPr>
              <a:t>int</a:t>
            </a:r>
            <a:r>
              <a:rPr kumimoji="1" lang="zh-CN" altLang="en-US" sz="1600" b="1" dirty="0">
                <a:latin typeface="+mn-ea"/>
              </a:rPr>
              <a:t>，比如</a:t>
            </a:r>
            <a:r>
              <a:rPr kumimoji="1" lang="en-US" altLang="zh-CN" sz="1600" b="1" dirty="0">
                <a:latin typeface="+mn-ea"/>
              </a:rPr>
              <a:t>x=15</a:t>
            </a:r>
            <a:r>
              <a:rPr kumimoji="1" lang="zh-CN" altLang="en-US" sz="1600" b="1" dirty="0">
                <a:latin typeface="+mn-ea"/>
              </a:rPr>
              <a:t>的时候</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a:t>
            </a:r>
            <a:r>
              <a:rPr kumimoji="1" lang="zh-CN" altLang="en-US" sz="1600" b="1" dirty="0">
                <a:latin typeface="+mn-ea"/>
              </a:rPr>
              <a:t>、后三行输出中哪行不可信？</a:t>
            </a:r>
            <a:endParaRPr kumimoji="1" lang="zh-CN" altLang="en-US"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zh-CN" altLang="en-US" sz="1600" b="1" dirty="0">
                <a:latin typeface="+mn-ea"/>
              </a:rPr>
              <a:t>第二行输出不可信</a:t>
            </a:r>
            <a:endParaRPr kumimoji="1" lang="zh-CN" altLang="en-US" sz="1600" b="1" dirty="0">
              <a:latin typeface="+mn-ea"/>
            </a:endParaRPr>
          </a:p>
        </p:txBody>
      </p:sp>
      <p:pic>
        <p:nvPicPr>
          <p:cNvPr id="4" name="图片 3"/>
          <p:cNvPicPr>
            <a:picLocks noChangeAspect="1"/>
          </p:cNvPicPr>
          <p:nvPr/>
        </p:nvPicPr>
        <p:blipFill>
          <a:blip r:embed="rId1"/>
          <a:stretch>
            <a:fillRect/>
          </a:stretch>
        </p:blipFill>
        <p:spPr>
          <a:xfrm>
            <a:off x="7149465" y="1323975"/>
            <a:ext cx="2019300" cy="667385"/>
          </a:xfrm>
          <a:prstGeom prst="rect">
            <a:avLst/>
          </a:prstGeom>
        </p:spPr>
      </p:pic>
      <p:pic>
        <p:nvPicPr>
          <p:cNvPr id="5" name="图片 4"/>
          <p:cNvPicPr>
            <a:picLocks noChangeAspect="1"/>
          </p:cNvPicPr>
          <p:nvPr/>
        </p:nvPicPr>
        <p:blipFill>
          <a:blip r:embed="rId2"/>
          <a:stretch>
            <a:fillRect/>
          </a:stretch>
        </p:blipFill>
        <p:spPr>
          <a:xfrm>
            <a:off x="7149465" y="2080260"/>
            <a:ext cx="3784600" cy="3124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F.</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int fun(int x)</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if (x&gt;1)</a:t>
            </a:r>
            <a:endParaRPr lang="en-US" altLang="zh-CN" sz="1600" b="1" dirty="0">
              <a:latin typeface="+mn-ea"/>
            </a:endParaRPr>
          </a:p>
          <a:p>
            <a:r>
              <a:rPr lang="en-US" altLang="zh-CN" sz="1600" b="1" dirty="0">
                <a:latin typeface="+mn-ea"/>
              </a:rPr>
              <a:t>        return 1;</a:t>
            </a:r>
            <a:endParaRPr lang="en-US" altLang="zh-CN" sz="1600" b="1" dirty="0">
              <a:latin typeface="+mn-ea"/>
            </a:endParaRPr>
          </a:p>
          <a:p>
            <a:r>
              <a:rPr lang="en-US" altLang="zh-CN" sz="1600" b="1" dirty="0">
                <a:latin typeface="+mn-ea"/>
              </a:rPr>
              <a:t>    else if (x&lt;=1)</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 </a:t>
            </a:r>
            <a:r>
              <a:rPr lang="en-US" altLang="zh-CN" sz="1600" b="1" dirty="0">
                <a:solidFill>
                  <a:srgbClr val="FF0000"/>
                </a:solidFill>
                <a:latin typeface="+mn-ea"/>
              </a:rPr>
              <a:t>//</a:t>
            </a:r>
            <a:r>
              <a:rPr lang="en-US" altLang="zh-CN" sz="1600" b="1" dirty="0" err="1">
                <a:solidFill>
                  <a:srgbClr val="FF0000"/>
                </a:solidFill>
                <a:latin typeface="+mn-ea"/>
              </a:rPr>
              <a:t>if+else</a:t>
            </a:r>
            <a:r>
              <a:rPr lang="en-US" altLang="zh-CN" sz="1600" b="1" dirty="0">
                <a:solidFill>
                  <a:srgbClr val="FF0000"/>
                </a:solidFill>
                <a:latin typeface="+mn-ea"/>
              </a:rPr>
              <a:t> if</a:t>
            </a:r>
            <a:r>
              <a:rPr lang="zh-CN" altLang="en-US" sz="1600" b="1" dirty="0">
                <a:solidFill>
                  <a:srgbClr val="FF0000"/>
                </a:solidFill>
                <a:latin typeface="+mn-ea"/>
              </a:rPr>
              <a:t>已覆盖</a:t>
            </a:r>
            <a:r>
              <a:rPr lang="en-US" altLang="zh-CN" sz="1600" b="1" dirty="0">
                <a:solidFill>
                  <a:srgbClr val="FF0000"/>
                </a:solidFill>
                <a:latin typeface="+mn-ea"/>
              </a:rPr>
              <a:t>int</a:t>
            </a:r>
            <a:r>
              <a:rPr lang="zh-CN" altLang="en-US" sz="1600" b="1" dirty="0">
                <a:solidFill>
                  <a:srgbClr val="FF0000"/>
                </a:solidFill>
                <a:latin typeface="+mn-ea"/>
              </a:rPr>
              <a:t>型的全部表示范围</a:t>
            </a:r>
            <a:endParaRPr lang="zh-CN" altLang="en-US" sz="1600" b="1" dirty="0">
              <a:solidFill>
                <a:srgbClr val="FF0000"/>
              </a:solidFill>
              <a:latin typeface="+mn-ea"/>
            </a:endParaRPr>
          </a:p>
          <a:p>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fun(0)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fun(2)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r>
              <a:rPr kumimoji="1" lang="en-US" altLang="zh-CN" sz="1600" b="1" dirty="0">
                <a:latin typeface="+mn-ea"/>
              </a:rPr>
              <a:t>1</a:t>
            </a: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、解释</a:t>
            </a:r>
            <a:r>
              <a:rPr kumimoji="1" lang="en-US" altLang="zh-CN" sz="1600" b="1" dirty="0">
                <a:latin typeface="+mn-ea"/>
              </a:rPr>
              <a:t>warning</a:t>
            </a:r>
            <a:r>
              <a:rPr kumimoji="1" lang="zh-CN" altLang="en-US" sz="1600" b="1" dirty="0">
                <a:latin typeface="+mn-ea"/>
              </a:rPr>
              <a:t>的含义（编译器是如何理解</a:t>
            </a:r>
            <a:r>
              <a:rPr kumimoji="1" lang="en-US" altLang="zh-CN" sz="1600" b="1" dirty="0">
                <a:latin typeface="+mn-ea"/>
              </a:rPr>
              <a:t>fun</a:t>
            </a:r>
            <a:r>
              <a:rPr kumimoji="1" lang="zh-CN" altLang="en-US" sz="1600" b="1" dirty="0">
                <a:latin typeface="+mn-ea"/>
              </a:rPr>
              <a:t>的逻辑的）</a:t>
            </a:r>
            <a:endParaRPr kumimoji="1" lang="zh-CN" altLang="en-US" sz="1600" b="1" dirty="0">
              <a:latin typeface="+mn-ea"/>
            </a:endParaRPr>
          </a:p>
          <a:p>
            <a:pPr fontAlgn="base">
              <a:spcBef>
                <a:spcPct val="0"/>
              </a:spcBef>
              <a:spcAft>
                <a:spcPct val="0"/>
              </a:spcAft>
            </a:pPr>
            <a:r>
              <a:rPr kumimoji="1" lang="zh-CN" altLang="en-US" sz="1600" b="1" dirty="0">
                <a:latin typeface="+mn-ea"/>
              </a:rPr>
              <a:t>当编译器发现</a:t>
            </a:r>
            <a:r>
              <a:rPr kumimoji="1" lang="en-US" altLang="zh-CN" sz="1600" b="1" dirty="0">
                <a:latin typeface="+mn-ea"/>
              </a:rPr>
              <a:t>fun</a:t>
            </a:r>
            <a:r>
              <a:rPr kumimoji="1" lang="zh-CN" altLang="en-US" sz="1600" b="1" dirty="0">
                <a:latin typeface="+mn-ea"/>
              </a:rPr>
              <a:t>的逻辑中在</a:t>
            </a:r>
            <a:r>
              <a:rPr kumimoji="1" lang="en-US" altLang="zh-CN" sz="1600" b="1" dirty="0">
                <a:latin typeface="+mn-ea"/>
              </a:rPr>
              <a:t>if</a:t>
            </a:r>
            <a:r>
              <a:rPr kumimoji="1" lang="zh-CN" altLang="en-US" sz="1600" b="1" dirty="0">
                <a:latin typeface="+mn-ea"/>
              </a:rPr>
              <a:t>和</a:t>
            </a:r>
            <a:r>
              <a:rPr kumimoji="1" lang="en-US" altLang="zh-CN" sz="1600" b="1" dirty="0">
                <a:latin typeface="+mn-ea"/>
              </a:rPr>
              <a:t>else if</a:t>
            </a:r>
            <a:r>
              <a:rPr kumimoji="1" lang="zh-CN" altLang="en-US" sz="1600" b="1" dirty="0">
                <a:latin typeface="+mn-ea"/>
              </a:rPr>
              <a:t>外不存在任何返回值的时候就会理解为不是所有的控件路径都返回值</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p:txBody>
      </p:sp>
      <p:pic>
        <p:nvPicPr>
          <p:cNvPr id="4" name="图片 3"/>
          <p:cNvPicPr>
            <a:picLocks noChangeAspect="1"/>
          </p:cNvPicPr>
          <p:nvPr/>
        </p:nvPicPr>
        <p:blipFill>
          <a:blip r:embed="rId1"/>
          <a:stretch>
            <a:fillRect/>
          </a:stretch>
        </p:blipFill>
        <p:spPr>
          <a:xfrm>
            <a:off x="7067550" y="1501775"/>
            <a:ext cx="2647950" cy="800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endParaRPr lang="en-US" altLang="zh-CN" sz="1600" b="1" dirty="0">
              <a:latin typeface="+mn-ea"/>
            </a:endParaRPr>
          </a:p>
          <a:p>
            <a:pPr algn="l" eaLnBrk="1" hangingPunct="1"/>
            <a:r>
              <a:rPr lang="zh-CN" altLang="en-US" sz="1600" b="1" dirty="0">
                <a:latin typeface="+mn-ea"/>
              </a:rPr>
              <a:t>贴图要求：只需要截取输出窗口中的有效部分即可，如果全部截取</a:t>
            </a:r>
            <a:r>
              <a:rPr lang="en-US" altLang="zh-CN" sz="1600" b="1" dirty="0">
                <a:latin typeface="+mn-ea"/>
              </a:rPr>
              <a:t>/</a:t>
            </a:r>
            <a:r>
              <a:rPr lang="zh-CN" altLang="en-US" sz="1600" b="1" dirty="0">
                <a:latin typeface="+mn-ea"/>
              </a:rPr>
              <a:t>截取过大，则视为无效贴图</a:t>
            </a:r>
            <a:endParaRPr lang="en-US" altLang="zh-CN" sz="1600" b="1" dirty="0">
              <a:latin typeface="+mn-ea"/>
            </a:endParaRPr>
          </a:p>
          <a:p>
            <a:pPr algn="l" eaLnBrk="1" hangingPunct="1"/>
            <a:r>
              <a:rPr lang="en-US" altLang="zh-CN" sz="1600" b="1" dirty="0">
                <a:solidFill>
                  <a:srgbClr val="FF0000"/>
                </a:solidFill>
                <a:latin typeface="+mn-ea"/>
              </a:rPr>
              <a:t>        </a:t>
            </a:r>
            <a:r>
              <a:rPr lang="zh-CN" altLang="en-US" sz="1600" b="1" dirty="0">
                <a:solidFill>
                  <a:srgbClr val="FF0000"/>
                </a:solidFill>
                <a:latin typeface="+mn-ea"/>
              </a:rPr>
              <a:t>例：无效贴图                                                                       例：有效贴图</a:t>
            </a:r>
            <a:endParaRPr lang="en-US" altLang="zh-CN" sz="2800" b="1" dirty="0">
              <a:solidFill>
                <a:srgbClr val="FF0000"/>
              </a:solidFill>
              <a:latin typeface="+mn-ea"/>
            </a:endParaRPr>
          </a:p>
        </p:txBody>
      </p:sp>
      <p:pic>
        <p:nvPicPr>
          <p:cNvPr id="2" name="图片 1"/>
          <p:cNvPicPr>
            <a:picLocks noChangeAspect="1"/>
          </p:cNvPicPr>
          <p:nvPr/>
        </p:nvPicPr>
        <p:blipFill>
          <a:blip r:embed="rId1"/>
          <a:stretch>
            <a:fillRect/>
          </a:stretch>
        </p:blipFill>
        <p:spPr>
          <a:xfrm>
            <a:off x="696853" y="1614221"/>
            <a:ext cx="8291512" cy="4899893"/>
          </a:xfrm>
          <a:prstGeom prst="rect">
            <a:avLst/>
          </a:prstGeom>
        </p:spPr>
      </p:pic>
      <p:pic>
        <p:nvPicPr>
          <p:cNvPr id="6" name="图片 5"/>
          <p:cNvPicPr>
            <a:picLocks noChangeAspect="1"/>
          </p:cNvPicPr>
          <p:nvPr/>
        </p:nvPicPr>
        <p:blipFill>
          <a:blip r:embed="rId2"/>
          <a:stretch>
            <a:fillRect/>
          </a:stretch>
        </p:blipFill>
        <p:spPr>
          <a:xfrm>
            <a:off x="9385148" y="1614221"/>
            <a:ext cx="2257143" cy="600000"/>
          </a:xfrm>
          <a:prstGeom prst="rect">
            <a:avLst/>
          </a:prstGeom>
          <a:ln>
            <a:solidFill>
              <a:schemeClr val="tx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long fun(void)</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solidFill>
                <a:srgbClr val="FF0000"/>
              </a:solidFill>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0L;</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long k;</a:t>
            </a:r>
            <a:endParaRPr lang="en-US" altLang="zh-CN" sz="1600" b="1" dirty="0">
              <a:latin typeface="+mn-ea"/>
            </a:endParaRPr>
          </a:p>
          <a:p>
            <a:r>
              <a:rPr lang="en-US" altLang="zh-CN" sz="1600" b="1" dirty="0">
                <a:latin typeface="+mn-ea"/>
              </a:rPr>
              <a:t>    k = fun();</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r>
              <a:rPr kumimoji="1" lang="en-US" altLang="zh-CN" sz="1600" b="1" dirty="0">
                <a:latin typeface="+mn-ea"/>
              </a:rPr>
              <a:t>#include &lt;iostream&gt;</a:t>
            </a:r>
            <a:endParaRPr kumimoji="1" lang="en-US" altLang="zh-CN" sz="1600" b="1" dirty="0">
              <a:latin typeface="+mn-ea"/>
            </a:endParaRPr>
          </a:p>
          <a:p>
            <a:pPr fontAlgn="base">
              <a:spcBef>
                <a:spcPct val="0"/>
              </a:spcBef>
              <a:spcAft>
                <a:spcPct val="0"/>
              </a:spcAft>
            </a:pPr>
            <a:r>
              <a:rPr kumimoji="1" lang="en-US" altLang="zh-CN" sz="1600" b="1" dirty="0">
                <a:latin typeface="+mn-ea"/>
              </a:rPr>
              <a:t>using namespace std;</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long fun(void)</a:t>
            </a:r>
            <a:endParaRPr kumimoji="1" lang="en-US" altLang="zh-CN" sz="1600" b="1" dirty="0">
              <a:latin typeface="+mn-ea"/>
            </a:endParaRPr>
          </a:p>
          <a:p>
            <a:pPr fontAlgn="base">
              <a:spcBef>
                <a:spcPct val="0"/>
              </a:spcBef>
              <a:spcAft>
                <a:spcPct val="0"/>
              </a:spcAft>
            </a:pPr>
            <a:r>
              <a:rPr kumimoji="1" lang="en-US" altLang="zh-CN" sz="1600" b="1" dirty="0">
                <a:latin typeface="+mn-ea"/>
              </a:rPr>
              <a:t>{</a:t>
            </a:r>
            <a:endParaRPr kumimoji="1" lang="en-US" altLang="zh-CN" sz="1600" b="1" dirty="0">
              <a:latin typeface="+mn-ea"/>
            </a:endParaRPr>
          </a:p>
          <a:p>
            <a:pPr fontAlgn="base">
              <a:spcBef>
                <a:spcPct val="0"/>
              </a:spcBef>
              <a:spcAft>
                <a:spcPct val="0"/>
              </a:spcAft>
            </a:pPr>
            <a:r>
              <a:rPr kumimoji="1" lang="en-US" altLang="zh-CN" sz="1600" b="1" dirty="0">
                <a:solidFill>
                  <a:srgbClr val="FF0000"/>
                </a:solidFill>
                <a:latin typeface="+mn-ea"/>
              </a:rPr>
              <a:t>    /* </a:t>
            </a:r>
            <a:r>
              <a:rPr kumimoji="1" lang="zh-CN" altLang="en-US" sz="1600" b="1" dirty="0">
                <a:solidFill>
                  <a:srgbClr val="FF0000"/>
                </a:solidFill>
                <a:latin typeface="+mn-ea"/>
              </a:rPr>
              <a:t>注意：输出必须改为自己学号</a:t>
            </a:r>
            <a:r>
              <a:rPr kumimoji="1" lang="en-US" altLang="zh-CN" sz="1600" b="1" dirty="0">
                <a:solidFill>
                  <a:srgbClr val="FF0000"/>
                </a:solidFill>
                <a:latin typeface="+mn-ea"/>
              </a:rPr>
              <a:t>-</a:t>
            </a:r>
            <a:r>
              <a:rPr kumimoji="1" lang="zh-CN" altLang="en-US" sz="1600" b="1" dirty="0">
                <a:solidFill>
                  <a:srgbClr val="FF0000"/>
                </a:solidFill>
                <a:latin typeface="+mn-ea"/>
              </a:rPr>
              <a:t>姓名 *</a:t>
            </a:r>
            <a:r>
              <a:rPr kumimoji="1" lang="en-US" altLang="zh-CN" sz="1600" b="1" dirty="0">
                <a:solidFill>
                  <a:srgbClr val="FF0000"/>
                </a:solidFill>
                <a:latin typeface="+mn-ea"/>
              </a:rPr>
              <a:t>/</a:t>
            </a:r>
            <a:endParaRPr kumimoji="1" lang="en-US" altLang="zh-CN" sz="1600" b="1" dirty="0">
              <a:solidFill>
                <a:srgbClr val="FF0000"/>
              </a:solidFill>
              <a:latin typeface="+mn-ea"/>
            </a:endParaRPr>
          </a:p>
          <a:p>
            <a:pPr fontAlgn="base">
              <a:spcBef>
                <a:spcPct val="0"/>
              </a:spcBef>
              <a:spcAft>
                <a:spcPct val="0"/>
              </a:spcAft>
            </a:pPr>
            <a:r>
              <a:rPr kumimoji="1" lang="en-US" altLang="zh-CN" sz="1600" b="1" dirty="0">
                <a:latin typeface="+mn-ea"/>
              </a:rPr>
              <a:t>    </a:t>
            </a:r>
            <a:r>
              <a:rPr kumimoji="1" lang="en-US" altLang="zh-CN" sz="1600" b="1" dirty="0" err="1">
                <a:latin typeface="+mn-ea"/>
              </a:rPr>
              <a:t>cout</a:t>
            </a:r>
            <a:r>
              <a:rPr kumimoji="1" lang="en-US" altLang="zh-CN" sz="1600" b="1" dirty="0">
                <a:latin typeface="+mn-ea"/>
              </a:rPr>
              <a:t> &lt;&lt; "1234567-</a:t>
            </a:r>
            <a:r>
              <a:rPr kumimoji="1" lang="zh-CN" altLang="en-US" sz="1600" b="1" dirty="0">
                <a:latin typeface="+mn-ea"/>
              </a:rPr>
              <a:t>张三</a:t>
            </a:r>
            <a:r>
              <a:rPr kumimoji="1" lang="en-US" altLang="zh-CN" sz="1600" b="1" dirty="0">
                <a:latin typeface="+mn-ea"/>
              </a:rPr>
              <a:t>" &lt;&lt; </a:t>
            </a:r>
            <a:r>
              <a:rPr kumimoji="1" lang="en-US" altLang="zh-CN" sz="1600" b="1" dirty="0" err="1">
                <a:latin typeface="+mn-ea"/>
              </a:rPr>
              <a:t>endl</a:t>
            </a:r>
            <a:r>
              <a:rPr kumimoji="1" lang="en-US" altLang="zh-CN" sz="1600" b="1" dirty="0">
                <a:latin typeface="+mn-ea"/>
              </a:rPr>
              <a:t>;</a:t>
            </a:r>
            <a:endParaRPr kumimoji="1" lang="en-US" altLang="zh-CN" sz="1600" b="1" dirty="0">
              <a:latin typeface="+mn-ea"/>
            </a:endParaRPr>
          </a:p>
          <a:p>
            <a:pPr fontAlgn="base">
              <a:spcBef>
                <a:spcPct val="0"/>
              </a:spcBef>
              <a:spcAft>
                <a:spcPct val="0"/>
              </a:spcAft>
            </a:pPr>
            <a:r>
              <a:rPr kumimoji="1" lang="en-US" altLang="zh-CN" sz="1600" b="1" dirty="0">
                <a:latin typeface="+mn-ea"/>
              </a:rPr>
              <a:t>    return 0L;</a:t>
            </a:r>
            <a:endParaRPr kumimoji="1" lang="en-US" altLang="zh-CN" sz="1600" b="1" dirty="0">
              <a:latin typeface="+mn-ea"/>
            </a:endParaRPr>
          </a:p>
          <a:p>
            <a:pPr fontAlgn="base">
              <a:spcBef>
                <a:spcPct val="0"/>
              </a:spcBef>
              <a:spcAft>
                <a:spcPct val="0"/>
              </a:spcAft>
            </a:pPr>
            <a:r>
              <a:rPr kumimoji="1" lang="en-US" altLang="zh-CN" sz="1600" b="1" dirty="0">
                <a:latin typeface="+mn-ea"/>
              </a:rPr>
              <a:t>}</a:t>
            </a:r>
            <a:endParaRPr kumimoji="1" lang="en-US" altLang="zh-CN" sz="1600" b="1" dirty="0">
              <a:latin typeface="+mn-ea"/>
            </a:endParaRPr>
          </a:p>
          <a:p>
            <a:pPr fontAlgn="base">
              <a:spcBef>
                <a:spcPct val="0"/>
              </a:spcBef>
              <a:spcAft>
                <a:spcPct val="0"/>
              </a:spcAft>
            </a:pPr>
            <a:r>
              <a:rPr kumimoji="1" lang="en-US" altLang="zh-CN" sz="1600" b="1" dirty="0">
                <a:latin typeface="+mn-ea"/>
              </a:rPr>
              <a:t>int main()</a:t>
            </a:r>
            <a:endParaRPr kumimoji="1" lang="en-US" altLang="zh-CN" sz="1600" b="1" dirty="0">
              <a:latin typeface="+mn-ea"/>
            </a:endParaRPr>
          </a:p>
          <a:p>
            <a:pPr fontAlgn="base">
              <a:spcBef>
                <a:spcPct val="0"/>
              </a:spcBef>
              <a:spcAft>
                <a:spcPct val="0"/>
              </a:spcAft>
            </a:pPr>
            <a:r>
              <a:rPr kumimoji="1" lang="en-US" altLang="zh-CN" sz="1600" b="1" dirty="0">
                <a:latin typeface="+mn-ea"/>
              </a:rPr>
              <a:t>{</a:t>
            </a:r>
            <a:endParaRPr kumimoji="1" lang="en-US" altLang="zh-CN" sz="1600" b="1" dirty="0">
              <a:latin typeface="+mn-ea"/>
            </a:endParaRPr>
          </a:p>
          <a:p>
            <a:pPr fontAlgn="base">
              <a:spcBef>
                <a:spcPct val="0"/>
              </a:spcBef>
              <a:spcAft>
                <a:spcPct val="0"/>
              </a:spcAft>
            </a:pPr>
            <a:r>
              <a:rPr kumimoji="1" lang="en-US" altLang="zh-CN" sz="1600" b="1" dirty="0">
                <a:latin typeface="+mn-ea"/>
              </a:rPr>
              <a:t>    long k;</a:t>
            </a:r>
            <a:endParaRPr kumimoji="1" lang="en-US" altLang="zh-CN" sz="1600" b="1" dirty="0">
              <a:latin typeface="+mn-ea"/>
            </a:endParaRPr>
          </a:p>
          <a:p>
            <a:pPr fontAlgn="base">
              <a:spcBef>
                <a:spcPct val="0"/>
              </a:spcBef>
              <a:spcAft>
                <a:spcPct val="0"/>
              </a:spcAft>
            </a:pPr>
            <a:r>
              <a:rPr kumimoji="1" lang="en-US" altLang="zh-CN" sz="1600" b="1" dirty="0">
                <a:latin typeface="+mn-ea"/>
              </a:rPr>
              <a:t>    k = </a:t>
            </a:r>
            <a:r>
              <a:rPr kumimoji="1" lang="en-US" altLang="zh-CN" sz="1600" b="1" dirty="0">
                <a:solidFill>
                  <a:srgbClr val="FF0000"/>
                </a:solidFill>
                <a:highlight>
                  <a:srgbClr val="FFFF00"/>
                </a:highlight>
                <a:latin typeface="+mn-ea"/>
              </a:rPr>
              <a:t>long</a:t>
            </a:r>
            <a:r>
              <a:rPr kumimoji="1" lang="en-US" altLang="zh-CN" sz="1600" b="1" dirty="0">
                <a:latin typeface="+mn-ea"/>
              </a:rPr>
              <a:t> fun();</a:t>
            </a:r>
            <a:endParaRPr kumimoji="1" lang="en-US" altLang="zh-CN" sz="1600" b="1" dirty="0">
              <a:latin typeface="+mn-ea"/>
            </a:endParaRPr>
          </a:p>
          <a:p>
            <a:pPr fontAlgn="base">
              <a:spcBef>
                <a:spcPct val="0"/>
              </a:spcBef>
              <a:spcAft>
                <a:spcPct val="0"/>
              </a:spcAft>
            </a:pPr>
            <a:r>
              <a:rPr kumimoji="1" lang="en-US" altLang="zh-CN" sz="1600" b="1" dirty="0">
                <a:latin typeface="+mn-ea"/>
              </a:rPr>
              <a:t>    return 0;</a:t>
            </a:r>
            <a:endParaRPr kumimoji="1" lang="en-US" altLang="zh-CN" sz="1600" b="1" dirty="0">
              <a:latin typeface="+mn-ea"/>
            </a:endParaRPr>
          </a:p>
          <a:p>
            <a:pPr fontAlgn="base">
              <a:spcBef>
                <a:spcPct val="0"/>
              </a:spcBef>
              <a:spcAft>
                <a:spcPct val="0"/>
              </a:spcAft>
            </a:pPr>
            <a:r>
              <a:rPr kumimoji="1" lang="en-US" altLang="zh-CN" sz="1600" b="1" dirty="0">
                <a:latin typeface="+mn-ea"/>
              </a:rPr>
              <a:t>}</a:t>
            </a:r>
            <a:endParaRPr kumimoji="1" lang="en-US" altLang="zh-CN" sz="1600" b="1" dirty="0">
              <a:latin typeface="+mn-ea"/>
            </a:endParaRPr>
          </a:p>
        </p:txBody>
      </p:sp>
      <p:sp>
        <p:nvSpPr>
          <p:cNvPr id="4" name="矩形 3"/>
          <p:cNvSpPr/>
          <p:nvPr/>
        </p:nvSpPr>
        <p:spPr bwMode="auto">
          <a:xfrm>
            <a:off x="592114" y="6052930"/>
            <a:ext cx="10247336" cy="48122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r>
              <a:rPr lang="zh-CN" altLang="en-US" sz="2400" b="1" dirty="0">
                <a:latin typeface="+mn-ea"/>
              </a:rPr>
              <a:t>结论：函数调用时，</a:t>
            </a:r>
            <a:r>
              <a:rPr lang="en-US" altLang="zh-CN" sz="2400" b="1" dirty="0">
                <a:latin typeface="+mn-ea"/>
              </a:rPr>
              <a:t>__</a:t>
            </a:r>
            <a:r>
              <a:rPr lang="zh-CN" altLang="en-US" sz="2400" b="1" dirty="0">
                <a:latin typeface="+mn-ea"/>
              </a:rPr>
              <a:t>不能</a:t>
            </a:r>
            <a:r>
              <a:rPr lang="en-US" altLang="zh-CN" sz="2400" b="1" dirty="0">
                <a:latin typeface="+mn-ea"/>
              </a:rPr>
              <a:t>__(</a:t>
            </a:r>
            <a:r>
              <a:rPr lang="zh-CN" altLang="en-US" sz="2400" b="1" dirty="0">
                <a:latin typeface="+mn-ea"/>
              </a:rPr>
              <a:t>能</a:t>
            </a:r>
            <a:r>
              <a:rPr lang="en-US" altLang="zh-CN" sz="2400" b="1" dirty="0">
                <a:latin typeface="+mn-ea"/>
              </a:rPr>
              <a:t>/</a:t>
            </a:r>
            <a:r>
              <a:rPr lang="zh-CN" altLang="en-US" sz="2400" b="1" dirty="0">
                <a:latin typeface="+mn-ea"/>
              </a:rPr>
              <a:t>不能</a:t>
            </a:r>
            <a:r>
              <a:rPr lang="en-US" altLang="zh-CN" sz="2400" b="1" dirty="0">
                <a:latin typeface="+mn-ea"/>
              </a:rPr>
              <a:t>)</a:t>
            </a:r>
            <a:r>
              <a:rPr lang="zh-CN" altLang="en-US" sz="2400" b="1" dirty="0">
                <a:latin typeface="+mn-ea"/>
              </a:rPr>
              <a:t>写返回类型</a:t>
            </a:r>
            <a:endPar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6256655" y="5334000"/>
            <a:ext cx="3860800" cy="431165"/>
          </a:xfrm>
          <a:prstGeom prst="rect">
            <a:avLst/>
          </a:prstGeom>
        </p:spPr>
      </p:pic>
      <p:pic>
        <p:nvPicPr>
          <p:cNvPr id="7" name="图片 6"/>
          <p:cNvPicPr>
            <a:picLocks noChangeAspect="1"/>
          </p:cNvPicPr>
          <p:nvPr/>
        </p:nvPicPr>
        <p:blipFill>
          <a:blip r:embed="rId2"/>
          <a:stretch>
            <a:fillRect/>
          </a:stretch>
        </p:blipFill>
        <p:spPr>
          <a:xfrm>
            <a:off x="1538605" y="5241925"/>
            <a:ext cx="2254250" cy="6159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int fun(void)</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solidFill>
                <a:srgbClr val="FF0000"/>
              </a:solidFill>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int k;</a:t>
            </a:r>
            <a:endParaRPr lang="en-US" altLang="zh-CN" sz="1600" b="1" dirty="0">
              <a:latin typeface="+mn-ea"/>
            </a:endParaRPr>
          </a:p>
          <a:p>
            <a:r>
              <a:rPr lang="en-US" altLang="zh-CN" sz="1600" b="1" dirty="0">
                <a:latin typeface="+mn-ea"/>
              </a:rPr>
              <a:t>    k = fun();</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int fun(void)</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solidFill>
                <a:srgbClr val="FF0000"/>
              </a:solidFill>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int k;</a:t>
            </a:r>
            <a:endParaRPr lang="en-US" altLang="zh-CN" sz="1600" b="1" dirty="0">
              <a:latin typeface="+mn-ea"/>
            </a:endParaRPr>
          </a:p>
          <a:p>
            <a:r>
              <a:rPr lang="en-US" altLang="zh-CN" sz="1600" b="1" dirty="0">
                <a:latin typeface="+mn-ea"/>
              </a:rPr>
              <a:t>    k = fun(</a:t>
            </a:r>
            <a:r>
              <a:rPr lang="en-US" altLang="zh-CN" sz="1600" b="1" dirty="0">
                <a:solidFill>
                  <a:srgbClr val="FF0000"/>
                </a:solidFill>
                <a:highlight>
                  <a:srgbClr val="FFFF00"/>
                </a:highlight>
                <a:latin typeface="+mn-ea"/>
              </a:rPr>
              <a:t>void</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4" name="矩形 3"/>
          <p:cNvSpPr/>
          <p:nvPr/>
        </p:nvSpPr>
        <p:spPr bwMode="auto">
          <a:xfrm>
            <a:off x="592114" y="6052930"/>
            <a:ext cx="10247336" cy="48122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r>
              <a:rPr lang="zh-CN" altLang="en-US" sz="2400" b="1" dirty="0">
                <a:latin typeface="+mn-ea"/>
              </a:rPr>
              <a:t>结论：无参函数调用时，参数位置</a:t>
            </a:r>
            <a:r>
              <a:rPr lang="en-US" altLang="zh-CN" sz="2400" b="1" dirty="0">
                <a:latin typeface="+mn-ea"/>
              </a:rPr>
              <a:t>__</a:t>
            </a:r>
            <a:r>
              <a:rPr lang="zh-CN" altLang="en-US" sz="2400" b="1" dirty="0">
                <a:latin typeface="+mn-ea"/>
              </a:rPr>
              <a:t>不能</a:t>
            </a:r>
            <a:r>
              <a:rPr lang="en-US" altLang="zh-CN" sz="2400" b="1" dirty="0">
                <a:latin typeface="+mn-ea"/>
              </a:rPr>
              <a:t>__(</a:t>
            </a:r>
            <a:r>
              <a:rPr lang="zh-CN" altLang="en-US" sz="2400" b="1" dirty="0">
                <a:latin typeface="+mn-ea"/>
              </a:rPr>
              <a:t>能</a:t>
            </a:r>
            <a:r>
              <a:rPr lang="en-US" altLang="zh-CN" sz="2400" b="1" dirty="0">
                <a:latin typeface="+mn-ea"/>
              </a:rPr>
              <a:t>/</a:t>
            </a:r>
            <a:r>
              <a:rPr lang="zh-CN" altLang="en-US" sz="2400" b="1" dirty="0">
                <a:latin typeface="+mn-ea"/>
              </a:rPr>
              <a:t>不能</a:t>
            </a:r>
            <a:r>
              <a:rPr lang="en-US" altLang="zh-CN" sz="2400" b="1" dirty="0">
                <a:latin typeface="+mn-ea"/>
              </a:rPr>
              <a:t>)</a:t>
            </a:r>
            <a:r>
              <a:rPr lang="zh-CN" altLang="en-US" sz="2400" b="1" dirty="0">
                <a:latin typeface="+mn-ea"/>
              </a:rPr>
              <a:t>写</a:t>
            </a:r>
            <a:r>
              <a:rPr lang="en-US" altLang="zh-CN" sz="2400" b="1" dirty="0">
                <a:latin typeface="+mn-ea"/>
              </a:rPr>
              <a:t>void</a:t>
            </a:r>
            <a:endPar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325880" y="5097780"/>
            <a:ext cx="2368550" cy="558800"/>
          </a:xfrm>
          <a:prstGeom prst="rect">
            <a:avLst/>
          </a:prstGeom>
        </p:spPr>
      </p:pic>
      <p:pic>
        <p:nvPicPr>
          <p:cNvPr id="7" name="图片 6"/>
          <p:cNvPicPr>
            <a:picLocks noChangeAspect="1"/>
          </p:cNvPicPr>
          <p:nvPr/>
        </p:nvPicPr>
        <p:blipFill>
          <a:blip r:embed="rId2"/>
          <a:stretch>
            <a:fillRect/>
          </a:stretch>
        </p:blipFill>
        <p:spPr>
          <a:xfrm>
            <a:off x="6007735" y="5097780"/>
            <a:ext cx="4722495" cy="7270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int fun(int x, int y)</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solidFill>
                <a:srgbClr val="FF0000"/>
              </a:solidFill>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int k, x=10, y=15;</a:t>
            </a:r>
            <a:endParaRPr lang="en-US" altLang="zh-CN" sz="1600" b="1" dirty="0">
              <a:latin typeface="+mn-ea"/>
            </a:endParaRPr>
          </a:p>
          <a:p>
            <a:r>
              <a:rPr lang="en-US" altLang="zh-CN" sz="1600" b="1" dirty="0">
                <a:latin typeface="+mn-ea"/>
              </a:rPr>
              <a:t>    k = fun(x, y);</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int fun(int x, int y)</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solidFill>
                <a:srgbClr val="FF0000"/>
              </a:solidFill>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int k, x=10, y=15;</a:t>
            </a:r>
            <a:endParaRPr lang="en-US" altLang="zh-CN" sz="1600" b="1" dirty="0">
              <a:latin typeface="+mn-ea"/>
            </a:endParaRPr>
          </a:p>
          <a:p>
            <a:r>
              <a:rPr lang="en-US" altLang="zh-CN" sz="1600" b="1" dirty="0">
                <a:latin typeface="+mn-ea"/>
              </a:rPr>
              <a:t>    k = fun(</a:t>
            </a:r>
            <a:r>
              <a:rPr lang="en-US" altLang="zh-CN" sz="1600" b="1" dirty="0">
                <a:solidFill>
                  <a:srgbClr val="FF0000"/>
                </a:solidFill>
                <a:highlight>
                  <a:srgbClr val="FFFF00"/>
                </a:highlight>
                <a:latin typeface="+mn-ea"/>
              </a:rPr>
              <a:t>int</a:t>
            </a:r>
            <a:r>
              <a:rPr lang="en-US" altLang="zh-CN" sz="1600" b="1" dirty="0">
                <a:latin typeface="+mn-ea"/>
              </a:rPr>
              <a:t> x, </a:t>
            </a:r>
            <a:r>
              <a:rPr lang="en-US" altLang="zh-CN" sz="1600" b="1" dirty="0">
                <a:solidFill>
                  <a:srgbClr val="FF0000"/>
                </a:solidFill>
                <a:highlight>
                  <a:srgbClr val="FFFF00"/>
                </a:highlight>
                <a:latin typeface="+mn-ea"/>
              </a:rPr>
              <a:t>int</a:t>
            </a:r>
            <a:r>
              <a:rPr lang="en-US" altLang="zh-CN" sz="1600" b="1" dirty="0">
                <a:latin typeface="+mn-ea"/>
              </a:rPr>
              <a:t> y);</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4" name="矩形 3"/>
          <p:cNvSpPr/>
          <p:nvPr/>
        </p:nvSpPr>
        <p:spPr bwMode="auto">
          <a:xfrm>
            <a:off x="592114" y="6052930"/>
            <a:ext cx="10247336" cy="48122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r>
              <a:rPr lang="zh-CN" altLang="en-US" sz="2400" b="1" dirty="0">
                <a:latin typeface="+mn-ea"/>
              </a:rPr>
              <a:t>结论：有参函数调用时，实参</a:t>
            </a:r>
            <a:r>
              <a:rPr lang="en-US" altLang="zh-CN" sz="2400" b="1" dirty="0">
                <a:latin typeface="+mn-ea"/>
              </a:rPr>
              <a:t>__</a:t>
            </a:r>
            <a:r>
              <a:rPr lang="zh-CN" altLang="en-US" sz="2400" b="1" dirty="0">
                <a:latin typeface="+mn-ea"/>
              </a:rPr>
              <a:t>不能</a:t>
            </a:r>
            <a:r>
              <a:rPr lang="en-US" altLang="zh-CN" sz="2400" b="1" dirty="0">
                <a:latin typeface="+mn-ea"/>
              </a:rPr>
              <a:t>__(</a:t>
            </a:r>
            <a:r>
              <a:rPr lang="zh-CN" altLang="en-US" sz="2400" b="1" dirty="0">
                <a:latin typeface="+mn-ea"/>
              </a:rPr>
              <a:t>能</a:t>
            </a:r>
            <a:r>
              <a:rPr lang="en-US" altLang="zh-CN" sz="2400" b="1" dirty="0">
                <a:latin typeface="+mn-ea"/>
              </a:rPr>
              <a:t>/</a:t>
            </a:r>
            <a:r>
              <a:rPr lang="zh-CN" altLang="en-US" sz="2400" b="1" dirty="0">
                <a:latin typeface="+mn-ea"/>
              </a:rPr>
              <a:t>不能</a:t>
            </a:r>
            <a:r>
              <a:rPr lang="en-US" altLang="zh-CN" sz="2400" b="1" dirty="0">
                <a:latin typeface="+mn-ea"/>
              </a:rPr>
              <a:t>)</a:t>
            </a:r>
            <a:r>
              <a:rPr lang="zh-CN" altLang="en-US" sz="2400" b="1" dirty="0">
                <a:latin typeface="+mn-ea"/>
              </a:rPr>
              <a:t>写类型</a:t>
            </a:r>
            <a:endPar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586230" y="5060950"/>
            <a:ext cx="2343150" cy="539750"/>
          </a:xfrm>
          <a:prstGeom prst="rect">
            <a:avLst/>
          </a:prstGeom>
        </p:spPr>
      </p:pic>
      <p:pic>
        <p:nvPicPr>
          <p:cNvPr id="6" name="图片 5"/>
          <p:cNvPicPr>
            <a:picLocks noChangeAspect="1"/>
          </p:cNvPicPr>
          <p:nvPr/>
        </p:nvPicPr>
        <p:blipFill>
          <a:blip r:embed="rId2"/>
          <a:stretch>
            <a:fillRect/>
          </a:stretch>
        </p:blipFill>
        <p:spPr>
          <a:xfrm>
            <a:off x="7259955" y="4829175"/>
            <a:ext cx="3308350" cy="1003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C.</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int fun(int x, int y)</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solidFill>
                <a:srgbClr val="FF0000"/>
              </a:solidFill>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"x=" &lt;&lt; x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"y=" &lt;&lt; y &lt;&lt; </a:t>
            </a:r>
            <a:r>
              <a:rPr lang="en-US" altLang="zh-CN" sz="1600" b="1" dirty="0" err="1">
                <a:latin typeface="+mn-ea"/>
              </a:rPr>
              <a:t>endl</a:t>
            </a:r>
            <a:r>
              <a:rPr lang="en-US" altLang="zh-CN" sz="1600" b="1" dirty="0">
                <a:latin typeface="+mn-ea"/>
              </a:rPr>
              <a:t>;</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int x=10, y=15;</a:t>
            </a:r>
            <a:endParaRPr lang="en-US" altLang="zh-CN" sz="1600" b="1" dirty="0">
              <a:latin typeface="+mn-ea"/>
            </a:endParaRPr>
          </a:p>
          <a:p>
            <a:r>
              <a:rPr lang="en-US" altLang="zh-CN" sz="1600" b="1" dirty="0">
                <a:latin typeface="+mn-ea"/>
              </a:rPr>
              <a:t>    </a:t>
            </a:r>
            <a:r>
              <a:rPr lang="en-US" altLang="zh-CN" sz="1600" b="1" dirty="0">
                <a:solidFill>
                  <a:srgbClr val="FF0000"/>
                </a:solidFill>
                <a:highlight>
                  <a:srgbClr val="FFFF00"/>
                </a:highlight>
                <a:latin typeface="+mn-ea"/>
              </a:rPr>
              <a:t>int fun(int x, int y);</a:t>
            </a:r>
            <a:endParaRPr lang="en-US" altLang="zh-CN" sz="1600" b="1" dirty="0">
              <a:solidFill>
                <a:srgbClr val="FF0000"/>
              </a:solidFill>
              <a:highlight>
                <a:srgbClr val="FFFF00"/>
              </a:highlight>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1600" b="1" dirty="0">
                <a:latin typeface="+mn-ea"/>
              </a:rPr>
              <a:t>思考题：为什么本程序不报错但也无输出？</a:t>
            </a:r>
            <a:endParaRPr lang="zh-CN" altLang="en-US" sz="1600" b="1" dirty="0">
              <a:latin typeface="+mn-ea"/>
            </a:endParaRPr>
          </a:p>
          <a:p>
            <a:endParaRPr lang="zh-CN" altLang="en-US" sz="1600" b="1" dirty="0">
              <a:latin typeface="+mn-ea"/>
            </a:endParaRPr>
          </a:p>
          <a:p>
            <a:endParaRPr lang="zh-CN" altLang="en-US" sz="1600" b="1" dirty="0">
              <a:latin typeface="+mn-ea"/>
            </a:endParaRPr>
          </a:p>
          <a:p>
            <a:endParaRPr lang="zh-CN" altLang="en-US" sz="1600" b="1" dirty="0">
              <a:latin typeface="+mn-ea"/>
            </a:endParaRPr>
          </a:p>
          <a:p>
            <a:endParaRPr lang="zh-CN" altLang="en-US" sz="1600" b="1" dirty="0">
              <a:latin typeface="+mn-ea"/>
            </a:endParaRPr>
          </a:p>
          <a:p>
            <a:endParaRPr lang="zh-CN" altLang="en-US" sz="1600" b="1" dirty="0">
              <a:latin typeface="+mn-ea"/>
            </a:endParaRPr>
          </a:p>
          <a:p>
            <a:endParaRPr lang="zh-CN" altLang="en-US" sz="1600" b="1" dirty="0">
              <a:latin typeface="+mn-ea"/>
            </a:endParaRPr>
          </a:p>
          <a:p>
            <a:r>
              <a:rPr lang="zh-CN" altLang="en-US" sz="1600" b="1" dirty="0">
                <a:latin typeface="+mn-ea"/>
              </a:rPr>
              <a:t>因为标黄色的部分是声明函数，而不是调用函数</a:t>
            </a:r>
            <a:endParaRPr lang="en-US" altLang="zh-CN" sz="1600" b="1" dirty="0">
              <a:latin typeface="+mn-ea"/>
            </a:endParaRPr>
          </a:p>
          <a:p>
            <a:endParaRPr lang="en-US" altLang="zh-CN" sz="1600" b="1" dirty="0">
              <a:latin typeface="+mn-ea"/>
            </a:endParaRPr>
          </a:p>
        </p:txBody>
      </p:sp>
      <p:pic>
        <p:nvPicPr>
          <p:cNvPr id="4" name="图片 3"/>
          <p:cNvPicPr>
            <a:picLocks noChangeAspect="1"/>
          </p:cNvPicPr>
          <p:nvPr/>
        </p:nvPicPr>
        <p:blipFill>
          <a:blip r:embed="rId1"/>
          <a:stretch>
            <a:fillRect/>
          </a:stretch>
        </p:blipFill>
        <p:spPr>
          <a:xfrm>
            <a:off x="6395085" y="1758315"/>
            <a:ext cx="4250690" cy="8959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D.</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dirty="0">
                <a:latin typeface="+mn-ea"/>
              </a:rPr>
              <a:t>#include &lt;iostream&gt;</a:t>
            </a:r>
            <a:endParaRPr lang="en-US" altLang="zh-CN" sz="1200" b="1" dirty="0">
              <a:latin typeface="+mn-ea"/>
            </a:endParaRPr>
          </a:p>
          <a:p>
            <a:r>
              <a:rPr lang="en-US" altLang="zh-CN" sz="1200" b="1" dirty="0">
                <a:latin typeface="+mn-ea"/>
              </a:rPr>
              <a:t>using namespace std;</a:t>
            </a:r>
            <a:endParaRPr lang="en-US" altLang="zh-CN" sz="1200" b="1" dirty="0">
              <a:latin typeface="+mn-ea"/>
            </a:endParaRPr>
          </a:p>
          <a:p>
            <a:r>
              <a:rPr lang="en-US" altLang="zh-CN" sz="1200" b="1" dirty="0">
                <a:latin typeface="+mn-ea"/>
              </a:rPr>
              <a:t>int main()</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latin typeface="+mn-ea"/>
              </a:rPr>
              <a:t>    int x = 10, y = 15;</a:t>
            </a:r>
            <a:endParaRPr lang="en-US" altLang="zh-CN" sz="1200" b="1" dirty="0">
              <a:latin typeface="+mn-ea"/>
            </a:endParaRPr>
          </a:p>
          <a:p>
            <a:r>
              <a:rPr lang="en-US" altLang="zh-CN" sz="1200" b="1" dirty="0">
                <a:latin typeface="+mn-ea"/>
              </a:rPr>
              <a:t>    fun(x, y);</a:t>
            </a:r>
            <a:endParaRPr lang="en-US" altLang="zh-CN" sz="1200" b="1" dirty="0">
              <a:latin typeface="+mn-ea"/>
            </a:endParaRPr>
          </a:p>
          <a:p>
            <a:r>
              <a:rPr lang="en-US" altLang="zh-CN" sz="1200" b="1" dirty="0">
                <a:latin typeface="+mn-ea"/>
              </a:rPr>
              <a:t>    return 0;</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solidFill>
                  <a:srgbClr val="FF0000"/>
                </a:solidFill>
                <a:highlight>
                  <a:srgbClr val="FFFF00"/>
                </a:highlight>
                <a:latin typeface="+mn-ea"/>
              </a:rPr>
              <a:t>int fun(int x, int y);</a:t>
            </a:r>
            <a:endParaRPr lang="en-US" altLang="zh-CN" sz="1200" b="1" dirty="0">
              <a:solidFill>
                <a:srgbClr val="FF0000"/>
              </a:solidFill>
              <a:highlight>
                <a:srgbClr val="FFFF00"/>
              </a:highlight>
              <a:latin typeface="+mn-ea"/>
            </a:endParaRPr>
          </a:p>
          <a:p>
            <a:r>
              <a:rPr lang="en-US" altLang="zh-CN" sz="1200" b="1" dirty="0">
                <a:latin typeface="+mn-ea"/>
              </a:rPr>
              <a:t>void f()</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latin typeface="+mn-ea"/>
              </a:rPr>
              <a:t>    fun(10, 15);</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latin typeface="+mn-ea"/>
              </a:rPr>
              <a:t>int fun(int x, int y)</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solidFill>
                  <a:srgbClr val="FF0000"/>
                </a:solidFill>
                <a:latin typeface="+mn-ea"/>
              </a:rPr>
              <a:t>    /* </a:t>
            </a:r>
            <a:r>
              <a:rPr lang="zh-CN" altLang="en-US" sz="1200" b="1" dirty="0">
                <a:solidFill>
                  <a:srgbClr val="FF0000"/>
                </a:solidFill>
                <a:latin typeface="+mn-ea"/>
              </a:rPr>
              <a:t>注意：输出必须改为自己学号</a:t>
            </a:r>
            <a:r>
              <a:rPr lang="en-US" altLang="zh-CN" sz="1200" b="1" dirty="0">
                <a:solidFill>
                  <a:srgbClr val="FF0000"/>
                </a:solidFill>
                <a:latin typeface="+mn-ea"/>
              </a:rPr>
              <a:t>-</a:t>
            </a:r>
            <a:r>
              <a:rPr lang="zh-CN" altLang="en-US" sz="1200" b="1" dirty="0">
                <a:solidFill>
                  <a:srgbClr val="FF0000"/>
                </a:solidFill>
                <a:latin typeface="+mn-ea"/>
              </a:rPr>
              <a:t>姓名 *</a:t>
            </a:r>
            <a:r>
              <a:rPr lang="en-US" altLang="zh-CN" sz="1200" b="1" dirty="0">
                <a:solidFill>
                  <a:srgbClr val="FF0000"/>
                </a:solidFill>
                <a:latin typeface="+mn-ea"/>
              </a:rPr>
              <a:t>/</a:t>
            </a:r>
            <a:endParaRPr lang="en-US" altLang="zh-CN" sz="1200" b="1" dirty="0">
              <a:solidFill>
                <a:srgbClr val="FF0000"/>
              </a:solidFill>
              <a:latin typeface="+mn-ea"/>
            </a:endParaRPr>
          </a:p>
          <a:p>
            <a:r>
              <a:rPr lang="en-US" altLang="zh-CN" sz="1200" b="1" dirty="0">
                <a:latin typeface="+mn-ea"/>
              </a:rPr>
              <a:t>    </a:t>
            </a:r>
            <a:r>
              <a:rPr lang="en-US" altLang="zh-CN" sz="1200" b="1" dirty="0" err="1">
                <a:latin typeface="+mn-ea"/>
              </a:rPr>
              <a:t>cout</a:t>
            </a:r>
            <a:r>
              <a:rPr lang="en-US" altLang="zh-CN" sz="1200" b="1" dirty="0">
                <a:latin typeface="+mn-ea"/>
              </a:rPr>
              <a:t> &lt;&lt; "1234567-</a:t>
            </a:r>
            <a:r>
              <a:rPr lang="zh-CN" altLang="en-US" sz="1200" b="1" dirty="0">
                <a:latin typeface="+mn-ea"/>
              </a:rPr>
              <a:t>张三</a:t>
            </a:r>
            <a:r>
              <a:rPr lang="en-US" altLang="zh-CN" sz="1200" b="1" dirty="0">
                <a:latin typeface="+mn-ea"/>
              </a:rPr>
              <a:t>" &lt;&lt; </a:t>
            </a:r>
            <a:r>
              <a:rPr lang="en-US" altLang="zh-CN" sz="1200" b="1" dirty="0" err="1">
                <a:latin typeface="+mn-ea"/>
              </a:rPr>
              <a:t>endl</a:t>
            </a:r>
            <a:r>
              <a:rPr lang="en-US" altLang="zh-CN" sz="1200" b="1" dirty="0">
                <a:latin typeface="+mn-ea"/>
              </a:rPr>
              <a:t>;</a:t>
            </a:r>
            <a:endParaRPr lang="en-US" altLang="zh-CN" sz="1200" b="1" dirty="0">
              <a:latin typeface="+mn-ea"/>
            </a:endParaRPr>
          </a:p>
          <a:p>
            <a:r>
              <a:rPr lang="en-US" altLang="zh-CN" sz="1200" b="1" dirty="0">
                <a:latin typeface="+mn-ea"/>
              </a:rPr>
              <a:t>    </a:t>
            </a:r>
            <a:r>
              <a:rPr lang="en-US" altLang="zh-CN" sz="1200" b="1" dirty="0" err="1">
                <a:latin typeface="+mn-ea"/>
              </a:rPr>
              <a:t>cout</a:t>
            </a:r>
            <a:r>
              <a:rPr lang="en-US" altLang="zh-CN" sz="1200" b="1" dirty="0">
                <a:latin typeface="+mn-ea"/>
              </a:rPr>
              <a:t> &lt;&lt; "x=" &lt;&lt; x &lt;&lt; </a:t>
            </a:r>
            <a:r>
              <a:rPr lang="en-US" altLang="zh-CN" sz="1200" b="1" dirty="0" err="1">
                <a:latin typeface="+mn-ea"/>
              </a:rPr>
              <a:t>endl</a:t>
            </a:r>
            <a:r>
              <a:rPr lang="en-US" altLang="zh-CN" sz="1200" b="1" dirty="0">
                <a:latin typeface="+mn-ea"/>
              </a:rPr>
              <a:t>;</a:t>
            </a:r>
            <a:endParaRPr lang="en-US" altLang="zh-CN" sz="1200" b="1" dirty="0">
              <a:latin typeface="+mn-ea"/>
            </a:endParaRPr>
          </a:p>
          <a:p>
            <a:r>
              <a:rPr lang="en-US" altLang="zh-CN" sz="1200" b="1" dirty="0">
                <a:latin typeface="+mn-ea"/>
              </a:rPr>
              <a:t>    </a:t>
            </a:r>
            <a:r>
              <a:rPr lang="en-US" altLang="zh-CN" sz="1200" b="1" dirty="0" err="1">
                <a:latin typeface="+mn-ea"/>
              </a:rPr>
              <a:t>cout</a:t>
            </a:r>
            <a:r>
              <a:rPr lang="en-US" altLang="zh-CN" sz="1200" b="1" dirty="0">
                <a:latin typeface="+mn-ea"/>
              </a:rPr>
              <a:t> &lt;&lt; "y=" &lt;&lt; y &lt;&lt; </a:t>
            </a:r>
            <a:r>
              <a:rPr lang="en-US" altLang="zh-CN" sz="1200" b="1" dirty="0" err="1">
                <a:latin typeface="+mn-ea"/>
              </a:rPr>
              <a:t>endl</a:t>
            </a:r>
            <a:r>
              <a:rPr lang="en-US" altLang="zh-CN" sz="1200" b="1" dirty="0">
                <a:latin typeface="+mn-ea"/>
              </a:rPr>
              <a:t>;</a:t>
            </a:r>
            <a:endParaRPr lang="en-US" altLang="zh-CN" sz="1200" b="1" dirty="0">
              <a:latin typeface="+mn-ea"/>
            </a:endParaRPr>
          </a:p>
          <a:p>
            <a:r>
              <a:rPr lang="en-US" altLang="zh-CN" sz="1200" b="1" dirty="0">
                <a:latin typeface="+mn-ea"/>
              </a:rPr>
              <a:t>    return 0;</a:t>
            </a:r>
            <a:endParaRPr lang="en-US" altLang="zh-CN" sz="1200" b="1" dirty="0">
              <a:latin typeface="+mn-ea"/>
            </a:endParaRPr>
          </a:p>
          <a:p>
            <a:r>
              <a:rPr lang="en-US" altLang="zh-CN" sz="1200" b="1" dirty="0">
                <a:latin typeface="+mn-ea"/>
              </a:rPr>
              <a:t>}</a:t>
            </a:r>
            <a:endParaRPr lang="en-US" altLang="zh-CN" sz="12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200" b="1" dirty="0">
                <a:latin typeface="+mn-ea"/>
              </a:rPr>
              <a:t>#include &lt;iostream&gt;</a:t>
            </a:r>
            <a:endParaRPr lang="en-US" altLang="zh-CN" sz="1200" b="1" dirty="0">
              <a:latin typeface="+mn-ea"/>
            </a:endParaRPr>
          </a:p>
          <a:p>
            <a:r>
              <a:rPr lang="en-US" altLang="zh-CN" sz="1200" b="1" dirty="0">
                <a:latin typeface="+mn-ea"/>
              </a:rPr>
              <a:t>using namespace std;</a:t>
            </a:r>
            <a:endParaRPr lang="en-US" altLang="zh-CN" sz="1200" b="1" dirty="0">
              <a:latin typeface="+mn-ea"/>
            </a:endParaRPr>
          </a:p>
          <a:p>
            <a:r>
              <a:rPr lang="en-US" altLang="zh-CN" sz="1200" b="1" dirty="0">
                <a:latin typeface="+mn-ea"/>
              </a:rPr>
              <a:t>int main()</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solidFill>
                  <a:srgbClr val="FF0000"/>
                </a:solidFill>
                <a:highlight>
                  <a:srgbClr val="FFFF00"/>
                </a:highlight>
                <a:latin typeface="+mn-ea"/>
              </a:rPr>
              <a:t>    int fun(int x, int y);</a:t>
            </a:r>
            <a:endParaRPr lang="en-US" altLang="zh-CN" sz="1200" b="1" dirty="0">
              <a:solidFill>
                <a:srgbClr val="FF0000"/>
              </a:solidFill>
              <a:highlight>
                <a:srgbClr val="FFFF00"/>
              </a:highlight>
              <a:latin typeface="+mn-ea"/>
            </a:endParaRPr>
          </a:p>
          <a:p>
            <a:r>
              <a:rPr lang="en-US" altLang="zh-CN" sz="1200" b="1" dirty="0">
                <a:latin typeface="+mn-ea"/>
              </a:rPr>
              <a:t>    int x = 10, y = 15;</a:t>
            </a:r>
            <a:endParaRPr lang="en-US" altLang="zh-CN" sz="1200" b="1" dirty="0">
              <a:latin typeface="+mn-ea"/>
            </a:endParaRPr>
          </a:p>
          <a:p>
            <a:r>
              <a:rPr lang="en-US" altLang="zh-CN" sz="1200" b="1" dirty="0">
                <a:latin typeface="+mn-ea"/>
              </a:rPr>
              <a:t>    fun(x, y);</a:t>
            </a:r>
            <a:endParaRPr lang="en-US" altLang="zh-CN" sz="1200" b="1" dirty="0">
              <a:latin typeface="+mn-ea"/>
            </a:endParaRPr>
          </a:p>
          <a:p>
            <a:r>
              <a:rPr lang="en-US" altLang="zh-CN" sz="1200" b="1" dirty="0">
                <a:latin typeface="+mn-ea"/>
              </a:rPr>
              <a:t>    return 0;</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latin typeface="+mn-ea"/>
              </a:rPr>
              <a:t>void f()</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latin typeface="+mn-ea"/>
              </a:rPr>
              <a:t>    fun(10, 15);</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latin typeface="+mn-ea"/>
              </a:rPr>
              <a:t>int fun(int x, int y)</a:t>
            </a:r>
            <a:endParaRPr lang="en-US" altLang="zh-CN" sz="1200" b="1" dirty="0">
              <a:latin typeface="+mn-ea"/>
            </a:endParaRPr>
          </a:p>
          <a:p>
            <a:r>
              <a:rPr lang="en-US" altLang="zh-CN" sz="1200" b="1" dirty="0">
                <a:latin typeface="+mn-ea"/>
              </a:rPr>
              <a:t>{</a:t>
            </a:r>
            <a:endParaRPr lang="en-US" altLang="zh-CN" sz="1200" b="1" dirty="0">
              <a:latin typeface="+mn-ea"/>
            </a:endParaRPr>
          </a:p>
          <a:p>
            <a:r>
              <a:rPr lang="en-US" altLang="zh-CN" sz="1200" b="1" dirty="0">
                <a:solidFill>
                  <a:srgbClr val="FF0000"/>
                </a:solidFill>
                <a:latin typeface="+mn-ea"/>
              </a:rPr>
              <a:t>    /* </a:t>
            </a:r>
            <a:r>
              <a:rPr lang="zh-CN" altLang="en-US" sz="1200" b="1" dirty="0">
                <a:solidFill>
                  <a:srgbClr val="FF0000"/>
                </a:solidFill>
                <a:latin typeface="+mn-ea"/>
              </a:rPr>
              <a:t>注意：输出必须改为自己学号</a:t>
            </a:r>
            <a:r>
              <a:rPr lang="en-US" altLang="zh-CN" sz="1200" b="1" dirty="0">
                <a:solidFill>
                  <a:srgbClr val="FF0000"/>
                </a:solidFill>
                <a:latin typeface="+mn-ea"/>
              </a:rPr>
              <a:t>-</a:t>
            </a:r>
            <a:r>
              <a:rPr lang="zh-CN" altLang="en-US" sz="1200" b="1" dirty="0">
                <a:solidFill>
                  <a:srgbClr val="FF0000"/>
                </a:solidFill>
                <a:latin typeface="+mn-ea"/>
              </a:rPr>
              <a:t>姓名 *</a:t>
            </a:r>
            <a:r>
              <a:rPr lang="en-US" altLang="zh-CN" sz="1200" b="1" dirty="0">
                <a:solidFill>
                  <a:srgbClr val="FF0000"/>
                </a:solidFill>
                <a:latin typeface="+mn-ea"/>
              </a:rPr>
              <a:t>/</a:t>
            </a:r>
            <a:endParaRPr lang="en-US" altLang="zh-CN" sz="1200" b="1" dirty="0">
              <a:solidFill>
                <a:srgbClr val="FF0000"/>
              </a:solidFill>
              <a:latin typeface="+mn-ea"/>
            </a:endParaRPr>
          </a:p>
          <a:p>
            <a:r>
              <a:rPr lang="en-US" altLang="zh-CN" sz="1200" b="1" dirty="0">
                <a:latin typeface="+mn-ea"/>
              </a:rPr>
              <a:t>    </a:t>
            </a:r>
            <a:r>
              <a:rPr lang="en-US" altLang="zh-CN" sz="1200" b="1" dirty="0" err="1">
                <a:latin typeface="+mn-ea"/>
              </a:rPr>
              <a:t>cout</a:t>
            </a:r>
            <a:r>
              <a:rPr lang="en-US" altLang="zh-CN" sz="1200" b="1" dirty="0">
                <a:latin typeface="+mn-ea"/>
              </a:rPr>
              <a:t> &lt;&lt; "1234567-</a:t>
            </a:r>
            <a:r>
              <a:rPr lang="zh-CN" altLang="en-US" sz="1200" b="1" dirty="0">
                <a:latin typeface="+mn-ea"/>
              </a:rPr>
              <a:t>张三</a:t>
            </a:r>
            <a:r>
              <a:rPr lang="en-US" altLang="zh-CN" sz="1200" b="1" dirty="0">
                <a:latin typeface="+mn-ea"/>
              </a:rPr>
              <a:t>" &lt;&lt; </a:t>
            </a:r>
            <a:r>
              <a:rPr lang="en-US" altLang="zh-CN" sz="1200" b="1" dirty="0" err="1">
                <a:latin typeface="+mn-ea"/>
              </a:rPr>
              <a:t>endl</a:t>
            </a:r>
            <a:r>
              <a:rPr lang="en-US" altLang="zh-CN" sz="1200" b="1" dirty="0">
                <a:latin typeface="+mn-ea"/>
              </a:rPr>
              <a:t>;</a:t>
            </a:r>
            <a:endParaRPr lang="en-US" altLang="zh-CN" sz="1200" b="1" dirty="0">
              <a:latin typeface="+mn-ea"/>
            </a:endParaRPr>
          </a:p>
          <a:p>
            <a:r>
              <a:rPr lang="en-US" altLang="zh-CN" sz="1200" b="1" dirty="0">
                <a:latin typeface="+mn-ea"/>
              </a:rPr>
              <a:t>    </a:t>
            </a:r>
            <a:r>
              <a:rPr lang="en-US" altLang="zh-CN" sz="1200" b="1" dirty="0" err="1">
                <a:latin typeface="+mn-ea"/>
              </a:rPr>
              <a:t>cout</a:t>
            </a:r>
            <a:r>
              <a:rPr lang="en-US" altLang="zh-CN" sz="1200" b="1" dirty="0">
                <a:latin typeface="+mn-ea"/>
              </a:rPr>
              <a:t> &lt;&lt; "x=" &lt;&lt; x &lt;&lt; </a:t>
            </a:r>
            <a:r>
              <a:rPr lang="en-US" altLang="zh-CN" sz="1200" b="1" dirty="0" err="1">
                <a:latin typeface="+mn-ea"/>
              </a:rPr>
              <a:t>endl</a:t>
            </a:r>
            <a:r>
              <a:rPr lang="en-US" altLang="zh-CN" sz="1200" b="1" dirty="0">
                <a:latin typeface="+mn-ea"/>
              </a:rPr>
              <a:t>;</a:t>
            </a:r>
            <a:endParaRPr lang="en-US" altLang="zh-CN" sz="1200" b="1" dirty="0">
              <a:latin typeface="+mn-ea"/>
            </a:endParaRPr>
          </a:p>
          <a:p>
            <a:r>
              <a:rPr lang="en-US" altLang="zh-CN" sz="1200" b="1" dirty="0">
                <a:latin typeface="+mn-ea"/>
              </a:rPr>
              <a:t>    </a:t>
            </a:r>
            <a:r>
              <a:rPr lang="en-US" altLang="zh-CN" sz="1200" b="1" dirty="0" err="1">
                <a:latin typeface="+mn-ea"/>
              </a:rPr>
              <a:t>cout</a:t>
            </a:r>
            <a:r>
              <a:rPr lang="en-US" altLang="zh-CN" sz="1200" b="1" dirty="0">
                <a:latin typeface="+mn-ea"/>
              </a:rPr>
              <a:t> &lt;&lt; "y=" &lt;&lt; y &lt;&lt; </a:t>
            </a:r>
            <a:r>
              <a:rPr lang="en-US" altLang="zh-CN" sz="1200" b="1" dirty="0" err="1">
                <a:latin typeface="+mn-ea"/>
              </a:rPr>
              <a:t>endl</a:t>
            </a:r>
            <a:r>
              <a:rPr lang="en-US" altLang="zh-CN" sz="1200" b="1" dirty="0">
                <a:latin typeface="+mn-ea"/>
              </a:rPr>
              <a:t>;</a:t>
            </a:r>
            <a:endParaRPr lang="en-US" altLang="zh-CN" sz="1200" b="1" dirty="0">
              <a:latin typeface="+mn-ea"/>
            </a:endParaRPr>
          </a:p>
          <a:p>
            <a:r>
              <a:rPr lang="en-US" altLang="zh-CN" sz="1200" b="1" dirty="0">
                <a:latin typeface="+mn-ea"/>
              </a:rPr>
              <a:t>    return 0;</a:t>
            </a:r>
            <a:endParaRPr lang="en-US" altLang="zh-CN" sz="1200" b="1" dirty="0">
              <a:latin typeface="+mn-ea"/>
            </a:endParaRPr>
          </a:p>
          <a:p>
            <a:r>
              <a:rPr lang="en-US" altLang="zh-CN" sz="1200" b="1" dirty="0">
                <a:latin typeface="+mn-ea"/>
              </a:rPr>
              <a:t>}</a:t>
            </a:r>
            <a:endParaRPr lang="en-US" altLang="zh-CN" sz="1200" b="1" dirty="0">
              <a:latin typeface="+mn-ea"/>
            </a:endParaRPr>
          </a:p>
        </p:txBody>
      </p:sp>
      <p:sp>
        <p:nvSpPr>
          <p:cNvPr id="5" name="矩形 4"/>
          <p:cNvSpPr/>
          <p:nvPr/>
        </p:nvSpPr>
        <p:spPr bwMode="auto">
          <a:xfrm>
            <a:off x="592114" y="5426242"/>
            <a:ext cx="10247336" cy="11079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1600" b="1" dirty="0">
                <a:latin typeface="+mn-ea"/>
              </a:rPr>
              <a:t>结论：</a:t>
            </a:r>
            <a:r>
              <a:rPr lang="en-US" altLang="zh-CN" sz="1600" b="1" dirty="0">
                <a:latin typeface="+mn-ea"/>
              </a:rPr>
              <a:t>1</a:t>
            </a:r>
            <a:r>
              <a:rPr lang="zh-CN" altLang="en-US" sz="1600" b="1" dirty="0">
                <a:latin typeface="+mn-ea"/>
              </a:rPr>
              <a:t>、函数声明如果放在函数外，则对哪些有效函数？</a:t>
            </a:r>
            <a:r>
              <a:rPr lang="en-US" altLang="zh-CN" sz="1600" b="1" dirty="0">
                <a:latin typeface="+mn-ea"/>
              </a:rPr>
              <a:t>--</a:t>
            </a:r>
            <a:r>
              <a:rPr lang="zh-CN" altLang="en-US" sz="1600" b="1" dirty="0">
                <a:latin typeface="+mn-ea"/>
              </a:rPr>
              <a:t>无</a:t>
            </a:r>
            <a:r>
              <a:rPr lang="en-US" altLang="zh-CN" sz="1600" b="1" dirty="0">
                <a:latin typeface="+mn-ea"/>
              </a:rPr>
              <a:t>   </a:t>
            </a:r>
            <a:endParaRPr lang="en-US" altLang="zh-CN" sz="1600" b="1" dirty="0">
              <a:latin typeface="+mn-ea"/>
            </a:endParaRPr>
          </a:p>
          <a:p>
            <a:endParaRPr lang="en-US" altLang="zh-CN" sz="1600" b="1" dirty="0">
              <a:latin typeface="+mn-ea"/>
            </a:endParaRPr>
          </a:p>
          <a:p>
            <a:r>
              <a:rPr lang="en-US" altLang="zh-CN" sz="1600" b="1" dirty="0">
                <a:latin typeface="+mn-ea"/>
              </a:rPr>
              <a:t>      2</a:t>
            </a:r>
            <a:r>
              <a:rPr lang="zh-CN" altLang="en-US" sz="1600" b="1" dirty="0">
                <a:latin typeface="+mn-ea"/>
              </a:rPr>
              <a:t>、函数声明如果放在函数内，则对哪个函数有效？</a:t>
            </a:r>
            <a:r>
              <a:rPr lang="en-US" altLang="zh-CN" sz="1600" b="1" dirty="0">
                <a:latin typeface="+mn-ea"/>
              </a:rPr>
              <a:t>--</a:t>
            </a:r>
            <a:r>
              <a:rPr lang="zh-CN" altLang="en-US" sz="1600" b="1" dirty="0">
                <a:latin typeface="+mn-ea"/>
              </a:rPr>
              <a:t>其他的函数</a:t>
            </a:r>
            <a:endParaRPr lang="zh-CN" altLang="en-US" sz="1600" b="1" dirty="0">
              <a:latin typeface="+mn-ea"/>
            </a:endParaRPr>
          </a:p>
        </p:txBody>
      </p:sp>
      <p:pic>
        <p:nvPicPr>
          <p:cNvPr id="4" name="图片 3"/>
          <p:cNvPicPr>
            <a:picLocks noChangeAspect="1"/>
          </p:cNvPicPr>
          <p:nvPr/>
        </p:nvPicPr>
        <p:blipFill>
          <a:blip r:embed="rId1"/>
          <a:stretch>
            <a:fillRect/>
          </a:stretch>
        </p:blipFill>
        <p:spPr>
          <a:xfrm>
            <a:off x="804545" y="5095875"/>
            <a:ext cx="4566285" cy="215265"/>
          </a:xfrm>
          <a:prstGeom prst="rect">
            <a:avLst/>
          </a:prstGeom>
        </p:spPr>
      </p:pic>
      <p:pic>
        <p:nvPicPr>
          <p:cNvPr id="6" name="图片 5"/>
          <p:cNvPicPr>
            <a:picLocks noChangeAspect="1"/>
          </p:cNvPicPr>
          <p:nvPr/>
        </p:nvPicPr>
        <p:blipFill>
          <a:blip r:embed="rId2"/>
          <a:stretch>
            <a:fillRect/>
          </a:stretch>
        </p:blipFill>
        <p:spPr>
          <a:xfrm>
            <a:off x="5716270" y="5140325"/>
            <a:ext cx="4638040" cy="1981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endParaRPr lang="en-US" altLang="zh-CN" sz="1600" b="1" dirty="0">
              <a:latin typeface="+mn-ea"/>
            </a:endParaRPr>
          </a:p>
          <a:p>
            <a:pPr algn="l"/>
            <a:r>
              <a:rPr lang="zh-CN" altLang="en-US" sz="1600" b="1" dirty="0">
                <a:latin typeface="+mn-ea"/>
              </a:rPr>
              <a:t>附：用</a:t>
            </a:r>
            <a:r>
              <a:rPr lang="en-US" altLang="zh-CN" sz="1600" b="1" dirty="0">
                <a:latin typeface="+mn-ea"/>
              </a:rPr>
              <a:t>WPS</a:t>
            </a:r>
            <a:r>
              <a:rPr lang="zh-CN" altLang="en-US" sz="1600" b="1" dirty="0">
                <a:latin typeface="+mn-ea"/>
              </a:rPr>
              <a:t>等其他第三方软件打开</a:t>
            </a:r>
            <a:r>
              <a:rPr lang="en-US" altLang="zh-CN" sz="1600" b="1" dirty="0">
                <a:latin typeface="+mn-ea"/>
              </a:rPr>
              <a:t>PPT</a:t>
            </a:r>
            <a:r>
              <a:rPr lang="zh-CN" altLang="en-US" sz="1600" b="1" dirty="0">
                <a:latin typeface="+mn-ea"/>
              </a:rPr>
              <a:t>，将代码复制到</a:t>
            </a:r>
            <a:r>
              <a:rPr lang="en-US" altLang="zh-CN" sz="1600" b="1" dirty="0">
                <a:latin typeface="+mn-ea"/>
              </a:rPr>
              <a:t>VS2022</a:t>
            </a:r>
            <a:r>
              <a:rPr lang="zh-CN" altLang="en-US" sz="1600" b="1" dirty="0">
                <a:latin typeface="+mn-ea"/>
              </a:rPr>
              <a:t>中后，如果出现类似下面的</a:t>
            </a:r>
            <a:r>
              <a:rPr lang="zh-CN" altLang="en-US" sz="1600" b="1" dirty="0">
                <a:solidFill>
                  <a:srgbClr val="FF0000"/>
                </a:solidFill>
                <a:latin typeface="+mn-ea"/>
              </a:rPr>
              <a:t>编译报错</a:t>
            </a:r>
            <a:r>
              <a:rPr lang="zh-CN" altLang="en-US" sz="1600" b="1" dirty="0">
                <a:latin typeface="+mn-ea"/>
              </a:rPr>
              <a:t>，则观察源程序编辑窗</a:t>
            </a:r>
            <a:endParaRPr lang="en-US" altLang="zh-CN" sz="1600" b="1" dirty="0">
              <a:latin typeface="+mn-ea"/>
            </a:endParaRPr>
          </a:p>
          <a:p>
            <a:pPr algn="l"/>
            <a:r>
              <a:rPr lang="en-US" altLang="zh-CN" sz="1600" b="1" dirty="0">
                <a:latin typeface="+mn-ea"/>
              </a:rPr>
              <a:t>                                                                              </a:t>
            </a:r>
            <a:r>
              <a:rPr lang="zh-CN" altLang="en-US" sz="1600" b="1" dirty="0">
                <a:latin typeface="+mn-ea"/>
              </a:rPr>
              <a:t>的右下角是否为</a:t>
            </a:r>
            <a:r>
              <a:rPr lang="en-US" altLang="zh-CN" sz="1600" b="1" dirty="0">
                <a:latin typeface="+mn-ea"/>
              </a:rPr>
              <a:t>CR</a:t>
            </a:r>
            <a:r>
              <a:rPr lang="zh-CN" altLang="en-US" sz="1600" b="1" dirty="0">
                <a:latin typeface="+mn-ea"/>
              </a:rPr>
              <a:t>，如果是，</a:t>
            </a:r>
            <a:endParaRPr lang="en-US" altLang="zh-CN" sz="1600" b="1" dirty="0">
              <a:latin typeface="+mn-ea"/>
            </a:endParaRPr>
          </a:p>
          <a:p>
            <a:pPr algn="l"/>
            <a:r>
              <a:rPr lang="en-US" altLang="zh-CN" sz="1600" b="1" dirty="0">
                <a:latin typeface="+mn-ea"/>
              </a:rPr>
              <a:t>                                                                              </a:t>
            </a:r>
            <a:r>
              <a:rPr lang="zh-CN" altLang="en-US" sz="1600" b="1" dirty="0">
                <a:latin typeface="+mn-ea"/>
              </a:rPr>
              <a:t>单击</a:t>
            </a:r>
            <a:r>
              <a:rPr lang="en-US" altLang="zh-CN" sz="1600" b="1" dirty="0">
                <a:latin typeface="+mn-ea"/>
              </a:rPr>
              <a:t>CR</a:t>
            </a:r>
            <a:r>
              <a:rPr lang="zh-CN" altLang="en-US" sz="1600" b="1" dirty="0">
                <a:latin typeface="+mn-ea"/>
              </a:rPr>
              <a:t>，在弹出中选择</a:t>
            </a:r>
            <a:r>
              <a:rPr lang="en-US" altLang="zh-CN" sz="1600" b="1" dirty="0">
                <a:latin typeface="+mn-ea"/>
              </a:rPr>
              <a:t>CRLF</a:t>
            </a:r>
            <a:r>
              <a:rPr lang="zh-CN" altLang="en-US" sz="1600" b="1" dirty="0">
                <a:latin typeface="+mn-ea"/>
              </a:rPr>
              <a:t>，</a:t>
            </a:r>
            <a:endParaRPr lang="en-US" altLang="zh-CN" sz="1600" b="1" dirty="0">
              <a:latin typeface="+mn-ea"/>
            </a:endParaRPr>
          </a:p>
          <a:p>
            <a:pPr algn="l"/>
            <a:r>
              <a:rPr lang="en-US" altLang="zh-CN" sz="1600" b="1" dirty="0">
                <a:latin typeface="+mn-ea"/>
              </a:rPr>
              <a:t>                                                                              </a:t>
            </a:r>
            <a:r>
              <a:rPr lang="zh-CN" altLang="en-US" sz="1600" b="1" dirty="0">
                <a:latin typeface="+mn-ea"/>
              </a:rPr>
              <a:t>再次</a:t>
            </a:r>
            <a:r>
              <a:rPr lang="en-US" altLang="zh-CN" sz="1600" b="1" dirty="0">
                <a:latin typeface="+mn-ea"/>
              </a:rPr>
              <a:t>CTRL+F5</a:t>
            </a:r>
            <a:r>
              <a:rPr lang="zh-CN" altLang="en-US" sz="1600" b="1" dirty="0">
                <a:latin typeface="+mn-ea"/>
              </a:rPr>
              <a:t>运行即可</a:t>
            </a:r>
            <a:endParaRPr lang="en-US" altLang="zh-CN" sz="2800" b="1" dirty="0">
              <a:solidFill>
                <a:srgbClr val="FF0000"/>
              </a:solidFill>
              <a:latin typeface="+mn-ea"/>
            </a:endParaRPr>
          </a:p>
        </p:txBody>
      </p:sp>
      <p:pic>
        <p:nvPicPr>
          <p:cNvPr id="3" name="图片 2"/>
          <p:cNvPicPr>
            <a:picLocks noChangeAspect="1"/>
          </p:cNvPicPr>
          <p:nvPr/>
        </p:nvPicPr>
        <p:blipFill>
          <a:blip r:embed="rId1"/>
          <a:stretch>
            <a:fillRect/>
          </a:stretch>
        </p:blipFill>
        <p:spPr>
          <a:xfrm>
            <a:off x="8661635" y="3090983"/>
            <a:ext cx="2123810" cy="1933333"/>
          </a:xfrm>
          <a:prstGeom prst="rect">
            <a:avLst/>
          </a:prstGeom>
        </p:spPr>
      </p:pic>
      <p:pic>
        <p:nvPicPr>
          <p:cNvPr id="4" name="图片 3"/>
          <p:cNvPicPr>
            <a:picLocks noChangeAspect="1"/>
          </p:cNvPicPr>
          <p:nvPr/>
        </p:nvPicPr>
        <p:blipFill>
          <a:blip r:embed="rId2"/>
          <a:stretch>
            <a:fillRect/>
          </a:stretch>
        </p:blipFill>
        <p:spPr>
          <a:xfrm>
            <a:off x="271958" y="1329084"/>
            <a:ext cx="7914286" cy="5314286"/>
          </a:xfrm>
          <a:prstGeom prst="rect">
            <a:avLst/>
          </a:prstGeom>
        </p:spPr>
      </p:pic>
      <p:sp>
        <p:nvSpPr>
          <p:cNvPr id="5" name="箭头: 右 4"/>
          <p:cNvSpPr/>
          <p:nvPr/>
        </p:nvSpPr>
        <p:spPr bwMode="auto">
          <a:xfrm>
            <a:off x="8023460" y="4571893"/>
            <a:ext cx="638175" cy="452423"/>
          </a:xfrm>
          <a:prstGeom prst="rightArrow">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endParaRPr lang="en-US" altLang="zh-CN" sz="1600" b="1" dirty="0">
              <a:latin typeface="+mn-ea"/>
            </a:endParaRPr>
          </a:p>
          <a:p>
            <a:pPr algn="l"/>
            <a:r>
              <a:rPr lang="zh-CN" altLang="en-US" sz="2800" b="1" dirty="0">
                <a:latin typeface="+mn-ea"/>
              </a:rPr>
              <a:t>特别提示：</a:t>
            </a:r>
            <a:endParaRPr lang="en-US" altLang="zh-CN" sz="2800" b="1" dirty="0">
              <a:latin typeface="+mn-ea"/>
            </a:endParaRPr>
          </a:p>
          <a:p>
            <a:pPr algn="l"/>
            <a:r>
              <a:rPr lang="zh-CN" altLang="en-US" sz="2800" b="1" dirty="0">
                <a:latin typeface="+mn-ea"/>
              </a:rPr>
              <a:t>★ 本次作业的答案，除特别提示外，上课全讲过，课件上都有</a:t>
            </a:r>
            <a:r>
              <a:rPr lang="en-US" altLang="zh-CN" sz="2800" b="1" dirty="0">
                <a:latin typeface="+mn-ea"/>
              </a:rPr>
              <a:t>!!!</a:t>
            </a:r>
            <a:endParaRPr lang="en-US" altLang="zh-CN" sz="2800" b="1" dirty="0">
              <a:latin typeface="+mn-ea"/>
            </a:endParaRPr>
          </a:p>
          <a:p>
            <a:pPr algn="l"/>
            <a:r>
              <a:rPr lang="zh-CN" altLang="en-US" sz="2800" b="1" dirty="0">
                <a:latin typeface="+mn-ea"/>
              </a:rPr>
              <a:t>★ 作业本质就是对上课内容及课件的</a:t>
            </a:r>
            <a:r>
              <a:rPr lang="en-US" altLang="zh-CN" sz="2800" b="1" dirty="0">
                <a:latin typeface="+mn-ea"/>
              </a:rPr>
              <a:t>review(</a:t>
            </a:r>
            <a:r>
              <a:rPr lang="zh-CN" altLang="en-US" sz="2800" b="1" dirty="0">
                <a:latin typeface="+mn-ea"/>
              </a:rPr>
              <a:t>因为读懂程序的逻辑很重要</a:t>
            </a:r>
            <a:r>
              <a:rPr lang="en-US" altLang="zh-CN" sz="2800" b="1" dirty="0">
                <a:latin typeface="+mn-ea"/>
              </a:rPr>
              <a:t>)</a:t>
            </a:r>
            <a:endParaRPr lang="en-US" altLang="zh-CN" sz="2800" b="1" dirty="0">
              <a:latin typeface="+mn-ea"/>
            </a:endParaRPr>
          </a:p>
          <a:p>
            <a:pPr algn="l"/>
            <a:r>
              <a:rPr lang="zh-CN" altLang="en-US" sz="2800" b="1" dirty="0">
                <a:latin typeface="+mn-ea"/>
              </a:rPr>
              <a:t>★ 对上课接受程度较好的同学，可能有点重复</a:t>
            </a:r>
            <a:r>
              <a:rPr lang="en-US" altLang="zh-CN" sz="2800" b="1" dirty="0">
                <a:latin typeface="+mn-ea"/>
              </a:rPr>
              <a:t>/</a:t>
            </a:r>
            <a:r>
              <a:rPr lang="zh-CN" altLang="en-US" sz="2800" b="1" dirty="0">
                <a:latin typeface="+mn-ea"/>
              </a:rPr>
              <a:t>多余，但还得做</a:t>
            </a:r>
            <a:endParaRPr lang="en-US" altLang="zh-CN" sz="2800" b="1" dirty="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a:t>
            </a:r>
            <a:r>
              <a:rPr lang="en-US" altLang="zh-CN" sz="1600" b="1" dirty="0">
                <a:latin typeface="+mn-ea"/>
              </a:rPr>
              <a:t>C</a:t>
            </a:r>
            <a:r>
              <a:rPr lang="zh-CN" altLang="en-US" sz="1600" b="1" dirty="0">
                <a:latin typeface="+mn-ea"/>
              </a:rPr>
              <a:t>和</a:t>
            </a:r>
            <a:r>
              <a:rPr lang="en-US" altLang="zh-CN" sz="1600" b="1" dirty="0">
                <a:latin typeface="+mn-ea"/>
              </a:rPr>
              <a:t>C++</a:t>
            </a:r>
            <a:r>
              <a:rPr lang="zh-CN" altLang="en-US" sz="1600" b="1" dirty="0">
                <a:latin typeface="+mn-ea"/>
              </a:rPr>
              <a:t>的不写函数返回类型时的差异</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a:t>
            </a:r>
            <a:r>
              <a:rPr lang="en-US" altLang="zh-CN" sz="1600" b="1" dirty="0" err="1">
                <a:latin typeface="+mn-ea"/>
              </a:rPr>
              <a:t>stdio.h</a:t>
            </a:r>
            <a:r>
              <a:rPr lang="en-US" altLang="zh-CN" sz="1600" b="1" dirty="0">
                <a:latin typeface="+mn-ea"/>
              </a:rPr>
              <a:t>&gt;</a:t>
            </a:r>
            <a:endParaRPr lang="en-US" altLang="zh-CN" sz="1600" b="1" dirty="0">
              <a:latin typeface="+mn-ea"/>
            </a:endParaRPr>
          </a:p>
          <a:p>
            <a:endParaRPr lang="zh-CN" altLang="en-US" sz="1600" b="1" dirty="0">
              <a:latin typeface="+mn-ea"/>
            </a:endParaRPr>
          </a:p>
          <a:p>
            <a:r>
              <a:rPr lang="en-US" altLang="zh-CN" sz="1600" b="1" dirty="0">
                <a:latin typeface="+mn-ea"/>
              </a:rPr>
              <a:t>fun()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solidFill>
                <a:srgbClr val="FF0000"/>
              </a:solidFill>
              <a:latin typeface="+mn-ea"/>
            </a:endParaRPr>
          </a:p>
          <a:p>
            <a:r>
              <a:rPr lang="en-US" altLang="zh-CN" sz="1600" b="1" dirty="0">
                <a:solidFill>
                  <a:srgbClr val="FF0000"/>
                </a:solidFill>
                <a:latin typeface="+mn-ea"/>
              </a:rPr>
              <a:t>    </a:t>
            </a:r>
            <a:r>
              <a:rPr lang="en-US" altLang="zh-CN" sz="1600" b="1" dirty="0" err="1">
                <a:solidFill>
                  <a:srgbClr val="FF0000"/>
                </a:solidFill>
                <a:latin typeface="+mn-ea"/>
              </a:rPr>
              <a:t>printf</a:t>
            </a:r>
            <a:r>
              <a:rPr lang="en-US" altLang="zh-CN" sz="1600" b="1" dirty="0">
                <a:solidFill>
                  <a:srgbClr val="FF0000"/>
                </a:solidFill>
                <a:latin typeface="+mn-ea"/>
              </a:rPr>
              <a:t>("2351114-</a:t>
            </a:r>
            <a:r>
              <a:rPr lang="zh-CN" altLang="en-US" sz="1600" b="1" dirty="0">
                <a:solidFill>
                  <a:srgbClr val="FF0000"/>
                </a:solidFill>
                <a:latin typeface="+mn-ea"/>
              </a:rPr>
              <a:t>朱俊泽</a:t>
            </a:r>
            <a:r>
              <a:rPr lang="en-US" altLang="zh-CN" sz="1600" b="1" dirty="0">
                <a:solidFill>
                  <a:srgbClr val="FF0000"/>
                </a:solidFill>
                <a:latin typeface="+mn-ea"/>
              </a:rPr>
              <a:t>\n");</a:t>
            </a:r>
            <a:endParaRPr lang="en-US" altLang="zh-CN" sz="1600" b="1" dirty="0">
              <a:solidFill>
                <a:srgbClr val="FF0000"/>
              </a:solidFill>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endParaRPr lang="zh-CN" altLang="en-US"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fun();</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solidFill>
                <a:srgbClr val="FF0000"/>
              </a:solidFill>
              <a:latin typeface="+mn-ea"/>
            </a:endParaRPr>
          </a:p>
          <a:p>
            <a:endParaRPr lang="en-US" altLang="zh-CN" sz="1600" b="1" dirty="0">
              <a:solidFill>
                <a:srgbClr val="FF0000"/>
              </a:solidFill>
              <a:latin typeface="+mn-ea"/>
            </a:endParaRPr>
          </a:p>
          <a:p>
            <a:endParaRPr lang="en-US" altLang="zh-CN" sz="1600" b="1" dirty="0">
              <a:solidFill>
                <a:srgbClr val="FF0000"/>
              </a:solidFill>
              <a:latin typeface="+mn-ea"/>
            </a:endParaRPr>
          </a:p>
          <a:p>
            <a:r>
              <a:rPr lang="en-US" altLang="zh-CN" sz="1200" b="1" dirty="0">
                <a:solidFill>
                  <a:srgbClr val="FF0000"/>
                </a:solidFill>
                <a:highlight>
                  <a:srgbClr val="FFFF00"/>
                </a:highlight>
                <a:latin typeface="+mn-ea"/>
              </a:rPr>
              <a:t>/* </a:t>
            </a:r>
            <a:r>
              <a:rPr lang="zh-CN" altLang="en-US" sz="1200" b="1" dirty="0">
                <a:solidFill>
                  <a:srgbClr val="FF0000"/>
                </a:solidFill>
                <a:highlight>
                  <a:srgbClr val="FFFF00"/>
                </a:highlight>
                <a:latin typeface="+mn-ea"/>
              </a:rPr>
              <a:t>特别说明：</a:t>
            </a:r>
            <a:endParaRPr lang="en-US" altLang="zh-CN" sz="1200" b="1" dirty="0">
              <a:solidFill>
                <a:srgbClr val="FF0000"/>
              </a:solidFill>
              <a:highlight>
                <a:srgbClr val="FFFF00"/>
              </a:highlight>
              <a:latin typeface="+mn-ea"/>
            </a:endParaRPr>
          </a:p>
          <a:p>
            <a:r>
              <a:rPr lang="en-US" altLang="zh-CN" sz="1200" b="1" dirty="0">
                <a:solidFill>
                  <a:srgbClr val="FF0000"/>
                </a:solidFill>
                <a:highlight>
                  <a:srgbClr val="FFFF00"/>
                </a:highlight>
                <a:latin typeface="+mn-ea"/>
              </a:rPr>
              <a:t>   1</a:t>
            </a:r>
            <a:r>
              <a:rPr lang="zh-CN" altLang="en-US" sz="1200" b="1" dirty="0">
                <a:solidFill>
                  <a:srgbClr val="FF0000"/>
                </a:solidFill>
                <a:highlight>
                  <a:srgbClr val="FFFF00"/>
                </a:highlight>
                <a:latin typeface="+mn-ea"/>
              </a:rPr>
              <a:t>、如果输出维持</a:t>
            </a:r>
            <a:r>
              <a:rPr lang="en-US" altLang="zh-CN" sz="1200" b="1" dirty="0">
                <a:solidFill>
                  <a:schemeClr val="accent2"/>
                </a:solidFill>
                <a:highlight>
                  <a:srgbClr val="FFFF00"/>
                </a:highlight>
                <a:latin typeface="+mn-ea"/>
              </a:rPr>
              <a:t>"1234567-</a:t>
            </a:r>
            <a:r>
              <a:rPr lang="zh-CN" altLang="en-US" sz="1200" b="1" dirty="0">
                <a:solidFill>
                  <a:schemeClr val="accent2"/>
                </a:solidFill>
                <a:highlight>
                  <a:srgbClr val="FFFF00"/>
                </a:highlight>
                <a:latin typeface="+mn-ea"/>
              </a:rPr>
              <a:t>张三</a:t>
            </a:r>
            <a:r>
              <a:rPr lang="en-US" altLang="zh-CN" sz="1200" b="1" dirty="0">
                <a:solidFill>
                  <a:schemeClr val="accent2"/>
                </a:solidFill>
                <a:highlight>
                  <a:srgbClr val="FFFF00"/>
                </a:highlight>
                <a:latin typeface="+mn-ea"/>
              </a:rPr>
              <a:t>"</a:t>
            </a:r>
            <a:r>
              <a:rPr lang="zh-CN" altLang="en-US" sz="1200" b="1" dirty="0">
                <a:solidFill>
                  <a:srgbClr val="FF0000"/>
                </a:solidFill>
                <a:highlight>
                  <a:srgbClr val="FFFF00"/>
                </a:highlight>
                <a:latin typeface="+mn-ea"/>
              </a:rPr>
              <a:t>不变，得分为</a:t>
            </a:r>
            <a:r>
              <a:rPr lang="en-US" altLang="zh-CN" sz="1200" b="1" dirty="0">
                <a:solidFill>
                  <a:srgbClr val="FF0000"/>
                </a:solidFill>
                <a:highlight>
                  <a:srgbClr val="FFFF00"/>
                </a:highlight>
                <a:latin typeface="+mn-ea"/>
              </a:rPr>
              <a:t>0</a:t>
            </a:r>
            <a:endParaRPr lang="en-US" altLang="zh-CN" sz="1200" b="1" dirty="0">
              <a:solidFill>
                <a:srgbClr val="FF0000"/>
              </a:solidFill>
              <a:highlight>
                <a:srgbClr val="FFFF00"/>
              </a:highlight>
              <a:latin typeface="+mn-ea"/>
            </a:endParaRPr>
          </a:p>
          <a:p>
            <a:r>
              <a:rPr lang="en-US" altLang="zh-CN" sz="1200" b="1" dirty="0">
                <a:solidFill>
                  <a:srgbClr val="FF0000"/>
                </a:solidFill>
                <a:highlight>
                  <a:srgbClr val="FFFF00"/>
                </a:highlight>
                <a:latin typeface="+mn-ea"/>
              </a:rPr>
              <a:t>   2</a:t>
            </a:r>
            <a:r>
              <a:rPr lang="zh-CN" altLang="en-US" sz="1200" b="1" dirty="0">
                <a:solidFill>
                  <a:srgbClr val="FF0000"/>
                </a:solidFill>
                <a:highlight>
                  <a:srgbClr val="FFFF00"/>
                </a:highlight>
                <a:latin typeface="+mn-ea"/>
              </a:rPr>
              <a:t>、如果学号</a:t>
            </a:r>
            <a:r>
              <a:rPr lang="en-US" altLang="zh-CN" sz="1200" b="1" dirty="0">
                <a:solidFill>
                  <a:srgbClr val="FF0000"/>
                </a:solidFill>
                <a:highlight>
                  <a:srgbClr val="FFFF00"/>
                </a:highlight>
                <a:latin typeface="+mn-ea"/>
              </a:rPr>
              <a:t>/</a:t>
            </a:r>
            <a:r>
              <a:rPr lang="zh-CN" altLang="en-US" sz="1200" b="1" dirty="0">
                <a:solidFill>
                  <a:srgbClr val="FF0000"/>
                </a:solidFill>
                <a:highlight>
                  <a:srgbClr val="FFFF00"/>
                </a:highlight>
                <a:latin typeface="+mn-ea"/>
              </a:rPr>
              <a:t>姓名有错</a:t>
            </a:r>
            <a:r>
              <a:rPr lang="en-US" altLang="zh-CN" sz="1200" b="1" dirty="0">
                <a:solidFill>
                  <a:srgbClr val="FF0000"/>
                </a:solidFill>
                <a:highlight>
                  <a:srgbClr val="FFFF00"/>
                </a:highlight>
                <a:latin typeface="+mn-ea"/>
              </a:rPr>
              <a:t>(</a:t>
            </a:r>
            <a:r>
              <a:rPr lang="zh-CN" altLang="en-US" sz="1200" b="1" dirty="0">
                <a:solidFill>
                  <a:srgbClr val="FF0000"/>
                </a:solidFill>
                <a:highlight>
                  <a:srgbClr val="FFFF00"/>
                </a:highlight>
                <a:latin typeface="+mn-ea"/>
              </a:rPr>
              <a:t>非其他同学</a:t>
            </a:r>
            <a:r>
              <a:rPr lang="en-US" altLang="zh-CN" sz="1200" b="1" dirty="0">
                <a:solidFill>
                  <a:srgbClr val="FF0000"/>
                </a:solidFill>
                <a:highlight>
                  <a:srgbClr val="FFFF00"/>
                </a:highlight>
                <a:latin typeface="+mn-ea"/>
              </a:rPr>
              <a:t>)</a:t>
            </a:r>
            <a:r>
              <a:rPr lang="zh-CN" altLang="en-US" sz="1200" b="1" dirty="0">
                <a:solidFill>
                  <a:srgbClr val="FF0000"/>
                </a:solidFill>
                <a:highlight>
                  <a:srgbClr val="FFFF00"/>
                </a:highlight>
                <a:latin typeface="+mn-ea"/>
              </a:rPr>
              <a:t>，得分为</a:t>
            </a:r>
            <a:r>
              <a:rPr lang="en-US" altLang="zh-CN" sz="1200" b="1" dirty="0">
                <a:solidFill>
                  <a:srgbClr val="FF0000"/>
                </a:solidFill>
                <a:highlight>
                  <a:srgbClr val="FFFF00"/>
                </a:highlight>
                <a:latin typeface="+mn-ea"/>
              </a:rPr>
              <a:t>0</a:t>
            </a:r>
            <a:endParaRPr lang="en-US" altLang="zh-CN" sz="1200" b="1" dirty="0">
              <a:solidFill>
                <a:srgbClr val="FF0000"/>
              </a:solidFill>
              <a:highlight>
                <a:srgbClr val="FFFF00"/>
              </a:highlight>
              <a:latin typeface="+mn-ea"/>
            </a:endParaRPr>
          </a:p>
          <a:p>
            <a:r>
              <a:rPr lang="en-US" altLang="zh-CN" sz="1200" b="1" dirty="0">
                <a:solidFill>
                  <a:srgbClr val="FF0000"/>
                </a:solidFill>
                <a:highlight>
                  <a:srgbClr val="FFFF00"/>
                </a:highlight>
                <a:latin typeface="+mn-ea"/>
              </a:rPr>
              <a:t>   3</a:t>
            </a:r>
            <a:r>
              <a:rPr lang="zh-CN" altLang="en-US" sz="1200" b="1" dirty="0">
                <a:solidFill>
                  <a:srgbClr val="FF0000"/>
                </a:solidFill>
                <a:highlight>
                  <a:srgbClr val="FFFF00"/>
                </a:highlight>
                <a:latin typeface="+mn-ea"/>
              </a:rPr>
              <a:t>、如果是别人的学号</a:t>
            </a:r>
            <a:r>
              <a:rPr lang="en-US" altLang="zh-CN" sz="1200" b="1" dirty="0">
                <a:solidFill>
                  <a:srgbClr val="FF0000"/>
                </a:solidFill>
                <a:highlight>
                  <a:srgbClr val="FFFF00"/>
                </a:highlight>
                <a:latin typeface="+mn-ea"/>
              </a:rPr>
              <a:t>-</a:t>
            </a:r>
            <a:r>
              <a:rPr lang="zh-CN" altLang="en-US" sz="1200" b="1" dirty="0">
                <a:solidFill>
                  <a:srgbClr val="FF0000"/>
                </a:solidFill>
                <a:highlight>
                  <a:srgbClr val="FFFF00"/>
                </a:highlight>
                <a:latin typeface="+mn-ea"/>
              </a:rPr>
              <a:t>姓名，按抄袭论</a:t>
            </a:r>
            <a:endParaRPr lang="en-US" altLang="zh-CN" sz="1200" b="1" dirty="0">
              <a:solidFill>
                <a:srgbClr val="FF0000"/>
              </a:solidFill>
              <a:highlight>
                <a:srgbClr val="FFFF00"/>
              </a:highlight>
              <a:latin typeface="+mn-ea"/>
            </a:endParaRPr>
          </a:p>
          <a:p>
            <a:r>
              <a:rPr lang="en-US" altLang="zh-CN" sz="1200" b="1" dirty="0">
                <a:solidFill>
                  <a:srgbClr val="FF0000"/>
                </a:solidFill>
                <a:highlight>
                  <a:srgbClr val="FFFF00"/>
                </a:highlight>
                <a:latin typeface="+mn-ea"/>
              </a:rPr>
              <a:t>   4</a:t>
            </a:r>
            <a:r>
              <a:rPr lang="zh-CN" altLang="en-US" sz="1200" b="1" dirty="0">
                <a:solidFill>
                  <a:srgbClr val="FF0000"/>
                </a:solidFill>
                <a:highlight>
                  <a:srgbClr val="FFFF00"/>
                </a:highlight>
                <a:latin typeface="+mn-ea"/>
              </a:rPr>
              <a:t>、后续有改学号姓名的</a:t>
            </a:r>
            <a:r>
              <a:rPr lang="en-US" altLang="zh-CN" sz="1200" b="1" dirty="0">
                <a:solidFill>
                  <a:srgbClr val="FF0000"/>
                </a:solidFill>
                <a:highlight>
                  <a:srgbClr val="FFFF00"/>
                </a:highlight>
                <a:latin typeface="+mn-ea"/>
              </a:rPr>
              <a:t>Page</a:t>
            </a:r>
            <a:r>
              <a:rPr lang="zh-CN" altLang="en-US" sz="1200" b="1" dirty="0">
                <a:solidFill>
                  <a:srgbClr val="FF0000"/>
                </a:solidFill>
                <a:highlight>
                  <a:srgbClr val="FFFF00"/>
                </a:highlight>
                <a:latin typeface="+mn-ea"/>
              </a:rPr>
              <a:t>，要求相同，不再重复说明 </a:t>
            </a:r>
            <a:r>
              <a:rPr lang="en-US" altLang="zh-CN" sz="1200" b="1" dirty="0">
                <a:solidFill>
                  <a:srgbClr val="FF0000"/>
                </a:solidFill>
                <a:highlight>
                  <a:srgbClr val="FFFF00"/>
                </a:highlight>
                <a:latin typeface="+mn-ea"/>
              </a:rPr>
              <a:t>*/</a:t>
            </a:r>
            <a:endParaRPr lang="en-US" altLang="zh-CN" sz="1200" b="1" dirty="0">
              <a:highlight>
                <a:srgbClr val="FFFF00"/>
              </a:highlight>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mn-ea"/>
              </a:rPr>
              <a:t>1</a:t>
            </a:r>
            <a:r>
              <a:rPr kumimoji="1" lang="zh-CN" altLang="en-US" sz="1600" b="1" i="0" u="none" strike="noStrike" cap="none" normalizeH="0" baseline="0" dirty="0">
                <a:ln>
                  <a:noFill/>
                </a:ln>
                <a:solidFill>
                  <a:schemeClr val="tx1"/>
                </a:solidFill>
                <a:effectLst/>
                <a:latin typeface="+mn-ea"/>
              </a:rPr>
              <a:t>、将左侧程序</a:t>
            </a:r>
            <a:r>
              <a:rPr kumimoji="1" lang="zh-CN" altLang="en-US" sz="1600" b="1" dirty="0">
                <a:latin typeface="+mn-ea"/>
              </a:rPr>
              <a:t>贴</a:t>
            </a:r>
            <a:r>
              <a:rPr kumimoji="1" lang="zh-CN" altLang="en-US" sz="1600" b="1" i="0" u="none" strike="noStrike" cap="none" normalizeH="0" baseline="0" dirty="0">
                <a:ln>
                  <a:noFill/>
                </a:ln>
                <a:solidFill>
                  <a:schemeClr val="tx1"/>
                </a:solidFill>
                <a:effectLst/>
                <a:latin typeface="+mn-ea"/>
              </a:rPr>
              <a:t>到</a:t>
            </a:r>
            <a:r>
              <a:rPr kumimoji="1" lang="en-US" altLang="zh-CN" sz="1600" b="1" i="0" u="none" strike="noStrike" cap="none" normalizeH="0" baseline="0" dirty="0">
                <a:ln>
                  <a:noFill/>
                </a:ln>
                <a:solidFill>
                  <a:schemeClr val="tx1"/>
                </a:solidFill>
                <a:effectLst/>
                <a:latin typeface="+mn-ea"/>
              </a:rPr>
              <a:t>.c</a:t>
            </a:r>
            <a:r>
              <a:rPr kumimoji="1" lang="zh-CN" altLang="en-US" sz="1600" b="1" i="0" u="none" strike="noStrike" cap="none" normalizeH="0" baseline="0" dirty="0">
                <a:ln>
                  <a:noFill/>
                </a:ln>
                <a:solidFill>
                  <a:schemeClr val="tx1"/>
                </a:solidFill>
                <a:effectLst/>
                <a:latin typeface="+mn-ea"/>
              </a:rPr>
              <a:t>后缀的</a:t>
            </a:r>
            <a:r>
              <a:rPr kumimoji="1" lang="zh-CN" altLang="en-US" sz="1600" b="1" dirty="0">
                <a:latin typeface="+mn-ea"/>
              </a:rPr>
              <a:t>源程序中</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、将左侧程序贴到</a:t>
            </a:r>
            <a:r>
              <a:rPr kumimoji="1" lang="en-US" altLang="zh-CN" sz="1600" b="1" dirty="0">
                <a:latin typeface="+mn-ea"/>
              </a:rPr>
              <a:t>.</a:t>
            </a:r>
            <a:r>
              <a:rPr kumimoji="1" lang="en-US" altLang="zh-CN" sz="1600" b="1" dirty="0" err="1">
                <a:latin typeface="+mn-ea"/>
              </a:rPr>
              <a:t>cpp</a:t>
            </a:r>
            <a:r>
              <a:rPr kumimoji="1" lang="zh-CN" altLang="en-US" sz="1600" b="1" dirty="0">
                <a:latin typeface="+mn-ea"/>
              </a:rPr>
              <a:t>后缀的源程序中</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a:t>
            </a:r>
            <a:r>
              <a:rPr kumimoji="1" lang="zh-CN" altLang="en-US" sz="1600" b="1" dirty="0">
                <a:latin typeface="+mn-ea"/>
              </a:rPr>
              <a:t>、结论：</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如果</a:t>
            </a:r>
            <a:r>
              <a:rPr kumimoji="1" lang="en-US" altLang="zh-CN" sz="1600" b="1" dirty="0">
                <a:latin typeface="+mn-ea"/>
              </a:rPr>
              <a:t>C</a:t>
            </a:r>
            <a:r>
              <a:rPr kumimoji="1" lang="zh-CN" altLang="en-US" sz="1600" b="1" dirty="0">
                <a:latin typeface="+mn-ea"/>
              </a:rPr>
              <a:t>程序不写函数的返回类型，则</a:t>
            </a:r>
            <a:r>
              <a:rPr kumimoji="1" lang="en-US" altLang="zh-CN" sz="1600" b="1" dirty="0">
                <a:latin typeface="+mn-ea"/>
              </a:rPr>
              <a:t>__</a:t>
            </a:r>
            <a:r>
              <a:rPr kumimoji="1" lang="zh-CN" altLang="en-US" sz="1600" b="1" dirty="0">
                <a:latin typeface="+mn-ea"/>
              </a:rPr>
              <a:t>默认为</a:t>
            </a:r>
            <a:r>
              <a:rPr kumimoji="1" lang="en-US" altLang="zh-CN" sz="1600" b="1" dirty="0">
                <a:latin typeface="+mn-ea"/>
              </a:rPr>
              <a:t>int___</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如果</a:t>
            </a:r>
            <a:r>
              <a:rPr kumimoji="1" lang="en-US" altLang="zh-CN" sz="1600" b="1" dirty="0">
                <a:latin typeface="+mn-ea"/>
              </a:rPr>
              <a:t>C++</a:t>
            </a:r>
            <a:r>
              <a:rPr kumimoji="1" lang="zh-CN" altLang="en-US" sz="1600" b="1" dirty="0">
                <a:latin typeface="+mn-ea"/>
              </a:rPr>
              <a:t>程序不写函数的返回类型，则</a:t>
            </a:r>
            <a:r>
              <a:rPr kumimoji="1" lang="en-US" altLang="zh-CN" sz="1600" b="1" dirty="0">
                <a:latin typeface="+mn-ea"/>
              </a:rPr>
              <a:t>__</a:t>
            </a:r>
            <a:r>
              <a:rPr kumimoji="1" lang="zh-CN" altLang="en-US" sz="1600" b="1" dirty="0">
                <a:latin typeface="+mn-ea"/>
              </a:rPr>
              <a:t>报错</a:t>
            </a:r>
            <a:r>
              <a:rPr kumimoji="1" lang="en-US" altLang="zh-CN" sz="1600" b="1" dirty="0">
                <a:latin typeface="+mn-ea"/>
              </a:rPr>
              <a:t>___</a:t>
            </a:r>
            <a:endParaRPr kumimoji="1" lang="en-US" altLang="zh-CN" sz="1600" b="1" dirty="0">
              <a:latin typeface="+mn-ea"/>
            </a:endParaRPr>
          </a:p>
        </p:txBody>
      </p:sp>
      <p:pic>
        <p:nvPicPr>
          <p:cNvPr id="4" name="图片 3"/>
          <p:cNvPicPr>
            <a:picLocks noChangeAspect="1"/>
          </p:cNvPicPr>
          <p:nvPr/>
        </p:nvPicPr>
        <p:blipFill>
          <a:blip r:embed="rId1"/>
          <a:stretch>
            <a:fillRect/>
          </a:stretch>
        </p:blipFill>
        <p:spPr>
          <a:xfrm>
            <a:off x="5875655" y="3256280"/>
            <a:ext cx="4686935" cy="502920"/>
          </a:xfrm>
          <a:prstGeom prst="rect">
            <a:avLst/>
          </a:prstGeom>
        </p:spPr>
      </p:pic>
      <p:pic>
        <p:nvPicPr>
          <p:cNvPr id="5" name="图片 4"/>
          <p:cNvPicPr>
            <a:picLocks noChangeAspect="1"/>
          </p:cNvPicPr>
          <p:nvPr/>
        </p:nvPicPr>
        <p:blipFill>
          <a:blip r:embed="rId2"/>
          <a:stretch>
            <a:fillRect/>
          </a:stretch>
        </p:blipFill>
        <p:spPr>
          <a:xfrm>
            <a:off x="6188710" y="1797050"/>
            <a:ext cx="3564890" cy="7308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a:t>
            </a:r>
            <a:r>
              <a:rPr lang="en-US" altLang="zh-CN" sz="1600" b="1" dirty="0">
                <a:latin typeface="+mn-ea"/>
              </a:rPr>
              <a:t>C</a:t>
            </a:r>
            <a:r>
              <a:rPr lang="zh-CN" altLang="en-US" sz="1600" b="1" dirty="0">
                <a:latin typeface="+mn-ea"/>
              </a:rPr>
              <a:t>和</a:t>
            </a:r>
            <a:r>
              <a:rPr lang="en-US" altLang="zh-CN" sz="1600" b="1" dirty="0">
                <a:latin typeface="+mn-ea"/>
              </a:rPr>
              <a:t>C++</a:t>
            </a:r>
            <a:r>
              <a:rPr lang="zh-CN" altLang="en-US" sz="1600" b="1" dirty="0">
                <a:latin typeface="+mn-ea"/>
              </a:rPr>
              <a:t>的不写函数返回类型时的差异</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a:t>
            </a:r>
            <a:r>
              <a:rPr lang="en-US" altLang="zh-CN" sz="1600" b="1" dirty="0" err="1">
                <a:latin typeface="+mn-ea"/>
              </a:rPr>
              <a:t>stdio.h</a:t>
            </a:r>
            <a:r>
              <a:rPr lang="en-US" altLang="zh-CN" sz="1600" b="1" dirty="0">
                <a:latin typeface="+mn-ea"/>
              </a:rPr>
              <a:t>&gt;</a:t>
            </a:r>
            <a:endParaRPr lang="en-US" altLang="zh-CN" sz="1600" b="1" dirty="0">
              <a:latin typeface="+mn-ea"/>
            </a:endParaRPr>
          </a:p>
          <a:p>
            <a:endParaRPr lang="zh-CN" altLang="en-US"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printf</a:t>
            </a:r>
            <a:r>
              <a:rPr lang="en-US" altLang="zh-CN" sz="1600" b="1" dirty="0">
                <a:latin typeface="+mn-ea"/>
              </a:rPr>
              <a:t>("%</a:t>
            </a:r>
            <a:r>
              <a:rPr lang="en-US" altLang="zh-CN" sz="1600" b="1" dirty="0" err="1">
                <a:latin typeface="+mn-ea"/>
              </a:rPr>
              <a:t>lf</a:t>
            </a:r>
            <a:r>
              <a:rPr lang="en-US" altLang="zh-CN" sz="1600" b="1" dirty="0">
                <a:latin typeface="+mn-ea"/>
              </a:rPr>
              <a:t>\n", sqrt(2));</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mn-ea"/>
              </a:rPr>
              <a:t>将左侧</a:t>
            </a:r>
            <a:r>
              <a:rPr kumimoji="1" lang="zh-CN" altLang="en-US" sz="1600" b="1" dirty="0">
                <a:latin typeface="+mn-ea"/>
              </a:rPr>
              <a:t>的两个</a:t>
            </a:r>
            <a:r>
              <a:rPr kumimoji="1" lang="zh-CN" altLang="en-US" sz="1600" b="1" i="0" u="none" strike="noStrike" cap="none" normalizeH="0" baseline="0" dirty="0">
                <a:ln>
                  <a:noFill/>
                </a:ln>
                <a:solidFill>
                  <a:schemeClr val="tx1"/>
                </a:solidFill>
                <a:effectLst/>
                <a:latin typeface="+mn-ea"/>
              </a:rPr>
              <a:t>程序</a:t>
            </a:r>
            <a:r>
              <a:rPr kumimoji="1" lang="zh-CN" altLang="en-US" sz="1600" b="1" dirty="0">
                <a:latin typeface="+mn-ea"/>
              </a:rPr>
              <a:t>贴</a:t>
            </a:r>
            <a:r>
              <a:rPr kumimoji="1" lang="zh-CN" altLang="en-US" sz="1600" b="1" i="0" u="none" strike="noStrike" cap="none" normalizeH="0" baseline="0" dirty="0">
                <a:ln>
                  <a:noFill/>
                </a:ln>
                <a:solidFill>
                  <a:schemeClr val="tx1"/>
                </a:solidFill>
                <a:effectLst/>
                <a:latin typeface="+mn-ea"/>
              </a:rPr>
              <a:t>到</a:t>
            </a:r>
            <a:r>
              <a:rPr kumimoji="1" lang="en-US" altLang="zh-CN" sz="1600" b="1" i="0" u="none" strike="noStrike" cap="none" normalizeH="0" baseline="0" dirty="0">
                <a:ln>
                  <a:noFill/>
                </a:ln>
                <a:solidFill>
                  <a:schemeClr val="tx1"/>
                </a:solidFill>
                <a:effectLst/>
                <a:latin typeface="+mn-ea"/>
              </a:rPr>
              <a:t>.c</a:t>
            </a:r>
            <a:r>
              <a:rPr kumimoji="1" lang="zh-CN" altLang="en-US" sz="1600" b="1" i="0" u="none" strike="noStrike" cap="none" normalizeH="0" baseline="0" dirty="0">
                <a:ln>
                  <a:noFill/>
                </a:ln>
                <a:solidFill>
                  <a:schemeClr val="tx1"/>
                </a:solidFill>
                <a:effectLst/>
                <a:latin typeface="+mn-ea"/>
              </a:rPr>
              <a:t>后缀的</a:t>
            </a:r>
            <a:r>
              <a:rPr kumimoji="1" lang="zh-CN" altLang="en-US" sz="1600" b="1" dirty="0">
                <a:latin typeface="+mn-ea"/>
              </a:rPr>
              <a:t>源程序中编译运行，分析为什么结果不同</a:t>
            </a:r>
            <a:endParaRPr kumimoji="1" lang="zh-CN" altLang="en-US"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1" dirty="0">
                <a:latin typeface="+mn-ea"/>
              </a:rPr>
              <a:t>第一个程序想做开平方根的运算，但是没有包含对应的</a:t>
            </a:r>
            <a:r>
              <a:rPr kumimoji="1" lang="en-US" altLang="zh-CN" sz="1600" b="1" dirty="0">
                <a:latin typeface="+mn-ea"/>
              </a:rPr>
              <a:t>math.h</a:t>
            </a:r>
            <a:r>
              <a:rPr kumimoji="1" lang="zh-CN" altLang="en-US" sz="1600" b="1" dirty="0">
                <a:latin typeface="+mn-ea"/>
              </a:rPr>
              <a:t>头文件，因此在进行格式化输出的时候出现警告需要的是</a:t>
            </a:r>
            <a:r>
              <a:rPr kumimoji="1" lang="en-US" altLang="zh-CN" sz="1600" b="1" dirty="0">
                <a:latin typeface="+mn-ea"/>
              </a:rPr>
              <a:t>double</a:t>
            </a:r>
            <a:r>
              <a:rPr kumimoji="1" lang="zh-CN" altLang="en-US" sz="1600" b="1" dirty="0">
                <a:latin typeface="+mn-ea"/>
              </a:rPr>
              <a:t>，而实际的默认类型是</a:t>
            </a:r>
            <a:r>
              <a:rPr kumimoji="1" lang="en-US" altLang="zh-CN" sz="1600" b="1" dirty="0">
                <a:latin typeface="+mn-ea"/>
              </a:rPr>
              <a:t>int</a:t>
            </a:r>
            <a:r>
              <a:rPr kumimoji="1" lang="zh-CN" altLang="en-US" sz="1600" b="1" dirty="0">
                <a:latin typeface="+mn-ea"/>
              </a:rPr>
              <a:t>。</a:t>
            </a:r>
            <a:endParaRPr kumimoji="1" lang="zh-CN" altLang="en-US" sz="1600" b="1" dirty="0">
              <a:latin typeface="+mn-ea"/>
            </a:endParaRPr>
          </a:p>
        </p:txBody>
      </p:sp>
      <p:sp>
        <p:nvSpPr>
          <p:cNvPr id="5" name="矩形 4"/>
          <p:cNvSpPr/>
          <p:nvPr/>
        </p:nvSpPr>
        <p:spPr bwMode="auto">
          <a:xfrm>
            <a:off x="592114" y="3845407"/>
            <a:ext cx="4941912" cy="26887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a:t>
            </a:r>
            <a:r>
              <a:rPr lang="en-US" altLang="zh-CN" sz="1600" b="1" dirty="0" err="1">
                <a:latin typeface="+mn-ea"/>
              </a:rPr>
              <a:t>stdio.h</a:t>
            </a:r>
            <a:r>
              <a:rPr lang="en-US" altLang="zh-CN" sz="1600" b="1" dirty="0">
                <a:latin typeface="+mn-ea"/>
              </a:rPr>
              <a:t>&gt;</a:t>
            </a:r>
            <a:endParaRPr lang="en-US" altLang="zh-CN" sz="1600" b="1" dirty="0">
              <a:latin typeface="+mn-ea"/>
            </a:endParaRPr>
          </a:p>
          <a:p>
            <a:r>
              <a:rPr lang="en-US" altLang="zh-CN" sz="1600" b="1" dirty="0">
                <a:solidFill>
                  <a:srgbClr val="FF0000"/>
                </a:solidFill>
                <a:highlight>
                  <a:srgbClr val="FFFF00"/>
                </a:highlight>
                <a:latin typeface="+mn-ea"/>
              </a:rPr>
              <a:t>#include &lt;</a:t>
            </a:r>
            <a:r>
              <a:rPr lang="en-US" altLang="zh-CN" sz="1600" b="1" dirty="0" err="1">
                <a:solidFill>
                  <a:srgbClr val="FF0000"/>
                </a:solidFill>
                <a:highlight>
                  <a:srgbClr val="FFFF00"/>
                </a:highlight>
                <a:latin typeface="+mn-ea"/>
              </a:rPr>
              <a:t>math.h</a:t>
            </a:r>
            <a:r>
              <a:rPr lang="en-US" altLang="zh-CN" sz="1600" b="1" dirty="0">
                <a:solidFill>
                  <a:srgbClr val="FF0000"/>
                </a:solidFill>
                <a:highlight>
                  <a:srgbClr val="FFFF00"/>
                </a:highlight>
                <a:latin typeface="+mn-ea"/>
              </a:rPr>
              <a:t>&gt;</a:t>
            </a:r>
            <a:endParaRPr lang="en-US" altLang="zh-CN" sz="1600" b="1" dirty="0">
              <a:solidFill>
                <a:srgbClr val="FF0000"/>
              </a:solidFill>
              <a:highlight>
                <a:srgbClr val="FFFF00"/>
              </a:highlight>
              <a:latin typeface="+mn-ea"/>
            </a:endParaRPr>
          </a:p>
          <a:p>
            <a:endParaRPr lang="zh-CN" altLang="en-US" sz="1600" b="1" dirty="0">
              <a:latin typeface="+mn-ea"/>
            </a:endParaRPr>
          </a:p>
          <a:p>
            <a:r>
              <a:rPr lang="en-US" altLang="zh-CN" sz="1600" b="1" dirty="0">
                <a:latin typeface="+mn-ea"/>
              </a:rPr>
              <a:t>int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printf</a:t>
            </a:r>
            <a:r>
              <a:rPr lang="en-US" altLang="zh-CN" sz="1600" b="1" dirty="0">
                <a:latin typeface="+mn-ea"/>
              </a:rPr>
              <a:t>("%</a:t>
            </a:r>
            <a:r>
              <a:rPr lang="en-US" altLang="zh-CN" sz="1600" b="1" dirty="0" err="1">
                <a:latin typeface="+mn-ea"/>
              </a:rPr>
              <a:t>lf</a:t>
            </a:r>
            <a:r>
              <a:rPr lang="en-US" altLang="zh-CN" sz="1600" b="1" dirty="0">
                <a:latin typeface="+mn-ea"/>
              </a:rPr>
              <a:t>\n", sqrt(2));</a:t>
            </a:r>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p:txBody>
      </p:sp>
      <p:pic>
        <p:nvPicPr>
          <p:cNvPr id="4" name="图片 3"/>
          <p:cNvPicPr>
            <a:picLocks noChangeAspect="1"/>
          </p:cNvPicPr>
          <p:nvPr/>
        </p:nvPicPr>
        <p:blipFill>
          <a:blip r:embed="rId1"/>
          <a:stretch>
            <a:fillRect/>
          </a:stretch>
        </p:blipFill>
        <p:spPr>
          <a:xfrm>
            <a:off x="2259965" y="2675890"/>
            <a:ext cx="2806700" cy="539750"/>
          </a:xfrm>
          <a:prstGeom prst="rect">
            <a:avLst/>
          </a:prstGeom>
        </p:spPr>
      </p:pic>
      <p:pic>
        <p:nvPicPr>
          <p:cNvPr id="6" name="图片 5"/>
          <p:cNvPicPr>
            <a:picLocks noChangeAspect="1"/>
          </p:cNvPicPr>
          <p:nvPr/>
        </p:nvPicPr>
        <p:blipFill>
          <a:blip r:embed="rId2"/>
          <a:stretch>
            <a:fillRect/>
          </a:stretch>
        </p:blipFill>
        <p:spPr>
          <a:xfrm>
            <a:off x="2187575" y="3325495"/>
            <a:ext cx="3117215" cy="469900"/>
          </a:xfrm>
          <a:prstGeom prst="rect">
            <a:avLst/>
          </a:prstGeom>
        </p:spPr>
      </p:pic>
      <p:pic>
        <p:nvPicPr>
          <p:cNvPr id="7" name="图片 6"/>
          <p:cNvPicPr>
            <a:picLocks noChangeAspect="1"/>
          </p:cNvPicPr>
          <p:nvPr/>
        </p:nvPicPr>
        <p:blipFill>
          <a:blip r:embed="rId3"/>
          <a:stretch>
            <a:fillRect/>
          </a:stretch>
        </p:blipFill>
        <p:spPr>
          <a:xfrm>
            <a:off x="2259965" y="5734050"/>
            <a:ext cx="2673350" cy="476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a:t>
            </a:r>
            <a:r>
              <a:rPr lang="en-US" altLang="zh-CN" sz="1600" b="1" dirty="0">
                <a:latin typeface="+mn-ea"/>
              </a:rPr>
              <a:t>main</a:t>
            </a:r>
            <a:r>
              <a:rPr lang="zh-CN" altLang="en-US" sz="1600" b="1" dirty="0">
                <a:latin typeface="+mn-ea"/>
              </a:rPr>
              <a:t>函数的返回值差异</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"2351114-</a:t>
            </a:r>
            <a:r>
              <a:rPr lang="zh-CN" altLang="en-US" sz="1600" b="1" dirty="0">
                <a:latin typeface="+mn-ea"/>
              </a:rPr>
              <a:t>朱俊泽</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    return 0;</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mn-ea"/>
              </a:rPr>
              <a:t>注：如果是</a:t>
            </a:r>
            <a:r>
              <a:rPr kumimoji="1" lang="en-US" altLang="zh-CN" sz="1600" b="1" dirty="0">
                <a:latin typeface="+mn-ea"/>
              </a:rPr>
              <a:t>error</a:t>
            </a:r>
            <a:r>
              <a:rPr kumimoji="1" lang="zh-CN" altLang="en-US" sz="1600" b="1" dirty="0">
                <a:latin typeface="+mn-ea"/>
              </a:rPr>
              <a:t>，贴</a:t>
            </a:r>
            <a:r>
              <a:rPr kumimoji="1" lang="en-US" altLang="zh-CN" sz="1600" b="1" dirty="0">
                <a:latin typeface="+mn-ea"/>
              </a:rPr>
              <a:t>error</a:t>
            </a:r>
            <a:r>
              <a:rPr kumimoji="1" lang="zh-CN" altLang="en-US" sz="1600" b="1" dirty="0">
                <a:latin typeface="+mn-ea"/>
              </a:rPr>
              <a:t>截图</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    </a:t>
            </a:r>
            <a:r>
              <a:rPr kumimoji="1" lang="zh-CN" altLang="en-US" sz="1600" b="1" dirty="0">
                <a:latin typeface="+mn-ea"/>
              </a:rPr>
              <a:t>如果是</a:t>
            </a:r>
            <a:r>
              <a:rPr kumimoji="1" lang="en-US" altLang="zh-CN" sz="1600" b="1" dirty="0">
                <a:latin typeface="+mn-ea"/>
              </a:rPr>
              <a:t>warning</a:t>
            </a:r>
            <a:r>
              <a:rPr kumimoji="1" lang="zh-CN" altLang="en-US" sz="1600" b="1" dirty="0">
                <a:latin typeface="+mn-ea"/>
              </a:rPr>
              <a:t>，贴</a:t>
            </a:r>
            <a:r>
              <a:rPr kumimoji="1" lang="en-US" altLang="zh-CN" sz="1600" b="1" dirty="0">
                <a:latin typeface="+mn-ea"/>
              </a:rPr>
              <a:t>warning</a:t>
            </a:r>
            <a:r>
              <a:rPr kumimoji="1" lang="zh-CN" altLang="en-US" sz="1600" b="1" dirty="0">
                <a:latin typeface="+mn-ea"/>
              </a:rPr>
              <a:t>截图</a:t>
            </a:r>
            <a:r>
              <a:rPr kumimoji="1" lang="en-US" altLang="zh-CN" sz="1600" b="1" dirty="0">
                <a:latin typeface="+mn-ea"/>
              </a:rPr>
              <a:t>+</a:t>
            </a:r>
            <a:r>
              <a:rPr kumimoji="1" lang="zh-CN" altLang="en-US" sz="1600" b="1" dirty="0">
                <a:latin typeface="+mn-ea"/>
              </a:rPr>
              <a:t>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    </a:t>
            </a:r>
            <a:r>
              <a:rPr kumimoji="1" lang="zh-CN" altLang="en-US" sz="1600" b="1" dirty="0">
                <a:latin typeface="+mn-ea"/>
              </a:rPr>
              <a:t>如果正常，贴运行结果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mn-ea"/>
              </a:rPr>
              <a:t>1</a:t>
            </a:r>
            <a:r>
              <a:rPr kumimoji="1" lang="zh-CN" altLang="en-US" sz="1600" b="1" i="0" u="none" strike="noStrike" cap="none" normalizeH="0" baseline="0" dirty="0">
                <a:ln>
                  <a:noFill/>
                </a:ln>
                <a:solidFill>
                  <a:schemeClr val="tx1"/>
                </a:solidFill>
                <a:effectLst/>
                <a:latin typeface="+mn-ea"/>
              </a:rPr>
              <a:t>、</a:t>
            </a:r>
            <a:r>
              <a:rPr kumimoji="1" lang="en-US" altLang="zh-CN" sz="1600" b="1" i="0" u="none" strike="noStrike" cap="none" normalizeH="0" baseline="0" dirty="0">
                <a:ln>
                  <a:noFill/>
                </a:ln>
                <a:solidFill>
                  <a:schemeClr val="tx1"/>
                </a:solidFill>
                <a:effectLst/>
                <a:latin typeface="+mn-ea"/>
              </a:rPr>
              <a:t>VS</a:t>
            </a:r>
            <a:r>
              <a:rPr kumimoji="1" lang="zh-CN" altLang="en-US" sz="1600" b="1" i="0" u="none" strike="noStrike" cap="none" normalizeH="0" baseline="0" dirty="0">
                <a:ln>
                  <a:noFill/>
                </a:ln>
                <a:solidFill>
                  <a:schemeClr val="tx1"/>
                </a:solidFill>
                <a:effectLst/>
                <a:latin typeface="+mn-ea"/>
              </a:rPr>
              <a:t>下编译</a:t>
            </a: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、在</a:t>
            </a:r>
            <a:r>
              <a:rPr kumimoji="1" lang="en-US" altLang="zh-CN" sz="1600" b="1" dirty="0">
                <a:latin typeface="+mn-ea"/>
              </a:rPr>
              <a:t>Dev</a:t>
            </a:r>
            <a:r>
              <a:rPr kumimoji="1" lang="zh-CN" altLang="en-US" sz="1600" b="1" dirty="0">
                <a:latin typeface="+mn-ea"/>
              </a:rPr>
              <a:t>下编译</a:t>
            </a:r>
            <a:endParaRPr kumimoji="1" lang="en-US" altLang="zh-CN" sz="1600" b="1" dirty="0">
              <a:latin typeface="+mn-ea"/>
            </a:endParaRPr>
          </a:p>
        </p:txBody>
      </p:sp>
      <p:pic>
        <p:nvPicPr>
          <p:cNvPr id="4" name="图片 3"/>
          <p:cNvPicPr>
            <a:picLocks noChangeAspect="1"/>
          </p:cNvPicPr>
          <p:nvPr/>
        </p:nvPicPr>
        <p:blipFill>
          <a:blip r:embed="rId1"/>
          <a:stretch>
            <a:fillRect/>
          </a:stretch>
        </p:blipFill>
        <p:spPr>
          <a:xfrm>
            <a:off x="5870575" y="2874010"/>
            <a:ext cx="4484370" cy="316865"/>
          </a:xfrm>
          <a:prstGeom prst="rect">
            <a:avLst/>
          </a:prstGeom>
        </p:spPr>
      </p:pic>
      <p:pic>
        <p:nvPicPr>
          <p:cNvPr id="5" name="图片 4"/>
          <p:cNvPicPr>
            <a:picLocks noChangeAspect="1"/>
          </p:cNvPicPr>
          <p:nvPr/>
        </p:nvPicPr>
        <p:blipFill>
          <a:blip r:embed="rId2"/>
          <a:stretch>
            <a:fillRect/>
          </a:stretch>
        </p:blipFill>
        <p:spPr>
          <a:xfrm>
            <a:off x="6430010" y="5544185"/>
            <a:ext cx="2844800" cy="654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a:t>
            </a:r>
            <a:r>
              <a:rPr lang="en-US" altLang="zh-CN" sz="1600" b="1" dirty="0">
                <a:latin typeface="+mn-ea"/>
              </a:rPr>
              <a:t>main</a:t>
            </a:r>
            <a:r>
              <a:rPr lang="zh-CN" altLang="en-US" sz="1600" b="1" dirty="0">
                <a:latin typeface="+mn-ea"/>
              </a:rPr>
              <a:t>函数的返回值差异</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endParaRPr lang="en-US" altLang="zh-CN" sz="1600" b="1" dirty="0">
              <a:latin typeface="+mn-ea"/>
            </a:endParaRPr>
          </a:p>
        </p:txBody>
      </p:sp>
      <p:sp>
        <p:nvSpPr>
          <p:cNvPr id="3" name="矩形 2"/>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600" b="1" dirty="0">
                <a:latin typeface="+mn-ea"/>
              </a:rPr>
              <a:t>#include &lt;iostream&gt;</a:t>
            </a:r>
            <a:endParaRPr lang="en-US" altLang="zh-CN" sz="1600" b="1" dirty="0">
              <a:latin typeface="+mn-ea"/>
            </a:endParaRPr>
          </a:p>
          <a:p>
            <a:r>
              <a:rPr lang="en-US" altLang="zh-CN" sz="1600" b="1" dirty="0">
                <a:latin typeface="+mn-ea"/>
              </a:rPr>
              <a:t>using namespace std;</a:t>
            </a:r>
            <a:endParaRPr lang="en-US" altLang="zh-CN" sz="1600" b="1" dirty="0">
              <a:latin typeface="+mn-ea"/>
            </a:endParaRPr>
          </a:p>
          <a:p>
            <a:endParaRPr lang="en-US" altLang="zh-CN" sz="1600" b="1" dirty="0">
              <a:latin typeface="+mn-ea"/>
            </a:endParaRPr>
          </a:p>
          <a:p>
            <a:r>
              <a:rPr lang="en-US" altLang="zh-CN" sz="1600" b="1" dirty="0">
                <a:latin typeface="+mn-ea"/>
              </a:rPr>
              <a:t>void main()</a:t>
            </a:r>
            <a:endParaRPr lang="en-US" altLang="zh-CN" sz="1600" b="1" dirty="0">
              <a:latin typeface="+mn-ea"/>
            </a:endParaRPr>
          </a:p>
          <a:p>
            <a:r>
              <a:rPr lang="en-US" altLang="zh-CN" sz="1600" b="1" dirty="0">
                <a:latin typeface="+mn-ea"/>
              </a:rPr>
              <a:t>{</a:t>
            </a:r>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"2351114-</a:t>
            </a:r>
            <a:r>
              <a:rPr lang="zh-CN" altLang="en-US" sz="1600" b="1" dirty="0">
                <a:latin typeface="+mn-ea"/>
              </a:rPr>
              <a:t>朱俊泽</a:t>
            </a:r>
            <a:r>
              <a:rPr lang="en-US" altLang="zh-CN" sz="1600" b="1" dirty="0">
                <a:latin typeface="+mn-ea"/>
              </a:rPr>
              <a:t>" &lt;&lt; </a:t>
            </a:r>
            <a:r>
              <a:rPr lang="en-US" altLang="zh-CN" sz="1600" b="1" dirty="0" err="1">
                <a:latin typeface="+mn-ea"/>
              </a:rPr>
              <a:t>endl</a:t>
            </a:r>
            <a:r>
              <a:rPr lang="en-US" altLang="zh-CN" sz="1600" b="1" dirty="0">
                <a:latin typeface="+mn-ea"/>
              </a:rPr>
              <a:t>;</a:t>
            </a:r>
            <a:endParaRPr lang="en-US" altLang="zh-CN" sz="1600" b="1" dirty="0">
              <a:latin typeface="+mn-ea"/>
            </a:endParaRPr>
          </a:p>
          <a:p>
            <a:endParaRPr lang="en-US" altLang="zh-CN" sz="1600" b="1" dirty="0">
              <a:latin typeface="+mn-ea"/>
            </a:endParaRPr>
          </a:p>
          <a:p>
            <a:r>
              <a:rPr lang="en-US" altLang="zh-CN" sz="1600" b="1" dirty="0">
                <a:latin typeface="+mn-ea"/>
              </a:rPr>
              <a:t>    return;</a:t>
            </a:r>
            <a:endParaRPr lang="en-US" altLang="zh-CN" sz="1600" b="1" dirty="0">
              <a:latin typeface="+mn-ea"/>
            </a:endParaRPr>
          </a:p>
          <a:p>
            <a:r>
              <a:rPr lang="en-US" altLang="zh-CN" sz="1600" b="1" dirty="0">
                <a:latin typeface="+mn-ea"/>
              </a:rPr>
              <a:t>}</a:t>
            </a:r>
            <a:endParaRPr lang="en-US" altLang="zh-CN" sz="1600" b="1" dirty="0">
              <a:latin typeface="+mn-ea"/>
            </a:endParaRPr>
          </a:p>
          <a:p>
            <a:endParaRPr lang="en-US" altLang="zh-CN" sz="1600" b="1" dirty="0">
              <a:latin typeface="+mn-ea"/>
            </a:endParaRPr>
          </a:p>
        </p:txBody>
      </p:sp>
      <p:sp>
        <p:nvSpPr>
          <p:cNvPr id="2" name="矩形 1"/>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mn-ea"/>
              </a:rPr>
              <a:t>注：如果是</a:t>
            </a:r>
            <a:r>
              <a:rPr kumimoji="1" lang="en-US" altLang="zh-CN" sz="1600" b="1" dirty="0">
                <a:latin typeface="+mn-ea"/>
              </a:rPr>
              <a:t>error</a:t>
            </a:r>
            <a:r>
              <a:rPr kumimoji="1" lang="zh-CN" altLang="en-US" sz="1600" b="1" dirty="0">
                <a:latin typeface="+mn-ea"/>
              </a:rPr>
              <a:t>，贴</a:t>
            </a:r>
            <a:r>
              <a:rPr kumimoji="1" lang="en-US" altLang="zh-CN" sz="1600" b="1" dirty="0">
                <a:latin typeface="+mn-ea"/>
              </a:rPr>
              <a:t>error</a:t>
            </a:r>
            <a:r>
              <a:rPr kumimoji="1" lang="zh-CN" altLang="en-US" sz="1600" b="1" dirty="0">
                <a:latin typeface="+mn-ea"/>
              </a:rPr>
              <a:t>截图</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    </a:t>
            </a:r>
            <a:r>
              <a:rPr kumimoji="1" lang="zh-CN" altLang="en-US" sz="1600" b="1" dirty="0">
                <a:latin typeface="+mn-ea"/>
              </a:rPr>
              <a:t>如果是</a:t>
            </a:r>
            <a:r>
              <a:rPr kumimoji="1" lang="en-US" altLang="zh-CN" sz="1600" b="1" dirty="0">
                <a:latin typeface="+mn-ea"/>
              </a:rPr>
              <a:t>warning</a:t>
            </a:r>
            <a:r>
              <a:rPr kumimoji="1" lang="zh-CN" altLang="en-US" sz="1600" b="1" dirty="0">
                <a:latin typeface="+mn-ea"/>
              </a:rPr>
              <a:t>，贴</a:t>
            </a:r>
            <a:r>
              <a:rPr kumimoji="1" lang="en-US" altLang="zh-CN" sz="1600" b="1" dirty="0">
                <a:latin typeface="+mn-ea"/>
              </a:rPr>
              <a:t>warning</a:t>
            </a:r>
            <a:r>
              <a:rPr kumimoji="1" lang="zh-CN" altLang="en-US" sz="1600" b="1" dirty="0">
                <a:latin typeface="+mn-ea"/>
              </a:rPr>
              <a:t>截图</a:t>
            </a:r>
            <a:r>
              <a:rPr kumimoji="1" lang="en-US" altLang="zh-CN" sz="1600" b="1" dirty="0">
                <a:latin typeface="+mn-ea"/>
              </a:rPr>
              <a:t>+</a:t>
            </a:r>
            <a:r>
              <a:rPr kumimoji="1" lang="zh-CN" altLang="en-US" sz="1600" b="1" dirty="0">
                <a:latin typeface="+mn-ea"/>
              </a:rPr>
              <a:t>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dirty="0">
                <a:latin typeface="+mn-ea"/>
              </a:rPr>
              <a:t>    </a:t>
            </a:r>
            <a:r>
              <a:rPr kumimoji="1" lang="zh-CN" altLang="en-US" sz="1600" b="1" dirty="0">
                <a:latin typeface="+mn-ea"/>
              </a:rPr>
              <a:t>如果正常，贴运行结果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mn-ea"/>
              </a:rPr>
              <a:t>1</a:t>
            </a:r>
            <a:r>
              <a:rPr kumimoji="1" lang="zh-CN" altLang="en-US" sz="1600" b="1" i="0" u="none" strike="noStrike" cap="none" normalizeH="0" baseline="0" dirty="0">
                <a:ln>
                  <a:noFill/>
                </a:ln>
                <a:solidFill>
                  <a:schemeClr val="tx1"/>
                </a:solidFill>
                <a:effectLst/>
                <a:latin typeface="+mn-ea"/>
              </a:rPr>
              <a:t>、</a:t>
            </a:r>
            <a:r>
              <a:rPr kumimoji="1" lang="en-US" altLang="zh-CN" sz="1600" b="1" i="0" u="none" strike="noStrike" cap="none" normalizeH="0" baseline="0" dirty="0">
                <a:ln>
                  <a:noFill/>
                </a:ln>
                <a:solidFill>
                  <a:schemeClr val="tx1"/>
                </a:solidFill>
                <a:effectLst/>
                <a:latin typeface="+mn-ea"/>
              </a:rPr>
              <a:t>VS</a:t>
            </a:r>
            <a:r>
              <a:rPr kumimoji="1" lang="zh-CN" altLang="en-US" sz="1600" b="1" i="0" u="none" strike="noStrike" cap="none" normalizeH="0" baseline="0" dirty="0">
                <a:ln>
                  <a:noFill/>
                </a:ln>
                <a:solidFill>
                  <a:schemeClr val="tx1"/>
                </a:solidFill>
                <a:effectLst/>
                <a:latin typeface="+mn-ea"/>
              </a:rPr>
              <a:t>下编译</a:t>
            </a: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、在</a:t>
            </a:r>
            <a:r>
              <a:rPr kumimoji="1" lang="en-US" altLang="zh-CN" sz="1600" b="1" dirty="0">
                <a:latin typeface="+mn-ea"/>
              </a:rPr>
              <a:t>Dev</a:t>
            </a:r>
            <a:r>
              <a:rPr kumimoji="1" lang="zh-CN" altLang="en-US" sz="1600" b="1" dirty="0">
                <a:latin typeface="+mn-ea"/>
              </a:rPr>
              <a:t>下编译</a:t>
            </a:r>
            <a:endParaRPr kumimoji="1" lang="en-US" altLang="zh-CN" sz="1600" b="1" dirty="0">
              <a:latin typeface="+mn-ea"/>
            </a:endParaRPr>
          </a:p>
        </p:txBody>
      </p:sp>
      <p:pic>
        <p:nvPicPr>
          <p:cNvPr id="4" name="图片 3"/>
          <p:cNvPicPr>
            <a:picLocks noChangeAspect="1"/>
          </p:cNvPicPr>
          <p:nvPr/>
        </p:nvPicPr>
        <p:blipFill>
          <a:blip r:embed="rId1"/>
          <a:stretch>
            <a:fillRect/>
          </a:stretch>
        </p:blipFill>
        <p:spPr>
          <a:xfrm>
            <a:off x="5639435" y="5163820"/>
            <a:ext cx="4902200" cy="654685"/>
          </a:xfrm>
          <a:prstGeom prst="rect">
            <a:avLst/>
          </a:prstGeom>
        </p:spPr>
      </p:pic>
      <p:pic>
        <p:nvPicPr>
          <p:cNvPr id="5" name="图片 4"/>
          <p:cNvPicPr>
            <a:picLocks noChangeAspect="1"/>
          </p:cNvPicPr>
          <p:nvPr/>
        </p:nvPicPr>
        <p:blipFill>
          <a:blip r:embed="rId2"/>
          <a:stretch>
            <a:fillRect/>
          </a:stretch>
        </p:blipFill>
        <p:spPr>
          <a:xfrm>
            <a:off x="5639435" y="4231005"/>
            <a:ext cx="5309235" cy="325755"/>
          </a:xfrm>
          <a:prstGeom prst="rect">
            <a:avLst/>
          </a:prstGeom>
        </p:spPr>
      </p:pic>
      <p:pic>
        <p:nvPicPr>
          <p:cNvPr id="6" name="图片 5"/>
          <p:cNvPicPr>
            <a:picLocks noChangeAspect="1"/>
          </p:cNvPicPr>
          <p:nvPr/>
        </p:nvPicPr>
        <p:blipFill>
          <a:blip r:embed="rId3"/>
          <a:stretch>
            <a:fillRect/>
          </a:stretch>
        </p:blipFill>
        <p:spPr>
          <a:xfrm>
            <a:off x="6275070" y="2995295"/>
            <a:ext cx="2952750" cy="628650"/>
          </a:xfrm>
          <a:prstGeom prst="rect">
            <a:avLst/>
          </a:prstGeom>
        </p:spPr>
      </p:pic>
    </p:spTree>
  </p:cSld>
  <p:clrMapOvr>
    <a:masterClrMapping/>
  </p:clrMapOvr>
</p:sld>
</file>

<file path=ppt/tags/tag1.xml><?xml version="1.0" encoding="utf-8"?>
<p:tagLst xmlns:p="http://schemas.openxmlformats.org/presentationml/2006/main">
  <p:tag name="commondata" val="eyJoZGlkIjoiNjRkZDE1MjIxMjM2NmMxYzY5Y2M3N2FjNDEyZThkY2QifQ=="/>
</p:tagLst>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8443</Words>
  <Application>WPS 演示</Application>
  <PresentationFormat>宽屏</PresentationFormat>
  <Paragraphs>677</Paragraphs>
  <Slides>26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Times New Roman</vt:lpstr>
      <vt:lpstr>微软雅黑</vt:lpstr>
      <vt:lpstr>Arial Unicode MS</vt:lpstr>
      <vt:lpstr>等线</vt:lpstr>
      <vt:lpstr>Calibri</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 Y</dc:creator>
  <cp:lastModifiedBy>几</cp:lastModifiedBy>
  <cp:revision>229</cp:revision>
  <dcterms:created xsi:type="dcterms:W3CDTF">2020-08-13T13:39:00Z</dcterms:created>
  <dcterms:modified xsi:type="dcterms:W3CDTF">2024-04-09T05:48:48Z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42537394A2DD4DBC88E3B93C05CE76A2_12</vt:lpwstr>
  </property>
  <property fmtid="{D5CDD505-2E9C-101B-9397-08002B2CF9AE}" pid="3" name="KSOProductBuildVer">
    <vt:lpwstr>2052-12.1.0.16417</vt:lpwstr>
  </property>
</Properties>
</file>