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236" r:id="rId3"/>
    <p:sldId id="1279" r:id="rId5"/>
    <p:sldId id="1237" r:id="rId6"/>
    <p:sldId id="1281" r:id="rId7"/>
    <p:sldId id="1297" r:id="rId8"/>
    <p:sldId id="1302" r:id="rId9"/>
    <p:sldId id="1303" r:id="rId10"/>
    <p:sldId id="1251" r:id="rId11"/>
    <p:sldId id="1282" r:id="rId12"/>
    <p:sldId id="1304" r:id="rId13"/>
    <p:sldId id="1305" r:id="rId14"/>
    <p:sldId id="1298" r:id="rId15"/>
    <p:sldId id="1285" r:id="rId16"/>
    <p:sldId id="1306" r:id="rId17"/>
    <p:sldId id="1307" r:id="rId18"/>
    <p:sldId id="1299" r:id="rId19"/>
    <p:sldId id="1308" r:id="rId20"/>
    <p:sldId id="1286" r:id="rId21"/>
    <p:sldId id="1300" r:id="rId22"/>
    <p:sldId id="1293" r:id="rId23"/>
    <p:sldId id="1301" r:id="rId24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ry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44" autoAdjust="0"/>
    <p:restoredTop sz="86411" autoAdjust="0"/>
  </p:normalViewPr>
  <p:slideViewPr>
    <p:cSldViewPr snapToGrid="0">
      <p:cViewPr varScale="1">
        <p:scale>
          <a:sx n="84" d="100"/>
          <a:sy n="84" d="100"/>
        </p:scale>
        <p:origin x="84" y="4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15B22-8194-4FC8-9614-86C592EEABA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B2B09-852B-4EAA-A08A-0953A9F6334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CDC42-DFEF-458F-BD1B-2EFAEEF680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F2CA6-A39B-48F7-84D1-AF91BD07D67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C41597-7941-4461-A03D-7D307C3317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E5104-8735-46A8-9820-8BD5C44B645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B04D0-EC69-4E34-9026-1132273F6FE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D7FE-E00D-4DCA-A0A7-A306174DC0C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E46EFE-F103-4F45-8883-0DE6C66B1B8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75AF18-52E2-4048-A908-642605843CB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A61F9-4BE0-4887-A67C-4D288CA5699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FF534AEE-0681-4001-91D8-DF8F111160F4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、无特殊说明，均使用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编译即可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25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void fun()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i,a</a:t>
            </a:r>
            <a:r>
              <a:rPr lang="en-US" altLang="zh-CN" sz="1200" b="1" dirty="0">
                <a:latin typeface="+mn-ea"/>
              </a:rPr>
              <a:t>=15;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{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int y;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y=11;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a=16;</a:t>
            </a:r>
            <a:endParaRPr lang="en-US" altLang="zh-CN" sz="1200" b="1" dirty="0">
              <a:solidFill>
                <a:srgbClr val="FF0000"/>
              </a:solidFill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{</a:t>
            </a:r>
            <a:endParaRPr lang="en-US" altLang="zh-CN" sz="1200" b="1" dirty="0"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    int w=10;</a:t>
            </a:r>
            <a:endParaRPr lang="en-US" altLang="zh-CN" sz="1200" b="1" dirty="0"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    y=12;</a:t>
            </a:r>
            <a:endParaRPr lang="en-US" altLang="zh-CN" sz="1200" b="1" dirty="0"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    a=13;</a:t>
            </a:r>
            <a:endParaRPr lang="en-US" altLang="zh-CN" sz="1200" b="1" dirty="0"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    w=14;</a:t>
            </a:r>
            <a:endParaRPr lang="en-US" altLang="zh-CN" sz="1200" b="1" dirty="0">
              <a:latin typeface="+mn-ea"/>
              <a:sym typeface="Wingdings 2" panose="05020102010507070707" pitchFamily="18" charset="2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  <a:sym typeface="Wingdings 2" panose="05020102010507070707" pitchFamily="18" charset="2"/>
              </a:rPr>
              <a:t>        }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    w=15;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}</a:t>
            </a:r>
            <a:endParaRPr lang="en-US" altLang="zh-CN" sz="1200" b="1" dirty="0"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y=12;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    a=17;</a:t>
            </a:r>
            <a:endParaRPr lang="en-US" altLang="zh-CN" sz="1200" b="1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95000"/>
              </a:lnSpc>
            </a:pPr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"1234567-</a:t>
            </a:r>
            <a:r>
              <a:rPr lang="zh-CN" altLang="en-US" sz="1200" b="1" dirty="0">
                <a:latin typeface="+mn-ea"/>
              </a:rPr>
              <a:t>张三</a:t>
            </a:r>
            <a:r>
              <a:rPr lang="en-US" altLang="zh-CN" sz="1200" b="1" dirty="0">
                <a:latin typeface="+mn-ea"/>
              </a:rPr>
              <a:t>"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fun();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dirty="0">
                <a:latin typeface="+mn-ea"/>
              </a:rPr>
              <a:t>在最内层的大括号之中开辟了</a:t>
            </a:r>
            <a:r>
              <a:rPr kumimoji="1" lang="en-US" altLang="zh-CN" sz="1600" b="1" dirty="0">
                <a:latin typeface="+mn-ea"/>
              </a:rPr>
              <a:t>int w</a:t>
            </a:r>
            <a:r>
              <a:rPr kumimoji="1" lang="zh-CN" altLang="en-US" sz="1600" b="1" dirty="0">
                <a:latin typeface="+mn-ea"/>
              </a:rPr>
              <a:t>但是在结束大括号之后也已经释放，同理外层括号之外还有一个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也已经释放了。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6245" y="2478405"/>
            <a:ext cx="310705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pPr>
              <a:lnSpc>
                <a:spcPct val="95000"/>
              </a:lnSpc>
            </a:pPr>
            <a:endParaRPr lang="en-US" altLang="zh-CN" sz="1600" b="1" dirty="0"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void fun()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a=14;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fun();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a=16;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、结论：在某个函数</a:t>
            </a:r>
            <a:r>
              <a:rPr kumimoji="1" lang="en-US" altLang="zh-CN" sz="1600" b="1" dirty="0">
                <a:latin typeface="+mn-ea"/>
              </a:rPr>
              <a:t>(main)</a:t>
            </a:r>
            <a:r>
              <a:rPr kumimoji="1" lang="zh-CN" altLang="en-US" sz="1600" b="1" dirty="0">
                <a:latin typeface="+mn-ea"/>
              </a:rPr>
              <a:t>中定义的自动变量，在它的调用函数</a:t>
            </a:r>
            <a:r>
              <a:rPr kumimoji="1" lang="en-US" altLang="zh-CN" sz="1600" b="1" dirty="0">
                <a:latin typeface="+mn-ea"/>
              </a:rPr>
              <a:t>(fun)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不允许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允许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不允许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访问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03720" y="2866390"/>
            <a:ext cx="3075940" cy="381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pPr fontAlgn="base"/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f1()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a=15;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int a;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a=16;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f2()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a=17;</a:t>
            </a: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/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zh-CN" altLang="en-US" sz="1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全局变量的命名在函数</a:t>
            </a:r>
            <a:r>
              <a:rPr kumimoji="1" lang="en-US" altLang="zh-CN" sz="1600" b="1" dirty="0">
                <a:latin typeface="+mn-ea"/>
              </a:rPr>
              <a:t>int f1</a:t>
            </a:r>
            <a:r>
              <a:rPr kumimoji="1" lang="zh-CN" altLang="en-US" sz="1600" b="1" dirty="0">
                <a:latin typeface="+mn-ea"/>
              </a:rPr>
              <a:t>之后因此出现问题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6150" y="2677795"/>
            <a:ext cx="3568700" cy="3835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a;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void f1()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a=15;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"fa="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a=10;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"ma1="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"ma2=" &lt;&lt; a &lt;&lt; ' '&lt;&lt;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200"/>
              </a:spcBef>
            </a:pPr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、由运行结果中的地址可以证明，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中访问的变量</a:t>
            </a:r>
            <a:r>
              <a:rPr kumimoji="1" lang="en-US" altLang="zh-CN" sz="1600" b="1" dirty="0">
                <a:latin typeface="+mn-ea"/>
              </a:rPr>
              <a:t>a____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4150" y="2635250"/>
            <a:ext cx="1477645" cy="6743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、全局变量的作用范围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f1(int a)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a=15;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"fa="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a;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int a =10;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"ma1="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a = f1(a);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"ma2=" &lt;&lt; a &lt;&lt; ' ' &lt;&lt; &amp;a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、由运行结果中的地址可以证明，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中访问的变量</a:t>
            </a:r>
            <a:r>
              <a:rPr kumimoji="1" lang="en-US" altLang="zh-CN" sz="1600" b="1" dirty="0">
                <a:latin typeface="+mn-ea"/>
              </a:rPr>
              <a:t>a___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的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不是全局变量，解释为什么</a:t>
            </a:r>
            <a:r>
              <a:rPr kumimoji="1" lang="en-US" altLang="zh-CN" sz="1600" b="1" dirty="0">
                <a:latin typeface="+mn-ea"/>
              </a:rPr>
              <a:t>ma1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ma2</a:t>
            </a:r>
            <a:r>
              <a:rPr kumimoji="1" lang="zh-CN" altLang="en-US" sz="1600" b="1" dirty="0">
                <a:latin typeface="+mn-ea"/>
              </a:rPr>
              <a:t>两句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zh-CN" altLang="en-US" sz="1600" b="1" dirty="0">
                <a:latin typeface="+mn-ea"/>
              </a:rPr>
              <a:t>输出的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值不相同？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是如何被改变的？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把</a:t>
            </a:r>
            <a:r>
              <a:rPr kumimoji="1" lang="en-US" altLang="zh-CN" sz="1600" b="1" dirty="0">
                <a:latin typeface="+mn-ea"/>
              </a:rPr>
              <a:t>main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作为形式参数传给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，之后</a:t>
            </a:r>
            <a:r>
              <a:rPr kumimoji="1" lang="en-US" altLang="zh-CN" sz="1600" b="1" dirty="0">
                <a:latin typeface="+mn-ea"/>
              </a:rPr>
              <a:t>f1return</a:t>
            </a:r>
            <a:r>
              <a:rPr kumimoji="1" lang="zh-CN" altLang="en-US" sz="1600" b="1" dirty="0">
                <a:latin typeface="+mn-ea"/>
              </a:rPr>
              <a:t>了一个值给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，也就是</a:t>
            </a:r>
            <a:r>
              <a:rPr kumimoji="1" lang="en-US" altLang="zh-CN" sz="1600" b="1" dirty="0">
                <a:latin typeface="+mn-ea"/>
              </a:rPr>
              <a:t>15</a:t>
            </a:r>
            <a:r>
              <a:rPr kumimoji="1" lang="zh-CN" altLang="en-US" sz="1600" b="1" dirty="0">
                <a:latin typeface="+mn-ea"/>
              </a:rPr>
              <a:t>，因此改变了</a:t>
            </a:r>
            <a:r>
              <a:rPr kumimoji="1" lang="en-US" altLang="zh-CN" sz="1600" b="1" dirty="0">
                <a:latin typeface="+mn-ea"/>
              </a:rPr>
              <a:t>a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8295" y="2265045"/>
            <a:ext cx="2273300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、变量同名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int a=10, b;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a=5, b;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"a1=" &lt;&lt; a &lt;&lt; 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&amp;a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"b1=" &lt;&lt; b &lt;&lt; 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'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&amp;b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f2()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"a2=" &lt;&lt; a &lt;&lt; ' ' 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"b2=" &lt;&lt; b &lt;&lt; ' ' &lt;&lt; &amp;b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f2();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、由</a:t>
            </a:r>
            <a:r>
              <a:rPr kumimoji="1" lang="en-US" altLang="zh-CN" sz="1600" b="1" dirty="0">
                <a:latin typeface="+mn-ea"/>
              </a:rPr>
              <a:t>b</a:t>
            </a:r>
            <a:r>
              <a:rPr kumimoji="1" lang="zh-CN" altLang="en-US" sz="1600" b="1" dirty="0">
                <a:latin typeface="+mn-ea"/>
              </a:rPr>
              <a:t>可知，局部变量不初始化，初值为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随机的值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；全局变量不初始化，初值为</a:t>
            </a:r>
            <a:r>
              <a:rPr kumimoji="1" lang="en-US" altLang="zh-CN" sz="1600" b="1" dirty="0">
                <a:latin typeface="+mn-ea"/>
              </a:rPr>
              <a:t>___0___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3</a:t>
            </a:r>
            <a:r>
              <a:rPr kumimoji="1" lang="zh-CN" altLang="en-US" sz="1600" b="1" dirty="0">
                <a:latin typeface="+mn-ea"/>
              </a:rPr>
              <a:t>、由截图可知，全局变量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的起始地址差</a:t>
            </a:r>
            <a:r>
              <a:rPr kumimoji="1" lang="en-US" altLang="zh-CN" sz="1600" b="1" dirty="0">
                <a:latin typeface="+mn-ea"/>
              </a:rPr>
              <a:t>_320__</a:t>
            </a:r>
            <a:r>
              <a:rPr kumimoji="1" lang="zh-CN" altLang="en-US" sz="1600" b="1" dirty="0">
                <a:latin typeface="+mn-ea"/>
              </a:rPr>
              <a:t>个字节；局部变量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之间差</a:t>
            </a:r>
            <a:r>
              <a:rPr kumimoji="1" lang="en-US" altLang="zh-CN" sz="1600" b="1" dirty="0">
                <a:latin typeface="+mn-ea"/>
              </a:rPr>
              <a:t>__12__</a:t>
            </a:r>
            <a:r>
              <a:rPr kumimoji="1" lang="zh-CN" altLang="en-US" sz="1600" b="1" dirty="0">
                <a:latin typeface="+mn-ea"/>
              </a:rPr>
              <a:t>个字节；全局和局部之前差</a:t>
            </a:r>
            <a:r>
              <a:rPr kumimoji="1" lang="en-US" altLang="zh-CN" sz="1600" b="1" dirty="0">
                <a:latin typeface="+mn-ea"/>
              </a:rPr>
              <a:t>___9mb___(</a:t>
            </a:r>
            <a:r>
              <a:rPr kumimoji="1" lang="zh-CN" altLang="en-US" sz="1600" b="1" dirty="0">
                <a:latin typeface="+mn-ea"/>
              </a:rPr>
              <a:t>单位</a:t>
            </a:r>
            <a:r>
              <a:rPr kumimoji="1" lang="en-US" altLang="zh-CN" sz="1600" b="1" dirty="0">
                <a:latin typeface="+mn-ea"/>
              </a:rPr>
              <a:t>KB/MB</a:t>
            </a:r>
            <a:r>
              <a:rPr kumimoji="1" lang="zh-CN" altLang="en-US" sz="1600" b="1" dirty="0">
                <a:latin typeface="+mn-ea"/>
              </a:rPr>
              <a:t>均可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，说明这是两个不同的存储区，全局变量在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静态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存储区，局部变量在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动态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存储区。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6250" y="2214245"/>
            <a:ext cx="2349500" cy="939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、变量同名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int a=10;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chemeClr val="accent2"/>
                </a:solidFill>
                <a:latin typeface="+mn-ea"/>
              </a:rPr>
              <a:t>short a;</a:t>
            </a:r>
            <a:endParaRPr lang="en-US" altLang="zh-CN" sz="1600" b="1" dirty="0">
              <a:solidFill>
                <a:schemeClr val="accent2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int x=5;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double x=1.2;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short p=1, p=2;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24401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、结合</a:t>
            </a:r>
            <a:r>
              <a:rPr kumimoji="1" lang="en-US" altLang="zh-CN" sz="1600" b="1" dirty="0">
                <a:latin typeface="+mn-ea"/>
              </a:rPr>
              <a:t>4.A/4.B</a:t>
            </a:r>
            <a:r>
              <a:rPr kumimoji="1" lang="zh-CN" altLang="en-US" sz="1600" b="1" dirty="0">
                <a:latin typeface="+mn-ea"/>
              </a:rPr>
              <a:t>可以得知：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级别的变量允许同名；</a:t>
            </a:r>
            <a:r>
              <a:rPr kumimoji="1" lang="en-US" altLang="zh-CN" sz="1600" b="1" dirty="0">
                <a:latin typeface="+mn-ea"/>
              </a:rPr>
              <a:t> __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级别的变量不允许同名；变量同名是的使用规则是</a:t>
            </a:r>
            <a:r>
              <a:rPr kumimoji="1" lang="en-US" altLang="zh-CN" sz="1600" b="1" dirty="0">
                <a:latin typeface="+mn-ea"/>
              </a:rPr>
              <a:t>____</a:t>
            </a:r>
            <a:r>
              <a:rPr kumimoji="1" lang="zh-CN" altLang="en-US" sz="1600" b="1" dirty="0">
                <a:latin typeface="+mn-ea"/>
              </a:rPr>
              <a:t>优先使用本级别的变量</a:t>
            </a:r>
            <a:r>
              <a:rPr kumimoji="1" lang="en-US" altLang="zh-CN" sz="1600" b="1" dirty="0">
                <a:latin typeface="+mn-ea"/>
              </a:rPr>
              <a:t>______</a:t>
            </a:r>
            <a:r>
              <a:rPr kumimoji="1" lang="zh-CN" altLang="en-US" sz="1600" b="1" dirty="0">
                <a:latin typeface="+mn-ea"/>
              </a:rPr>
              <a:t>。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39230" y="2380615"/>
            <a:ext cx="3592195" cy="6534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zh-CN" altLang="en-US" sz="1600" b="1" dirty="0">
                <a:latin typeface="+mn-ea"/>
              </a:rPr>
              <a:t>贴图要求：只需要截取输出窗口中的有效部分即可，如果全部截取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截取过大，则视为无效贴图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 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例：无效贴图                                                                       例：有效贴图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853" y="1614221"/>
            <a:ext cx="8291512" cy="48998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148" y="1614221"/>
            <a:ext cx="2257143" cy="6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、自动变量与静态局部变量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a=1;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a++;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"a=" &lt;&lt; a &lt;&lt; ' ' &lt;&lt; &amp;a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static int b=1;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b++;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"b=" &lt;&lt; b &lt;&lt; ' ' &lt;&lt; &amp;b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、结合</a:t>
            </a:r>
            <a:r>
              <a:rPr kumimoji="1" lang="en-US" altLang="zh-CN" sz="1600" b="1" dirty="0">
                <a:latin typeface="+mn-ea"/>
              </a:rPr>
              <a:t>a/b</a:t>
            </a:r>
            <a:r>
              <a:rPr kumimoji="1" lang="zh-CN" altLang="en-US" sz="1600" b="1" dirty="0">
                <a:latin typeface="+mn-ea"/>
              </a:rPr>
              <a:t>各自的地址和值，得到结论为：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自动变量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多次调用，则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仅第一次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进行初始化，函数运行结束后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不会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释放空间，下次进入时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再次分配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静态局部变量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多次调用，则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仅第一次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每次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仅第一次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进行初始化，函数运行结束后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不会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会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不会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释放空间，下次进入时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再次分配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继续使用上次的空间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根据上面的分析结果，自动变量应该放在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动态数据区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动态数据区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静态数据区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，静态局部变量应该放在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静态数据区</a:t>
            </a:r>
            <a:r>
              <a:rPr kumimoji="1" lang="en-US" altLang="zh-CN" sz="1600" b="1" dirty="0">
                <a:latin typeface="+mn-ea"/>
              </a:rPr>
              <a:t>____(</a:t>
            </a:r>
            <a:r>
              <a:rPr kumimoji="1" lang="zh-CN" altLang="en-US" sz="1600" b="1" dirty="0">
                <a:latin typeface="+mn-ea"/>
              </a:rPr>
              <a:t>动态数据区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静态数据区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44970" y="2339975"/>
            <a:ext cx="1581785" cy="9493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附：用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f1(int x)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y;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&amp;x &lt;&lt; ' ' &lt;&lt; &amp;y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打印地址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f2(long p)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float q;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&amp;p &lt;&lt; ' ' &lt;&lt; &amp;q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打印地址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f2(15L);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运行结果截图及结论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</a:t>
            </a:r>
            <a:r>
              <a:rPr kumimoji="1" lang="zh-CN" altLang="en-US" sz="1600" b="1" dirty="0">
                <a:latin typeface="+mn-ea"/>
              </a:rPr>
              <a:t>截图：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   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1.1 __x_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_p__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___0080FE18___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个字节空间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1.2 __y_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_q__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____0080FE04__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4</a:t>
            </a:r>
            <a:r>
              <a:rPr kumimoji="1" lang="zh-CN" altLang="en-US" sz="1600" b="1" dirty="0">
                <a:latin typeface="+mn-ea"/>
              </a:rPr>
              <a:t>个字节空间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、把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中</a:t>
            </a:r>
            <a:r>
              <a:rPr kumimoji="1" lang="en-US" altLang="zh-CN" sz="1600" b="1" dirty="0">
                <a:latin typeface="+mn-ea"/>
              </a:rPr>
              <a:t>float q</a:t>
            </a:r>
            <a:r>
              <a:rPr kumimoji="1" lang="zh-CN" altLang="en-US" sz="1600" b="1" dirty="0">
                <a:latin typeface="+mn-ea"/>
              </a:rPr>
              <a:t>改为</a:t>
            </a:r>
            <a:r>
              <a:rPr kumimoji="1" lang="en-US" altLang="zh-CN" sz="1600" b="1" dirty="0">
                <a:latin typeface="+mn-ea"/>
              </a:rPr>
              <a:t>short q</a:t>
            </a:r>
            <a:r>
              <a:rPr kumimoji="1" lang="zh-CN" altLang="en-US" sz="1600" b="1" dirty="0">
                <a:latin typeface="+mn-ea"/>
              </a:rPr>
              <a:t>，运行结果截图及结论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</a:t>
            </a:r>
            <a:r>
              <a:rPr kumimoji="1" lang="zh-CN" altLang="en-US" sz="1600" b="1" dirty="0">
                <a:latin typeface="+mn-ea"/>
              </a:rPr>
              <a:t> 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q</a:t>
            </a:r>
            <a:r>
              <a:rPr kumimoji="1" lang="zh-CN" altLang="en-US" sz="1600" b="1" dirty="0">
                <a:latin typeface="+mn-ea"/>
              </a:rPr>
              <a:t>和</a:t>
            </a:r>
            <a:r>
              <a:rPr kumimoji="1" lang="en-US" altLang="zh-CN" sz="1600" b="1" dirty="0">
                <a:latin typeface="+mn-ea"/>
              </a:rPr>
              <a:t>__x_</a:t>
            </a:r>
            <a:r>
              <a:rPr kumimoji="1" lang="zh-CN" altLang="en-US" sz="1600" b="1" dirty="0">
                <a:latin typeface="+mn-ea"/>
              </a:rPr>
              <a:t>共用了从</a:t>
            </a:r>
            <a:r>
              <a:rPr kumimoji="1" lang="en-US" altLang="zh-CN" sz="1600" b="1" dirty="0">
                <a:latin typeface="+mn-ea"/>
              </a:rPr>
              <a:t>___0095F670___</a:t>
            </a:r>
            <a:r>
              <a:rPr kumimoji="1" lang="zh-CN" altLang="en-US" sz="1600" b="1" dirty="0">
                <a:latin typeface="+mn-ea"/>
              </a:rPr>
              <a:t>开始的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个字节空间</a:t>
            </a:r>
            <a:r>
              <a:rPr kumimoji="1" lang="en-US" altLang="zh-CN" sz="1600" b="1" dirty="0">
                <a:latin typeface="+mn-ea"/>
              </a:rPr>
              <a:t>   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8955" y="1577340"/>
            <a:ext cx="2444750" cy="787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480" y="5102225"/>
            <a:ext cx="2292350" cy="723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B.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kumimoji="1"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latin typeface="+mn-ea"/>
              </a:rPr>
              <a:t>void f1(int x)</a:t>
            </a:r>
            <a:endParaRPr kumimoji="1" lang="en-US" altLang="zh-CN" sz="1600" b="1" dirty="0">
              <a:latin typeface="+mn-ea"/>
            </a:endParaRPr>
          </a:p>
          <a:p>
            <a:r>
              <a:rPr kumimoji="1" lang="en-US" altLang="zh-CN" sz="1600" b="1" dirty="0">
                <a:latin typeface="+mn-ea"/>
              </a:rPr>
              <a:t>{</a:t>
            </a:r>
            <a:endParaRPr kumimoji="1" lang="en-US" altLang="zh-CN" sz="1600" b="1" dirty="0">
              <a:latin typeface="+mn-ea"/>
            </a:endParaRPr>
          </a:p>
          <a:p>
            <a:pPr fontAlgn="base"/>
            <a:r>
              <a:rPr kumimoji="1" lang="en-US" altLang="zh-CN" sz="1600" b="1" dirty="0">
                <a:latin typeface="+mn-ea"/>
              </a:rPr>
              <a:t>    int y;</a:t>
            </a:r>
            <a:endParaRPr kumimoji="1" lang="en-US" altLang="zh-CN" sz="1600" b="1" dirty="0">
              <a:latin typeface="+mn-ea"/>
            </a:endParaRPr>
          </a:p>
          <a:p>
            <a:pPr fontAlgn="base"/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en-US" altLang="zh-CN" sz="1600" b="1" dirty="0" err="1">
                <a:latin typeface="+mn-ea"/>
              </a:rPr>
              <a:t>cout</a:t>
            </a:r>
            <a:r>
              <a:rPr kumimoji="1" lang="en-US" altLang="zh-CN" sz="1600" b="1" dirty="0">
                <a:latin typeface="+mn-ea"/>
              </a:rPr>
              <a:t> &lt;&lt; &amp;x &lt;&lt; ' '&lt;&lt; &amp;y &lt;&lt; </a:t>
            </a:r>
            <a:r>
              <a:rPr kumimoji="1" lang="en-US" altLang="zh-CN" sz="1600" b="1" dirty="0" err="1">
                <a:latin typeface="+mn-ea"/>
              </a:rPr>
              <a:t>endl</a:t>
            </a:r>
            <a:r>
              <a:rPr kumimoji="1" lang="en-US" altLang="zh-CN" sz="1600" b="1" dirty="0">
                <a:latin typeface="+mn-ea"/>
              </a:rPr>
              <a:t>;</a:t>
            </a:r>
            <a:endParaRPr kumimoji="1" lang="en-US" altLang="zh-CN" sz="1600" b="1" dirty="0">
              <a:latin typeface="+mn-ea"/>
            </a:endParaRPr>
          </a:p>
          <a:p>
            <a:pPr fontAlgn="base"/>
            <a:r>
              <a:rPr kumimoji="1" lang="en-US" altLang="zh-CN" sz="1600" b="1" dirty="0">
                <a:latin typeface="+mn-ea"/>
              </a:rPr>
              <a:t>}</a:t>
            </a:r>
            <a:endParaRPr kumimoji="1"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f1(10);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"..."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&lt;&lt;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</a:t>
            </a:r>
            <a:r>
              <a:rPr kumimoji="1" lang="zh-CN" altLang="en-US" sz="1600" b="1" dirty="0">
                <a:latin typeface="+mn-ea"/>
              </a:rPr>
              <a:t>本示例中，三次调用时分配的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空间，三次调用时分配的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dirty="0">
                <a:latin typeface="+mn-ea"/>
              </a:rPr>
              <a:t>__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2.2 </a:t>
            </a:r>
            <a:r>
              <a:rPr kumimoji="1" lang="zh-CN" altLang="en-US" sz="1600" b="1" dirty="0">
                <a:latin typeface="+mn-ea"/>
              </a:rPr>
              <a:t>总结形参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和自动变量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的分配和释放规则</a:t>
            </a:r>
            <a:endParaRPr kumimoji="1" lang="zh-CN" altLang="en-US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+mn-ea"/>
              </a:rPr>
              <a:t>形式参数</a:t>
            </a:r>
            <a:r>
              <a:rPr kumimoji="1" lang="en-US" altLang="zh-CN" sz="1600" b="1" dirty="0">
                <a:latin typeface="+mn-ea"/>
              </a:rPr>
              <a:t>x</a:t>
            </a:r>
            <a:r>
              <a:rPr kumimoji="1" lang="zh-CN" altLang="en-US" sz="1600" b="1" dirty="0">
                <a:latin typeface="+mn-ea"/>
              </a:rPr>
              <a:t>和自动变量</a:t>
            </a: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都是在调用的时候随机分配到一个地址，在函数调用结束之后马上释放。之后调用别的函数的形式参数和自动变量时会被调用同样的地址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1120" y="1645920"/>
            <a:ext cx="2197100" cy="1257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C.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f1()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int a = 15;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f2()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long a = 70000;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f3()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short a = 23;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f1();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f2();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f3();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1</a:t>
            </a:r>
            <a:r>
              <a:rPr kumimoji="1" lang="zh-CN" altLang="en-US" sz="1600" b="1" dirty="0">
                <a:latin typeface="+mn-ea"/>
              </a:rPr>
              <a:t>、运行结果截图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、结论：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2.1 f1/f2/f3</a:t>
            </a:r>
            <a:r>
              <a:rPr kumimoji="1" lang="zh-CN" altLang="en-US" sz="1600" b="1" dirty="0">
                <a:latin typeface="+mn-ea"/>
              </a:rPr>
              <a:t>中的三个</a:t>
            </a:r>
            <a:r>
              <a:rPr kumimoji="1" lang="en-US" altLang="zh-CN" sz="1600" b="1" dirty="0">
                <a:latin typeface="+mn-ea"/>
              </a:rPr>
              <a:t>a</a:t>
            </a:r>
            <a:r>
              <a:rPr kumimoji="1" lang="zh-CN" altLang="en-US" sz="1600" b="1" dirty="0">
                <a:latin typeface="+mn-ea"/>
              </a:rPr>
              <a:t>占用</a:t>
            </a:r>
            <a:r>
              <a:rPr kumimoji="1" lang="en-US" altLang="zh-CN" sz="1600" b="1" dirty="0">
                <a:latin typeface="+mn-ea"/>
              </a:rPr>
              <a:t>___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___(</a:t>
            </a:r>
            <a:r>
              <a:rPr kumimoji="1" lang="zh-CN" altLang="en-US" sz="1600" b="1" dirty="0">
                <a:latin typeface="+mn-ea"/>
              </a:rPr>
              <a:t>相同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不同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空间</a:t>
            </a:r>
            <a:endParaRPr kumimoji="1" lang="en-US" altLang="zh-CN" sz="16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+mn-ea"/>
              </a:rPr>
              <a:t>   2.2 </a:t>
            </a:r>
            <a:r>
              <a:rPr kumimoji="1" lang="zh-CN" altLang="en-US" sz="1600" b="1" dirty="0">
                <a:latin typeface="+mn-ea"/>
              </a:rPr>
              <a:t>如果当前正在执行</a:t>
            </a:r>
            <a:r>
              <a:rPr kumimoji="1" lang="en-US" altLang="zh-CN" sz="1600" b="1" dirty="0">
                <a:latin typeface="+mn-ea"/>
              </a:rPr>
              <a:t>f2</a:t>
            </a:r>
            <a:r>
              <a:rPr kumimoji="1" lang="zh-CN" altLang="en-US" sz="1600" b="1" dirty="0">
                <a:latin typeface="+mn-ea"/>
              </a:rPr>
              <a:t>函数，则</a:t>
            </a:r>
            <a:r>
              <a:rPr kumimoji="1" lang="en-US" altLang="zh-CN" sz="1600" b="1" dirty="0">
                <a:latin typeface="+mn-ea"/>
              </a:rPr>
              <a:t>f1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a___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)</a:t>
            </a:r>
            <a:r>
              <a:rPr kumimoji="1" lang="zh-CN" altLang="en-US" sz="1600" b="1" dirty="0">
                <a:latin typeface="+mn-ea"/>
              </a:rPr>
              <a:t>，</a:t>
            </a:r>
            <a:r>
              <a:rPr kumimoji="1" lang="en-US" altLang="zh-CN" sz="1600" b="1" dirty="0">
                <a:latin typeface="+mn-ea"/>
              </a:rPr>
              <a:t> f3</a:t>
            </a:r>
            <a:r>
              <a:rPr kumimoji="1" lang="zh-CN" altLang="en-US" sz="1600" b="1" dirty="0">
                <a:latin typeface="+mn-ea"/>
              </a:rPr>
              <a:t>中的</a:t>
            </a:r>
            <a:r>
              <a:rPr kumimoji="1" lang="en-US" altLang="zh-CN" sz="1600" b="1" dirty="0">
                <a:latin typeface="+mn-ea"/>
              </a:rPr>
              <a:t>a___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__(</a:t>
            </a:r>
            <a:r>
              <a:rPr kumimoji="1" lang="zh-CN" altLang="en-US" sz="1600" b="1" dirty="0">
                <a:latin typeface="+mn-ea"/>
              </a:rPr>
              <a:t>未分配</a:t>
            </a:r>
            <a:r>
              <a:rPr kumimoji="1" lang="en-US" altLang="zh-CN" sz="1600" b="1" dirty="0">
                <a:latin typeface="+mn-ea"/>
              </a:rPr>
              <a:t>/</a:t>
            </a:r>
            <a:r>
              <a:rPr kumimoji="1" lang="zh-CN" altLang="en-US" sz="1600" b="1" dirty="0">
                <a:latin typeface="+mn-ea"/>
              </a:rPr>
              <a:t>已释放</a:t>
            </a:r>
            <a:r>
              <a:rPr kumimoji="1" lang="en-US" altLang="zh-CN" sz="1600" b="1" dirty="0">
                <a:latin typeface="+mn-ea"/>
              </a:rPr>
              <a:t>)</a:t>
            </a:r>
            <a:endParaRPr kumimoji="1" lang="en-US" altLang="zh-CN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31100" y="1599565"/>
            <a:ext cx="2171700" cy="863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、自动变量及形参的分配与释放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D.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200" b="1" dirty="0">
                <a:latin typeface="+mn-ea"/>
              </a:rPr>
              <a:t>#include &lt;iostream&gt;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using namespace std;</a:t>
            </a:r>
            <a:endParaRPr lang="en-US" altLang="zh-CN" sz="1200" b="1" dirty="0">
              <a:latin typeface="+mn-ea"/>
            </a:endParaRPr>
          </a:p>
          <a:p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f3()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short a = 23;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"f3  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f2()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long a = 70000;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"f2-1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f3();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"f2-2 "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void f1()</a:t>
            </a:r>
            <a:endParaRPr kumimoji="1" lang="en-US" altLang="zh-CN" sz="1200" b="1" dirty="0">
              <a:latin typeface="+mn-ea"/>
            </a:endParaRPr>
          </a:p>
          <a:p>
            <a:r>
              <a:rPr kumimoji="1" lang="en-US" altLang="zh-CN" sz="1200" b="1" dirty="0">
                <a:latin typeface="+mn-ea"/>
              </a:rPr>
              <a:t>{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int a = 15;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"f1-1 " &lt;&lt; &amp;a &lt;&lt; ' '&lt;&lt; a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latin typeface="+mn-ea"/>
            </a:endParaRPr>
          </a:p>
          <a:p>
            <a:pPr fontAlgn="base"/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  f2();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    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en-US" altLang="zh-CN" sz="1200" b="1" dirty="0">
                <a:latin typeface="+mn-ea"/>
              </a:rPr>
              <a:t> &lt;&lt; "f1-2 " &lt;&lt; </a:t>
            </a:r>
            <a:r>
              <a:rPr kumimoji="1" lang="en-US" altLang="zh-CN" sz="1200" b="1" dirty="0" err="1">
                <a:latin typeface="+mn-ea"/>
              </a:rPr>
              <a:t>endl</a:t>
            </a:r>
            <a:r>
              <a:rPr kumimoji="1" lang="en-US" altLang="zh-CN" sz="1200" b="1" dirty="0">
                <a:latin typeface="+mn-ea"/>
              </a:rPr>
              <a:t>;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/>
            <a:r>
              <a:rPr kumimoji="1" lang="en-US" altLang="zh-CN" sz="1200" b="1" dirty="0">
                <a:latin typeface="+mn-ea"/>
              </a:rPr>
              <a:t>}</a:t>
            </a:r>
            <a:endParaRPr kumimoji="1"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{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f1();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return 0;</a:t>
            </a:r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}</a:t>
            </a:r>
            <a:endParaRPr lang="en-US" altLang="zh-CN" sz="12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494998" y="1323975"/>
            <a:ext cx="6344452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1</a:t>
            </a:r>
            <a:r>
              <a:rPr kumimoji="1" lang="zh-CN" altLang="en-US" sz="1200" b="1" dirty="0">
                <a:latin typeface="+mn-ea"/>
              </a:rPr>
              <a:t>、运行结果截图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2</a:t>
            </a:r>
            <a:r>
              <a:rPr kumimoji="1" lang="zh-CN" altLang="en-US" sz="1200" b="1" dirty="0">
                <a:latin typeface="+mn-ea"/>
              </a:rPr>
              <a:t>、结论：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2.1 f1/f2/f3</a:t>
            </a:r>
            <a:r>
              <a:rPr kumimoji="1" lang="zh-CN" altLang="en-US" sz="1200" b="1" dirty="0">
                <a:latin typeface="+mn-ea"/>
              </a:rPr>
              <a:t>中的三个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占用</a:t>
            </a:r>
            <a:r>
              <a:rPr kumimoji="1" lang="en-US" altLang="zh-CN" sz="1200" b="1" dirty="0">
                <a:latin typeface="+mn-ea"/>
              </a:rPr>
              <a:t>___</a:t>
            </a:r>
            <a:r>
              <a:rPr kumimoji="1" lang="zh-CN" altLang="en-US" sz="1200" b="1" dirty="0">
                <a:latin typeface="+mn-ea"/>
              </a:rPr>
              <a:t>不同</a:t>
            </a:r>
            <a:r>
              <a:rPr kumimoji="1" lang="en-US" altLang="zh-CN" sz="1200" b="1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相同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不同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空间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2.2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cout-1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a___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2.3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cout-2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a___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a___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2.4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cout-1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a____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2.5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f2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>
                <a:latin typeface="+mn-ea"/>
              </a:rPr>
              <a:t>cout-2</a:t>
            </a:r>
            <a:r>
              <a:rPr kumimoji="1" lang="zh-CN" altLang="en-US" sz="1200" b="1" dirty="0">
                <a:latin typeface="+mn-ea"/>
              </a:rPr>
              <a:t>语句，则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f3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a___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   </a:t>
            </a:r>
            <a:r>
              <a:rPr kumimoji="1" lang="en-US" altLang="zh-CN" sz="1200" b="1" dirty="0">
                <a:latin typeface="+mn-ea"/>
              </a:rPr>
              <a:t>2.6 </a:t>
            </a:r>
            <a:r>
              <a:rPr kumimoji="1" lang="zh-CN" altLang="en-US" sz="1200" b="1" dirty="0">
                <a:latin typeface="+mn-ea"/>
              </a:rPr>
              <a:t>如果当前正在执行</a:t>
            </a:r>
            <a:r>
              <a:rPr kumimoji="1" lang="en-US" altLang="zh-CN" sz="1200" b="1" dirty="0">
                <a:latin typeface="+mn-ea"/>
              </a:rPr>
              <a:t>f3</a:t>
            </a:r>
            <a:r>
              <a:rPr kumimoji="1" lang="zh-CN" altLang="en-US" sz="1200" b="1" dirty="0">
                <a:latin typeface="+mn-ea"/>
              </a:rPr>
              <a:t>函数的</a:t>
            </a:r>
            <a:r>
              <a:rPr kumimoji="1" lang="en-US" altLang="zh-CN" sz="1200" b="1" dirty="0" err="1">
                <a:latin typeface="+mn-ea"/>
              </a:rPr>
              <a:t>cout</a:t>
            </a:r>
            <a:r>
              <a:rPr kumimoji="1" lang="zh-CN" altLang="en-US" sz="1200" b="1" dirty="0">
                <a:latin typeface="+mn-ea"/>
              </a:rPr>
              <a:t>语句，  则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a___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r>
              <a:rPr kumimoji="1" lang="zh-CN" altLang="en-US" sz="1200" b="1" dirty="0">
                <a:latin typeface="+mn-ea"/>
              </a:rPr>
              <a:t>，</a:t>
            </a:r>
            <a:r>
              <a:rPr kumimoji="1" lang="en-US" altLang="zh-CN" sz="1200" b="1" dirty="0">
                <a:latin typeface="+mn-ea"/>
              </a:rPr>
              <a:t> f2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a__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___(</a:t>
            </a:r>
            <a:r>
              <a:rPr kumimoji="1" lang="zh-CN" altLang="en-US" sz="1200" b="1" dirty="0">
                <a:latin typeface="+mn-ea"/>
              </a:rPr>
              <a:t>未分配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已分配</a:t>
            </a:r>
            <a:r>
              <a:rPr kumimoji="1" lang="en-US" altLang="zh-CN" sz="1200" b="1" dirty="0">
                <a:latin typeface="+mn-ea"/>
              </a:rPr>
              <a:t>/</a:t>
            </a:r>
            <a:r>
              <a:rPr kumimoji="1" lang="zh-CN" altLang="en-US" sz="1200" b="1" dirty="0">
                <a:latin typeface="+mn-ea"/>
              </a:rPr>
              <a:t>已释放</a:t>
            </a:r>
            <a:r>
              <a:rPr kumimoji="1" lang="en-US" altLang="zh-CN" sz="1200" b="1" dirty="0">
                <a:latin typeface="+mn-ea"/>
              </a:rPr>
              <a:t>)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latin typeface="+mn-ea"/>
              </a:rPr>
              <a:t>   2.7 </a:t>
            </a:r>
            <a:r>
              <a:rPr kumimoji="1" lang="zh-CN" altLang="en-US" sz="1200" b="1" dirty="0">
                <a:latin typeface="+mn-ea"/>
              </a:rPr>
              <a:t>上述</a:t>
            </a:r>
            <a:r>
              <a:rPr kumimoji="1" lang="en-US" altLang="zh-CN" sz="1200" b="1" dirty="0">
                <a:latin typeface="+mn-ea"/>
              </a:rPr>
              <a:t>2.2~2.6</a:t>
            </a:r>
            <a:r>
              <a:rPr kumimoji="1" lang="zh-CN" altLang="en-US" sz="1200" b="1" dirty="0">
                <a:latin typeface="+mn-ea"/>
              </a:rPr>
              <a:t>问题中如果某个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是已分配状态，则此时这个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在何处？</a:t>
            </a: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200" b="1" dirty="0"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200" b="1" dirty="0">
                <a:latin typeface="+mn-ea"/>
              </a:rPr>
              <a:t>陆续分配在</a:t>
            </a:r>
            <a:r>
              <a:rPr kumimoji="1" lang="en-US" altLang="zh-CN" sz="1200" b="1" dirty="0">
                <a:latin typeface="+mn-ea"/>
              </a:rPr>
              <a:t>f1</a:t>
            </a:r>
            <a:r>
              <a:rPr kumimoji="1" lang="zh-CN" altLang="en-US" sz="1200" b="1" dirty="0">
                <a:latin typeface="+mn-ea"/>
              </a:rPr>
              <a:t>中的</a:t>
            </a:r>
            <a:r>
              <a:rPr kumimoji="1" lang="en-US" altLang="zh-CN" sz="1200" b="1" dirty="0">
                <a:latin typeface="+mn-ea"/>
              </a:rPr>
              <a:t>a</a:t>
            </a:r>
            <a:r>
              <a:rPr kumimoji="1" lang="zh-CN" altLang="en-US" sz="1200" b="1" dirty="0">
                <a:latin typeface="+mn-ea"/>
              </a:rPr>
              <a:t>之后。</a:t>
            </a:r>
            <a:endParaRPr kumimoji="1" lang="zh-CN" altLang="en-US" sz="12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1235" y="1323975"/>
            <a:ext cx="243840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eaLnBrk="1" hangingPunct="1"/>
            <a:endParaRPr lang="en-US" altLang="zh-CN" sz="2800" b="1" dirty="0">
              <a:latin typeface="+mn-ea"/>
            </a:endParaRPr>
          </a:p>
          <a:p>
            <a:pPr eaLnBrk="1" hangingPunct="1"/>
            <a:r>
              <a:rPr lang="zh-CN" altLang="en-US" sz="2800" b="1" dirty="0">
                <a:latin typeface="+mn-ea"/>
              </a:rPr>
              <a:t>此页不要删除，也没有意义，仅仅为了分隔题目</a:t>
            </a:r>
            <a:endParaRPr lang="en-US" altLang="zh-CN" sz="2800" b="1" dirty="0">
              <a:latin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变量类型</a:t>
            </a:r>
            <a:endParaRPr lang="en-US" altLang="zh-CN" sz="28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、局部变量的作用范围</a:t>
            </a:r>
            <a:endParaRPr lang="en-US" altLang="zh-CN" sz="1600" b="1" dirty="0">
              <a:latin typeface="+mn-ea"/>
            </a:endParaRPr>
          </a:p>
          <a:p>
            <a:pPr algn="l" eaLnBrk="1" hangingPunct="1"/>
            <a:r>
              <a:rPr lang="en-US" altLang="zh-CN" sz="1600" b="1" dirty="0">
                <a:latin typeface="+mn-ea"/>
              </a:rPr>
              <a:t>   A.</a:t>
            </a:r>
            <a:r>
              <a:rPr lang="zh-CN" altLang="en-US" sz="1600" b="1" dirty="0">
                <a:latin typeface="+mn-ea"/>
              </a:rPr>
              <a:t>观察下列程序的运行结果，回答问题并将程序的运行结果截图贴上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如果有错则贴错误信息截图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592114" y="1323975"/>
            <a:ext cx="10247336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void fun()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</a:t>
            </a:r>
            <a:r>
              <a:rPr lang="en-US" altLang="zh-CN" sz="1600" b="1" dirty="0" err="1">
                <a:latin typeface="+mn-ea"/>
              </a:rPr>
              <a:t>i,a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a=15;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for(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=0;i&lt;10;i++) 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int y;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y=11;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a=16;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y=12;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a=17;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/*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注意：输出必须改为自己学号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-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姓名 *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"1234567-</a:t>
            </a:r>
            <a:r>
              <a:rPr lang="zh-CN" altLang="en-US" sz="1600" b="1" dirty="0">
                <a:latin typeface="+mn-ea"/>
              </a:rPr>
              <a:t>张三</a:t>
            </a:r>
            <a:r>
              <a:rPr lang="en-US" altLang="zh-CN" sz="1600" b="1" dirty="0">
                <a:latin typeface="+mn-ea"/>
              </a:rPr>
              <a:t>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fun();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34026" y="1323975"/>
            <a:ext cx="5305424" cy="521017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注：如果是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error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如果是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，贴</a:t>
            </a:r>
            <a:r>
              <a:rPr kumimoji="1" lang="en-US" altLang="zh-CN" sz="1600" b="1" dirty="0">
                <a:latin typeface="+mn-ea"/>
              </a:rPr>
              <a:t>warning</a:t>
            </a:r>
            <a:r>
              <a:rPr kumimoji="1" lang="zh-CN" altLang="en-US" sz="1600" b="1" dirty="0">
                <a:latin typeface="+mn-ea"/>
              </a:rPr>
              <a:t>截图</a:t>
            </a:r>
            <a:r>
              <a:rPr kumimoji="1" lang="en-US" altLang="zh-CN" sz="1600" b="1" dirty="0">
                <a:latin typeface="+mn-ea"/>
              </a:rPr>
              <a:t>+</a:t>
            </a:r>
            <a:r>
              <a:rPr kumimoji="1" lang="zh-CN" altLang="en-US" sz="1600" b="1" dirty="0">
                <a:latin typeface="+mn-ea"/>
              </a:rPr>
              <a:t>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    </a:t>
            </a:r>
            <a:r>
              <a:rPr kumimoji="1" lang="zh-CN" altLang="en-US" sz="1600" b="1" dirty="0">
                <a:latin typeface="+mn-ea"/>
              </a:rPr>
              <a:t>如果正常，贴运行结果</a:t>
            </a: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1</a:t>
            </a: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、</a:t>
            </a:r>
            <a:r>
              <a:rPr kumimoji="1" lang="zh-CN" altLang="en-US" sz="1600" b="1" dirty="0">
                <a:latin typeface="+mn-ea"/>
              </a:rPr>
              <a:t>截图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zh-CN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2</a:t>
            </a:r>
            <a:r>
              <a:rPr kumimoji="1" lang="zh-CN" altLang="en-US" sz="1600" b="1" dirty="0">
                <a:latin typeface="+mn-ea"/>
              </a:rPr>
              <a:t>、解释出现的</a:t>
            </a:r>
            <a:r>
              <a:rPr kumimoji="1" lang="en-US" altLang="zh-CN" sz="1600" b="1" dirty="0">
                <a:latin typeface="+mn-ea"/>
              </a:rPr>
              <a:t>error/warning</a:t>
            </a:r>
            <a:r>
              <a:rPr kumimoji="1" lang="zh-CN" altLang="en-US" sz="1600" b="1" dirty="0">
                <a:latin typeface="+mn-ea"/>
              </a:rPr>
              <a:t>的原因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for</a:t>
            </a:r>
            <a:r>
              <a:rPr kumimoji="1" lang="zh-CN" altLang="en-US" sz="1600" b="1" dirty="0">
                <a:latin typeface="+mn-ea"/>
              </a:rPr>
              <a:t>循环之后</a:t>
            </a:r>
            <a:r>
              <a:rPr kumimoji="1" lang="en-US" altLang="zh-CN" sz="1600" b="1" dirty="0">
                <a:latin typeface="+mn-ea"/>
              </a:rPr>
              <a:t>int y</a:t>
            </a:r>
            <a:r>
              <a:rPr kumimoji="1" lang="zh-CN" altLang="en-US" sz="1600" b="1" dirty="0">
                <a:latin typeface="+mn-ea"/>
              </a:rPr>
              <a:t>内存已经释放而下面还是调用了</a:t>
            </a:r>
            <a:endParaRPr kumimoji="1" lang="zh-CN" altLang="en-US" sz="1600" b="1" dirty="0"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1600" b="1" dirty="0">
                <a:latin typeface="+mn-ea"/>
              </a:rPr>
              <a:t>y</a:t>
            </a:r>
            <a:r>
              <a:rPr kumimoji="1" lang="zh-CN" altLang="en-US" sz="1600" b="1" dirty="0">
                <a:latin typeface="+mn-ea"/>
              </a:rPr>
              <a:t>，因此报错。</a:t>
            </a:r>
            <a:endParaRPr kumimoji="1" lang="zh-CN" altLang="en-US" sz="1600" b="1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1315" y="2399665"/>
            <a:ext cx="3833495" cy="3244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7930</Words>
  <Application>WPS 演示</Application>
  <PresentationFormat>宽屏</PresentationFormat>
  <Paragraphs>574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Times New Roman</vt:lpstr>
      <vt:lpstr>Wingdings 2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几</cp:lastModifiedBy>
  <cp:revision>245</cp:revision>
  <dcterms:created xsi:type="dcterms:W3CDTF">2020-08-13T13:39:00Z</dcterms:created>
  <dcterms:modified xsi:type="dcterms:W3CDTF">2024-04-24T07:46:13Z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4CC17F991DEB424A82BE87291195CEFE_12</vt:lpwstr>
  </property>
  <property fmtid="{D5CDD505-2E9C-101B-9397-08002B2CF9AE}" pid="3" name="KSOProductBuildVer">
    <vt:lpwstr>2052-12.1.0.16729</vt:lpwstr>
  </property>
</Properties>
</file>