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545" r:id="rId6"/>
    <p:sldId id="1567" r:id="rId8"/>
    <p:sldId id="1568" r:id="rId9"/>
    <p:sldId id="1569" r:id="rId10"/>
    <p:sldId id="1493" r:id="rId11"/>
    <p:sldId id="1538" r:id="rId12"/>
    <p:sldId id="1570" r:id="rId13"/>
    <p:sldId id="1571" r:id="rId14"/>
    <p:sldId id="1572" r:id="rId15"/>
    <p:sldId id="1356"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3.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tags" Target="../tags/tag9.xml"/><Relationship Id="rId1" Type="http://schemas.openxmlformats.org/officeDocument/2006/relationships/tags" Target="../tags/tag8.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4.png"/><Relationship Id="rId2" Type="http://schemas.openxmlformats.org/officeDocument/2006/relationships/tags" Target="../tags/tag11.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tags" Target="../tags/tag13.xml"/><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3.png"/><Relationship Id="rId3" Type="http://schemas.openxmlformats.org/officeDocument/2006/relationships/image" Target="../media/image7.png"/><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2024.11.24</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zh-CN" altLang="en-US" sz="1800" dirty="0">
                <a:effectLst/>
                <a:latin typeface="微软雅黑" panose="020B0503020204020204" charset="-122"/>
                <a:ea typeface="微软雅黑" panose="020B0503020204020204" charset="-122"/>
              </a:rPr>
              <a:t>想法和计划</a:t>
            </a:r>
            <a:endParaRPr lang="zh-CN" altLang="en-US" sz="1800" dirty="0">
              <a:effectLst/>
              <a:latin typeface="微软雅黑" panose="020B0503020204020204" charset="-122"/>
              <a:ea typeface="微软雅黑" panose="020B0503020204020204" charset="-122"/>
            </a:endParaRPr>
          </a:p>
        </p:txBody>
      </p:sp>
      <p:sp>
        <p:nvSpPr>
          <p:cNvPr id="8" name="文本框 7"/>
          <p:cNvSpPr txBox="1"/>
          <p:nvPr>
            <p:custDataLst>
              <p:tags r:id="rId2"/>
            </p:custDataLst>
          </p:nvPr>
        </p:nvSpPr>
        <p:spPr>
          <a:xfrm>
            <a:off x="97790" y="594360"/>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计划</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286385" y="1155700"/>
            <a:ext cx="1146619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因为老师说过用到数据需要和老师请示，所以我想的就是乘着离组会还有两天时间别浪费了。跑一跑实验。</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关于留学</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zh-CN" altLang="en-US" sz="1800" dirty="0">
                <a:effectLst/>
                <a:latin typeface="微软雅黑" panose="020B0503020204020204" charset="-122"/>
                <a:ea typeface="微软雅黑" panose="020B0503020204020204" charset="-122"/>
              </a:rPr>
              <a:t>关于留学</a:t>
            </a:r>
            <a:endParaRPr lang="zh-CN" altLang="en-US" sz="1800" dirty="0">
              <a:effectLst/>
              <a:latin typeface="微软雅黑" panose="020B0503020204020204" charset="-122"/>
              <a:ea typeface="微软雅黑" panose="020B0503020204020204" charset="-122"/>
            </a:endParaRPr>
          </a:p>
        </p:txBody>
      </p:sp>
      <p:sp>
        <p:nvSpPr>
          <p:cNvPr id="8" name="文本框 7"/>
          <p:cNvSpPr txBox="1"/>
          <p:nvPr>
            <p:custDataLst>
              <p:tags r:id="rId2"/>
            </p:custDataLst>
          </p:nvPr>
        </p:nvSpPr>
        <p:spPr>
          <a:xfrm>
            <a:off x="97790" y="594360"/>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规划</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286385" y="1155700"/>
            <a:ext cx="1146619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也和留学中介联系了，对对应的目标区域教授套词，现在就是需要好好做科研。争取在大三下学期</a:t>
            </a:r>
            <a:r>
              <a:rPr lang="en-US" altLang="zh-CN" sz="1600" dirty="0">
                <a:solidFill>
                  <a:schemeClr val="tx1"/>
                </a:solidFill>
                <a:latin typeface="微软雅黑" panose="020B0503020204020204" charset="-122"/>
                <a:ea typeface="微软雅黑" panose="020B0503020204020204" charset="-122"/>
              </a:rPr>
              <a:t>6</a:t>
            </a:r>
            <a:r>
              <a:rPr lang="zh-CN" altLang="en-US" sz="1600" dirty="0">
                <a:solidFill>
                  <a:schemeClr val="tx1"/>
                </a:solidFill>
                <a:latin typeface="微软雅黑" panose="020B0503020204020204" charset="-122"/>
                <a:ea typeface="微软雅黑" panose="020B0503020204020204" charset="-122"/>
              </a:rPr>
              <a:t>月份（毕业年份的前一年）之前能够有初步成果。</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比赛相应关系不大的我都打算搁置了（算法，数学建模等），但是机器人那边作为管理层可能比较难说走就走而且我还用着老师提供的服务器（</a:t>
            </a:r>
            <a:r>
              <a:rPr lang="en-US" altLang="zh-CN" sz="1600" dirty="0">
                <a:solidFill>
                  <a:schemeClr val="tx1"/>
                </a:solidFill>
                <a:latin typeface="微软雅黑" panose="020B0503020204020204" charset="-122"/>
                <a:ea typeface="微软雅黑" panose="020B0503020204020204" charset="-122"/>
              </a:rPr>
              <a:t>8</a:t>
            </a:r>
            <a:r>
              <a:rPr lang="zh-CN" altLang="en-US" sz="1600" dirty="0">
                <a:solidFill>
                  <a:schemeClr val="tx1"/>
                </a:solidFill>
                <a:latin typeface="微软雅黑" panose="020B0503020204020204" charset="-122"/>
                <a:ea typeface="微软雅黑" panose="020B0503020204020204" charset="-122"/>
              </a:rPr>
              <a:t>张</a:t>
            </a:r>
            <a:r>
              <a:rPr lang="en-US" altLang="zh-CN" sz="1600" dirty="0">
                <a:solidFill>
                  <a:schemeClr val="tx1"/>
                </a:solidFill>
                <a:latin typeface="微软雅黑" panose="020B0503020204020204" charset="-122"/>
                <a:ea typeface="微软雅黑" panose="020B0503020204020204" charset="-122"/>
              </a:rPr>
              <a:t>Tesla v100</a:t>
            </a:r>
            <a:r>
              <a:rPr lang="zh-CN" altLang="en-US" sz="1600" dirty="0">
                <a:solidFill>
                  <a:schemeClr val="tx1"/>
                </a:solidFill>
                <a:latin typeface="微软雅黑" panose="020B0503020204020204" charset="-122"/>
                <a:ea typeface="微软雅黑" panose="020B0503020204020204" charset="-122"/>
              </a:rPr>
              <a:t>），我留在机器人实验室也是给组里提供资源。但是我会减少我随队参加比赛的次数。</a:t>
            </a:r>
            <a:endParaRPr lang="zh-CN" altLang="en-US" sz="1600" dirty="0">
              <a:solidFill>
                <a:schemeClr val="tx1"/>
              </a:solidFill>
              <a:latin typeface="微软雅黑" panose="020B0503020204020204" charset="-122"/>
              <a:ea typeface="微软雅黑" panose="020B0503020204020204" charset="-122"/>
            </a:endParaRPr>
          </a:p>
        </p:txBody>
      </p:sp>
      <p:sp>
        <p:nvSpPr>
          <p:cNvPr id="2" name="文本框 1"/>
          <p:cNvSpPr txBox="1"/>
          <p:nvPr>
            <p:custDataLst>
              <p:tags r:id="rId3"/>
            </p:custDataLst>
          </p:nvPr>
        </p:nvSpPr>
        <p:spPr>
          <a:xfrm>
            <a:off x="97790" y="2202815"/>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计划</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custDataLst>
              <p:tags r:id="rId2"/>
            </p:custDataLst>
          </p:nvPr>
        </p:nvSpPr>
        <p:spPr>
          <a:xfrm>
            <a:off x="3989070" y="2415540"/>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custDataLst>
              <p:tags r:id="rId3"/>
            </p:custDataLst>
          </p:nvPr>
        </p:nvSpPr>
        <p:spPr>
          <a:xfrm>
            <a:off x="3031490" y="256413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7" name="文本框 6"/>
          <p:cNvSpPr txBox="1"/>
          <p:nvPr>
            <p:custDataLst>
              <p:tags r:id="rId4"/>
            </p:custDataLst>
          </p:nvPr>
        </p:nvSpPr>
        <p:spPr>
          <a:xfrm>
            <a:off x="3406140" y="1590040"/>
            <a:ext cx="830453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调研情况</a:t>
            </a:r>
            <a:endParaRPr lang="zh-CN" altLang="en-US" sz="2400" dirty="0">
              <a:solidFill>
                <a:srgbClr val="383987"/>
              </a:solidFill>
              <a:latin typeface="微软雅黑" panose="020B0503020204020204" charset="-122"/>
              <a:ea typeface="微软雅黑" panose="020B0503020204020204" charset="-122"/>
              <a:sym typeface="+mn-ea"/>
            </a:endParaRPr>
          </a:p>
        </p:txBody>
      </p:sp>
      <p:sp>
        <p:nvSpPr>
          <p:cNvPr id="9" name="文本框 8"/>
          <p:cNvSpPr txBox="1"/>
          <p:nvPr>
            <p:custDataLst>
              <p:tags r:id="rId5"/>
            </p:custDataLst>
          </p:nvPr>
        </p:nvSpPr>
        <p:spPr>
          <a:xfrm>
            <a:off x="3031490" y="163449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2" name="文本框 11"/>
          <p:cNvSpPr txBox="1"/>
          <p:nvPr>
            <p:custDataLst>
              <p:tags r:id="rId6"/>
            </p:custDataLst>
          </p:nvPr>
        </p:nvSpPr>
        <p:spPr>
          <a:xfrm>
            <a:off x="3827179" y="249872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sz="2400" dirty="0">
                <a:solidFill>
                  <a:srgbClr val="383987"/>
                </a:solidFill>
                <a:latin typeface="微软雅黑" panose="020B0503020204020204" charset="-122"/>
                <a:ea typeface="微软雅黑" panose="020B0503020204020204" charset="-122"/>
                <a:sym typeface="+mn-ea"/>
              </a:rPr>
              <a:t>想法和计划</a:t>
            </a:r>
            <a:endParaRPr lang="zh-CN" sz="2400" dirty="0">
              <a:solidFill>
                <a:srgbClr val="383987"/>
              </a:solidFill>
              <a:latin typeface="微软雅黑" panose="020B0503020204020204" charset="-122"/>
              <a:ea typeface="微软雅黑" panose="020B0503020204020204" charset="-122"/>
              <a:sym typeface="+mn-ea"/>
            </a:endParaRPr>
          </a:p>
        </p:txBody>
      </p:sp>
      <p:sp>
        <p:nvSpPr>
          <p:cNvPr id="2" name="文本框 1"/>
          <p:cNvSpPr txBox="1"/>
          <p:nvPr>
            <p:custDataLst>
              <p:tags r:id="rId7"/>
            </p:custDataLst>
          </p:nvPr>
        </p:nvSpPr>
        <p:spPr>
          <a:xfrm>
            <a:off x="3031490" y="3356610"/>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3" name="文本框 2"/>
          <p:cNvSpPr txBox="1"/>
          <p:nvPr>
            <p:custDataLst>
              <p:tags r:id="rId8"/>
            </p:custDataLst>
          </p:nvPr>
        </p:nvSpPr>
        <p:spPr>
          <a:xfrm>
            <a:off x="3836069" y="3428995"/>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sz="2400" dirty="0">
                <a:solidFill>
                  <a:srgbClr val="383987"/>
                </a:solidFill>
                <a:latin typeface="微软雅黑" panose="020B0503020204020204" charset="-122"/>
                <a:ea typeface="微软雅黑" panose="020B0503020204020204" charset="-122"/>
                <a:sym typeface="+mn-ea"/>
              </a:rPr>
              <a:t>关于留学</a:t>
            </a:r>
            <a:endParaRPr lang="zh-CN"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调研情况</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调研情况</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网上的数据</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375285" y="1806575"/>
            <a:ext cx="5539740"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只有一个</a:t>
            </a:r>
            <a:r>
              <a:rPr lang="en-US" altLang="zh-CN" sz="1600" dirty="0">
                <a:solidFill>
                  <a:schemeClr val="tx1"/>
                </a:solidFill>
                <a:latin typeface="微软雅黑" panose="020B0503020204020204" charset="-122"/>
                <a:ea typeface="微软雅黑" panose="020B0503020204020204" charset="-122"/>
              </a:rPr>
              <a:t>“275*369”</a:t>
            </a:r>
            <a:r>
              <a:rPr lang="zh-CN" altLang="en-US" sz="1600" dirty="0">
                <a:solidFill>
                  <a:schemeClr val="tx1"/>
                </a:solidFill>
                <a:latin typeface="微软雅黑" panose="020B0503020204020204" charset="-122"/>
                <a:ea typeface="微软雅黑" panose="020B0503020204020204" charset="-122"/>
              </a:rPr>
              <a:t>的带病灶标注的数据集，</a:t>
            </a:r>
            <a:r>
              <a:rPr lang="en-US" altLang="zh-CN" sz="1600" dirty="0">
                <a:solidFill>
                  <a:schemeClr val="tx1"/>
                </a:solidFill>
                <a:latin typeface="微软雅黑" panose="020B0503020204020204" charset="-122"/>
                <a:ea typeface="微软雅黑" panose="020B0503020204020204" charset="-122"/>
              </a:rPr>
              <a:t>74</a:t>
            </a:r>
            <a:r>
              <a:rPr lang="zh-CN" altLang="en-US" sz="1600" dirty="0">
                <a:solidFill>
                  <a:schemeClr val="tx1"/>
                </a:solidFill>
                <a:latin typeface="微软雅黑" panose="020B0503020204020204" charset="-122"/>
                <a:ea typeface="微软雅黑" panose="020B0503020204020204" charset="-122"/>
              </a:rPr>
              <a:t>个病人，每个病人都是</a:t>
            </a:r>
            <a:r>
              <a:rPr lang="en-US" altLang="zh-CN" sz="1600" dirty="0">
                <a:solidFill>
                  <a:schemeClr val="tx1"/>
                </a:solidFill>
                <a:latin typeface="微软雅黑" panose="020B0503020204020204" charset="-122"/>
                <a:ea typeface="微软雅黑" panose="020B0503020204020204" charset="-122"/>
              </a:rPr>
              <a:t>88</a:t>
            </a:r>
            <a:r>
              <a:rPr lang="zh-CN" altLang="en-US" sz="1600" dirty="0">
                <a:solidFill>
                  <a:schemeClr val="tx1"/>
                </a:solidFill>
                <a:latin typeface="微软雅黑" panose="020B0503020204020204" charset="-122"/>
                <a:ea typeface="微软雅黑" panose="020B0503020204020204" charset="-122"/>
              </a:rPr>
              <a:t>帧。</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加上我们的数据</a:t>
            </a:r>
            <a:r>
              <a:rPr lang="en-US" altLang="zh-CN" sz="1600" dirty="0">
                <a:solidFill>
                  <a:schemeClr val="tx1"/>
                </a:solidFill>
                <a:latin typeface="微软雅黑" panose="020B0503020204020204" charset="-122"/>
                <a:ea typeface="微软雅黑" panose="020B0503020204020204" charset="-122"/>
              </a:rPr>
              <a:t>“512*512”</a:t>
            </a:r>
            <a:r>
              <a:rPr lang="zh-CN" altLang="en-US" sz="1600" dirty="0">
                <a:solidFill>
                  <a:schemeClr val="tx1"/>
                </a:solidFill>
                <a:latin typeface="微软雅黑" panose="020B0503020204020204" charset="-122"/>
                <a:ea typeface="微软雅黑" panose="020B0503020204020204" charset="-122"/>
              </a:rPr>
              <a:t>的仅带</a:t>
            </a:r>
            <a:r>
              <a:rPr lang="en-US" altLang="zh-CN" sz="1600" dirty="0">
                <a:solidFill>
                  <a:schemeClr val="tx1"/>
                </a:solidFill>
                <a:latin typeface="微软雅黑" panose="020B0503020204020204" charset="-122"/>
                <a:ea typeface="微软雅黑" panose="020B0503020204020204" charset="-122"/>
              </a:rPr>
              <a:t>label</a:t>
            </a:r>
            <a:r>
              <a:rPr lang="zh-CN" altLang="en-US" sz="1600" dirty="0">
                <a:solidFill>
                  <a:schemeClr val="tx1"/>
                </a:solidFill>
                <a:latin typeface="微软雅黑" panose="020B0503020204020204" charset="-122"/>
                <a:ea typeface="微软雅黑" panose="020B0503020204020204" charset="-122"/>
              </a:rPr>
              <a:t>的数据</a:t>
            </a:r>
            <a:endParaRPr lang="zh-CN" altLang="en-US" sz="1600" dirty="0">
              <a:solidFill>
                <a:schemeClr val="tx1"/>
              </a:solidFill>
              <a:latin typeface="微软雅黑" panose="020B0503020204020204" charset="-122"/>
              <a:ea typeface="微软雅黑" panose="020B0503020204020204" charset="-122"/>
            </a:endParaRPr>
          </a:p>
        </p:txBody>
      </p:sp>
      <p:pic>
        <p:nvPicPr>
          <p:cNvPr id="6" name="图片 5"/>
          <p:cNvPicPr>
            <a:picLocks noChangeAspect="1"/>
          </p:cNvPicPr>
          <p:nvPr/>
        </p:nvPicPr>
        <p:blipFill>
          <a:blip r:embed="rId3"/>
          <a:stretch>
            <a:fillRect/>
          </a:stretch>
        </p:blipFill>
        <p:spPr>
          <a:xfrm>
            <a:off x="6372860" y="1155065"/>
            <a:ext cx="4822190" cy="27260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调研情况</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相似任务</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375285" y="1554480"/>
            <a:ext cx="11013440"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检测病例都是</a:t>
            </a:r>
            <a:r>
              <a:rPr lang="zh-CN" altLang="en-US" sz="1600" b="1" dirty="0">
                <a:solidFill>
                  <a:schemeClr val="tx1"/>
                </a:solidFill>
                <a:latin typeface="微软雅黑" panose="020B0503020204020204" charset="-122"/>
                <a:ea typeface="微软雅黑" panose="020B0503020204020204" charset="-122"/>
              </a:rPr>
              <a:t>前列腺癌</a:t>
            </a:r>
            <a:r>
              <a:rPr lang="zh-CN" altLang="en-US" sz="1600" dirty="0">
                <a:solidFill>
                  <a:schemeClr val="tx1"/>
                </a:solidFill>
                <a:latin typeface="微软雅黑" panose="020B0503020204020204" charset="-122"/>
                <a:ea typeface="微软雅黑" panose="020B0503020204020204" charset="-122"/>
              </a:rPr>
              <a:t>症的情况下，很多工作是针对微超声的，而不是超声。</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有一个做的和我们任务一样，针对超声影像的任务。是</a:t>
            </a:r>
            <a:r>
              <a:rPr lang="zh-CN" altLang="en-US" sz="1600" dirty="0">
                <a:latin typeface="微软雅黑" panose="020B0503020204020204" charset="-122"/>
                <a:ea typeface="微软雅黑" panose="020B0503020204020204" charset="-122"/>
                <a:sym typeface="+mn-ea"/>
              </a:rPr>
              <a:t>结合</a:t>
            </a:r>
            <a:r>
              <a:rPr lang="en-US" altLang="zh-CN" sz="1600" dirty="0">
                <a:latin typeface="微软雅黑" panose="020B0503020204020204" charset="-122"/>
                <a:ea typeface="微软雅黑" panose="020B0503020204020204" charset="-122"/>
                <a:sym typeface="+mn-ea"/>
              </a:rPr>
              <a:t>BYOL</a:t>
            </a:r>
            <a:r>
              <a:rPr lang="zh-CN" altLang="en-US" sz="1600" dirty="0">
                <a:latin typeface="微软雅黑" panose="020B0503020204020204" charset="-122"/>
                <a:ea typeface="微软雅黑" panose="020B0503020204020204" charset="-122"/>
                <a:sym typeface="+mn-ea"/>
              </a:rPr>
              <a:t>的思想实现自监督。而不是</a:t>
            </a:r>
            <a:r>
              <a:rPr lang="en-US" altLang="zh-CN" sz="1600" dirty="0">
                <a:latin typeface="微软雅黑" panose="020B0503020204020204" charset="-122"/>
                <a:ea typeface="微软雅黑" panose="020B0503020204020204" charset="-122"/>
                <a:sym typeface="+mn-ea"/>
              </a:rPr>
              <a:t>MAE</a:t>
            </a:r>
            <a:r>
              <a:rPr lang="zh-CN" altLang="en-US" sz="1600" dirty="0">
                <a:latin typeface="微软雅黑" panose="020B0503020204020204" charset="-122"/>
                <a:ea typeface="微软雅黑" panose="020B0503020204020204" charset="-122"/>
                <a:sym typeface="+mn-ea"/>
              </a:rPr>
              <a:t>。</a:t>
            </a:r>
            <a:endParaRPr lang="zh-CN" altLang="en-US" sz="1600" dirty="0">
              <a:solidFill>
                <a:schemeClr val="tx1"/>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1056005" y="2249805"/>
            <a:ext cx="5842635" cy="253301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调研情况</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方法调研</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375285" y="1554480"/>
            <a:ext cx="11013440"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我希望找到类似分析超声影像的基于</a:t>
            </a:r>
            <a:r>
              <a:rPr lang="en-US" altLang="zh-CN" sz="1600" dirty="0">
                <a:solidFill>
                  <a:schemeClr val="tx1"/>
                </a:solidFill>
                <a:latin typeface="微软雅黑" panose="020B0503020204020204" charset="-122"/>
                <a:ea typeface="微软雅黑" panose="020B0503020204020204" charset="-122"/>
              </a:rPr>
              <a:t>MAE</a:t>
            </a:r>
            <a:r>
              <a:rPr lang="zh-CN" altLang="en-US" sz="1600" dirty="0">
                <a:solidFill>
                  <a:schemeClr val="tx1"/>
                </a:solidFill>
                <a:latin typeface="微软雅黑" panose="020B0503020204020204" charset="-122"/>
                <a:ea typeface="微软雅黑" panose="020B0503020204020204" charset="-122"/>
              </a:rPr>
              <a:t>思想的针对前列腺癌症的</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，并没有。</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sym typeface="+mn-ea"/>
              </a:rPr>
              <a:t>但我不针对前列腺癌症时，有这么几个基于</a:t>
            </a:r>
            <a:r>
              <a:rPr lang="en-US" altLang="zh-CN" sz="1600" dirty="0">
                <a:solidFill>
                  <a:schemeClr val="tx1"/>
                </a:solidFill>
                <a:latin typeface="微软雅黑" panose="020B0503020204020204" charset="-122"/>
                <a:ea typeface="微软雅黑" panose="020B0503020204020204" charset="-122"/>
                <a:sym typeface="+mn-ea"/>
              </a:rPr>
              <a:t>MAE</a:t>
            </a:r>
            <a:r>
              <a:rPr lang="zh-CN" altLang="en-US" sz="1600" dirty="0">
                <a:solidFill>
                  <a:schemeClr val="tx1"/>
                </a:solidFill>
                <a:latin typeface="微软雅黑" panose="020B0503020204020204" charset="-122"/>
                <a:ea typeface="微软雅黑" panose="020B0503020204020204" charset="-122"/>
                <a:sym typeface="+mn-ea"/>
              </a:rPr>
              <a:t>的自监督的针对超声影像的</a:t>
            </a:r>
            <a:r>
              <a:rPr lang="en-US" altLang="zh-CN" sz="1600" dirty="0">
                <a:solidFill>
                  <a:schemeClr val="tx1"/>
                </a:solidFill>
                <a:latin typeface="微软雅黑" panose="020B0503020204020204" charset="-122"/>
                <a:ea typeface="微软雅黑" panose="020B0503020204020204" charset="-122"/>
                <a:sym typeface="+mn-ea"/>
              </a:rPr>
              <a:t>work</a:t>
            </a:r>
            <a:r>
              <a:rPr lang="zh-CN" altLang="en-US" sz="1600" dirty="0">
                <a:solidFill>
                  <a:schemeClr val="tx1"/>
                </a:solidFill>
                <a:latin typeface="微软雅黑" panose="020B0503020204020204" charset="-122"/>
                <a:ea typeface="微软雅黑" panose="020B0503020204020204" charset="-122"/>
                <a:sym typeface="+mn-ea"/>
              </a:rPr>
              <a:t>：</a:t>
            </a: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r>
              <a:rPr lang="zh-CN" altLang="en-US" sz="1600" dirty="0">
                <a:solidFill>
                  <a:schemeClr val="tx1"/>
                </a:solidFill>
                <a:latin typeface="微软雅黑" panose="020B0503020204020204" charset="-122"/>
                <a:ea typeface="微软雅黑" panose="020B0503020204020204" charset="-122"/>
                <a:sym typeface="+mn-ea"/>
              </a:rPr>
              <a:t>其中第一个任务是</a:t>
            </a:r>
            <a:r>
              <a:rPr lang="en-US" altLang="zh-CN" sz="1600" dirty="0">
                <a:solidFill>
                  <a:schemeClr val="tx1"/>
                </a:solidFill>
                <a:latin typeface="微软雅黑" panose="020B0503020204020204" charset="-122"/>
                <a:ea typeface="微软雅黑" panose="020B0503020204020204" charset="-122"/>
                <a:sym typeface="+mn-ea"/>
              </a:rPr>
              <a:t>23</a:t>
            </a:r>
            <a:r>
              <a:rPr lang="zh-CN" altLang="en-US" sz="1600" dirty="0">
                <a:solidFill>
                  <a:schemeClr val="tx1"/>
                </a:solidFill>
                <a:latin typeface="微软雅黑" panose="020B0503020204020204" charset="-122"/>
                <a:ea typeface="微软雅黑" panose="020B0503020204020204" charset="-122"/>
                <a:sym typeface="+mn-ea"/>
              </a:rPr>
              <a:t>年的</a:t>
            </a:r>
            <a:r>
              <a:rPr lang="en-US" altLang="zh-CN" sz="1600" dirty="0">
                <a:solidFill>
                  <a:schemeClr val="tx1"/>
                </a:solidFill>
                <a:latin typeface="微软雅黑" panose="020B0503020204020204" charset="-122"/>
                <a:ea typeface="微软雅黑" panose="020B0503020204020204" charset="-122"/>
                <a:sym typeface="+mn-ea"/>
              </a:rPr>
              <a:t>baseline</a:t>
            </a:r>
            <a:r>
              <a:rPr lang="zh-CN" altLang="en-US" sz="1600" dirty="0">
                <a:solidFill>
                  <a:schemeClr val="tx1"/>
                </a:solidFill>
                <a:latin typeface="微软雅黑" panose="020B0503020204020204" charset="-122"/>
                <a:ea typeface="微软雅黑" panose="020B0503020204020204" charset="-122"/>
                <a:sym typeface="+mn-ea"/>
              </a:rPr>
              <a:t>，使用经典的</a:t>
            </a:r>
            <a:r>
              <a:rPr lang="en-US" altLang="zh-CN" sz="1600" dirty="0">
                <a:solidFill>
                  <a:schemeClr val="tx1"/>
                </a:solidFill>
                <a:latin typeface="微软雅黑" panose="020B0503020204020204" charset="-122"/>
                <a:ea typeface="微软雅黑" panose="020B0503020204020204" charset="-122"/>
                <a:sym typeface="+mn-ea"/>
              </a:rPr>
              <a:t>MAE</a:t>
            </a:r>
            <a:r>
              <a:rPr lang="zh-CN" altLang="en-US" sz="1600" dirty="0">
                <a:solidFill>
                  <a:schemeClr val="tx1"/>
                </a:solidFill>
                <a:latin typeface="微软雅黑" panose="020B0503020204020204" charset="-122"/>
                <a:ea typeface="微软雅黑" panose="020B0503020204020204" charset="-122"/>
                <a:sym typeface="+mn-ea"/>
              </a:rPr>
              <a:t>思想</a:t>
            </a: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r>
              <a:rPr lang="zh-CN" altLang="en-US" sz="1600" dirty="0">
                <a:solidFill>
                  <a:schemeClr val="tx1"/>
                </a:solidFill>
                <a:latin typeface="微软雅黑" panose="020B0503020204020204" charset="-122"/>
                <a:ea typeface="微软雅黑" panose="020B0503020204020204" charset="-122"/>
                <a:sym typeface="+mn-ea"/>
              </a:rPr>
              <a:t>第二个任务是</a:t>
            </a:r>
            <a:r>
              <a:rPr lang="en-US" altLang="zh-CN" sz="1600" dirty="0">
                <a:solidFill>
                  <a:schemeClr val="tx1"/>
                </a:solidFill>
                <a:latin typeface="微软雅黑" panose="020B0503020204020204" charset="-122"/>
                <a:ea typeface="微软雅黑" panose="020B0503020204020204" charset="-122"/>
                <a:sym typeface="+mn-ea"/>
              </a:rPr>
              <a:t>24</a:t>
            </a:r>
            <a:r>
              <a:rPr lang="zh-CN" altLang="en-US" sz="1600" dirty="0">
                <a:solidFill>
                  <a:schemeClr val="tx1"/>
                </a:solidFill>
                <a:latin typeface="微软雅黑" panose="020B0503020204020204" charset="-122"/>
                <a:ea typeface="微软雅黑" panose="020B0503020204020204" charset="-122"/>
                <a:sym typeface="+mn-ea"/>
              </a:rPr>
              <a:t>年的</a:t>
            </a:r>
            <a:r>
              <a:rPr lang="en-US" altLang="zh-CN" sz="1600" dirty="0">
                <a:solidFill>
                  <a:schemeClr val="tx1"/>
                </a:solidFill>
                <a:latin typeface="微软雅黑" panose="020B0503020204020204" charset="-122"/>
                <a:ea typeface="微软雅黑" panose="020B0503020204020204" charset="-122"/>
                <a:sym typeface="+mn-ea"/>
              </a:rPr>
              <a:t>sota</a:t>
            </a:r>
            <a:r>
              <a:rPr lang="zh-CN" altLang="en-US" sz="1600" dirty="0">
                <a:solidFill>
                  <a:schemeClr val="tx1"/>
                </a:solidFill>
                <a:latin typeface="微软雅黑" panose="020B0503020204020204" charset="-122"/>
                <a:ea typeface="微软雅黑" panose="020B0503020204020204" charset="-122"/>
                <a:sym typeface="+mn-ea"/>
              </a:rPr>
              <a:t>，但是需要相当大量的预训练数据</a:t>
            </a:r>
            <a:r>
              <a:rPr lang="zh-CN" altLang="en-US" sz="1600" dirty="0">
                <a:latin typeface="微软雅黑" panose="020B0503020204020204" charset="-122"/>
                <a:ea typeface="微软雅黑" panose="020B0503020204020204" charset="-122"/>
                <a:sym typeface="+mn-ea"/>
              </a:rPr>
              <a:t>：</a:t>
            </a:r>
            <a:r>
              <a:rPr lang="en-US" altLang="zh-CN" sz="1600" dirty="0">
                <a:latin typeface="微软雅黑" panose="020B0503020204020204" charset="-122"/>
                <a:ea typeface="微软雅黑" panose="020B0503020204020204" charset="-122"/>
                <a:sym typeface="+mn-ea"/>
              </a:rPr>
              <a:t>42131</a:t>
            </a:r>
            <a:r>
              <a:rPr lang="zh-CN" altLang="en-US" sz="1600" dirty="0">
                <a:latin typeface="微软雅黑" panose="020B0503020204020204" charset="-122"/>
                <a:ea typeface="微软雅黑" panose="020B0503020204020204" charset="-122"/>
                <a:sym typeface="+mn-ea"/>
              </a:rPr>
              <a:t>个超声波扫描和</a:t>
            </a:r>
            <a:r>
              <a:rPr lang="en-US" altLang="zh-CN" sz="1600" dirty="0">
                <a:latin typeface="微软雅黑" panose="020B0503020204020204" charset="-122"/>
                <a:ea typeface="微软雅黑" panose="020B0503020204020204" charset="-122"/>
                <a:sym typeface="+mn-ea"/>
              </a:rPr>
              <a:t>63148</a:t>
            </a:r>
            <a:r>
              <a:rPr lang="zh-CN" altLang="en-US" sz="1600" dirty="0">
                <a:latin typeface="微软雅黑" panose="020B0503020204020204" charset="-122"/>
                <a:ea typeface="微软雅黑" panose="020B0503020204020204" charset="-122"/>
                <a:sym typeface="+mn-ea"/>
              </a:rPr>
              <a:t>个视频。包括乳房，骨骼，心脏等超声数据</a:t>
            </a:r>
            <a:r>
              <a:rPr lang="zh-CN" altLang="en-US" sz="1600" dirty="0">
                <a:solidFill>
                  <a:schemeClr val="tx1"/>
                </a:solidFill>
                <a:latin typeface="微软雅黑" panose="020B0503020204020204" charset="-122"/>
                <a:ea typeface="微软雅黑" panose="020B0503020204020204" charset="-122"/>
                <a:sym typeface="+mn-ea"/>
              </a:rPr>
              <a:t>并且不开源。</a:t>
            </a: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r>
              <a:rPr lang="zh-CN" altLang="en-US" sz="1600" dirty="0">
                <a:solidFill>
                  <a:schemeClr val="tx1"/>
                </a:solidFill>
                <a:latin typeface="微软雅黑" panose="020B0503020204020204" charset="-122"/>
                <a:ea typeface="微软雅黑" panose="020B0503020204020204" charset="-122"/>
                <a:sym typeface="+mn-ea"/>
              </a:rPr>
              <a:t>于是我思考找针对其他病症的超声影像的</a:t>
            </a:r>
            <a:r>
              <a:rPr lang="en-US" altLang="zh-CN" sz="1600" dirty="0">
                <a:solidFill>
                  <a:schemeClr val="tx1"/>
                </a:solidFill>
                <a:latin typeface="微软雅黑" panose="020B0503020204020204" charset="-122"/>
                <a:ea typeface="微软雅黑" panose="020B0503020204020204" charset="-122"/>
                <a:sym typeface="+mn-ea"/>
              </a:rPr>
              <a:t>MAE</a:t>
            </a:r>
            <a:r>
              <a:rPr lang="zh-CN" altLang="en-US" sz="1600" dirty="0">
                <a:solidFill>
                  <a:schemeClr val="tx1"/>
                </a:solidFill>
                <a:latin typeface="微软雅黑" panose="020B0503020204020204" charset="-122"/>
                <a:ea typeface="微软雅黑" panose="020B0503020204020204" charset="-122"/>
                <a:sym typeface="+mn-ea"/>
              </a:rPr>
              <a:t>方法，找到一篇如下的论文：</a:t>
            </a: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p:txBody>
      </p:sp>
      <p:pic>
        <p:nvPicPr>
          <p:cNvPr id="4" name="图片 3"/>
          <p:cNvPicPr>
            <a:picLocks noChangeAspect="1"/>
          </p:cNvPicPr>
          <p:nvPr/>
        </p:nvPicPr>
        <p:blipFill>
          <a:blip r:embed="rId3"/>
          <a:stretch>
            <a:fillRect/>
          </a:stretch>
        </p:blipFill>
        <p:spPr>
          <a:xfrm>
            <a:off x="247650" y="2153285"/>
            <a:ext cx="6412230" cy="2247900"/>
          </a:xfrm>
          <a:prstGeom prst="rect">
            <a:avLst/>
          </a:prstGeom>
        </p:spPr>
      </p:pic>
      <p:pic>
        <p:nvPicPr>
          <p:cNvPr id="6" name="图片 5"/>
          <p:cNvPicPr>
            <a:picLocks noChangeAspect="1"/>
          </p:cNvPicPr>
          <p:nvPr/>
        </p:nvPicPr>
        <p:blipFill>
          <a:blip r:embed="rId4"/>
          <a:stretch>
            <a:fillRect/>
          </a:stretch>
        </p:blipFill>
        <p:spPr>
          <a:xfrm>
            <a:off x="6296025" y="2279650"/>
            <a:ext cx="5008245" cy="2336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调研情况</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方法调研</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375285" y="1554480"/>
            <a:ext cx="4221480"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sym typeface="+mn-ea"/>
              </a:rPr>
              <a:t>使用</a:t>
            </a:r>
            <a:r>
              <a:rPr lang="en-US" altLang="zh-CN" sz="1600" b="1" dirty="0">
                <a:solidFill>
                  <a:schemeClr val="tx1"/>
                </a:solidFill>
                <a:latin typeface="微软雅黑" panose="020B0503020204020204" charset="-122"/>
                <a:ea typeface="微软雅黑" panose="020B0503020204020204" charset="-122"/>
                <a:sym typeface="+mn-ea"/>
              </a:rPr>
              <a:t>71</a:t>
            </a:r>
            <a:r>
              <a:rPr lang="zh-CN" altLang="en-US" sz="1600" b="1" dirty="0">
                <a:solidFill>
                  <a:schemeClr val="tx1"/>
                </a:solidFill>
                <a:latin typeface="微软雅黑" panose="020B0503020204020204" charset="-122"/>
                <a:ea typeface="微软雅黑" panose="020B0503020204020204" charset="-122"/>
                <a:sym typeface="+mn-ea"/>
              </a:rPr>
              <a:t>个</a:t>
            </a:r>
            <a:r>
              <a:rPr lang="zh-CN" altLang="en-US" sz="1600" dirty="0">
                <a:solidFill>
                  <a:schemeClr val="tx1"/>
                </a:solidFill>
                <a:latin typeface="微软雅黑" panose="020B0503020204020204" charset="-122"/>
                <a:ea typeface="微软雅黑" panose="020B0503020204020204" charset="-122"/>
                <a:sym typeface="+mn-ea"/>
              </a:rPr>
              <a:t>带先验知识（区域框）病例预训练一个区域选择网络，这个网络给</a:t>
            </a:r>
            <a:r>
              <a:rPr lang="en-US" altLang="zh-CN" sz="1600" dirty="0">
                <a:solidFill>
                  <a:schemeClr val="tx1"/>
                </a:solidFill>
                <a:latin typeface="微软雅黑" panose="020B0503020204020204" charset="-122"/>
                <a:ea typeface="微软雅黑" panose="020B0503020204020204" charset="-122"/>
                <a:sym typeface="+mn-ea"/>
              </a:rPr>
              <a:t>MAE</a:t>
            </a:r>
            <a:r>
              <a:rPr lang="zh-CN" altLang="en-US" sz="1600" dirty="0">
                <a:solidFill>
                  <a:schemeClr val="tx1"/>
                </a:solidFill>
                <a:latin typeface="微软雅黑" panose="020B0503020204020204" charset="-122"/>
                <a:ea typeface="微软雅黑" panose="020B0503020204020204" charset="-122"/>
                <a:sym typeface="+mn-ea"/>
              </a:rPr>
              <a:t>中</a:t>
            </a:r>
            <a:r>
              <a:rPr lang="en-US" altLang="zh-CN" sz="1600" dirty="0">
                <a:solidFill>
                  <a:schemeClr val="tx1"/>
                </a:solidFill>
                <a:latin typeface="微软雅黑" panose="020B0503020204020204" charset="-122"/>
                <a:ea typeface="微软雅黑" panose="020B0503020204020204" charset="-122"/>
                <a:sym typeface="+mn-ea"/>
              </a:rPr>
              <a:t>masked</a:t>
            </a:r>
            <a:r>
              <a:rPr lang="zh-CN" altLang="en-US" sz="1600" dirty="0">
                <a:solidFill>
                  <a:schemeClr val="tx1"/>
                </a:solidFill>
                <a:latin typeface="微软雅黑" panose="020B0503020204020204" charset="-122"/>
                <a:ea typeface="微软雅黑" panose="020B0503020204020204" charset="-122"/>
                <a:sym typeface="+mn-ea"/>
              </a:rPr>
              <a:t>环节提供一个选框，在这个框内（病灶）就会提高被</a:t>
            </a:r>
            <a:r>
              <a:rPr lang="en-US" altLang="zh-CN" sz="1600" dirty="0">
                <a:solidFill>
                  <a:schemeClr val="tx1"/>
                </a:solidFill>
                <a:latin typeface="微软雅黑" panose="020B0503020204020204" charset="-122"/>
                <a:ea typeface="微软雅黑" panose="020B0503020204020204" charset="-122"/>
                <a:sym typeface="+mn-ea"/>
              </a:rPr>
              <a:t>masked</a:t>
            </a:r>
            <a:r>
              <a:rPr lang="zh-CN" altLang="en-US" sz="1600" dirty="0">
                <a:solidFill>
                  <a:schemeClr val="tx1"/>
                </a:solidFill>
                <a:latin typeface="微软雅黑" panose="020B0503020204020204" charset="-122"/>
                <a:ea typeface="微软雅黑" panose="020B0503020204020204" charset="-122"/>
                <a:sym typeface="+mn-ea"/>
              </a:rPr>
              <a:t>的可能，然后这样实现</a:t>
            </a:r>
            <a:r>
              <a:rPr lang="en-US" altLang="zh-CN" sz="1600" dirty="0">
                <a:solidFill>
                  <a:schemeClr val="tx1"/>
                </a:solidFill>
                <a:latin typeface="微软雅黑" panose="020B0503020204020204" charset="-122"/>
                <a:ea typeface="微软雅黑" panose="020B0503020204020204" charset="-122"/>
                <a:sym typeface="+mn-ea"/>
              </a:rPr>
              <a:t>MAE</a:t>
            </a:r>
            <a:r>
              <a:rPr lang="zh-CN" altLang="en-US" sz="1600" dirty="0">
                <a:solidFill>
                  <a:schemeClr val="tx1"/>
                </a:solidFill>
                <a:latin typeface="微软雅黑" panose="020B0503020204020204" charset="-122"/>
                <a:ea typeface="微软雅黑" panose="020B0503020204020204" charset="-122"/>
                <a:sym typeface="+mn-ea"/>
              </a:rPr>
              <a:t>的自监督学习，最后下游任务微调的时候使用了</a:t>
            </a:r>
            <a:r>
              <a:rPr lang="en-US" altLang="zh-CN" sz="1600" b="1" dirty="0">
                <a:solidFill>
                  <a:schemeClr val="tx1"/>
                </a:solidFill>
                <a:latin typeface="微软雅黑" panose="020B0503020204020204" charset="-122"/>
                <a:ea typeface="微软雅黑" panose="020B0503020204020204" charset="-122"/>
                <a:sym typeface="+mn-ea"/>
              </a:rPr>
              <a:t>583</a:t>
            </a:r>
            <a:r>
              <a:rPr lang="zh-CN" altLang="en-US" sz="1600" b="1" dirty="0">
                <a:solidFill>
                  <a:schemeClr val="tx1"/>
                </a:solidFill>
                <a:latin typeface="微软雅黑" panose="020B0503020204020204" charset="-122"/>
                <a:ea typeface="微软雅黑" panose="020B0503020204020204" charset="-122"/>
                <a:sym typeface="+mn-ea"/>
              </a:rPr>
              <a:t>个病人</a:t>
            </a:r>
            <a:r>
              <a:rPr lang="zh-CN" altLang="en-US" sz="1600" dirty="0">
                <a:solidFill>
                  <a:schemeClr val="tx1"/>
                </a:solidFill>
                <a:latin typeface="微软雅黑" panose="020B0503020204020204" charset="-122"/>
                <a:ea typeface="微软雅黑" panose="020B0503020204020204" charset="-122"/>
                <a:sym typeface="+mn-ea"/>
              </a:rPr>
              <a:t>的数据。实现对应任务（</a:t>
            </a:r>
            <a:r>
              <a:rPr lang="zh-CN" altLang="en-US" sz="1600" b="1" dirty="0">
                <a:solidFill>
                  <a:schemeClr val="tx1"/>
                </a:solidFill>
                <a:latin typeface="微软雅黑" panose="020B0503020204020204" charset="-122"/>
                <a:ea typeface="微软雅黑" panose="020B0503020204020204" charset="-122"/>
                <a:sym typeface="+mn-ea"/>
              </a:rPr>
              <a:t>胆囊癌超声影像分类，分割</a:t>
            </a:r>
            <a:r>
              <a:rPr lang="zh-CN" altLang="en-US" sz="1600" dirty="0">
                <a:solidFill>
                  <a:schemeClr val="tx1"/>
                </a:solidFill>
                <a:latin typeface="微软雅黑" panose="020B0503020204020204" charset="-122"/>
                <a:ea typeface="微软雅黑" panose="020B0503020204020204" charset="-122"/>
                <a:sym typeface="+mn-ea"/>
              </a:rPr>
              <a:t>）。重要的是它开源诶</a:t>
            </a:r>
            <a:endParaRPr lang="zh-CN" altLang="en-US" sz="1600" dirty="0">
              <a:solidFill>
                <a:schemeClr val="tx1"/>
              </a:solidFill>
              <a:latin typeface="微软雅黑" panose="020B0503020204020204" charset="-122"/>
              <a:ea typeface="微软雅黑" panose="020B0503020204020204" charset="-122"/>
              <a:sym typeface="+mn-ea"/>
            </a:endParaRPr>
          </a:p>
          <a:p>
            <a:pPr marL="0" lvl="0" indent="457200">
              <a:buNone/>
            </a:pPr>
            <a:endParaRPr lang="zh-CN" altLang="en-US" sz="1600" dirty="0">
              <a:solidFill>
                <a:schemeClr val="tx1"/>
              </a:solidFill>
              <a:latin typeface="微软雅黑" panose="020B0503020204020204" charset="-122"/>
              <a:ea typeface="微软雅黑" panose="020B0503020204020204" charset="-122"/>
              <a:sym typeface="+mn-ea"/>
            </a:endParaRPr>
          </a:p>
        </p:txBody>
      </p:sp>
      <p:pic>
        <p:nvPicPr>
          <p:cNvPr id="2" name="图片 1"/>
          <p:cNvPicPr>
            <a:picLocks noChangeAspect="1"/>
          </p:cNvPicPr>
          <p:nvPr/>
        </p:nvPicPr>
        <p:blipFill>
          <a:blip r:embed="rId3"/>
          <a:stretch>
            <a:fillRect/>
          </a:stretch>
        </p:blipFill>
        <p:spPr>
          <a:xfrm>
            <a:off x="5270500" y="1104900"/>
            <a:ext cx="6675755" cy="2540635"/>
          </a:xfrm>
          <a:prstGeom prst="rect">
            <a:avLst/>
          </a:prstGeom>
        </p:spPr>
      </p:pic>
      <p:pic>
        <p:nvPicPr>
          <p:cNvPr id="8" name="图片 7"/>
          <p:cNvPicPr>
            <a:picLocks noChangeAspect="1"/>
          </p:cNvPicPr>
          <p:nvPr/>
        </p:nvPicPr>
        <p:blipFill>
          <a:blip r:embed="rId4"/>
          <a:stretch>
            <a:fillRect/>
          </a:stretch>
        </p:blipFill>
        <p:spPr>
          <a:xfrm>
            <a:off x="300355" y="3705860"/>
            <a:ext cx="4893945" cy="297561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11768455" cy="777240"/>
          </a:xfrm>
          <a:prstGeom prst="rect">
            <a:avLst/>
          </a:prstGeom>
          <a:noFill/>
        </p:spPr>
        <p:txBody>
          <a:bodyPr wrap="square" rtlCol="0">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sz="3600" dirty="0">
                <a:solidFill>
                  <a:srgbClr val="383987"/>
                </a:solidFill>
                <a:latin typeface="微软雅黑" panose="020B0503020204020204" charset="-122"/>
                <a:ea typeface="微软雅黑" panose="020B0503020204020204" charset="-122"/>
                <a:sym typeface="+mn-ea"/>
              </a:rPr>
              <a:t>想法和计划</a:t>
            </a:r>
            <a:endParaRPr 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2.</a:t>
            </a:r>
            <a:r>
              <a:rPr lang="zh-CN" altLang="en-US" sz="1800" dirty="0">
                <a:effectLst/>
                <a:latin typeface="微软雅黑" panose="020B0503020204020204" charset="-122"/>
                <a:ea typeface="微软雅黑" panose="020B0503020204020204" charset="-122"/>
              </a:rPr>
              <a:t>想法和计划</a:t>
            </a:r>
            <a:endParaRPr lang="zh-CN" altLang="en-US" sz="1800" dirty="0">
              <a:effectLst/>
              <a:latin typeface="微软雅黑" panose="020B0503020204020204" charset="-122"/>
              <a:ea typeface="微软雅黑" panose="020B0503020204020204" charset="-122"/>
            </a:endParaRPr>
          </a:p>
        </p:txBody>
      </p:sp>
      <p:sp>
        <p:nvSpPr>
          <p:cNvPr id="8" name="文本框 7"/>
          <p:cNvSpPr txBox="1"/>
          <p:nvPr>
            <p:custDataLst>
              <p:tags r:id="rId2"/>
            </p:custDataLst>
          </p:nvPr>
        </p:nvSpPr>
        <p:spPr>
          <a:xfrm>
            <a:off x="97790" y="594360"/>
            <a:ext cx="1173670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想法</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286385" y="1155700"/>
            <a:ext cx="11466195" cy="1423670"/>
          </a:xfrm>
          <a:prstGeom prst="rect">
            <a:avLst/>
          </a:prstGeom>
          <a:noFill/>
        </p:spPr>
        <p:txBody>
          <a:bodyPr wrap="square" rtlCol="0">
            <a:noAutofit/>
          </a:bodyPr>
          <a:p>
            <a:pPr marL="0" lvl="0" indent="457200">
              <a:buNone/>
            </a:pPr>
            <a:r>
              <a:rPr lang="zh-CN" altLang="en-US" sz="1600" dirty="0">
                <a:solidFill>
                  <a:schemeClr val="tx1"/>
                </a:solidFill>
                <a:latin typeface="微软雅黑" panose="020B0503020204020204" charset="-122"/>
                <a:ea typeface="微软雅黑" panose="020B0503020204020204" charset="-122"/>
              </a:rPr>
              <a:t>是否能够通过调通我们的数据在这个</a:t>
            </a:r>
            <a:r>
              <a:rPr lang="en-US" altLang="zh-CN" sz="1600" dirty="0">
                <a:solidFill>
                  <a:schemeClr val="tx1"/>
                </a:solidFill>
                <a:latin typeface="微软雅黑" panose="020B0503020204020204" charset="-122"/>
                <a:ea typeface="微软雅黑" panose="020B0503020204020204" charset="-122"/>
              </a:rPr>
              <a:t>work</a:t>
            </a:r>
            <a:r>
              <a:rPr lang="zh-CN" altLang="en-US" sz="1600" dirty="0">
                <a:solidFill>
                  <a:schemeClr val="tx1"/>
                </a:solidFill>
                <a:latin typeface="微软雅黑" panose="020B0503020204020204" charset="-122"/>
                <a:ea typeface="微软雅黑" panose="020B0503020204020204" charset="-122"/>
              </a:rPr>
              <a:t>上的工作尝试实现我们的二分类问题，我们的数据不是矩形区域而是一个分割，但是我觉得这个通过代码不难改变。</a:t>
            </a: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endParaRPr lang="zh-CN" altLang="en-US" sz="1600" dirty="0">
              <a:solidFill>
                <a:schemeClr val="tx1"/>
              </a:solidFill>
              <a:latin typeface="微软雅黑" panose="020B0503020204020204" charset="-122"/>
              <a:ea typeface="微软雅黑" panose="020B0503020204020204" charset="-122"/>
            </a:endParaRPr>
          </a:p>
          <a:p>
            <a:pPr marL="0" lvl="0" indent="457200">
              <a:buNone/>
            </a:pPr>
            <a:r>
              <a:rPr lang="zh-CN" altLang="en-US" sz="1600" dirty="0">
                <a:solidFill>
                  <a:schemeClr val="tx1"/>
                </a:solidFill>
                <a:latin typeface="微软雅黑" panose="020B0503020204020204" charset="-122"/>
                <a:ea typeface="微软雅黑" panose="020B0503020204020204" charset="-122"/>
              </a:rPr>
              <a:t>这样跑出来之后就算效果不好也能做对比实验，如果效果好可以考虑应用这个想法。</a:t>
            </a:r>
            <a:endParaRPr lang="zh-CN" altLang="en-US" sz="1600" dirty="0">
              <a:solidFill>
                <a:schemeClr val="tx1"/>
              </a:solidFill>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3"/>
          <a:stretch>
            <a:fillRect/>
          </a:stretch>
        </p:blipFill>
        <p:spPr>
          <a:xfrm>
            <a:off x="6939915" y="2011680"/>
            <a:ext cx="5069840" cy="1929130"/>
          </a:xfrm>
          <a:prstGeom prst="rect">
            <a:avLst/>
          </a:prstGeom>
        </p:spPr>
      </p:pic>
      <p:pic>
        <p:nvPicPr>
          <p:cNvPr id="6" name="图片 5"/>
          <p:cNvPicPr>
            <a:picLocks noChangeAspect="1"/>
          </p:cNvPicPr>
          <p:nvPr/>
        </p:nvPicPr>
        <p:blipFill>
          <a:blip r:embed="rId4"/>
          <a:stretch>
            <a:fillRect/>
          </a:stretch>
        </p:blipFill>
        <p:spPr>
          <a:xfrm>
            <a:off x="3258185" y="2066290"/>
            <a:ext cx="3607435" cy="2039620"/>
          </a:xfrm>
          <a:prstGeom prst="rect">
            <a:avLst/>
          </a:prstGeom>
        </p:spPr>
      </p:pic>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1000</Words>
  <Application>WPS 演示</Application>
  <PresentationFormat>宽屏</PresentationFormat>
  <Paragraphs>131</Paragraphs>
  <Slides>13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Agency FB</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2778</cp:revision>
  <dcterms:created xsi:type="dcterms:W3CDTF">2022-05-20T05:18:00Z</dcterms:created>
  <dcterms:modified xsi:type="dcterms:W3CDTF">2024-11-26T11:55:49Z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2052-12.1.0.18912</vt:lpwstr>
  </property>
</Properties>
</file>