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359" r:id="rId8"/>
    <p:sldId id="1364" r:id="rId9"/>
    <p:sldId id="1360" r:id="rId10"/>
    <p:sldId id="1365" r:id="rId11"/>
    <p:sldId id="1369" r:id="rId12"/>
    <p:sldId id="1370" r:id="rId13"/>
    <p:sldId id="1371" r:id="rId14"/>
    <p:sldId id="1372" r:id="rId15"/>
    <p:sldId id="1373" r:id="rId16"/>
    <p:sldId id="1374" r:id="rId17"/>
    <p:sldId id="1358" r:id="rId18"/>
    <p:sldId id="1356"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32.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29.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tags" Target="../tags/tag31.xml"/><Relationship Id="rId1" Type="http://schemas.openxmlformats.org/officeDocument/2006/relationships/tags" Target="../tags/tag3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tags" Target="../tags/tag20.xml"/><Relationship Id="rId1" Type="http://schemas.openxmlformats.org/officeDocument/2006/relationships/tags" Target="../tags/tag1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2024.10.17</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近期学习</a:t>
            </a:r>
            <a:r>
              <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rPr>
              <a:t>汇报</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DEFORMABLE DETR: DEFORMABLE TRANSFORMERS FOR END-TO-END OBJECT DETECTION</a:t>
            </a:r>
            <a:endParaRPr lang="en-US" altLang="zh-CN" dirty="0">
              <a:effectLst/>
              <a:latin typeface="微软雅黑" panose="020B0503020204020204" charset="-122"/>
              <a:ea typeface="微软雅黑" panose="020B0503020204020204" charset="-122"/>
              <a:sym typeface="+mn-ea"/>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86385" y="2472055"/>
            <a:ext cx="1042098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缓解可变形的卷积缺乏元素之间全局建模能力，而这正是</a:t>
            </a:r>
            <a:r>
              <a:rPr lang="en-US" altLang="zh-CN" sz="1600"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实现的内容</a:t>
            </a:r>
            <a:endParaRPr lang="en-US" altLang="zh-CN" sz="1600" dirty="0">
              <a:solidFill>
                <a:schemeClr val="tx1"/>
              </a:solidFill>
              <a:latin typeface="微软雅黑" panose="020B0503020204020204" charset="-122"/>
              <a:ea typeface="微软雅黑" panose="020B0503020204020204" charset="-122"/>
            </a:endParaRPr>
          </a:p>
          <a:p>
            <a:pPr marL="0" lvl="0" indent="457200">
              <a:buNone/>
            </a:pPr>
            <a:r>
              <a:rPr lang="en-US" altLang="zh-CN" sz="1600" dirty="0">
                <a:solidFill>
                  <a:schemeClr val="tx1"/>
                </a:solidFill>
                <a:latin typeface="微软雅黑" panose="020B0503020204020204" charset="-122"/>
                <a:ea typeface="微软雅黑" panose="020B0503020204020204" charset="-122"/>
              </a:rPr>
              <a:t>2.  </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11" name="文本框 10"/>
          <p:cNvSpPr txBox="1"/>
          <p:nvPr>
            <p:custDataLst>
              <p:tags r:id="rId3"/>
            </p:custDataLst>
          </p:nvPr>
        </p:nvSpPr>
        <p:spPr>
          <a:xfrm>
            <a:off x="455295" y="20567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348742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455295" y="505333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9" name="文本框 8"/>
          <p:cNvSpPr txBox="1"/>
          <p:nvPr/>
        </p:nvSpPr>
        <p:spPr>
          <a:xfrm>
            <a:off x="724535" y="5537200"/>
            <a:ext cx="8395970" cy="583565"/>
          </a:xfrm>
          <a:prstGeom prst="rect">
            <a:avLst/>
          </a:prstGeom>
          <a:noFill/>
        </p:spPr>
        <p:txBody>
          <a:bodyPr wrap="square" rtlCol="0" anchor="t">
            <a:spAutoFit/>
          </a:bodyPr>
          <a:p>
            <a:pPr marL="0" lvl="0" indent="0">
              <a:buNone/>
            </a:pPr>
            <a:r>
              <a:rPr lang="en-US" altLang="zh-CN" sz="1600" dirty="0">
                <a:latin typeface="微软雅黑" panose="020B0503020204020204" charset="-122"/>
                <a:ea typeface="微软雅黑" panose="020B0503020204020204" charset="-122"/>
                <a:sym typeface="+mn-ea"/>
              </a:rPr>
              <a:t>1.  提出多尺度可变形注意力代替Encoder中的自注意力和Decoder中的交叉注意力</a:t>
            </a:r>
            <a:endParaRPr lang="en-US" altLang="zh-CN" sz="1600" dirty="0">
              <a:latin typeface="微软雅黑" panose="020B0503020204020204" charset="-122"/>
              <a:ea typeface="微软雅黑" panose="020B0503020204020204" charset="-122"/>
              <a:sym typeface="+mn-ea"/>
            </a:endParaRPr>
          </a:p>
          <a:p>
            <a:pPr marL="0" lvl="0" indent="0">
              <a:buNone/>
            </a:pPr>
            <a:r>
              <a:rPr lang="en-US" altLang="zh-CN" sz="1600" dirty="0">
                <a:latin typeface="微软雅黑" panose="020B0503020204020204" charset="-122"/>
                <a:ea typeface="微软雅黑" panose="020B0503020204020204" charset="-122"/>
                <a:sym typeface="+mn-ea"/>
              </a:rPr>
              <a:t>2.  多尺度特征，并且使用scale-level pos embedding，用于区分不同的特征层</a:t>
            </a:r>
            <a:endParaRPr lang="en-US" altLang="zh-CN" sz="1600" dirty="0">
              <a:latin typeface="微软雅黑" panose="020B0503020204020204" charset="-122"/>
              <a:ea typeface="微软雅黑" panose="020B0503020204020204" charset="-122"/>
              <a:sym typeface="+mn-ea"/>
            </a:endParaRPr>
          </a:p>
        </p:txBody>
      </p:sp>
      <p:sp>
        <p:nvSpPr>
          <p:cNvPr id="10" name="文本框 9"/>
          <p:cNvSpPr txBox="1"/>
          <p:nvPr/>
        </p:nvSpPr>
        <p:spPr>
          <a:xfrm>
            <a:off x="286385" y="1457325"/>
            <a:ext cx="11320145" cy="60388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改进</a:t>
            </a:r>
            <a:r>
              <a:rPr lang="en-US" altLang="zh-CN" sz="1600"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的收敛速度慢问题和因为复杂度对高分辨率图片使用的限制而导致的小目标检测性能差问题</a:t>
            </a:r>
            <a:endParaRPr lang="zh-CN" altLang="en-US" sz="1600" dirty="0">
              <a:solidFill>
                <a:schemeClr val="tx1"/>
              </a:solidFill>
              <a:latin typeface="微软雅黑" panose="020B0503020204020204" charset="-122"/>
              <a:ea typeface="微软雅黑" panose="020B0503020204020204" charset="-122"/>
            </a:endParaRPr>
          </a:p>
        </p:txBody>
      </p:sp>
      <p:sp>
        <p:nvSpPr>
          <p:cNvPr id="2" name="文本框 1"/>
          <p:cNvSpPr txBox="1"/>
          <p:nvPr/>
        </p:nvSpPr>
        <p:spPr>
          <a:xfrm>
            <a:off x="205105" y="3982085"/>
            <a:ext cx="644715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取多尺度的特征图之后进行多尺度编码</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输入</a:t>
            </a:r>
            <a:r>
              <a:rPr lang="en-US" altLang="zh-CN" sz="1600" dirty="0">
                <a:solidFill>
                  <a:schemeClr val="tx1"/>
                </a:solidFill>
                <a:latin typeface="微软雅黑" panose="020B0503020204020204" charset="-122"/>
                <a:ea typeface="微软雅黑" panose="020B0503020204020204" charset="-122"/>
              </a:rPr>
              <a:t>encoder</a:t>
            </a:r>
            <a:r>
              <a:rPr lang="zh-CN" altLang="en-US" sz="1600" dirty="0">
                <a:solidFill>
                  <a:schemeClr val="tx1"/>
                </a:solidFill>
                <a:latin typeface="微软雅黑" panose="020B0503020204020204" charset="-122"/>
                <a:ea typeface="微软雅黑" panose="020B0503020204020204" charset="-122"/>
              </a:rPr>
              <a:t>后使用多尺度的可变形注意力</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3.  </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模型</a:t>
            </a:r>
            <a:r>
              <a:rPr lang="zh-CN" altLang="en-US" sz="2000" b="1" dirty="0">
                <a:latin typeface="微软雅黑" panose="020B0503020204020204" charset="-122"/>
                <a:ea typeface="微软雅黑" panose="020B0503020204020204" charset="-122"/>
              </a:rPr>
              <a:t>架构</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2.DEFORMABLE DETR: DEFORMABLE TRANSFORMERS FOR END-TO-END OBJECT DETECTION</a:t>
            </a:r>
            <a:endParaRPr lang="en-US" altLang="zh-CN" dirty="0">
              <a:effectLst/>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6087745" y="1074420"/>
            <a:ext cx="6104255" cy="44964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795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多尺度特征</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2.DEFORMABLE DETR: DEFORMABLE TRANSFORMERS FOR END-TO-END OBJECT DETECTION</a:t>
            </a:r>
            <a:endParaRPr lang="en-US" altLang="zh-CN" dirty="0">
              <a:effectLst/>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2"/>
          <a:stretch>
            <a:fillRect/>
          </a:stretch>
        </p:blipFill>
        <p:spPr>
          <a:xfrm>
            <a:off x="340995" y="1062990"/>
            <a:ext cx="5006975" cy="2578735"/>
          </a:xfrm>
          <a:prstGeom prst="rect">
            <a:avLst/>
          </a:prstGeom>
        </p:spPr>
      </p:pic>
      <p:pic>
        <p:nvPicPr>
          <p:cNvPr id="3" name="图片 2"/>
          <p:cNvPicPr>
            <a:picLocks noChangeAspect="1"/>
          </p:cNvPicPr>
          <p:nvPr/>
        </p:nvPicPr>
        <p:blipFill>
          <a:blip r:embed="rId3"/>
          <a:stretch>
            <a:fillRect/>
          </a:stretch>
        </p:blipFill>
        <p:spPr>
          <a:xfrm>
            <a:off x="8298180" y="1062990"/>
            <a:ext cx="2787015" cy="2258695"/>
          </a:xfrm>
          <a:prstGeom prst="rect">
            <a:avLst/>
          </a:prstGeom>
        </p:spPr>
      </p:pic>
      <p:sp>
        <p:nvSpPr>
          <p:cNvPr id="10" name="文本框 9"/>
          <p:cNvSpPr txBox="1"/>
          <p:nvPr/>
        </p:nvSpPr>
        <p:spPr>
          <a:xfrm>
            <a:off x="7404100" y="3496945"/>
            <a:ext cx="4864100" cy="60388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直接提取</a:t>
            </a:r>
            <a:r>
              <a:rPr lang="en-US" altLang="zh-CN" sz="1600" dirty="0">
                <a:solidFill>
                  <a:schemeClr val="tx1"/>
                </a:solidFill>
                <a:latin typeface="微软雅黑" panose="020B0503020204020204" charset="-122"/>
                <a:ea typeface="微软雅黑" panose="020B0503020204020204" charset="-122"/>
              </a:rPr>
              <a:t>ResNet</a:t>
            </a:r>
            <a:r>
              <a:rPr lang="zh-CN" altLang="en-US" sz="1600" dirty="0">
                <a:solidFill>
                  <a:schemeClr val="tx1"/>
                </a:solidFill>
                <a:latin typeface="微软雅黑" panose="020B0503020204020204" charset="-122"/>
                <a:ea typeface="微软雅黑" panose="020B0503020204020204" charset="-122"/>
              </a:rPr>
              <a:t>的</a:t>
            </a:r>
            <a:r>
              <a:rPr lang="en-US" altLang="zh-CN" sz="1600" dirty="0">
                <a:solidFill>
                  <a:schemeClr val="tx1"/>
                </a:solidFill>
                <a:latin typeface="微软雅黑" panose="020B0503020204020204" charset="-122"/>
                <a:ea typeface="微软雅黑" panose="020B0503020204020204" charset="-122"/>
              </a:rPr>
              <a:t>layer4</a:t>
            </a:r>
            <a:r>
              <a:rPr lang="zh-CN" altLang="en-US" sz="1600" dirty="0">
                <a:solidFill>
                  <a:schemeClr val="tx1"/>
                </a:solidFill>
                <a:latin typeface="微软雅黑" panose="020B0503020204020204" charset="-122"/>
                <a:ea typeface="微软雅黑" panose="020B0503020204020204" charset="-122"/>
              </a:rPr>
              <a:t>的特征，前面的层数提取特征有限</a:t>
            </a:r>
            <a:endParaRPr lang="zh-CN" altLang="en-US" sz="1600" dirty="0">
              <a:solidFill>
                <a:schemeClr val="tx1"/>
              </a:solidFill>
              <a:latin typeface="微软雅黑" panose="020B0503020204020204" charset="-122"/>
              <a:ea typeface="微软雅黑" panose="020B0503020204020204" charset="-122"/>
            </a:endParaRPr>
          </a:p>
        </p:txBody>
      </p:sp>
      <p:sp>
        <p:nvSpPr>
          <p:cNvPr id="5" name="文本框 4"/>
          <p:cNvSpPr txBox="1"/>
          <p:nvPr/>
        </p:nvSpPr>
        <p:spPr>
          <a:xfrm>
            <a:off x="483870" y="3623945"/>
            <a:ext cx="4864100" cy="60388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从</a:t>
            </a:r>
            <a:r>
              <a:rPr lang="en-US" altLang="zh-CN" sz="1600" dirty="0">
                <a:solidFill>
                  <a:schemeClr val="tx1"/>
                </a:solidFill>
                <a:latin typeface="微软雅黑" panose="020B0503020204020204" charset="-122"/>
                <a:ea typeface="微软雅黑" panose="020B0503020204020204" charset="-122"/>
              </a:rPr>
              <a:t>ResNet</a:t>
            </a:r>
            <a:r>
              <a:rPr lang="zh-CN" altLang="en-US" sz="1600" dirty="0">
                <a:solidFill>
                  <a:schemeClr val="tx1"/>
                </a:solidFill>
                <a:latin typeface="微软雅黑" panose="020B0503020204020204" charset="-122"/>
                <a:ea typeface="微软雅黑" panose="020B0503020204020204" charset="-122"/>
              </a:rPr>
              <a:t>的</a:t>
            </a:r>
            <a:r>
              <a:rPr lang="en-US" altLang="zh-CN" sz="1600" dirty="0">
                <a:solidFill>
                  <a:schemeClr val="tx1"/>
                </a:solidFill>
                <a:latin typeface="微软雅黑" panose="020B0503020204020204" charset="-122"/>
                <a:ea typeface="微软雅黑" panose="020B0503020204020204" charset="-122"/>
              </a:rPr>
              <a:t>2-4</a:t>
            </a:r>
            <a:r>
              <a:rPr lang="zh-CN" altLang="en-US" sz="1600" dirty="0">
                <a:solidFill>
                  <a:schemeClr val="tx1"/>
                </a:solidFill>
                <a:latin typeface="微软雅黑" panose="020B0503020204020204" charset="-122"/>
                <a:ea typeface="微软雅黑" panose="020B0503020204020204" charset="-122"/>
              </a:rPr>
              <a:t>层不同尺度的特征中提取后分别接一个1x1conv + GroupNorm，再进一步Layer4接一个3x3conv + GroupNorm下采样，最后得到四个不同尺度的特征图</a:t>
            </a:r>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最后将这4个不同尺度的特征送入transformer中的encoder中</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379345"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多尺度位置编码</a:t>
            </a:r>
            <a:r>
              <a:rPr lang="en-US" altLang="zh-CN" sz="2000" b="1" dirty="0">
                <a:latin typeface="微软雅黑" panose="020B0503020204020204" charset="-122"/>
                <a:ea typeface="微软雅黑" panose="020B0503020204020204" charset="-122"/>
              </a:rPr>
              <a:t> </a:t>
            </a:r>
            <a:endParaRPr lang="en-US" altLang="zh-CN"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2.DEFORMABLE DETR: DEFORMABLE TRANSFORMERS FOR END-TO-END OBJECT DETECTION</a:t>
            </a:r>
            <a:endParaRPr lang="en-US" altLang="zh-CN" dirty="0">
              <a:effectLst/>
              <a:latin typeface="微软雅黑" panose="020B0503020204020204" charset="-122"/>
              <a:ea typeface="微软雅黑" panose="020B0503020204020204" charset="-122"/>
            </a:endParaRPr>
          </a:p>
        </p:txBody>
      </p:sp>
      <p:sp>
        <p:nvSpPr>
          <p:cNvPr id="2" name="文本框 1"/>
          <p:cNvSpPr txBox="1"/>
          <p:nvPr/>
        </p:nvSpPr>
        <p:spPr>
          <a:xfrm>
            <a:off x="106680" y="3636010"/>
            <a:ext cx="4864100" cy="448119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原先的</a:t>
            </a:r>
            <a:r>
              <a:rPr lang="en-US" altLang="zh-CN" sz="1600"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使用单尺度特征，所以只需要</a:t>
            </a:r>
            <a:r>
              <a:rPr lang="en-US" altLang="zh-CN" sz="1600" dirty="0">
                <a:solidFill>
                  <a:schemeClr val="tx1"/>
                </a:solidFill>
                <a:latin typeface="微软雅黑" panose="020B0503020204020204" charset="-122"/>
                <a:ea typeface="微软雅黑" panose="020B0503020204020204" charset="-122"/>
              </a:rPr>
              <a:t>x</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y</a:t>
            </a:r>
            <a:r>
              <a:rPr lang="zh-CN" altLang="en-US" sz="1600" dirty="0">
                <a:solidFill>
                  <a:schemeClr val="tx1"/>
                </a:solidFill>
                <a:latin typeface="微软雅黑" panose="020B0503020204020204" charset="-122"/>
                <a:ea typeface="微软雅黑" panose="020B0503020204020204" charset="-122"/>
              </a:rPr>
              <a:t>配合三角函数的位置编码就能编入位置信息。</a:t>
            </a:r>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而</a:t>
            </a:r>
            <a:r>
              <a:rPr lang="en-US" altLang="zh-CN" sz="1600" dirty="0">
                <a:solidFill>
                  <a:schemeClr val="tx1"/>
                </a:solidFill>
                <a:latin typeface="微软雅黑" panose="020B0503020204020204" charset="-122"/>
                <a:ea typeface="微软雅黑" panose="020B0503020204020204" charset="-122"/>
              </a:rPr>
              <a:t>deformable detr </a:t>
            </a:r>
            <a:r>
              <a:rPr lang="zh-CN" altLang="en-US" sz="1600" dirty="0">
                <a:solidFill>
                  <a:schemeClr val="tx1"/>
                </a:solidFill>
                <a:latin typeface="微软雅黑" panose="020B0503020204020204" charset="-122"/>
                <a:ea typeface="微软雅黑" panose="020B0503020204020204" charset="-122"/>
              </a:rPr>
              <a:t>中有四个特征图，多尺度的特征，所以作者使用了多尺度位置编码</a:t>
            </a:r>
            <a:endParaRPr lang="zh-CN" altLang="en-US" sz="1600" dirty="0">
              <a:solidFill>
                <a:schemeClr val="tx1"/>
              </a:solidFill>
              <a:latin typeface="微软雅黑" panose="020B0503020204020204" charset="-122"/>
              <a:ea typeface="微软雅黑" panose="020B0503020204020204" charset="-122"/>
            </a:endParaRPr>
          </a:p>
          <a:p>
            <a:pPr indent="457200"/>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每一层所有位置加上相同的level_embed 且 不同层的level_embed不同</a:t>
            </a:r>
            <a:endParaRPr lang="zh-CN" altLang="en-US" sz="1600" dirty="0">
              <a:solidFill>
                <a:schemeClr val="tx1"/>
              </a:solidFill>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tretch>
            <a:fillRect/>
          </a:stretch>
        </p:blipFill>
        <p:spPr>
          <a:xfrm>
            <a:off x="965200" y="1207770"/>
            <a:ext cx="3016250" cy="2305050"/>
          </a:xfrm>
          <a:prstGeom prst="rect">
            <a:avLst/>
          </a:prstGeom>
        </p:spPr>
      </p:pic>
      <p:sp>
        <p:nvSpPr>
          <p:cNvPr id="7" name="文本框 6"/>
          <p:cNvSpPr txBox="1"/>
          <p:nvPr/>
        </p:nvSpPr>
        <p:spPr>
          <a:xfrm>
            <a:off x="1086485" y="6116320"/>
            <a:ext cx="8039100" cy="337185"/>
          </a:xfrm>
          <a:prstGeom prst="rect">
            <a:avLst/>
          </a:prstGeom>
        </p:spPr>
        <p:txBody>
          <a:bodyPr wrap="square">
            <a:spAutoFit/>
          </a:bodyPr>
          <a:p>
            <a:pPr marL="0" indent="0" latinLnBrk="1">
              <a:spcBef>
                <a:spcPct val="0"/>
              </a:spcBef>
              <a:spcAft>
                <a:spcPct val="0"/>
              </a:spcAft>
            </a:pPr>
            <a:r>
              <a:rPr lang="zh-CN" altLang="en-US" sz="1600" b="0" i="0" dirty="0">
                <a:latin typeface="微软雅黑" panose="020B0503020204020204" charset="-122"/>
                <a:ea typeface="微软雅黑" panose="020B0503020204020204" charset="-122"/>
              </a:rPr>
              <a:t>for lvl,(src, mask, </a:t>
            </a:r>
            <a:r>
              <a:rPr lang="zh-CN" altLang="en-US" sz="1600" b="1" i="0" dirty="0">
                <a:latin typeface="微软雅黑" panose="020B0503020204020204" charset="-122"/>
                <a:ea typeface="微软雅黑" panose="020B0503020204020204" charset="-122"/>
              </a:rPr>
              <a:t>pos_embed</a:t>
            </a:r>
            <a:r>
              <a:rPr lang="zh-CN" altLang="en-US" sz="1600" b="0" i="0" dirty="0">
                <a:latin typeface="微软雅黑" panose="020B0503020204020204" charset="-122"/>
                <a:ea typeface="微软雅黑" panose="020B0503020204020204" charset="-122"/>
              </a:rPr>
              <a:t>)</a:t>
            </a:r>
            <a:r>
              <a:rPr lang="en-US" altLang="zh-CN" sz="1600" b="0" i="0" dirty="0">
                <a:latin typeface="微软雅黑" panose="020B0503020204020204" charset="-122"/>
                <a:ea typeface="微软雅黑" panose="020B0503020204020204" charset="-122"/>
              </a:rPr>
              <a:t> </a:t>
            </a:r>
            <a:r>
              <a:rPr lang="zh-CN" altLang="en-US" sz="1600" b="0" i="0" dirty="0">
                <a:latin typeface="微软雅黑" panose="020B0503020204020204" charset="-122"/>
                <a:ea typeface="微软雅黑" panose="020B0503020204020204" charset="-122"/>
              </a:rPr>
              <a:t>in</a:t>
            </a:r>
            <a:r>
              <a:rPr lang="en-US" altLang="zh-CN" sz="1600" b="0" i="0" dirty="0">
                <a:latin typeface="微软雅黑" panose="020B0503020204020204" charset="-122"/>
                <a:ea typeface="微软雅黑" panose="020B0503020204020204" charset="-122"/>
              </a:rPr>
              <a:t> </a:t>
            </a:r>
            <a:r>
              <a:rPr lang="zh-CN" altLang="en-US" sz="1600" b="0" i="0" dirty="0">
                <a:latin typeface="微软雅黑" panose="020B0503020204020204" charset="-122"/>
                <a:ea typeface="微软雅黑" panose="020B0503020204020204" charset="-122"/>
              </a:rPr>
              <a:t>enumerate(zip(srcs, masks, </a:t>
            </a:r>
            <a:r>
              <a:rPr lang="zh-CN" altLang="en-US" sz="1600" b="1" i="0" dirty="0">
                <a:latin typeface="微软雅黑" panose="020B0503020204020204" charset="-122"/>
                <a:ea typeface="微软雅黑" panose="020B0503020204020204" charset="-122"/>
              </a:rPr>
              <a:t>pos_embeds</a:t>
            </a:r>
            <a:r>
              <a:rPr lang="zh-CN" altLang="en-US" sz="1600" i="0" dirty="0">
                <a:latin typeface="微软雅黑" panose="020B0503020204020204" charset="-122"/>
                <a:ea typeface="微软雅黑" panose="020B0503020204020204" charset="-122"/>
              </a:rPr>
              <a:t>)</a:t>
            </a:r>
            <a:r>
              <a:rPr lang="zh-CN" altLang="en-US" sz="1600" b="0" i="0" dirty="0">
                <a:latin typeface="微软雅黑" panose="020B0503020204020204" charset="-122"/>
                <a:ea typeface="微软雅黑" panose="020B0503020204020204" charset="-122"/>
              </a:rPr>
              <a:t>):</a:t>
            </a:r>
            <a:endParaRPr lang="zh-CN" altLang="en-US" sz="1600" b="0" i="0" dirty="0">
              <a:latin typeface="微软雅黑" panose="020B0503020204020204" charset="-122"/>
              <a:ea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81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多尺度可变性注意力</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2.DEFORMABLE DETR: DEFORMABLE TRANSFORMERS FOR END-TO-END OBJECT DETECTION</a:t>
            </a:r>
            <a:endParaRPr lang="en-US" altLang="zh-CN" dirty="0">
              <a:effectLst/>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256540" y="1181735"/>
            <a:ext cx="3580765" cy="1917065"/>
          </a:xfrm>
          <a:prstGeom prst="rect">
            <a:avLst/>
          </a:prstGeom>
        </p:spPr>
      </p:pic>
      <p:pic>
        <p:nvPicPr>
          <p:cNvPr id="3" name="图片 2"/>
          <p:cNvPicPr>
            <a:picLocks noChangeAspect="1"/>
          </p:cNvPicPr>
          <p:nvPr/>
        </p:nvPicPr>
        <p:blipFill>
          <a:blip r:embed="rId3"/>
          <a:stretch>
            <a:fillRect/>
          </a:stretch>
        </p:blipFill>
        <p:spPr>
          <a:xfrm>
            <a:off x="106680" y="3098800"/>
            <a:ext cx="3647440" cy="492125"/>
          </a:xfrm>
          <a:prstGeom prst="rect">
            <a:avLst/>
          </a:prstGeom>
        </p:spPr>
      </p:pic>
      <p:sp>
        <p:nvSpPr>
          <p:cNvPr id="4" name="下箭头 3"/>
          <p:cNvSpPr/>
          <p:nvPr/>
        </p:nvSpPr>
        <p:spPr>
          <a:xfrm>
            <a:off x="1607185" y="3834765"/>
            <a:ext cx="217805" cy="690880"/>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5" name="图片 4"/>
          <p:cNvPicPr>
            <a:picLocks noChangeAspect="1"/>
          </p:cNvPicPr>
          <p:nvPr/>
        </p:nvPicPr>
        <p:blipFill>
          <a:blip r:embed="rId4"/>
          <a:stretch>
            <a:fillRect/>
          </a:stretch>
        </p:blipFill>
        <p:spPr>
          <a:xfrm>
            <a:off x="0" y="4712335"/>
            <a:ext cx="4859655" cy="649605"/>
          </a:xfrm>
          <a:prstGeom prst="rect">
            <a:avLst/>
          </a:prstGeom>
        </p:spPr>
      </p:pic>
      <p:sp>
        <p:nvSpPr>
          <p:cNvPr id="7" name="文本框 6"/>
          <p:cNvSpPr txBox="1"/>
          <p:nvPr/>
        </p:nvSpPr>
        <p:spPr>
          <a:xfrm>
            <a:off x="568325" y="5425440"/>
            <a:ext cx="3424555" cy="755015"/>
          </a:xfrm>
          <a:prstGeom prst="rect">
            <a:avLst/>
          </a:prstGeom>
        </p:spPr>
        <p:txBody>
          <a:bodyPr>
            <a:noAutofit/>
          </a:bodyPr>
          <a:p>
            <a:pPr marL="0" indent="0"/>
            <a:r>
              <a:rPr lang="zh-CN" altLang="en-US" sz="1600" b="0" i="0" dirty="0">
                <a:latin typeface="微软雅黑" panose="020B0503020204020204" charset="-122"/>
                <a:ea typeface="微软雅黑" panose="020B0503020204020204" charset="-122"/>
              </a:rPr>
              <a:t>对</a:t>
            </a:r>
            <a:r>
              <a:rPr lang="zh-CN" altLang="en-US" sz="1600" i="0" dirty="0">
                <a:latin typeface="微软雅黑" panose="020B0503020204020204" charset="-122"/>
                <a:ea typeface="微软雅黑" panose="020B0503020204020204" charset="-122"/>
              </a:rPr>
              <a:t>每个query，仅在全局位置中采样 局部/部分 位置的key（自学习的方式），并且value也是局部位置的value，最后把这个局部/稀疏的注意力权重和局部value进行计算</a:t>
            </a:r>
            <a:endParaRPr lang="zh-CN" altLang="en-US" sz="1600" i="0" dirty="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5"/>
          <a:stretch>
            <a:fillRect/>
          </a:stretch>
        </p:blipFill>
        <p:spPr>
          <a:xfrm>
            <a:off x="4859655" y="671195"/>
            <a:ext cx="7124700" cy="5969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rPr>
              <a:t>3.</a:t>
            </a:r>
            <a:r>
              <a:rPr lang="zh-CN" altLang="en-US" dirty="0">
                <a:effectLst/>
                <a:latin typeface="微软雅黑" panose="020B0503020204020204" charset="-122"/>
                <a:ea typeface="微软雅黑" panose="020B0503020204020204" charset="-122"/>
              </a:rPr>
              <a:t>下周计划</a:t>
            </a:r>
            <a:r>
              <a:rPr lang="en-US" altLang="zh-CN" dirty="0">
                <a:effectLst/>
                <a:latin typeface="微软雅黑" panose="020B0503020204020204" charset="-122"/>
                <a:ea typeface="微软雅黑" panose="020B0503020204020204" charset="-122"/>
              </a:rPr>
              <a:t>&amp;</a:t>
            </a:r>
            <a:r>
              <a:rPr lang="zh-CN" altLang="en-US" dirty="0">
                <a:effectLst/>
                <a:latin typeface="微软雅黑" panose="020B0503020204020204" charset="-122"/>
                <a:ea typeface="微软雅黑" panose="020B0503020204020204" charset="-122"/>
              </a:rPr>
              <a:t>基础补齐</a:t>
            </a:r>
            <a:endParaRPr lang="zh-CN" altLang="en-US" dirty="0">
              <a:effectLst/>
              <a:latin typeface="微软雅黑" panose="020B0503020204020204" charset="-122"/>
              <a:ea typeface="微软雅黑" panose="020B0503020204020204" charset="-122"/>
            </a:endParaRPr>
          </a:p>
        </p:txBody>
      </p:sp>
      <p:sp>
        <p:nvSpPr>
          <p:cNvPr id="2" name="文本框 1"/>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深度学习：</a:t>
            </a:r>
            <a:endParaRPr lang="en-US" altLang="zh-CN" b="1" dirty="0">
              <a:latin typeface="微软雅黑" panose="020B0503020204020204" charset="-122"/>
              <a:ea typeface="微软雅黑" panose="020B0503020204020204" charset="-122"/>
            </a:endParaRPr>
          </a:p>
        </p:txBody>
      </p:sp>
      <p:sp>
        <p:nvSpPr>
          <p:cNvPr id="4" name="文本框 3"/>
          <p:cNvSpPr txBox="1"/>
          <p:nvPr/>
        </p:nvSpPr>
        <p:spPr>
          <a:xfrm>
            <a:off x="979170" y="1513840"/>
            <a:ext cx="2676525" cy="5110480"/>
          </a:xfrm>
          <a:prstGeom prst="rect">
            <a:avLst/>
          </a:prstGeom>
          <a:noFill/>
        </p:spPr>
        <p:txBody>
          <a:bodyPr wrap="square" rtlCol="0">
            <a:noAutofit/>
          </a:bodyPr>
          <a:p>
            <a:r>
              <a:rPr lang="en-US" altLang="zh-CN" sz="1600" dirty="0">
                <a:solidFill>
                  <a:schemeClr val="tx1"/>
                </a:solidFill>
                <a:latin typeface="微软雅黑" panose="020B0503020204020204" charset="-122"/>
                <a:ea typeface="微软雅黑" panose="020B0503020204020204" charset="-122"/>
              </a:rPr>
              <a:t>1.  </a:t>
            </a:r>
            <a:r>
              <a:rPr lang="zh-CN" altLang="en-US" sz="1600" dirty="0">
                <a:solidFill>
                  <a:schemeClr val="tx1"/>
                </a:solidFill>
                <a:latin typeface="微软雅黑" panose="020B0503020204020204" charset="-122"/>
                <a:ea typeface="微软雅黑" panose="020B0503020204020204" charset="-122"/>
              </a:rPr>
              <a:t>学习吴恩达卷积进阶课</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2.  </a:t>
            </a:r>
            <a:r>
              <a:rPr lang="zh-CN" altLang="en-US" sz="1600" dirty="0">
                <a:solidFill>
                  <a:schemeClr val="tx1"/>
                </a:solidFill>
                <a:latin typeface="微软雅黑" panose="020B0503020204020204" charset="-122"/>
                <a:ea typeface="微软雅黑" panose="020B0503020204020204" charset="-122"/>
              </a:rPr>
              <a:t>重新</a:t>
            </a:r>
            <a:r>
              <a:rPr lang="zh-CN" sz="1600" dirty="0">
                <a:solidFill>
                  <a:schemeClr val="tx1"/>
                </a:solidFill>
                <a:latin typeface="微软雅黑" panose="020B0503020204020204" charset="-122"/>
                <a:ea typeface="微软雅黑" panose="020B0503020204020204" charset="-122"/>
              </a:rPr>
              <a:t>改一个</a:t>
            </a:r>
            <a:r>
              <a:rPr lang="en-US" altLang="zh-CN" sz="1600" b="1" dirty="0">
                <a:solidFill>
                  <a:schemeClr val="tx1"/>
                </a:solidFill>
                <a:latin typeface="微软雅黑" panose="020B0503020204020204" charset="-122"/>
                <a:ea typeface="微软雅黑" panose="020B0503020204020204" charset="-122"/>
              </a:rPr>
              <a:t>backbone</a:t>
            </a:r>
            <a:r>
              <a:rPr lang="zh-CN" altLang="en-US" sz="1600" dirty="0">
                <a:solidFill>
                  <a:schemeClr val="tx1"/>
                </a:solidFill>
                <a:latin typeface="微软雅黑" panose="020B0503020204020204" charset="-122"/>
                <a:ea typeface="微软雅黑" panose="020B0503020204020204" charset="-122"/>
              </a:rPr>
              <a:t>改成</a:t>
            </a:r>
            <a:r>
              <a:rPr lang="en-US" altLang="zh-CN" sz="1600" b="1" dirty="0">
                <a:solidFill>
                  <a:schemeClr val="tx1"/>
                </a:solidFill>
                <a:latin typeface="微软雅黑" panose="020B0503020204020204" charset="-122"/>
                <a:ea typeface="微软雅黑" panose="020B0503020204020204" charset="-122"/>
              </a:rPr>
              <a:t>detr</a:t>
            </a:r>
            <a:r>
              <a:rPr lang="zh-CN" altLang="en-US" sz="1600" dirty="0">
                <a:solidFill>
                  <a:schemeClr val="tx1"/>
                </a:solidFill>
                <a:latin typeface="微软雅黑" panose="020B0503020204020204" charset="-122"/>
                <a:ea typeface="微软雅黑" panose="020B0503020204020204" charset="-122"/>
              </a:rPr>
              <a:t>以保证对代码的理解</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，凭着自己的理解修改的代码效果更差了</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（上图是原效果，下图是修改后效果，</a:t>
            </a:r>
            <a:r>
              <a:rPr lang="zh-CN" altLang="en-US" sz="1600" b="1" dirty="0">
                <a:solidFill>
                  <a:schemeClr val="tx1"/>
                </a:solidFill>
                <a:latin typeface="微软雅黑" panose="020B0503020204020204" charset="-122"/>
                <a:ea typeface="微软雅黑" panose="020B0503020204020204" charset="-122"/>
              </a:rPr>
              <a:t>只修改架构不用去管下游工作</a:t>
            </a:r>
            <a:r>
              <a:rPr lang="zh-CN" altLang="en-US" sz="1600" dirty="0">
                <a:solidFill>
                  <a:schemeClr val="tx1"/>
                </a:solidFill>
                <a:latin typeface="微软雅黑" panose="020B0503020204020204" charset="-122"/>
                <a:ea typeface="微软雅黑" panose="020B0503020204020204" charset="-122"/>
              </a:rPr>
              <a:t>（是一个时间序列的预测工作））</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r>
              <a:rPr lang="en-US" altLang="zh-CN" sz="1600" dirty="0">
                <a:solidFill>
                  <a:schemeClr val="tx1"/>
                </a:solidFill>
                <a:latin typeface="微软雅黑" panose="020B0503020204020204" charset="-122"/>
                <a:ea typeface="微软雅黑" panose="020B0503020204020204" charset="-122"/>
              </a:rPr>
              <a:t>3.  </a:t>
            </a:r>
            <a:r>
              <a:rPr lang="zh-CN" altLang="en-US" sz="1600" dirty="0">
                <a:solidFill>
                  <a:schemeClr val="tx1"/>
                </a:solidFill>
                <a:latin typeface="微软雅黑" panose="020B0503020204020204" charset="-122"/>
                <a:ea typeface="微软雅黑" panose="020B0503020204020204" charset="-122"/>
              </a:rPr>
              <a:t>下次汇报打算重新讲讲自己对</a:t>
            </a:r>
            <a:r>
              <a:rPr lang="en-US" altLang="zh-CN" sz="1600" b="1"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的理解，不能为了讲而讲，最近敲代码才感觉对</a:t>
            </a:r>
            <a:r>
              <a:rPr lang="en-US" altLang="zh-CN" sz="1600" b="1"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系列的模型稍有了解</a:t>
            </a:r>
            <a:endParaRPr lang="zh-CN" altLang="en-US"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zh-CN" altLang="en-US"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a:p>
            <a:endParaRPr lang="en-US" altLang="zh-CN" sz="1600" dirty="0">
              <a:solidFill>
                <a:schemeClr val="tx1"/>
              </a:solidFill>
              <a:latin typeface="微软雅黑" panose="020B0503020204020204" charset="-122"/>
              <a:ea typeface="微软雅黑" panose="020B0503020204020204" charset="-122"/>
            </a:endParaRPr>
          </a:p>
        </p:txBody>
      </p:sp>
      <p:pic>
        <p:nvPicPr>
          <p:cNvPr id="6" name="图片 5" descr="scores_ecg2"/>
          <p:cNvPicPr>
            <a:picLocks noChangeAspect="1"/>
          </p:cNvPicPr>
          <p:nvPr/>
        </p:nvPicPr>
        <p:blipFill>
          <a:blip r:embed="rId3"/>
          <a:stretch>
            <a:fillRect/>
          </a:stretch>
        </p:blipFill>
        <p:spPr>
          <a:xfrm>
            <a:off x="3858895" y="539750"/>
            <a:ext cx="8216265" cy="2739390"/>
          </a:xfrm>
          <a:prstGeom prst="rect">
            <a:avLst/>
          </a:prstGeom>
        </p:spPr>
      </p:pic>
      <p:pic>
        <p:nvPicPr>
          <p:cNvPr id="5" name="图片 4" descr="微信图片_20241015164347"/>
          <p:cNvPicPr>
            <a:picLocks noChangeAspect="1"/>
          </p:cNvPicPr>
          <p:nvPr/>
        </p:nvPicPr>
        <p:blipFill>
          <a:blip r:embed="rId4"/>
          <a:stretch>
            <a:fillRect/>
          </a:stretch>
        </p:blipFill>
        <p:spPr>
          <a:xfrm>
            <a:off x="3936365" y="4011295"/>
            <a:ext cx="7838440" cy="26130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442200" cy="2992120"/>
            <a:chOff x="2742599" y="427033"/>
            <a:chExt cx="7442200" cy="2992120"/>
          </a:xfrm>
        </p:grpSpPr>
        <p:sp>
          <p:nvSpPr>
            <p:cNvPr id="16" name="文本框 15"/>
            <p:cNvSpPr txBox="1"/>
            <p:nvPr>
              <p:custDataLst>
                <p:tags r:id="rId3"/>
              </p:custDataLst>
            </p:nvPr>
          </p:nvSpPr>
          <p:spPr>
            <a:xfrm>
              <a:off x="2742599" y="49148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sp>
        <p:nvSpPr>
          <p:cNvPr id="8" name="文本框 7"/>
          <p:cNvSpPr txBox="1"/>
          <p:nvPr>
            <p:custDataLst>
              <p:tags r:id="rId5"/>
            </p:custDataLst>
          </p:nvPr>
        </p:nvSpPr>
        <p:spPr>
          <a:xfrm>
            <a:off x="3031490" y="129794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0" name="文本框 9"/>
          <p:cNvSpPr txBox="1"/>
          <p:nvPr>
            <p:custDataLst>
              <p:tags r:id="rId6"/>
            </p:custDataLst>
          </p:nvPr>
        </p:nvSpPr>
        <p:spPr>
          <a:xfrm>
            <a:off x="3827179" y="3768720"/>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下周计划&amp;基础补齐</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11" name="文本框 10"/>
          <p:cNvSpPr txBox="1"/>
          <p:nvPr>
            <p:custDataLst>
              <p:tags r:id="rId7"/>
            </p:custDataLst>
          </p:nvPr>
        </p:nvSpPr>
        <p:spPr>
          <a:xfrm>
            <a:off x="3500120" y="1405255"/>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AN IMAGE IS WORTH 16X16 WORDS:</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TRANSFORMERS FOR IMAGE RECOGNITION AT SCALE</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2400" dirty="0">
              <a:solidFill>
                <a:srgbClr val="383987"/>
              </a:solidFill>
              <a:latin typeface="微软雅黑" panose="020B0503020204020204" charset="-122"/>
              <a:ea typeface="微软雅黑" panose="020B0503020204020204" charset="-122"/>
              <a:sym typeface="+mn-ea"/>
            </a:endParaRPr>
          </a:p>
        </p:txBody>
      </p:sp>
      <p:sp>
        <p:nvSpPr>
          <p:cNvPr id="2" name="文本框 1"/>
          <p:cNvSpPr txBox="1"/>
          <p:nvPr>
            <p:custDataLst>
              <p:tags r:id="rId8"/>
            </p:custDataLst>
          </p:nvPr>
        </p:nvSpPr>
        <p:spPr>
          <a:xfrm>
            <a:off x="3031524" y="3707742"/>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03</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3" name="文本框 2"/>
          <p:cNvSpPr txBox="1"/>
          <p:nvPr>
            <p:custDataLst>
              <p:tags r:id="rId9"/>
            </p:custDataLst>
          </p:nvPr>
        </p:nvSpPr>
        <p:spPr>
          <a:xfrm>
            <a:off x="3827179" y="2485385"/>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DEFORMABLE DETR: DEFORMABLE TRANSFORMERS FOR END-TO-END OBJECT DETECTION</a:t>
            </a:r>
            <a:endParaRPr lang="zh-CN" altLang="en-US" sz="24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AN IMAGE IS WORTH 16X16 WORDS:</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TRANSFORMERS FOR IMAGE RECOGNITION AT SCALE</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86385" y="2472055"/>
            <a:ext cx="971994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a:t>
            </a:r>
            <a:r>
              <a:rPr lang="zh-CN" altLang="en-US" sz="1600" dirty="0">
                <a:solidFill>
                  <a:schemeClr val="tx1"/>
                </a:solidFill>
                <a:latin typeface="微软雅黑" panose="020B0503020204020204" charset="-122"/>
                <a:ea typeface="微软雅黑" panose="020B0503020204020204" charset="-122"/>
              </a:rPr>
              <a:t>解决</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在处理</a:t>
            </a:r>
            <a:r>
              <a:rPr lang="en-US" altLang="zh-CN" sz="1600" dirty="0">
                <a:solidFill>
                  <a:schemeClr val="tx1"/>
                </a:solidFill>
                <a:latin typeface="微软雅黑" panose="020B0503020204020204" charset="-122"/>
                <a:ea typeface="微软雅黑" panose="020B0503020204020204" charset="-122"/>
              </a:rPr>
              <a:t>cv</a:t>
            </a:r>
            <a:r>
              <a:rPr lang="zh-CN" altLang="en-US" sz="1600" dirty="0">
                <a:solidFill>
                  <a:schemeClr val="tx1"/>
                </a:solidFill>
                <a:latin typeface="微软雅黑" panose="020B0503020204020204" charset="-122"/>
                <a:ea typeface="微软雅黑" panose="020B0503020204020204" charset="-122"/>
              </a:rPr>
              <a:t>问题上要单独处理一个像素点的</a:t>
            </a:r>
            <a:r>
              <a:rPr lang="en-US" altLang="zh-CN" sz="1600" dirty="0">
                <a:solidFill>
                  <a:schemeClr val="tx1"/>
                </a:solidFill>
                <a:latin typeface="微软雅黑" panose="020B0503020204020204" charset="-122"/>
                <a:ea typeface="微软雅黑" panose="020B0503020204020204" charset="-122"/>
              </a:rPr>
              <a:t>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   o(n</a:t>
            </a:r>
            <a:r>
              <a:rPr lang="en-US" altLang="zh-CN" sz="1600" baseline="30000" dirty="0">
                <a:solidFill>
                  <a:schemeClr val="tx1"/>
                </a:solidFill>
                <a:latin typeface="微软雅黑" panose="020B0503020204020204" charset="-122"/>
                <a:ea typeface="微软雅黑" panose="020B0503020204020204" charset="-122"/>
              </a:rPr>
              <a:t>2</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太过复杂的问题</a:t>
            </a:r>
            <a:r>
              <a:rPr lang="en-US" altLang="zh-CN" sz="1600" dirty="0">
                <a:solidFill>
                  <a:schemeClr val="tx1"/>
                </a:solidFill>
                <a:latin typeface="微软雅黑" panose="020B0503020204020204" charset="-122"/>
                <a:ea typeface="微软雅黑" panose="020B0503020204020204" charset="-122"/>
              </a:rPr>
              <a:t>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a:t>
            </a:r>
            <a:r>
              <a:rPr lang="zh-CN" altLang="en-US" sz="1600" dirty="0">
                <a:solidFill>
                  <a:schemeClr val="tx1"/>
                </a:solidFill>
                <a:latin typeface="微软雅黑" panose="020B0503020204020204" charset="-122"/>
                <a:ea typeface="微软雅黑" panose="020B0503020204020204" charset="-122"/>
              </a:rPr>
              <a:t>解决原先</a:t>
            </a:r>
            <a:r>
              <a:rPr lang="en-US" altLang="zh-CN" sz="1600" dirty="0">
                <a:solidFill>
                  <a:schemeClr val="tx1"/>
                </a:solidFill>
                <a:latin typeface="微软雅黑" panose="020B0503020204020204" charset="-122"/>
                <a:ea typeface="微软雅黑" panose="020B0503020204020204" charset="-122"/>
              </a:rPr>
              <a:t>CNN</a:t>
            </a:r>
            <a:r>
              <a:rPr lang="zh-CN" altLang="en-US" sz="1600" dirty="0">
                <a:solidFill>
                  <a:schemeClr val="tx1"/>
                </a:solidFill>
                <a:latin typeface="微软雅黑" panose="020B0503020204020204" charset="-122"/>
                <a:ea typeface="微软雅黑" panose="020B0503020204020204" charset="-122"/>
              </a:rPr>
              <a:t>等具有太多针对视觉问题的先验知识（归纳偏</a:t>
            </a:r>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 </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置），这样无法实现把</a:t>
            </a:r>
            <a:r>
              <a:rPr lang="en-US" altLang="zh-CN" sz="1600" dirty="0">
                <a:solidFill>
                  <a:schemeClr val="tx1"/>
                </a:solidFill>
                <a:latin typeface="微软雅黑" panose="020B0503020204020204" charset="-122"/>
                <a:ea typeface="微软雅黑" panose="020B0503020204020204" charset="-122"/>
              </a:rPr>
              <a:t>cv</a:t>
            </a:r>
            <a:r>
              <a:rPr lang="zh-CN" altLang="en-US" sz="1600" dirty="0">
                <a:solidFill>
                  <a:schemeClr val="tx1"/>
                </a:solidFill>
                <a:latin typeface="微软雅黑" panose="020B0503020204020204" charset="-122"/>
                <a:ea typeface="微软雅黑" panose="020B0503020204020204" charset="-122"/>
              </a:rPr>
              <a:t>问题当做</a:t>
            </a:r>
            <a:r>
              <a:rPr lang="en-US" altLang="zh-CN" sz="1600" dirty="0">
                <a:solidFill>
                  <a:schemeClr val="tx1"/>
                </a:solidFill>
                <a:latin typeface="微软雅黑" panose="020B0503020204020204" charset="-122"/>
                <a:ea typeface="微软雅黑" panose="020B0503020204020204" charset="-122"/>
              </a:rPr>
              <a:t>nlp</a:t>
            </a:r>
            <a:r>
              <a:rPr lang="zh-CN" altLang="en-US" sz="1600" dirty="0">
                <a:solidFill>
                  <a:schemeClr val="tx1"/>
                </a:solidFill>
                <a:latin typeface="微软雅黑" panose="020B0503020204020204" charset="-122"/>
                <a:ea typeface="微软雅黑" panose="020B0503020204020204" charset="-122"/>
              </a:rPr>
              <a:t>问题来解决</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11" name="文本框 10"/>
          <p:cNvSpPr txBox="1"/>
          <p:nvPr>
            <p:custDataLst>
              <p:tags r:id="rId3"/>
            </p:custDataLst>
          </p:nvPr>
        </p:nvSpPr>
        <p:spPr>
          <a:xfrm>
            <a:off x="455295" y="20567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348742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455295" y="505333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9" name="文本框 8"/>
          <p:cNvSpPr txBox="1"/>
          <p:nvPr/>
        </p:nvSpPr>
        <p:spPr>
          <a:xfrm>
            <a:off x="724535" y="5537200"/>
            <a:ext cx="10685145" cy="583565"/>
          </a:xfrm>
          <a:prstGeom prst="rect">
            <a:avLst/>
          </a:prstGeom>
          <a:noFill/>
        </p:spPr>
        <p:txBody>
          <a:bodyPr wrap="square" rtlCol="0" anchor="t">
            <a:spAutoFit/>
          </a:bodyPr>
          <a:p>
            <a:pPr marL="0" lvl="0" indent="0">
              <a:buNone/>
            </a:pPr>
            <a:r>
              <a:rPr lang="en-US" altLang="zh-CN" sz="1600" dirty="0">
                <a:latin typeface="微软雅黑" panose="020B0503020204020204" charset="-122"/>
                <a:ea typeface="微软雅黑" panose="020B0503020204020204" charset="-122"/>
                <a:sym typeface="+mn-ea"/>
              </a:rPr>
              <a:t>1.</a:t>
            </a:r>
            <a:r>
              <a:rPr lang="zh-CN" altLang="en-US" sz="1600" dirty="0">
                <a:latin typeface="微软雅黑" panose="020B0503020204020204" charset="-122"/>
                <a:ea typeface="微软雅黑" panose="020B0503020204020204" charset="-122"/>
                <a:sym typeface="+mn-ea"/>
              </a:rPr>
              <a:t>提出了把图片切分为等大小的</a:t>
            </a:r>
            <a:r>
              <a:rPr lang="en-US" altLang="zh-CN" sz="1600" dirty="0">
                <a:latin typeface="微软雅黑" panose="020B0503020204020204" charset="-122"/>
                <a:ea typeface="微软雅黑" panose="020B0503020204020204" charset="-122"/>
                <a:sym typeface="+mn-ea"/>
              </a:rPr>
              <a:t>batch</a:t>
            </a:r>
            <a:r>
              <a:rPr lang="zh-CN" altLang="en-US" sz="1600" dirty="0">
                <a:latin typeface="微软雅黑" panose="020B0503020204020204" charset="-122"/>
                <a:ea typeface="微软雅黑" panose="020B0503020204020204" charset="-122"/>
                <a:sym typeface="+mn-ea"/>
              </a:rPr>
              <a:t>，将</a:t>
            </a:r>
            <a:r>
              <a:rPr lang="en-US" altLang="zh-CN" sz="1600" dirty="0">
                <a:latin typeface="微软雅黑" panose="020B0503020204020204" charset="-122"/>
                <a:ea typeface="微软雅黑" panose="020B0503020204020204" charset="-122"/>
                <a:sym typeface="+mn-ea"/>
              </a:rPr>
              <a:t>Transformer</a:t>
            </a:r>
            <a:r>
              <a:rPr lang="zh-CN" altLang="en-US" sz="1600" dirty="0">
                <a:latin typeface="微软雅黑" panose="020B0503020204020204" charset="-122"/>
                <a:ea typeface="微软雅黑" panose="020B0503020204020204" charset="-122"/>
                <a:sym typeface="+mn-ea"/>
              </a:rPr>
              <a:t>直接应用到了</a:t>
            </a:r>
            <a:r>
              <a:rPr lang="en-US" altLang="zh-CN" sz="1600" dirty="0">
                <a:latin typeface="微软雅黑" panose="020B0503020204020204" charset="-122"/>
                <a:ea typeface="微软雅黑" panose="020B0503020204020204" charset="-122"/>
                <a:sym typeface="+mn-ea"/>
              </a:rPr>
              <a:t>cv</a:t>
            </a:r>
            <a:r>
              <a:rPr lang="zh-CN" altLang="en-US" sz="1600" dirty="0">
                <a:latin typeface="微软雅黑" panose="020B0503020204020204" charset="-122"/>
                <a:ea typeface="微软雅黑" panose="020B0503020204020204" charset="-122"/>
                <a:sym typeface="+mn-ea"/>
              </a:rPr>
              <a:t>任务里面</a:t>
            </a:r>
            <a:endParaRPr lang="zh-CN" altLang="en-US" sz="1600" dirty="0">
              <a:latin typeface="微软雅黑" panose="020B0503020204020204" charset="-122"/>
              <a:ea typeface="微软雅黑" panose="020B0503020204020204" charset="-122"/>
              <a:sym typeface="+mn-ea"/>
            </a:endParaRPr>
          </a:p>
          <a:p>
            <a:pPr marL="0" lvl="0" indent="0">
              <a:buNone/>
            </a:pPr>
            <a:r>
              <a:rPr lang="en-US" altLang="zh-CN" sz="1600" dirty="0">
                <a:latin typeface="微软雅黑" panose="020B0503020204020204" charset="-122"/>
                <a:ea typeface="微软雅黑" panose="020B0503020204020204" charset="-122"/>
                <a:sym typeface="+mn-ea"/>
              </a:rPr>
              <a:t>2.</a:t>
            </a:r>
            <a:r>
              <a:rPr lang="zh-CN" altLang="en-US" sz="1600" dirty="0">
                <a:latin typeface="微软雅黑" panose="020B0503020204020204" charset="-122"/>
                <a:ea typeface="微软雅黑" panose="020B0503020204020204" charset="-122"/>
                <a:sym typeface="+mn-ea"/>
              </a:rPr>
              <a:t>利用</a:t>
            </a:r>
            <a:r>
              <a:rPr lang="en-US" altLang="zh-CN" sz="1600" dirty="0">
                <a:latin typeface="微软雅黑" panose="020B0503020204020204" charset="-122"/>
                <a:ea typeface="微软雅黑" panose="020B0503020204020204" charset="-122"/>
                <a:sym typeface="+mn-ea"/>
              </a:rPr>
              <a:t>Transformer</a:t>
            </a:r>
            <a:r>
              <a:rPr lang="zh-CN" altLang="en-US" sz="1600" dirty="0">
                <a:latin typeface="微软雅黑" panose="020B0503020204020204" charset="-122"/>
                <a:ea typeface="微软雅黑" panose="020B0503020204020204" charset="-122"/>
                <a:sym typeface="+mn-ea"/>
              </a:rPr>
              <a:t>，实现了预训练数据集大小对模型效果增益几乎无饱和的预期</a:t>
            </a:r>
            <a:endParaRPr lang="zh-CN" altLang="en-US" sz="1600" dirty="0">
              <a:latin typeface="微软雅黑" panose="020B0503020204020204" charset="-122"/>
              <a:ea typeface="微软雅黑" panose="020B0503020204020204" charset="-122"/>
              <a:sym typeface="+mn-ea"/>
            </a:endParaRPr>
          </a:p>
        </p:txBody>
      </p:sp>
      <p:sp>
        <p:nvSpPr>
          <p:cNvPr id="10" name="文本框 9"/>
          <p:cNvSpPr txBox="1"/>
          <p:nvPr/>
        </p:nvSpPr>
        <p:spPr>
          <a:xfrm>
            <a:off x="286385" y="1457325"/>
            <a:ext cx="6884035" cy="603885"/>
          </a:xfrm>
          <a:prstGeom prst="rect">
            <a:avLst/>
          </a:prstGeom>
          <a:noFill/>
        </p:spPr>
        <p:txBody>
          <a:bodyPr wrap="square" rtlCol="0">
            <a:noAutofit/>
          </a:bodyPr>
          <a:p>
            <a:pPr indent="457200"/>
            <a:r>
              <a:rPr lang="zh-CN" altLang="en-US" sz="1600" dirty="0">
                <a:solidFill>
                  <a:schemeClr val="tx1"/>
                </a:solidFill>
                <a:latin typeface="微软雅黑" panose="020B0503020204020204" charset="-122"/>
                <a:ea typeface="微软雅黑" panose="020B0503020204020204" charset="-122"/>
              </a:rPr>
              <a:t>直接应用</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到目标检测任务，把视觉当做自然语言处理</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
        <p:nvSpPr>
          <p:cNvPr id="2" name="文本框 1"/>
          <p:cNvSpPr txBox="1"/>
          <p:nvPr/>
        </p:nvSpPr>
        <p:spPr>
          <a:xfrm>
            <a:off x="205105" y="3982085"/>
            <a:ext cx="8361045" cy="1276350"/>
          </a:xfrm>
          <a:prstGeom prst="rect">
            <a:avLst/>
          </a:prstGeom>
          <a:noFill/>
        </p:spPr>
        <p:txBody>
          <a:bodyPr wrap="square" rtlCol="0">
            <a:noAutofit/>
          </a:bodyPr>
          <a:p>
            <a:pPr indent="457200"/>
            <a:r>
              <a:rPr lang="en-US" altLang="zh-CN" sz="1600" dirty="0">
                <a:solidFill>
                  <a:schemeClr val="tx1"/>
                </a:solidFill>
                <a:latin typeface="微软雅黑" panose="020B0503020204020204" charset="-122"/>
                <a:ea typeface="微软雅黑" panose="020B0503020204020204" charset="-122"/>
              </a:rPr>
              <a:t>1.</a:t>
            </a:r>
            <a:r>
              <a:rPr lang="zh-CN" altLang="en-US" sz="1600" dirty="0">
                <a:solidFill>
                  <a:schemeClr val="tx1"/>
                </a:solidFill>
                <a:latin typeface="微软雅黑" panose="020B0503020204020204" charset="-122"/>
                <a:ea typeface="微软雅黑" panose="020B0503020204020204" charset="-122"/>
              </a:rPr>
              <a:t>把图片打成</a:t>
            </a:r>
            <a:r>
              <a:rPr lang="en-US" altLang="zh-CN" sz="1600" dirty="0">
                <a:solidFill>
                  <a:schemeClr val="tx1"/>
                </a:solidFill>
                <a:latin typeface="微软雅黑" panose="020B0503020204020204" charset="-122"/>
                <a:ea typeface="微软雅黑" panose="020B0503020204020204" charset="-122"/>
              </a:rPr>
              <a:t>16*16</a:t>
            </a:r>
            <a:r>
              <a:rPr lang="zh-CN" altLang="en-US" sz="1600" dirty="0">
                <a:solidFill>
                  <a:schemeClr val="tx1"/>
                </a:solidFill>
                <a:latin typeface="微软雅黑" panose="020B0503020204020204" charset="-122"/>
                <a:ea typeface="微软雅黑" panose="020B0503020204020204" charset="-122"/>
              </a:rPr>
              <a:t>的</a:t>
            </a:r>
            <a:r>
              <a:rPr lang="en-US" altLang="zh-CN" sz="1600" dirty="0">
                <a:solidFill>
                  <a:schemeClr val="tx1"/>
                </a:solidFill>
                <a:latin typeface="微软雅黑" panose="020B0503020204020204" charset="-122"/>
                <a:ea typeface="微软雅黑" panose="020B0503020204020204" charset="-122"/>
              </a:rPr>
              <a:t>patch </a:t>
            </a:r>
            <a:endParaRPr lang="en-US" altLang="zh-CN"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2.</a:t>
            </a:r>
            <a:r>
              <a:rPr lang="zh-CN" altLang="en-US" sz="1600" dirty="0">
                <a:solidFill>
                  <a:schemeClr val="tx1"/>
                </a:solidFill>
                <a:latin typeface="微软雅黑" panose="020B0503020204020204" charset="-122"/>
                <a:ea typeface="微软雅黑" panose="020B0503020204020204" charset="-122"/>
              </a:rPr>
              <a:t>在经过线性层后加入位置编码后加入一个</a:t>
            </a:r>
            <a:r>
              <a:rPr lang="en-US" altLang="zh-CN" sz="1600" dirty="0">
                <a:solidFill>
                  <a:schemeClr val="tx1"/>
                </a:solidFill>
                <a:latin typeface="微软雅黑" panose="020B0503020204020204" charset="-122"/>
                <a:ea typeface="微软雅黑" panose="020B0503020204020204" charset="-122"/>
              </a:rPr>
              <a:t>class</a:t>
            </a:r>
            <a:r>
              <a:rPr lang="zh-CN" altLang="en-US" sz="1600" dirty="0">
                <a:solidFill>
                  <a:schemeClr val="tx1"/>
                </a:solidFill>
                <a:latin typeface="微软雅黑" panose="020B0503020204020204" charset="-122"/>
                <a:ea typeface="微软雅黑" panose="020B0503020204020204" charset="-122"/>
              </a:rPr>
              <a:t>（</a:t>
            </a:r>
            <a:r>
              <a:rPr lang="en-US" altLang="zh-CN" sz="1600" dirty="0">
                <a:solidFill>
                  <a:schemeClr val="tx1"/>
                </a:solidFill>
                <a:latin typeface="微软雅黑" panose="020B0503020204020204" charset="-122"/>
                <a:ea typeface="微软雅黑" panose="020B0503020204020204" charset="-122"/>
              </a:rPr>
              <a:t>token</a:t>
            </a:r>
            <a:r>
              <a:rPr lang="zh-CN" altLang="en-US" sz="1600" dirty="0">
                <a:solidFill>
                  <a:schemeClr val="tx1"/>
                </a:solidFill>
                <a:latin typeface="微软雅黑" panose="020B0503020204020204" charset="-122"/>
                <a:ea typeface="微软雅黑" panose="020B0503020204020204" charset="-122"/>
              </a:rPr>
              <a:t>为</a:t>
            </a:r>
            <a:r>
              <a:rPr lang="en-US" altLang="zh-CN" sz="1600" dirty="0">
                <a:solidFill>
                  <a:schemeClr val="tx1"/>
                </a:solidFill>
                <a:latin typeface="微软雅黑" panose="020B0503020204020204" charset="-122"/>
                <a:ea typeface="微软雅黑" panose="020B0503020204020204" charset="-122"/>
              </a:rPr>
              <a:t>0</a:t>
            </a:r>
            <a:r>
              <a:rPr lang="zh-CN" altLang="en-US" sz="1600" dirty="0">
                <a:solidFill>
                  <a:schemeClr val="tx1"/>
                </a:solidFill>
                <a:latin typeface="微软雅黑" panose="020B0503020204020204" charset="-122"/>
                <a:ea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endParaRPr>
          </a:p>
          <a:p>
            <a:pPr indent="457200"/>
            <a:r>
              <a:rPr lang="en-US" altLang="zh-CN" sz="1600" dirty="0">
                <a:solidFill>
                  <a:schemeClr val="tx1"/>
                </a:solidFill>
                <a:latin typeface="微软雅黑" panose="020B0503020204020204" charset="-122"/>
                <a:ea typeface="微软雅黑" panose="020B0503020204020204" charset="-122"/>
              </a:rPr>
              <a:t>3.</a:t>
            </a:r>
            <a:r>
              <a:rPr lang="zh-CN" altLang="en-US" sz="1600" dirty="0">
                <a:solidFill>
                  <a:schemeClr val="tx1"/>
                </a:solidFill>
                <a:latin typeface="微软雅黑" panose="020B0503020204020204" charset="-122"/>
                <a:ea typeface="微软雅黑" panose="020B0503020204020204" charset="-122"/>
              </a:rPr>
              <a:t>经过</a:t>
            </a:r>
            <a:r>
              <a:rPr lang="en-US" altLang="zh-CN" sz="1600" dirty="0">
                <a:solidFill>
                  <a:schemeClr val="tx1"/>
                </a:solidFill>
                <a:latin typeface="微软雅黑" panose="020B0503020204020204" charset="-122"/>
                <a:ea typeface="微软雅黑" panose="020B0503020204020204" charset="-122"/>
              </a:rPr>
              <a:t>L</a:t>
            </a:r>
            <a:r>
              <a:rPr lang="zh-CN" altLang="en-US" sz="1600" dirty="0">
                <a:solidFill>
                  <a:schemeClr val="tx1"/>
                </a:solidFill>
                <a:latin typeface="微软雅黑" panose="020B0503020204020204" charset="-122"/>
                <a:ea typeface="微软雅黑" panose="020B0503020204020204" charset="-122"/>
              </a:rPr>
              <a:t>层</a:t>
            </a:r>
            <a:r>
              <a:rPr lang="en-US" altLang="zh-CN" sz="1600" dirty="0">
                <a:solidFill>
                  <a:schemeClr val="tx1"/>
                </a:solidFill>
                <a:latin typeface="微软雅黑" panose="020B0503020204020204" charset="-122"/>
                <a:ea typeface="微软雅黑" panose="020B0503020204020204" charset="-122"/>
              </a:rPr>
              <a:t>Transformer</a:t>
            </a:r>
            <a:r>
              <a:rPr lang="zh-CN" altLang="en-US" sz="1600" dirty="0">
                <a:solidFill>
                  <a:schemeClr val="tx1"/>
                </a:solidFill>
                <a:latin typeface="微软雅黑" panose="020B0503020204020204" charset="-122"/>
                <a:ea typeface="微软雅黑" panose="020B0503020204020204" charset="-122"/>
              </a:rPr>
              <a:t>循环之后取</a:t>
            </a:r>
            <a:r>
              <a:rPr lang="en-US" altLang="zh-CN" sz="1600" dirty="0">
                <a:solidFill>
                  <a:schemeClr val="tx1"/>
                </a:solidFill>
                <a:latin typeface="微软雅黑" panose="020B0503020204020204" charset="-122"/>
                <a:ea typeface="微软雅黑" panose="020B0503020204020204" charset="-122"/>
              </a:rPr>
              <a:t>class</a:t>
            </a:r>
            <a:r>
              <a:rPr lang="zh-CN" altLang="en-US" sz="1600" dirty="0">
                <a:solidFill>
                  <a:schemeClr val="tx1"/>
                </a:solidFill>
                <a:latin typeface="微软雅黑" panose="020B0503020204020204" charset="-122"/>
                <a:ea typeface="微软雅黑" panose="020B0503020204020204" charset="-122"/>
              </a:rPr>
              <a:t>对应的输出作为分类预</a:t>
            </a:r>
            <a:endParaRPr lang="zh-CN" altLang="en-US" sz="1600" dirty="0">
              <a:solidFill>
                <a:schemeClr val="tx1"/>
              </a:solidFill>
              <a:latin typeface="微软雅黑" panose="020B0503020204020204" charset="-122"/>
              <a:ea typeface="微软雅黑" panose="020B0503020204020204" charset="-122"/>
            </a:endParaRPr>
          </a:p>
          <a:p>
            <a:pPr indent="457200"/>
            <a:r>
              <a:rPr lang="zh-CN" altLang="en-US" sz="1600" dirty="0">
                <a:solidFill>
                  <a:schemeClr val="tx1"/>
                </a:solidFill>
                <a:latin typeface="微软雅黑" panose="020B0503020204020204" charset="-122"/>
                <a:ea typeface="微软雅黑" panose="020B0503020204020204" charset="-122"/>
              </a:rPr>
              <a:t> </a:t>
            </a:r>
            <a:r>
              <a:rPr lang="en-US" altLang="zh-CN" sz="1600" dirty="0">
                <a:solidFill>
                  <a:schemeClr val="tx1"/>
                </a:solidFill>
                <a:latin typeface="微软雅黑" panose="020B0503020204020204" charset="-122"/>
                <a:ea typeface="微软雅黑" panose="020B0503020204020204" charset="-122"/>
              </a:rPr>
              <a:t>  </a:t>
            </a:r>
            <a:r>
              <a:rPr lang="zh-CN" altLang="en-US" sz="1600" dirty="0">
                <a:solidFill>
                  <a:schemeClr val="tx1"/>
                </a:solidFill>
                <a:latin typeface="微软雅黑" panose="020B0503020204020204" charset="-122"/>
                <a:ea typeface="微软雅黑" panose="020B0503020204020204" charset="-122"/>
              </a:rPr>
              <a:t>测</a:t>
            </a: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a:p>
            <a:pPr marL="0" lvl="0" indent="0">
              <a:buNone/>
            </a:pP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模型</a:t>
            </a:r>
            <a:r>
              <a:rPr lang="zh-CN" altLang="en-US" sz="2000" b="1" dirty="0">
                <a:latin typeface="微软雅黑" panose="020B0503020204020204" charset="-122"/>
                <a:ea typeface="微软雅黑" panose="020B0503020204020204" charset="-122"/>
              </a:rPr>
              <a:t>架构</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t>
            </a:r>
            <a:r>
              <a:rPr lang="en-US" altLang="zh-CN" dirty="0">
                <a:effectLst/>
                <a:latin typeface="微软雅黑" panose="020B0503020204020204" charset="-122"/>
                <a:ea typeface="微软雅黑" panose="020B0503020204020204" charset="-122"/>
                <a:sym typeface="+mn-ea"/>
              </a:rPr>
              <a:t>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sp>
        <p:nvSpPr>
          <p:cNvPr id="22" name="文本框 21"/>
          <p:cNvSpPr txBox="1"/>
          <p:nvPr/>
        </p:nvSpPr>
        <p:spPr>
          <a:xfrm>
            <a:off x="632460" y="1000760"/>
            <a:ext cx="5574030" cy="2061210"/>
          </a:xfrm>
          <a:prstGeom prst="rect">
            <a:avLst/>
          </a:prstGeom>
        </p:spPr>
        <p:txBody>
          <a:bodyPr wrap="square">
            <a:spAutoFit/>
          </a:bodyPr>
          <a:p>
            <a:pPr marL="0" indent="0"/>
            <a:r>
              <a:rPr lang="zh-CN" altLang="en-US" sz="1600" b="0" i="0" dirty="0">
                <a:latin typeface="微软雅黑" panose="020B0503020204020204" charset="-122"/>
                <a:ea typeface="微软雅黑" panose="020B0503020204020204" charset="-122"/>
              </a:rPr>
              <a:t>先把图打成</a:t>
            </a:r>
            <a:r>
              <a:rPr lang="en-US" altLang="zh-CN" sz="1600" b="1" i="0" dirty="0">
                <a:latin typeface="微软雅黑" panose="020B0503020204020204" charset="-122"/>
                <a:ea typeface="微软雅黑" panose="020B0503020204020204" charset="-122"/>
              </a:rPr>
              <a:t>patch</a:t>
            </a:r>
            <a:r>
              <a:rPr lang="zh-CN" altLang="en-US" sz="1600" b="0" i="0" dirty="0">
                <a:latin typeface="微软雅黑" panose="020B0503020204020204" charset="-122"/>
                <a:ea typeface="微软雅黑" panose="020B0503020204020204" charset="-122"/>
              </a:rPr>
              <a:t>，然后为了保存图片的顺序加上</a:t>
            </a:r>
            <a:r>
              <a:rPr lang="en-US" altLang="zh-CN" sz="1600" b="0" i="0" dirty="0">
                <a:latin typeface="微软雅黑" panose="020B0503020204020204" charset="-122"/>
                <a:ea typeface="微软雅黑" panose="020B0503020204020204" charset="-122"/>
              </a:rPr>
              <a:t>position embedding</a:t>
            </a:r>
            <a:r>
              <a:rPr lang="zh-CN" altLang="en-US" sz="1600" b="0" i="0" dirty="0">
                <a:latin typeface="微软雅黑" panose="020B0503020204020204" charset="-122"/>
                <a:ea typeface="微软雅黑" panose="020B0503020204020204" charset="-122"/>
              </a:rPr>
              <a:t>之后通过线性层展平特征</a:t>
            </a:r>
            <a:endParaRPr lang="zh-CN" altLang="en-US" sz="1600" b="0" i="0" dirty="0">
              <a:latin typeface="微软雅黑" panose="020B0503020204020204" charset="-122"/>
              <a:ea typeface="微软雅黑" panose="020B0503020204020204" charset="-122"/>
            </a:endParaRPr>
          </a:p>
          <a:p>
            <a:pPr marL="0" indent="0"/>
            <a:endParaRPr lang="zh-CN" altLang="en-US" sz="1600" b="0" i="0" dirty="0">
              <a:latin typeface="微软雅黑" panose="020B0503020204020204" charset="-122"/>
              <a:ea typeface="微软雅黑" panose="020B0503020204020204" charset="-122"/>
            </a:endParaRPr>
          </a:p>
          <a:p>
            <a:pPr marL="0" indent="0"/>
            <a:r>
              <a:rPr lang="zh-CN" altLang="en-US" sz="1600" b="0" i="0" dirty="0">
                <a:latin typeface="微软雅黑" panose="020B0503020204020204" charset="-122"/>
                <a:ea typeface="微软雅黑" panose="020B0503020204020204" charset="-122"/>
              </a:rPr>
              <a:t>同时加入一个可学习的类别</a:t>
            </a:r>
            <a:r>
              <a:rPr lang="en-US" altLang="zh-CN" sz="1600" b="0" i="0" dirty="0">
                <a:latin typeface="微软雅黑" panose="020B0503020204020204" charset="-122"/>
                <a:ea typeface="微软雅黑" panose="020B0503020204020204" charset="-122"/>
              </a:rPr>
              <a:t>embedding--</a:t>
            </a:r>
            <a:r>
              <a:rPr lang="zh-CN" altLang="en-US" sz="1600" b="1" i="0" dirty="0">
                <a:latin typeface="微软雅黑" panose="020B0503020204020204" charset="-122"/>
                <a:ea typeface="微软雅黑" panose="020B0503020204020204" charset="-122"/>
              </a:rPr>
              <a:t>（</a:t>
            </a:r>
            <a:r>
              <a:rPr lang="en-US" altLang="zh-CN" sz="1600" b="1" i="0" dirty="0">
                <a:latin typeface="微软雅黑" panose="020B0503020204020204" charset="-122"/>
                <a:ea typeface="微软雅黑" panose="020B0503020204020204" charset="-122"/>
              </a:rPr>
              <a:t>class</a:t>
            </a:r>
            <a:r>
              <a:rPr lang="zh-CN" altLang="en-US" sz="1600" b="1" i="0" dirty="0">
                <a:latin typeface="微软雅黑" panose="020B0503020204020204" charset="-122"/>
                <a:ea typeface="微软雅黑" panose="020B0503020204020204" charset="-122"/>
              </a:rPr>
              <a:t>）</a:t>
            </a:r>
            <a:r>
              <a:rPr lang="en-US" altLang="zh-CN" sz="1600" b="0" i="0" dirty="0">
                <a:latin typeface="微软雅黑" panose="020B0503020204020204" charset="-122"/>
                <a:ea typeface="微软雅黑" panose="020B0503020204020204" charset="-122"/>
              </a:rPr>
              <a:t> </a:t>
            </a:r>
            <a:r>
              <a:rPr lang="zh-CN" altLang="en-US" sz="1600" b="0" i="0" dirty="0">
                <a:latin typeface="微软雅黑" panose="020B0503020204020204" charset="-122"/>
                <a:ea typeface="微软雅黑" panose="020B0503020204020204" charset="-122"/>
              </a:rPr>
              <a:t>位置编码为</a:t>
            </a:r>
            <a:r>
              <a:rPr lang="en-US" altLang="zh-CN" sz="1600" b="0" i="0" dirty="0">
                <a:latin typeface="微软雅黑" panose="020B0503020204020204" charset="-122"/>
                <a:ea typeface="微软雅黑" panose="020B0503020204020204" charset="-122"/>
              </a:rPr>
              <a:t>0</a:t>
            </a:r>
            <a:r>
              <a:rPr lang="zh-CN" altLang="en-US" sz="1600" b="0" i="0" dirty="0">
                <a:latin typeface="微软雅黑" panose="020B0503020204020204" charset="-122"/>
                <a:ea typeface="微软雅黑" panose="020B0503020204020204" charset="-122"/>
              </a:rPr>
              <a:t>一起输入给</a:t>
            </a:r>
            <a:r>
              <a:rPr lang="en-US" altLang="zh-CN" sz="1600" b="0" i="0" dirty="0">
                <a:latin typeface="微软雅黑" panose="020B0503020204020204" charset="-122"/>
                <a:ea typeface="微软雅黑" panose="020B0503020204020204" charset="-122"/>
              </a:rPr>
              <a:t>encoder</a:t>
            </a:r>
            <a:endParaRPr lang="en-US" altLang="zh-CN" sz="1600" b="0" i="0" dirty="0">
              <a:latin typeface="微软雅黑" panose="020B0503020204020204" charset="-122"/>
              <a:ea typeface="微软雅黑" panose="020B0503020204020204" charset="-122"/>
            </a:endParaRPr>
          </a:p>
          <a:p>
            <a:pPr marL="0" indent="0"/>
            <a:endParaRPr lang="en-US" altLang="zh-CN" sz="1600" b="0" i="0" dirty="0">
              <a:latin typeface="微软雅黑" panose="020B0503020204020204" charset="-122"/>
              <a:ea typeface="微软雅黑" panose="020B0503020204020204" charset="-122"/>
            </a:endParaRPr>
          </a:p>
          <a:p>
            <a:pPr marL="0" indent="0"/>
            <a:r>
              <a:rPr lang="zh-CN" altLang="en-US" sz="1600" b="0" i="0" dirty="0">
                <a:latin typeface="微软雅黑" panose="020B0503020204020204" charset="-122"/>
                <a:ea typeface="微软雅黑" panose="020B0503020204020204" charset="-122"/>
              </a:rPr>
              <a:t>在经过</a:t>
            </a:r>
            <a:r>
              <a:rPr lang="en-US" altLang="zh-CN" sz="1600" b="0" i="0" dirty="0">
                <a:latin typeface="微软雅黑" panose="020B0503020204020204" charset="-122"/>
                <a:ea typeface="微软雅黑" panose="020B0503020204020204" charset="-122"/>
              </a:rPr>
              <a:t>L</a:t>
            </a:r>
            <a:r>
              <a:rPr lang="zh-CN" altLang="en-US" sz="1600" b="0" i="0" dirty="0">
                <a:latin typeface="微软雅黑" panose="020B0503020204020204" charset="-122"/>
                <a:ea typeface="微软雅黑" panose="020B0503020204020204" charset="-122"/>
              </a:rPr>
              <a:t>层的</a:t>
            </a:r>
            <a:r>
              <a:rPr lang="en-US" altLang="zh-CN" sz="1600" b="0" i="0" dirty="0">
                <a:latin typeface="微软雅黑" panose="020B0503020204020204" charset="-122"/>
                <a:ea typeface="微软雅黑" panose="020B0503020204020204" charset="-122"/>
              </a:rPr>
              <a:t>Transformer encoder</a:t>
            </a:r>
            <a:r>
              <a:rPr lang="zh-CN" altLang="en-US" sz="1600" b="0" i="0" dirty="0">
                <a:latin typeface="微软雅黑" panose="020B0503020204020204" charset="-122"/>
                <a:ea typeface="微软雅黑" panose="020B0503020204020204" charset="-122"/>
              </a:rPr>
              <a:t>输入输出之后，</a:t>
            </a:r>
            <a:r>
              <a:rPr lang="en-US" altLang="zh-CN" sz="1600" b="1" i="0" dirty="0">
                <a:latin typeface="微软雅黑" panose="020B0503020204020204" charset="-122"/>
                <a:ea typeface="微软雅黑" panose="020B0503020204020204" charset="-122"/>
              </a:rPr>
              <a:t>(class)</a:t>
            </a:r>
            <a:r>
              <a:rPr lang="zh-CN" altLang="en-US" sz="1600" b="0" i="0" dirty="0">
                <a:latin typeface="微软雅黑" panose="020B0503020204020204" charset="-122"/>
                <a:ea typeface="微软雅黑" panose="020B0503020204020204" charset="-122"/>
              </a:rPr>
              <a:t>对应的输出在经过一个</a:t>
            </a:r>
            <a:r>
              <a:rPr lang="en-US" altLang="zh-CN" sz="1600" b="0" i="0" dirty="0">
                <a:latin typeface="微软雅黑" panose="020B0503020204020204" charset="-122"/>
                <a:ea typeface="微软雅黑" panose="020B0503020204020204" charset="-122"/>
              </a:rPr>
              <a:t>tanh</a:t>
            </a:r>
            <a:r>
              <a:rPr lang="zh-CN" altLang="en-US" sz="1600" b="0" i="0" dirty="0">
                <a:latin typeface="微软雅黑" panose="020B0503020204020204" charset="-122"/>
                <a:ea typeface="微软雅黑" panose="020B0503020204020204" charset="-122"/>
              </a:rPr>
              <a:t>激活的</a:t>
            </a:r>
            <a:r>
              <a:rPr lang="en-US" altLang="zh-CN" sz="1600" b="0" i="0" dirty="0">
                <a:latin typeface="微软雅黑" panose="020B0503020204020204" charset="-122"/>
                <a:ea typeface="微软雅黑" panose="020B0503020204020204" charset="-122"/>
              </a:rPr>
              <a:t>MLP</a:t>
            </a:r>
            <a:r>
              <a:rPr lang="zh-CN" altLang="en-US" sz="1600" b="0" i="0" dirty="0">
                <a:latin typeface="微软雅黑" panose="020B0503020204020204" charset="-122"/>
                <a:ea typeface="微软雅黑" panose="020B0503020204020204" charset="-122"/>
              </a:rPr>
              <a:t>之后输出结果</a:t>
            </a:r>
            <a:endParaRPr lang="zh-CN" altLang="en-US" sz="1600" b="0" i="0" dirty="0">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2"/>
          <a:stretch>
            <a:fillRect/>
          </a:stretch>
        </p:blipFill>
        <p:spPr>
          <a:xfrm>
            <a:off x="466090" y="3144520"/>
            <a:ext cx="6525895" cy="3509010"/>
          </a:xfrm>
          <a:prstGeom prst="rect">
            <a:avLst/>
          </a:prstGeom>
        </p:spPr>
      </p:pic>
      <p:cxnSp>
        <p:nvCxnSpPr>
          <p:cNvPr id="10" name="肘形连接符 9"/>
          <p:cNvCxnSpPr/>
          <p:nvPr/>
        </p:nvCxnSpPr>
        <p:spPr>
          <a:xfrm flipV="1">
            <a:off x="3441700" y="3894455"/>
            <a:ext cx="2032000" cy="417830"/>
          </a:xfrm>
          <a:prstGeom prst="bentConnector3">
            <a:avLst>
              <a:gd name="adj1" fmla="val -1406"/>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模型</a:t>
            </a:r>
            <a:r>
              <a:rPr lang="zh-CN" altLang="en-US" sz="2000" b="1" dirty="0">
                <a:latin typeface="微软雅黑" panose="020B0503020204020204" charset="-122"/>
                <a:ea typeface="微软雅黑" panose="020B0503020204020204" charset="-122"/>
              </a:rPr>
              <a:t>架构</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99695"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t>
            </a:r>
            <a:r>
              <a:rPr lang="en-US" altLang="zh-CN" dirty="0">
                <a:effectLst/>
                <a:latin typeface="微软雅黑" panose="020B0503020204020204" charset="-122"/>
                <a:ea typeface="微软雅黑" panose="020B0503020204020204" charset="-122"/>
                <a:sym typeface="+mn-ea"/>
              </a:rPr>
              <a:t>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rcRect b="70171"/>
          <a:stretch>
            <a:fillRect/>
          </a:stretch>
        </p:blipFill>
        <p:spPr>
          <a:xfrm>
            <a:off x="1221740" y="1062990"/>
            <a:ext cx="9554845" cy="520700"/>
          </a:xfrm>
          <a:prstGeom prst="rect">
            <a:avLst/>
          </a:prstGeom>
        </p:spPr>
      </p:pic>
      <p:sp>
        <p:nvSpPr>
          <p:cNvPr id="3" name="文本框 2"/>
          <p:cNvSpPr txBox="1"/>
          <p:nvPr/>
        </p:nvSpPr>
        <p:spPr>
          <a:xfrm>
            <a:off x="3877945" y="1645920"/>
            <a:ext cx="4627880" cy="645160"/>
          </a:xfrm>
          <a:prstGeom prst="rect">
            <a:avLst/>
          </a:prstGeom>
        </p:spPr>
        <p:txBody>
          <a:bodyPr wrap="square">
            <a:noAutofit/>
          </a:bodyPr>
          <a:p>
            <a:pPr marL="0" indent="0" algn="ctr"/>
            <a:r>
              <a:rPr lang="zh-CN" altLang="en-US" sz="1600" b="0" i="0" dirty="0">
                <a:latin typeface="微软雅黑" panose="020B0503020204020204" charset="-122"/>
                <a:ea typeface="微软雅黑" panose="020B0503020204020204" charset="-122"/>
              </a:rPr>
              <a:t>加上</a:t>
            </a:r>
            <a:r>
              <a:rPr lang="en-US" altLang="zh-CN" sz="1600" b="1" i="0" dirty="0">
                <a:latin typeface="微软雅黑" panose="020B0503020204020204" charset="-122"/>
                <a:ea typeface="微软雅黑" panose="020B0503020204020204" charset="-122"/>
              </a:rPr>
              <a:t>class</a:t>
            </a:r>
            <a:r>
              <a:rPr lang="zh-CN" altLang="en-US" sz="1600" i="0" dirty="0">
                <a:latin typeface="微软雅黑" panose="020B0503020204020204" charset="-122"/>
                <a:ea typeface="微软雅黑" panose="020B0503020204020204" charset="-122"/>
              </a:rPr>
              <a:t>，其他的每个</a:t>
            </a:r>
            <a:r>
              <a:rPr lang="en-US" altLang="zh-CN" sz="1600" i="0" dirty="0">
                <a:latin typeface="微软雅黑" panose="020B0503020204020204" charset="-122"/>
                <a:ea typeface="微软雅黑" panose="020B0503020204020204" charset="-122"/>
              </a:rPr>
              <a:t>patch</a:t>
            </a:r>
            <a:r>
              <a:rPr lang="zh-CN" altLang="en-US" sz="1600" i="0" dirty="0">
                <a:latin typeface="微软雅黑" panose="020B0503020204020204" charset="-122"/>
                <a:ea typeface="微软雅黑" panose="020B0503020204020204" charset="-122"/>
              </a:rPr>
              <a:t>在经过线性层后的内容加上位置编码作为输入</a:t>
            </a:r>
            <a:endParaRPr lang="zh-CN" altLang="en-US" sz="1600" i="0" dirty="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rcRect t="28556" b="48163"/>
          <a:stretch>
            <a:fillRect/>
          </a:stretch>
        </p:blipFill>
        <p:spPr>
          <a:xfrm>
            <a:off x="1221740" y="2188210"/>
            <a:ext cx="9554845" cy="406400"/>
          </a:xfrm>
          <a:prstGeom prst="rect">
            <a:avLst/>
          </a:prstGeom>
        </p:spPr>
      </p:pic>
      <p:sp>
        <p:nvSpPr>
          <p:cNvPr id="7" name="文本框 6"/>
          <p:cNvSpPr txBox="1"/>
          <p:nvPr/>
        </p:nvSpPr>
        <p:spPr>
          <a:xfrm>
            <a:off x="3877945" y="2594610"/>
            <a:ext cx="4627880" cy="645160"/>
          </a:xfrm>
          <a:prstGeom prst="rect">
            <a:avLst/>
          </a:prstGeom>
        </p:spPr>
        <p:txBody>
          <a:bodyPr wrap="square">
            <a:noAutofit/>
          </a:bodyPr>
          <a:p>
            <a:pPr marL="0" indent="0" algn="ctr"/>
            <a:r>
              <a:rPr lang="zh-CN" altLang="en-US" sz="1600" i="0" dirty="0">
                <a:latin typeface="微软雅黑" panose="020B0503020204020204" charset="-122"/>
                <a:ea typeface="微软雅黑" panose="020B0503020204020204" charset="-122"/>
              </a:rPr>
              <a:t>在经过</a:t>
            </a:r>
            <a:r>
              <a:rPr lang="en-US" altLang="zh-CN" sz="1600" i="0" dirty="0">
                <a:latin typeface="微软雅黑" panose="020B0503020204020204" charset="-122"/>
                <a:ea typeface="微软雅黑" panose="020B0503020204020204" charset="-122"/>
              </a:rPr>
              <a:t>layer norm</a:t>
            </a:r>
            <a:r>
              <a:rPr lang="zh-CN" altLang="en-US" sz="1600" i="0" dirty="0">
                <a:latin typeface="微软雅黑" panose="020B0503020204020204" charset="-122"/>
                <a:ea typeface="微软雅黑" panose="020B0503020204020204" charset="-122"/>
              </a:rPr>
              <a:t>的输入后执行多头注意力机制。并且隔层加上残差链接</a:t>
            </a:r>
            <a:endParaRPr lang="zh-CN" altLang="en-US" sz="1600" i="0" dirty="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2"/>
          <a:srcRect l="3" t="48454" r="-3" b="28265"/>
          <a:stretch>
            <a:fillRect/>
          </a:stretch>
        </p:blipFill>
        <p:spPr>
          <a:xfrm>
            <a:off x="1414780" y="3199130"/>
            <a:ext cx="9554845" cy="406400"/>
          </a:xfrm>
          <a:prstGeom prst="rect">
            <a:avLst/>
          </a:prstGeom>
        </p:spPr>
      </p:pic>
      <p:sp>
        <p:nvSpPr>
          <p:cNvPr id="11" name="文本框 10"/>
          <p:cNvSpPr txBox="1"/>
          <p:nvPr/>
        </p:nvSpPr>
        <p:spPr>
          <a:xfrm>
            <a:off x="4004945" y="3605530"/>
            <a:ext cx="4627880" cy="645160"/>
          </a:xfrm>
          <a:prstGeom prst="rect">
            <a:avLst/>
          </a:prstGeom>
        </p:spPr>
        <p:txBody>
          <a:bodyPr wrap="square">
            <a:noAutofit/>
          </a:bodyPr>
          <a:p>
            <a:pPr marL="0" indent="0" algn="ctr"/>
            <a:r>
              <a:rPr lang="zh-CN" altLang="en-US" sz="1600" i="0" dirty="0">
                <a:latin typeface="微软雅黑" panose="020B0503020204020204" charset="-122"/>
                <a:ea typeface="微软雅黑" panose="020B0503020204020204" charset="-122"/>
              </a:rPr>
              <a:t>在经过</a:t>
            </a:r>
            <a:r>
              <a:rPr lang="en-US" altLang="zh-CN" sz="1600" i="0" dirty="0">
                <a:latin typeface="微软雅黑" panose="020B0503020204020204" charset="-122"/>
                <a:ea typeface="微软雅黑" panose="020B0503020204020204" charset="-122"/>
              </a:rPr>
              <a:t>layer norm</a:t>
            </a:r>
            <a:r>
              <a:rPr lang="zh-CN" altLang="en-US" sz="1600" i="0" dirty="0">
                <a:latin typeface="微软雅黑" panose="020B0503020204020204" charset="-122"/>
                <a:ea typeface="微软雅黑" panose="020B0503020204020204" charset="-122"/>
              </a:rPr>
              <a:t>后经过一个</a:t>
            </a:r>
            <a:r>
              <a:rPr lang="en-US" altLang="zh-CN" sz="1600" i="0" dirty="0">
                <a:latin typeface="微软雅黑" panose="020B0503020204020204" charset="-122"/>
                <a:ea typeface="微软雅黑" panose="020B0503020204020204" charset="-122"/>
              </a:rPr>
              <a:t>tanh</a:t>
            </a:r>
            <a:r>
              <a:rPr lang="zh-CN" altLang="en-US" sz="1600" i="0" dirty="0">
                <a:latin typeface="微软雅黑" panose="020B0503020204020204" charset="-122"/>
                <a:ea typeface="微软雅黑" panose="020B0503020204020204" charset="-122"/>
              </a:rPr>
              <a:t>作激活的</a:t>
            </a:r>
            <a:r>
              <a:rPr lang="en-US" altLang="zh-CN" sz="1600" i="0" dirty="0">
                <a:latin typeface="微软雅黑" panose="020B0503020204020204" charset="-122"/>
                <a:ea typeface="微软雅黑" panose="020B0503020204020204" charset="-122"/>
              </a:rPr>
              <a:t>MLP</a:t>
            </a:r>
            <a:r>
              <a:rPr lang="zh-CN" altLang="en-US" sz="1600" i="0" dirty="0">
                <a:latin typeface="微软雅黑" panose="020B0503020204020204" charset="-122"/>
                <a:ea typeface="微软雅黑" panose="020B0503020204020204" charset="-122"/>
              </a:rPr>
              <a:t>之后作为本层</a:t>
            </a:r>
            <a:r>
              <a:rPr lang="en-US" altLang="zh-CN" sz="1600" i="0" dirty="0">
                <a:latin typeface="微软雅黑" panose="020B0503020204020204" charset="-122"/>
                <a:ea typeface="微软雅黑" panose="020B0503020204020204" charset="-122"/>
              </a:rPr>
              <a:t>Transformer</a:t>
            </a:r>
            <a:r>
              <a:rPr lang="zh-CN" altLang="en-US" sz="1600" i="0" dirty="0">
                <a:latin typeface="微软雅黑" panose="020B0503020204020204" charset="-122"/>
                <a:ea typeface="微软雅黑" panose="020B0503020204020204" charset="-122"/>
              </a:rPr>
              <a:t>输出结果</a:t>
            </a:r>
            <a:endParaRPr lang="zh-CN" altLang="en-US" sz="1600" i="0" dirty="0">
              <a:latin typeface="微软雅黑" panose="020B0503020204020204" charset="-122"/>
              <a:ea typeface="微软雅黑" panose="020B0503020204020204" charset="-122"/>
            </a:endParaRPr>
          </a:p>
        </p:txBody>
      </p:sp>
      <p:pic>
        <p:nvPicPr>
          <p:cNvPr id="12" name="图片 11"/>
          <p:cNvPicPr>
            <a:picLocks noChangeAspect="1"/>
          </p:cNvPicPr>
          <p:nvPr/>
        </p:nvPicPr>
        <p:blipFill>
          <a:blip r:embed="rId2"/>
          <a:srcRect l="3" t="71735" r="-3" b="4984"/>
          <a:stretch>
            <a:fillRect/>
          </a:stretch>
        </p:blipFill>
        <p:spPr>
          <a:xfrm>
            <a:off x="1414780" y="4210050"/>
            <a:ext cx="9554845" cy="406400"/>
          </a:xfrm>
          <a:prstGeom prst="rect">
            <a:avLst/>
          </a:prstGeom>
        </p:spPr>
      </p:pic>
      <p:sp>
        <p:nvSpPr>
          <p:cNvPr id="14" name="文本框 13"/>
          <p:cNvSpPr txBox="1"/>
          <p:nvPr/>
        </p:nvSpPr>
        <p:spPr>
          <a:xfrm>
            <a:off x="4131945" y="4616450"/>
            <a:ext cx="4627880" cy="645160"/>
          </a:xfrm>
          <a:prstGeom prst="rect">
            <a:avLst/>
          </a:prstGeom>
        </p:spPr>
        <p:txBody>
          <a:bodyPr wrap="square">
            <a:noAutofit/>
          </a:bodyPr>
          <a:p>
            <a:pPr marL="0" indent="0" algn="ctr"/>
            <a:r>
              <a:rPr lang="zh-CN" altLang="en-US" sz="1600" i="0" dirty="0">
                <a:latin typeface="微软雅黑" panose="020B0503020204020204" charset="-122"/>
                <a:ea typeface="微软雅黑" panose="020B0503020204020204" charset="-122"/>
              </a:rPr>
              <a:t>循环经过</a:t>
            </a:r>
            <a:r>
              <a:rPr lang="en-US" altLang="zh-CN" sz="1600" i="0" dirty="0">
                <a:latin typeface="微软雅黑" panose="020B0503020204020204" charset="-122"/>
                <a:ea typeface="微软雅黑" panose="020B0503020204020204" charset="-122"/>
              </a:rPr>
              <a:t>L</a:t>
            </a:r>
            <a:r>
              <a:rPr lang="zh-CN" altLang="en-US" sz="1600" i="0" dirty="0">
                <a:latin typeface="微软雅黑" panose="020B0503020204020204" charset="-122"/>
                <a:ea typeface="微软雅黑" panose="020B0503020204020204" charset="-122"/>
              </a:rPr>
              <a:t>层之后，把第一个输出作为分类输出。也就是对应一开始输入的</a:t>
            </a:r>
            <a:r>
              <a:rPr lang="en-US" altLang="zh-CN" sz="1600" b="1" i="0" dirty="0">
                <a:latin typeface="微软雅黑" panose="020B0503020204020204" charset="-122"/>
                <a:ea typeface="微软雅黑" panose="020B0503020204020204" charset="-122"/>
              </a:rPr>
              <a:t>class</a:t>
            </a:r>
            <a:endParaRPr lang="en-US" altLang="zh-CN" sz="1600" b="1" i="0" dirty="0">
              <a:latin typeface="微软雅黑" panose="020B0503020204020204" charset="-122"/>
              <a:ea typeface="微软雅黑" panose="020B0503020204020204" charset="-122"/>
            </a:endParaRPr>
          </a:p>
        </p:txBody>
      </p:sp>
      <p:cxnSp>
        <p:nvCxnSpPr>
          <p:cNvPr id="16" name="肘形连接符 15"/>
          <p:cNvCxnSpPr/>
          <p:nvPr/>
        </p:nvCxnSpPr>
        <p:spPr>
          <a:xfrm rot="10800000">
            <a:off x="2437765" y="1571625"/>
            <a:ext cx="4958080" cy="3634740"/>
          </a:xfrm>
          <a:prstGeom prst="bentConnector3">
            <a:avLst>
              <a:gd name="adj1" fmla="val 133132"/>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实验</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sp>
        <p:nvSpPr>
          <p:cNvPr id="2" name="文本框 1"/>
          <p:cNvSpPr txBox="1"/>
          <p:nvPr/>
        </p:nvSpPr>
        <p:spPr>
          <a:xfrm>
            <a:off x="911860" y="1306195"/>
            <a:ext cx="11280140" cy="829945"/>
          </a:xfrm>
          <a:prstGeom prst="rect">
            <a:avLst/>
          </a:prstGeom>
        </p:spPr>
        <p:txBody>
          <a:bodyPr wrap="square">
            <a:spAutoFit/>
          </a:bodyPr>
          <a:p>
            <a:pPr marL="0" indent="0" algn="just"/>
            <a:r>
              <a:rPr lang="zh-CN" sz="1600" b="0" i="0">
                <a:solidFill>
                  <a:srgbClr val="000000"/>
                </a:solidFill>
                <a:latin typeface="微软雅黑" panose="020B0503020204020204" charset="-122"/>
                <a:ea typeface="微软雅黑" panose="020B0503020204020204" charset="-122"/>
              </a:rPr>
              <a:t>预训练：</a:t>
            </a:r>
            <a:r>
              <a:rPr sz="1600" b="0" i="0">
                <a:solidFill>
                  <a:srgbClr val="000000"/>
                </a:solidFill>
                <a:latin typeface="微软雅黑" panose="020B0503020204020204" charset="-122"/>
                <a:ea typeface="微软雅黑" panose="020B0503020204020204" charset="-122"/>
              </a:rPr>
              <a:t>ILSVRC-2012 ImageNet</a:t>
            </a:r>
            <a:r>
              <a:rPr lang="en-US" sz="1600" b="0" i="0">
                <a:solidFill>
                  <a:srgbClr val="000000"/>
                </a:solidFill>
                <a:latin typeface="微软雅黑" panose="020B0503020204020204" charset="-122"/>
                <a:ea typeface="微软雅黑" panose="020B0503020204020204" charset="-122"/>
              </a:rPr>
              <a:t> </a:t>
            </a:r>
            <a:r>
              <a:rPr lang="zh-CN" altLang="en-US" sz="1600" b="0" i="0">
                <a:solidFill>
                  <a:srgbClr val="000000"/>
                </a:solidFill>
                <a:latin typeface="微软雅黑" panose="020B0503020204020204" charset="-122"/>
                <a:ea typeface="微软雅黑" panose="020B0503020204020204" charset="-122"/>
              </a:rPr>
              <a:t>和</a:t>
            </a:r>
            <a:r>
              <a:rPr lang="en-US" altLang="zh-CN" sz="1600" b="0" i="0">
                <a:solidFill>
                  <a:srgbClr val="000000"/>
                </a:solidFill>
                <a:latin typeface="微软雅黑" panose="020B0503020204020204" charset="-122"/>
                <a:ea typeface="微软雅黑" panose="020B0503020204020204" charset="-122"/>
              </a:rPr>
              <a:t> JFT300M</a:t>
            </a:r>
            <a:r>
              <a:rPr lang="zh-CN" altLang="en-US" sz="1600" b="0" i="0">
                <a:solidFill>
                  <a:srgbClr val="000000"/>
                </a:solidFill>
                <a:latin typeface="微软雅黑" panose="020B0503020204020204" charset="-122"/>
                <a:ea typeface="微软雅黑" panose="020B0503020204020204" charset="-122"/>
              </a:rPr>
              <a:t>数据集</a:t>
            </a:r>
            <a:r>
              <a:rPr lang="en-US" altLang="zh-CN" sz="1600" b="0" i="0">
                <a:solidFill>
                  <a:srgbClr val="000000"/>
                </a:solidFill>
                <a:latin typeface="微软雅黑" panose="020B0503020204020204" charset="-122"/>
                <a:ea typeface="微软雅黑" panose="020B0503020204020204" charset="-122"/>
              </a:rPr>
              <a:t> </a:t>
            </a:r>
            <a:r>
              <a:rPr lang="zh-CN" altLang="en-US" sz="1600" b="0" i="0">
                <a:solidFill>
                  <a:srgbClr val="000000"/>
                </a:solidFill>
                <a:latin typeface="微软雅黑" panose="020B0503020204020204" charset="-122"/>
                <a:ea typeface="微软雅黑" panose="020B0503020204020204" charset="-122"/>
              </a:rPr>
              <a:t>进行预训练</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硬件：TPUv3硬件</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评估标准：</a:t>
            </a:r>
            <a:r>
              <a:rPr lang="en-US" altLang="zh-CN" sz="1600" b="0" i="0">
                <a:solidFill>
                  <a:srgbClr val="000000"/>
                </a:solidFill>
                <a:latin typeface="微软雅黑" panose="020B0503020204020204" charset="-122"/>
                <a:ea typeface="微软雅黑" panose="020B0503020204020204" charset="-122"/>
              </a:rPr>
              <a:t>map</a:t>
            </a:r>
            <a:r>
              <a:rPr lang="zh-CN" altLang="en-US" sz="1600" b="0" i="0">
                <a:solidFill>
                  <a:srgbClr val="000000"/>
                </a:solidFill>
                <a:latin typeface="微软雅黑" panose="020B0503020204020204" charset="-122"/>
                <a:ea typeface="微软雅黑" panose="020B0503020204020204" charset="-122"/>
              </a:rPr>
              <a:t>和</a:t>
            </a:r>
            <a:r>
              <a:rPr lang="en-US" altLang="zh-CN" sz="1600" b="0" i="0">
                <a:solidFill>
                  <a:srgbClr val="000000"/>
                </a:solidFill>
                <a:latin typeface="微软雅黑" panose="020B0503020204020204" charset="-122"/>
                <a:ea typeface="微软雅黑" panose="020B0503020204020204" charset="-122"/>
              </a:rPr>
              <a:t>TPUv3-core-days(</a:t>
            </a:r>
            <a:r>
              <a:rPr lang="zh-CN" altLang="en-US" sz="1600" b="0" i="0">
                <a:solidFill>
                  <a:srgbClr val="000000"/>
                </a:solidFill>
                <a:latin typeface="微软雅黑" panose="020B0503020204020204" charset="-122"/>
                <a:ea typeface="微软雅黑" panose="020B0503020204020204" charset="-122"/>
              </a:rPr>
              <a:t>在一个</a:t>
            </a:r>
            <a:r>
              <a:rPr lang="en-US" altLang="zh-CN" sz="1600" b="0" i="0">
                <a:solidFill>
                  <a:srgbClr val="000000"/>
                </a:solidFill>
                <a:latin typeface="微软雅黑" panose="020B0503020204020204" charset="-122"/>
                <a:ea typeface="微软雅黑" panose="020B0503020204020204" charset="-122"/>
              </a:rPr>
              <a:t>TPUv3</a:t>
            </a:r>
            <a:r>
              <a:rPr lang="zh-CN" altLang="en-US" sz="1600" b="0" i="0">
                <a:solidFill>
                  <a:srgbClr val="000000"/>
                </a:solidFill>
                <a:latin typeface="微软雅黑" panose="020B0503020204020204" charset="-122"/>
                <a:ea typeface="微软雅黑" panose="020B0503020204020204" charset="-122"/>
              </a:rPr>
              <a:t>核（两块芯片）的硬件配置下训练的天数</a:t>
            </a:r>
            <a:r>
              <a:rPr lang="en-US" altLang="zh-CN" sz="1600" b="0" i="0">
                <a:solidFill>
                  <a:srgbClr val="000000"/>
                </a:solidFill>
                <a:latin typeface="微软雅黑" panose="020B0503020204020204" charset="-122"/>
                <a:ea typeface="微软雅黑" panose="020B0503020204020204" charset="-122"/>
              </a:rPr>
              <a:t>)</a:t>
            </a:r>
            <a:endParaRPr lang="en-US" altLang="zh-CN" sz="1600" b="0" i="0">
              <a:solidFill>
                <a:srgbClr val="000000"/>
              </a:solidFill>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845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实验背景：</a:t>
            </a:r>
            <a:endParaRPr lang="en-US" altLang="zh-CN" b="1" dirty="0">
              <a:latin typeface="微软雅黑" panose="020B0503020204020204" charset="-122"/>
              <a:ea typeface="微软雅黑" panose="020B0503020204020204" charset="-122"/>
            </a:endParaRPr>
          </a:p>
        </p:txBody>
      </p:sp>
      <p:sp>
        <p:nvSpPr>
          <p:cNvPr id="3" name="文本框 2"/>
          <p:cNvSpPr txBox="1"/>
          <p:nvPr>
            <p:custDataLst>
              <p:tags r:id="rId3"/>
            </p:custDataLst>
          </p:nvPr>
        </p:nvSpPr>
        <p:spPr>
          <a:xfrm>
            <a:off x="455295" y="193548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模型变体：</a:t>
            </a:r>
            <a:endParaRPr lang="en-US" altLang="zh-CN" b="1" dirty="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4"/>
          <a:stretch>
            <a:fillRect/>
          </a:stretch>
        </p:blipFill>
        <p:spPr>
          <a:xfrm>
            <a:off x="818515" y="2442210"/>
            <a:ext cx="6235700" cy="1276350"/>
          </a:xfrm>
          <a:prstGeom prst="rect">
            <a:avLst/>
          </a:prstGeom>
        </p:spPr>
      </p:pic>
      <p:pic>
        <p:nvPicPr>
          <p:cNvPr id="9" name="图片 8"/>
          <p:cNvPicPr>
            <a:picLocks noChangeAspect="1"/>
          </p:cNvPicPr>
          <p:nvPr/>
        </p:nvPicPr>
        <p:blipFill>
          <a:blip r:embed="rId5"/>
          <a:stretch>
            <a:fillRect/>
          </a:stretch>
        </p:blipFill>
        <p:spPr>
          <a:xfrm>
            <a:off x="745490" y="3994150"/>
            <a:ext cx="9144000" cy="2863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实验</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1.AN IMAGE IS WORTH 16X16 WORDS: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TRANSFORMERS FOR IMAGE RECOGNITION AT SCALE</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845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实验背景：</a:t>
            </a:r>
            <a:endParaRPr lang="en-US" altLang="zh-CN" b="1" dirty="0">
              <a:latin typeface="微软雅黑" panose="020B0503020204020204" charset="-122"/>
              <a:ea typeface="微软雅黑" panose="020B0503020204020204" charset="-122"/>
            </a:endParaRPr>
          </a:p>
        </p:txBody>
      </p:sp>
      <p:sp>
        <p:nvSpPr>
          <p:cNvPr id="4" name="文本框 3"/>
          <p:cNvSpPr txBox="1"/>
          <p:nvPr/>
        </p:nvSpPr>
        <p:spPr>
          <a:xfrm>
            <a:off x="911860" y="1306195"/>
            <a:ext cx="11280140" cy="337185"/>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检测预训练集大小对模型效果的影响</a:t>
            </a:r>
            <a:endParaRPr lang="zh-CN" altLang="en-US" sz="1600" b="0" i="0">
              <a:solidFill>
                <a:srgbClr val="000000"/>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3"/>
          <a:stretch>
            <a:fillRect/>
          </a:stretch>
        </p:blipFill>
        <p:spPr>
          <a:xfrm>
            <a:off x="551180" y="1719580"/>
            <a:ext cx="4610100" cy="5149850"/>
          </a:xfrm>
          <a:prstGeom prst="rect">
            <a:avLst/>
          </a:prstGeom>
        </p:spPr>
      </p:pic>
      <p:sp>
        <p:nvSpPr>
          <p:cNvPr id="10" name="文本框 9"/>
          <p:cNvSpPr txBox="1"/>
          <p:nvPr/>
        </p:nvSpPr>
        <p:spPr>
          <a:xfrm>
            <a:off x="5393055" y="1851660"/>
            <a:ext cx="4661535" cy="1322070"/>
          </a:xfrm>
          <a:prstGeom prst="rect">
            <a:avLst/>
          </a:prstGeom>
        </p:spPr>
        <p:txBody>
          <a:bodyPr wrap="square">
            <a:spAutoFit/>
          </a:bodyPr>
          <a:p>
            <a:pPr marL="0" indent="0" algn="just"/>
            <a:r>
              <a:rPr lang="zh-CN" altLang="en-US" sz="1600" b="0" i="0">
                <a:solidFill>
                  <a:srgbClr val="000000"/>
                </a:solidFill>
                <a:latin typeface="微软雅黑" panose="020B0503020204020204" charset="-122"/>
                <a:ea typeface="微软雅黑" panose="020B0503020204020204" charset="-122"/>
              </a:rPr>
              <a:t>卷积实现的</a:t>
            </a:r>
            <a:r>
              <a:rPr lang="en-US" altLang="zh-CN" sz="1600" b="0" i="0">
                <a:solidFill>
                  <a:srgbClr val="000000"/>
                </a:solidFill>
                <a:latin typeface="微软雅黑" panose="020B0503020204020204" charset="-122"/>
                <a:ea typeface="微软雅黑" panose="020B0503020204020204" charset="-122"/>
              </a:rPr>
              <a:t>BiT</a:t>
            </a:r>
            <a:r>
              <a:rPr lang="zh-CN" altLang="en-US" sz="1600" b="0" i="0">
                <a:solidFill>
                  <a:srgbClr val="000000"/>
                </a:solidFill>
                <a:latin typeface="微软雅黑" panose="020B0503020204020204" charset="-122"/>
                <a:ea typeface="微软雅黑" panose="020B0503020204020204" charset="-122"/>
              </a:rPr>
              <a:t>在较小数据集的预训练效果会比</a:t>
            </a:r>
            <a:r>
              <a:rPr lang="en-US" altLang="zh-CN" sz="1600" b="0" i="0">
                <a:solidFill>
                  <a:srgbClr val="000000"/>
                </a:solidFill>
                <a:latin typeface="微软雅黑" panose="020B0503020204020204" charset="-122"/>
                <a:ea typeface="微软雅黑" panose="020B0503020204020204" charset="-122"/>
              </a:rPr>
              <a:t>ViT</a:t>
            </a:r>
            <a:r>
              <a:rPr lang="zh-CN" altLang="en-US" sz="1600" b="0" i="0">
                <a:solidFill>
                  <a:srgbClr val="000000"/>
                </a:solidFill>
                <a:latin typeface="微软雅黑" panose="020B0503020204020204" charset="-122"/>
                <a:ea typeface="微软雅黑" panose="020B0503020204020204" charset="-122"/>
              </a:rPr>
              <a:t>要好</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但是在数据集增大的过程中，</a:t>
            </a:r>
            <a:r>
              <a:rPr lang="en-US" altLang="zh-CN" sz="1600" b="0" i="0">
                <a:solidFill>
                  <a:srgbClr val="000000"/>
                </a:solidFill>
                <a:latin typeface="微软雅黑" panose="020B0503020204020204" charset="-122"/>
                <a:ea typeface="微软雅黑" panose="020B0503020204020204" charset="-122"/>
              </a:rPr>
              <a:t>BiT</a:t>
            </a:r>
            <a:r>
              <a:rPr lang="zh-CN" altLang="en-US" sz="1600" b="0" i="0">
                <a:solidFill>
                  <a:srgbClr val="000000"/>
                </a:solidFill>
                <a:latin typeface="微软雅黑" panose="020B0503020204020204" charset="-122"/>
                <a:ea typeface="微软雅黑" panose="020B0503020204020204" charset="-122"/>
              </a:rPr>
              <a:t>会出现饱和甚至下降，而</a:t>
            </a:r>
            <a:r>
              <a:rPr lang="en-US" altLang="zh-CN" sz="1600" b="0" i="0">
                <a:solidFill>
                  <a:srgbClr val="000000"/>
                </a:solidFill>
                <a:latin typeface="微软雅黑" panose="020B0503020204020204" charset="-122"/>
                <a:ea typeface="微软雅黑" panose="020B0503020204020204" charset="-122"/>
              </a:rPr>
              <a:t>ViT</a:t>
            </a:r>
            <a:r>
              <a:rPr lang="zh-CN" altLang="en-US" sz="1600" b="0" i="0">
                <a:solidFill>
                  <a:srgbClr val="000000"/>
                </a:solidFill>
                <a:latin typeface="微软雅黑" panose="020B0503020204020204" charset="-122"/>
                <a:ea typeface="微软雅黑" panose="020B0503020204020204" charset="-122"/>
              </a:rPr>
              <a:t>没有出现饱和趋势</a:t>
            </a:r>
            <a:endParaRPr lang="zh-CN" altLang="en-US" sz="1600" b="0" i="0">
              <a:solidFill>
                <a:srgbClr val="000000"/>
              </a:solidFill>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DEFORMABLE DETR: DEFORMABLE TRANSFORMERS FOR END-TO-END OBJECT DETECTION</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 </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4.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DIAGRAM_VIRTUALLY_FRAME" val="{&quot;height&quot;:130.17354330708662,&quot;left&quot;:238.70267716535432,&quot;top&quot;:116.24960629921259,&quot;width&quot;:665.8}"/>
</p:tagLst>
</file>

<file path=ppt/tags/tag8.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2927</Words>
  <Application>WPS 演示</Application>
  <PresentationFormat>宽屏</PresentationFormat>
  <Paragraphs>209</Paragraphs>
  <Slides>16</Slides>
  <Notes>15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微软雅黑</vt:lpstr>
      <vt:lpstr>Agency FB</vt:lpstr>
      <vt:lpstr>Wingdings</vt:lpstr>
      <vt:lpstr>Arial Unicode MS</vt:lpstr>
      <vt:lpstr>等线 Light</vt:lpstr>
      <vt:lpstr>等线</vt:lpstr>
      <vt:lpstr>Calibri</vt:lpstr>
      <vt:lpstr>Source Code Pro</vt:lpstr>
      <vt:lpstr>Segoe Print</vt:lpstr>
      <vt:lpstr>-apple-system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2404</cp:revision>
  <dcterms:created xsi:type="dcterms:W3CDTF">2022-05-20T05:18:00Z</dcterms:created>
  <dcterms:modified xsi:type="dcterms:W3CDTF">2024-10-16T05:27:57Z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2052-12.1.0.18276</vt:lpwstr>
  </property>
</Properties>
</file>