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493" r:id="rId5"/>
    <p:sldId id="1590" r:id="rId6"/>
    <p:sldId id="1582" r:id="rId8"/>
    <p:sldId id="1356" r:id="rId9"/>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5.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2025.2.7</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1" name="文本框 10"/>
          <p:cNvSpPr txBox="1"/>
          <p:nvPr>
            <p:custDataLst>
              <p:tags r:id="rId1"/>
            </p:custDataLst>
          </p:nvPr>
        </p:nvSpPr>
        <p:spPr>
          <a:xfrm>
            <a:off x="3355340" y="1707515"/>
            <a:ext cx="835787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二分类分期问题</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9" name="文本框 8"/>
          <p:cNvSpPr txBox="1"/>
          <p:nvPr>
            <p:custDataLst>
              <p:tags r:id="rId2"/>
            </p:custDataLst>
          </p:nvPr>
        </p:nvSpPr>
        <p:spPr>
          <a:xfrm>
            <a:off x="3031490" y="16344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14744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二分类分期问题</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 二分类分期问题</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93131" y="539556"/>
            <a:ext cx="1541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大致调研</a:t>
            </a:r>
            <a:endParaRPr lang="zh-CN" altLang="en-US" sz="2000" b="1" dirty="0">
              <a:latin typeface="微软雅黑" panose="020B0503020204020204" charset="-122"/>
              <a:ea typeface="微软雅黑" panose="020B0503020204020204" charset="-122"/>
            </a:endParaRPr>
          </a:p>
        </p:txBody>
      </p:sp>
      <p:sp>
        <p:nvSpPr>
          <p:cNvPr id="3" name="文本框 2"/>
          <p:cNvSpPr txBox="1"/>
          <p:nvPr/>
        </p:nvSpPr>
        <p:spPr>
          <a:xfrm>
            <a:off x="144145" y="976630"/>
            <a:ext cx="11734165" cy="2030095"/>
          </a:xfrm>
          <a:prstGeom prst="rect">
            <a:avLst/>
          </a:prstGeom>
          <a:noFill/>
        </p:spPr>
        <p:txBody>
          <a:bodyPr wrap="square" rtlCol="0">
            <a:spAutoFit/>
          </a:bodyPr>
          <a:p>
            <a:pPr indent="457200" algn="l"/>
            <a:r>
              <a:rPr lang="zh-CN">
                <a:latin typeface="Times New Roman" panose="02020603050405020304" pitchFamily="18" charset="0"/>
                <a:cs typeface="Times New Roman" panose="02020603050405020304" pitchFamily="18" charset="0"/>
              </a:rPr>
              <a:t>三分类的话我们用</a:t>
            </a:r>
            <a:r>
              <a:rPr lang="en-US" altLang="zh-CN">
                <a:latin typeface="Times New Roman" panose="02020603050405020304" pitchFamily="18" charset="0"/>
                <a:cs typeface="Times New Roman" panose="02020603050405020304" pitchFamily="18" charset="0"/>
              </a:rPr>
              <a:t>clip</a:t>
            </a:r>
            <a:r>
              <a:rPr lang="zh-CN" altLang="en-US">
                <a:latin typeface="Times New Roman" panose="02020603050405020304" pitchFamily="18" charset="0"/>
                <a:cs typeface="Times New Roman" panose="02020603050405020304" pitchFamily="18" charset="0"/>
              </a:rPr>
              <a:t>来做</a:t>
            </a:r>
            <a:r>
              <a:rPr lang="en-US" altLang="zh-CN">
                <a:latin typeface="Times New Roman" panose="02020603050405020304" pitchFamily="18" charset="0"/>
                <a:cs typeface="Times New Roman" panose="02020603050405020304" pitchFamily="18" charset="0"/>
              </a:rPr>
              <a:t>baseline</a:t>
            </a:r>
            <a:r>
              <a:rPr lang="zh-CN" altLang="en-US">
                <a:latin typeface="Times New Roman" panose="02020603050405020304" pitchFamily="18" charset="0"/>
                <a:cs typeface="Times New Roman" panose="02020603050405020304" pitchFamily="18" charset="0"/>
              </a:rPr>
              <a:t>可以不关心</a:t>
            </a:r>
            <a:r>
              <a:rPr lang="en-US" altLang="zh-CN">
                <a:latin typeface="Times New Roman" panose="02020603050405020304" pitchFamily="18" charset="0"/>
                <a:cs typeface="Times New Roman" panose="02020603050405020304" pitchFamily="18" charset="0"/>
              </a:rPr>
              <a:t>AUC</a:t>
            </a:r>
            <a:r>
              <a:rPr lang="zh-CN" altLang="en-US">
                <a:latin typeface="Times New Roman" panose="02020603050405020304" pitchFamily="18" charset="0"/>
                <a:cs typeface="Times New Roman" panose="02020603050405020304" pitchFamily="18" charset="0"/>
              </a:rPr>
              <a:t>等指标，不过轮到了早晚期这个二分类的问题时候我们就应该去选一个输出的</a:t>
            </a:r>
            <a:r>
              <a:rPr lang="en-US" altLang="zh-CN">
                <a:latin typeface="Times New Roman" panose="02020603050405020304" pitchFamily="18" charset="0"/>
                <a:cs typeface="Times New Roman" panose="02020603050405020304" pitchFamily="18" charset="0"/>
              </a:rPr>
              <a:t>label </a:t>
            </a:r>
            <a:r>
              <a:rPr lang="zh-CN" altLang="en-US">
                <a:latin typeface="Times New Roman" panose="02020603050405020304" pitchFamily="18" charset="0"/>
                <a:cs typeface="Times New Roman" panose="02020603050405020304" pitchFamily="18" charset="0"/>
              </a:rPr>
              <a:t>是</a:t>
            </a:r>
            <a:r>
              <a:rPr lang="en-US" altLang="zh-CN">
                <a:latin typeface="Times New Roman" panose="02020603050405020304" pitchFamily="18" charset="0"/>
                <a:cs typeface="Times New Roman" panose="02020603050405020304" pitchFamily="18" charset="0"/>
              </a:rPr>
              <a:t> smooth</a:t>
            </a:r>
            <a:r>
              <a:rPr lang="zh-CN" altLang="en-US">
                <a:latin typeface="Times New Roman" panose="02020603050405020304" pitchFamily="18" charset="0"/>
                <a:cs typeface="Times New Roman" panose="02020603050405020304" pitchFamily="18" charset="0"/>
              </a:rPr>
              <a:t>的模型了，代表模型对病症程度轻重的排序能力，这就是分期问题最关注的指标。至于之前的</a:t>
            </a:r>
            <a:r>
              <a:rPr lang="en-US" altLang="zh-CN">
                <a:latin typeface="Times New Roman" panose="02020603050405020304" pitchFamily="18" charset="0"/>
                <a:cs typeface="Times New Roman" panose="02020603050405020304" pitchFamily="18" charset="0"/>
              </a:rPr>
              <a:t>acc</a:t>
            </a:r>
            <a:r>
              <a:rPr lang="zh-CN" altLang="en-US">
                <a:latin typeface="Times New Roman" panose="02020603050405020304" pitchFamily="18" charset="0"/>
                <a:cs typeface="Times New Roman" panose="02020603050405020304" pitchFamily="18" charset="0"/>
              </a:rPr>
              <a:t>和</a:t>
            </a:r>
            <a:r>
              <a:rPr lang="en-US" altLang="zh-CN">
                <a:latin typeface="Times New Roman" panose="02020603050405020304" pitchFamily="18" charset="0"/>
                <a:cs typeface="Times New Roman" panose="02020603050405020304" pitchFamily="18" charset="0"/>
              </a:rPr>
              <a:t>recall</a:t>
            </a:r>
            <a:r>
              <a:rPr lang="zh-CN" altLang="en-US">
                <a:latin typeface="Times New Roman" panose="02020603050405020304" pitchFamily="18" charset="0"/>
                <a:cs typeface="Times New Roman" panose="02020603050405020304" pitchFamily="18" charset="0"/>
              </a:rPr>
              <a:t>是诊断问题的关注指标。</a:t>
            </a:r>
            <a:endParaRPr lang="zh-CN" altLang="en-US">
              <a:latin typeface="Times New Roman" panose="02020603050405020304" pitchFamily="18" charset="0"/>
              <a:cs typeface="Times New Roman" panose="02020603050405020304" pitchFamily="18" charset="0"/>
            </a:endParaRPr>
          </a:p>
          <a:p>
            <a:pPr indent="457200" algn="l"/>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我的想法是</a:t>
            </a:r>
            <a:r>
              <a:rPr lang="en-US" altLang="zh-CN">
                <a:latin typeface="Times New Roman" panose="02020603050405020304" pitchFamily="18" charset="0"/>
                <a:cs typeface="Times New Roman" panose="02020603050405020304" pitchFamily="18" charset="0"/>
              </a:rPr>
              <a:t>baseline</a:t>
            </a:r>
            <a:r>
              <a:rPr lang="zh-CN" altLang="en-US">
                <a:latin typeface="Times New Roman" panose="02020603050405020304" pitchFamily="18" charset="0"/>
                <a:cs typeface="Times New Roman" panose="02020603050405020304" pitchFamily="18" charset="0"/>
              </a:rPr>
              <a:t>可以不变用</a:t>
            </a:r>
            <a:r>
              <a:rPr lang="en-US" altLang="zh-CN">
                <a:latin typeface="Times New Roman" panose="02020603050405020304" pitchFamily="18" charset="0"/>
                <a:cs typeface="Times New Roman" panose="02020603050405020304" pitchFamily="18" charset="0"/>
              </a:rPr>
              <a:t>clip</a:t>
            </a:r>
            <a:r>
              <a:rPr lang="zh-CN" altLang="en-US">
                <a:latin typeface="Times New Roman" panose="02020603050405020304" pitchFamily="18" charset="0"/>
                <a:cs typeface="Times New Roman" panose="02020603050405020304" pitchFamily="18" charset="0"/>
              </a:rPr>
              <a:t>，我们改一下输出和损失函数实现</a:t>
            </a:r>
            <a:r>
              <a:rPr lang="en-US" altLang="zh-CN">
                <a:latin typeface="Times New Roman" panose="02020603050405020304" pitchFamily="18" charset="0"/>
                <a:cs typeface="Times New Roman" panose="02020603050405020304" pitchFamily="18" charset="0"/>
              </a:rPr>
              <a:t>smooth</a:t>
            </a:r>
            <a:r>
              <a:rPr lang="zh-CN" altLang="en-US">
                <a:latin typeface="Times New Roman" panose="02020603050405020304" pitchFamily="18" charset="0"/>
                <a:cs typeface="Times New Roman" panose="02020603050405020304" pitchFamily="18" charset="0"/>
              </a:rPr>
              <a:t>。然后加上相关的</a:t>
            </a:r>
            <a:r>
              <a:rPr lang="en-US" altLang="zh-CN">
                <a:latin typeface="Times New Roman" panose="02020603050405020304" pitchFamily="18" charset="0"/>
                <a:cs typeface="Times New Roman" panose="02020603050405020304" pitchFamily="18" charset="0"/>
              </a:rPr>
              <a:t>AUC</a:t>
            </a:r>
            <a:r>
              <a:rPr lang="zh-CN" altLang="en-US">
                <a:latin typeface="Times New Roman" panose="02020603050405020304" pitchFamily="18" charset="0"/>
                <a:cs typeface="Times New Roman" panose="02020603050405020304" pitchFamily="18" charset="0"/>
              </a:rPr>
              <a:t>指标检测</a:t>
            </a:r>
            <a:endParaRPr lang="zh-CN" altLang="en-US">
              <a:latin typeface="Times New Roman" panose="02020603050405020304" pitchFamily="18" charset="0"/>
              <a:cs typeface="Times New Roman" panose="02020603050405020304" pitchFamily="18" charset="0"/>
            </a:endParaRPr>
          </a:p>
          <a:p>
            <a:pPr indent="457200" algn="l"/>
            <a:endParaRPr lang="zh-CN" altLang="en-US">
              <a:latin typeface="Times New Roman" panose="02020603050405020304" pitchFamily="18" charset="0"/>
              <a:cs typeface="Times New Roman" panose="02020603050405020304" pitchFamily="18" charset="0"/>
            </a:endParaRPr>
          </a:p>
          <a:p>
            <a:pPr indent="457200" algn="l"/>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 </a:t>
            </a:r>
            <a:r>
              <a:rPr lang="en-US" altLang="zh-CN" dirty="0">
                <a:effectLst/>
                <a:latin typeface="微软雅黑" panose="020B0503020204020204" charset="-122"/>
                <a:ea typeface="微软雅黑" panose="020B0503020204020204" charset="-122"/>
                <a:sym typeface="+mn-ea"/>
              </a:rPr>
              <a:t>二分类分期问题</a:t>
            </a:r>
            <a:endParaRPr lang="en-US" altLang="zh-CN"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93131" y="539556"/>
            <a:ext cx="1541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大致调研</a:t>
            </a:r>
            <a:endParaRPr lang="zh-CN" altLang="en-US" sz="20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060700" y="741680"/>
            <a:ext cx="8882380" cy="3553460"/>
          </a:xfrm>
          <a:prstGeom prst="rect">
            <a:avLst/>
          </a:prstGeom>
        </p:spPr>
      </p:pic>
      <p:sp>
        <p:nvSpPr>
          <p:cNvPr id="15" name="同心圆 14"/>
          <p:cNvSpPr/>
          <p:nvPr/>
        </p:nvSpPr>
        <p:spPr>
          <a:xfrm>
            <a:off x="3854450" y="2442210"/>
            <a:ext cx="1174750" cy="1188085"/>
          </a:xfrm>
          <a:prstGeom prst="donut">
            <a:avLst>
              <a:gd name="adj" fmla="val 4267"/>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16" name="直接连接符 15"/>
          <p:cNvCxnSpPr>
            <a:stCxn id="15" idx="2"/>
          </p:cNvCxnSpPr>
          <p:nvPr/>
        </p:nvCxnSpPr>
        <p:spPr>
          <a:xfrm flipH="1" flipV="1">
            <a:off x="2622550" y="2324100"/>
            <a:ext cx="1231900" cy="712470"/>
          </a:xfrm>
          <a:prstGeom prst="line">
            <a:avLst/>
          </a:prstGeom>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93345" y="1116330"/>
            <a:ext cx="2730500" cy="4523105"/>
          </a:xfrm>
          <a:prstGeom prst="rect">
            <a:avLst/>
          </a:prstGeom>
          <a:noFill/>
        </p:spPr>
        <p:txBody>
          <a:bodyPr wrap="square" rtlCol="0">
            <a:spAutoFit/>
          </a:bodyPr>
          <a:p>
            <a:pPr indent="457200" algn="l"/>
            <a:r>
              <a:rPr lang="zh-CN" altLang="en-US">
                <a:latin typeface="Times New Roman" panose="02020603050405020304" pitchFamily="18" charset="0"/>
                <a:cs typeface="Times New Roman" panose="02020603050405020304" pitchFamily="18" charset="0"/>
              </a:rPr>
              <a:t>一些影像组学里面病理的分期（比如乳腺癌、直肠癌淋巴分期诊断中）出于医学的动机也都加入了分割内容，不过动机不是为了压缩无关信息而是融入相关特征，这就要求了分割的准确而不是像我们之前那样加入</a:t>
            </a:r>
            <a:r>
              <a:rPr lang="en-US" altLang="zh-CN">
                <a:latin typeface="Times New Roman" panose="02020603050405020304" pitchFamily="18" charset="0"/>
                <a:cs typeface="Times New Roman" panose="02020603050405020304" pitchFamily="18" charset="0"/>
              </a:rPr>
              <a:t>llm</a:t>
            </a:r>
            <a:r>
              <a:rPr lang="zh-CN" altLang="en-US">
                <a:latin typeface="Times New Roman" panose="02020603050405020304" pitchFamily="18" charset="0"/>
                <a:cs typeface="Times New Roman" panose="02020603050405020304" pitchFamily="18" charset="0"/>
              </a:rPr>
              <a:t>的广泛基础知识，它要求比较准确的医生标注先验。</a:t>
            </a:r>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加入分割内容也是出于病理学的动机，在动机里面分割内容成了非常重要一个部分：</a:t>
            </a:r>
            <a:endParaRPr lang="zh-CN" altLang="en-US">
              <a:latin typeface="Times New Roman" panose="02020603050405020304" pitchFamily="18" charset="0"/>
              <a:cs typeface="Times New Roman" panose="02020603050405020304" pitchFamily="18" charset="0"/>
            </a:endParaRPr>
          </a:p>
          <a:p>
            <a:pPr indent="457200" algn="l"/>
            <a:endParaRPr lang="zh-CN" altLang="en-US">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3680460" y="4281170"/>
            <a:ext cx="6665595" cy="20554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tags/tag1.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2.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Words>
  <Application>WPS 演示</Application>
  <PresentationFormat>宽屏</PresentationFormat>
  <Paragraphs>40</Paragraphs>
  <Slides>6</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宋体</vt:lpstr>
      <vt:lpstr>Wingdings</vt:lpstr>
      <vt:lpstr>微软雅黑</vt:lpstr>
      <vt:lpstr>Agency FB</vt:lpstr>
      <vt:lpstr>Wingdings</vt:lpstr>
      <vt:lpstr>Times New Roman</vt:lpstr>
      <vt:lpstr>Cambria Math</vt:lpstr>
      <vt:lpstr>Arial Unicode MS</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2982</cp:revision>
  <dcterms:created xsi:type="dcterms:W3CDTF">2022-05-20T05:18:00Z</dcterms:created>
  <dcterms:modified xsi:type="dcterms:W3CDTF">2025-02-06T12:03:18Z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483F31FE7D5A41409AB88B3D5A8C54C6_13</vt:lpwstr>
  </property>
  <property fmtid="{D5CDD505-2E9C-101B-9397-08002B2CF9AE}" pid="3" name="KSOProductBuildVer">
    <vt:lpwstr>2052-12.1.0.19770</vt:lpwstr>
  </property>
</Properties>
</file>