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7" r:id="rId3"/>
    <p:sldId id="1047" r:id="rId4"/>
    <p:sldId id="1007" r:id="rId5"/>
    <p:sldId id="1286" r:id="rId6"/>
    <p:sldId id="1495" r:id="rId8"/>
    <p:sldId id="1496" r:id="rId9"/>
    <p:sldId id="1493" r:id="rId10"/>
    <p:sldId id="1494" r:id="rId11"/>
    <p:sldId id="1478" r:id="rId12"/>
    <p:sldId id="1369" r:id="rId13"/>
    <p:sldId id="1430" r:id="rId14"/>
    <p:sldId id="1432" r:id="rId15"/>
    <p:sldId id="1491" r:id="rId16"/>
    <p:sldId id="1356" r:id="rId17"/>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Yang" initials="Z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68FDD"/>
    <a:srgbClr val="CFD8E2"/>
    <a:srgbClr val="B268FF"/>
    <a:srgbClr val="D0E0E3"/>
    <a:srgbClr val="F4E0D4"/>
    <a:srgbClr val="EAF2EA"/>
    <a:srgbClr val="F3F3F6"/>
    <a:srgbClr val="FF5353"/>
    <a:srgbClr val="87A6AD"/>
    <a:srgbClr val="8EB8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57" autoAdjust="0"/>
    <p:restoredTop sz="95078" autoAdjust="0"/>
  </p:normalViewPr>
  <p:slideViewPr>
    <p:cSldViewPr snapToGrid="0">
      <p:cViewPr varScale="1">
        <p:scale>
          <a:sx n="89" d="100"/>
          <a:sy n="89" d="100"/>
        </p:scale>
        <p:origin x="33"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gs" Target="tags/tag27.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D246ED-B8E7-4A2E-94FC-BB8B5D42EE9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1DA921-5814-416C-A214-0F50BD08125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B234DE-5926-46A3-BCF2-2F4AA86BDD6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DF6506-3E36-4DC4-A087-9788A647FA0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2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2" Type="http://schemas.openxmlformats.org/officeDocument/2006/relationships/slideLayout" Target="../slideLayouts/slideLayout2.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1"/>
          <p:cNvPicPr>
            <a:picLocks noChangeAspect="1"/>
          </p:cNvPicPr>
          <p:nvPr/>
        </p:nvPicPr>
        <p:blipFill>
          <a:blip r:embed="rId1"/>
          <a:stretch>
            <a:fillRect/>
          </a:stretch>
        </p:blipFill>
        <p:spPr>
          <a:xfrm>
            <a:off x="4745355" y="-588645"/>
            <a:ext cx="12060555" cy="8474075"/>
          </a:xfrm>
          <a:prstGeom prst="rect">
            <a:avLst/>
          </a:prstGeom>
        </p:spPr>
      </p:pic>
      <p:sp>
        <p:nvSpPr>
          <p:cNvPr id="19" name="文本框 18"/>
          <p:cNvSpPr txBox="1"/>
          <p:nvPr/>
        </p:nvSpPr>
        <p:spPr>
          <a:xfrm>
            <a:off x="4145280" y="4092257"/>
            <a:ext cx="3308361" cy="521970"/>
          </a:xfrm>
          <a:prstGeom prst="rect">
            <a:avLst/>
          </a:prstGeom>
          <a:noFill/>
          <a:ln>
            <a:solidFill>
              <a:srgbClr val="383987"/>
            </a:solidFill>
          </a:ln>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rgbClr val="383987"/>
                </a:solidFill>
                <a:latin typeface="微软雅黑" panose="020B0503020204020204" charset="-122"/>
                <a:ea typeface="微软雅黑" panose="020B0503020204020204" charset="-122"/>
                <a:sym typeface="+mn-ea"/>
              </a:rPr>
              <a:t>日期：</a:t>
            </a:r>
            <a:r>
              <a:rPr lang="en-US" altLang="zh-CN" sz="2800" dirty="0">
                <a:solidFill>
                  <a:srgbClr val="383987"/>
                </a:solidFill>
                <a:latin typeface="微软雅黑" panose="020B0503020204020204" charset="-122"/>
                <a:ea typeface="微软雅黑" panose="020B0503020204020204" charset="-122"/>
                <a:sym typeface="+mn-ea"/>
              </a:rPr>
              <a:t>2024.11.14</a:t>
            </a:r>
            <a:endParaRPr lang="en-US" altLang="zh-CN" sz="2800" dirty="0">
              <a:solidFill>
                <a:srgbClr val="383987"/>
              </a:solidFill>
              <a:latin typeface="微软雅黑" panose="020B0503020204020204" charset="-122"/>
              <a:ea typeface="微软雅黑" panose="020B0503020204020204" charset="-122"/>
              <a:sym typeface="+mn-ea"/>
            </a:endParaRPr>
          </a:p>
        </p:txBody>
      </p:sp>
      <p:sp>
        <p:nvSpPr>
          <p:cNvPr id="8" name="文本框 7"/>
          <p:cNvSpPr txBox="1"/>
          <p:nvPr/>
        </p:nvSpPr>
        <p:spPr>
          <a:xfrm>
            <a:off x="786765" y="4091940"/>
            <a:ext cx="2964180" cy="521970"/>
          </a:xfrm>
          <a:prstGeom prst="rect">
            <a:avLst/>
          </a:prstGeom>
          <a:noFill/>
          <a:ln>
            <a:solidFill>
              <a:srgbClr val="383987"/>
            </a:solidFill>
          </a:ln>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rgbClr val="383987"/>
                </a:solidFill>
                <a:latin typeface="微软雅黑" panose="020B0503020204020204" charset="-122"/>
                <a:ea typeface="微软雅黑" panose="020B0503020204020204" charset="-122"/>
                <a:sym typeface="+mn-ea"/>
              </a:rPr>
              <a:t>汇报</a:t>
            </a:r>
            <a:r>
              <a:rPr kumimoji="0" lang="zh-CN" altLang="en-US" sz="28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rPr>
              <a:t>人：朱俊泽</a:t>
            </a:r>
            <a:endParaRPr kumimoji="0" lang="zh-CN" altLang="en-US" sz="28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endParaRPr>
          </a:p>
        </p:txBody>
      </p:sp>
      <p:sp>
        <p:nvSpPr>
          <p:cNvPr id="17" name="文本框 16"/>
          <p:cNvSpPr txBox="1"/>
          <p:nvPr/>
        </p:nvSpPr>
        <p:spPr>
          <a:xfrm>
            <a:off x="786994" y="1565414"/>
            <a:ext cx="7261028" cy="11988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7200" i="0" u="none" strike="noStrike" kern="1200" cap="none" spc="0" normalizeH="0" baseline="0" noProof="0" dirty="0">
                <a:ln>
                  <a:noFill/>
                </a:ln>
                <a:solidFill>
                  <a:srgbClr val="383987"/>
                </a:solidFill>
                <a:effectLst/>
                <a:uLnTx/>
                <a:uFillTx/>
                <a:latin typeface="Agency FB" panose="020B0503020202020204" pitchFamily="34" charset="0"/>
                <a:ea typeface="微软雅黑" panose="020B0503020204020204" charset="-122"/>
                <a:sym typeface="+mn-ea"/>
              </a:rPr>
              <a:t>近期学习</a:t>
            </a:r>
            <a:r>
              <a:rPr kumimoji="0" lang="zh-CN" altLang="en-US" sz="7200" i="0" u="none" strike="noStrike" kern="1200" cap="none" spc="0" normalizeH="0" baseline="0" noProof="0" dirty="0">
                <a:ln>
                  <a:solidFill>
                    <a:srgbClr val="383987"/>
                  </a:solidFill>
                </a:ln>
                <a:noFill/>
                <a:effectLst/>
                <a:uLnTx/>
                <a:uFillTx/>
                <a:latin typeface="Agency FB" panose="020B0503020202020204" pitchFamily="34" charset="0"/>
                <a:ea typeface="微软雅黑" panose="020B0503020204020204" charset="-122"/>
                <a:sym typeface="+mn-ea"/>
              </a:rPr>
              <a:t>汇报</a:t>
            </a:r>
            <a:endParaRPr kumimoji="0" lang="zh-CN" altLang="en-US" sz="7200" i="0" u="none" strike="noStrike" kern="1200" cap="none" spc="0" normalizeH="0" baseline="0" noProof="0" dirty="0">
              <a:ln>
                <a:solidFill>
                  <a:srgbClr val="383987"/>
                </a:solidFill>
              </a:ln>
              <a:noFill/>
              <a:effectLst/>
              <a:uLnTx/>
              <a:uFillTx/>
              <a:latin typeface="Agency FB" panose="020B0503020202020204" pitchFamily="34" charset="0"/>
              <a:ea typeface="微软雅黑" panose="020B0503020204020204" charset="-122"/>
              <a:sym typeface="+mn-ea"/>
            </a:endParaRP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1752" y="330730"/>
            <a:ext cx="979719" cy="9797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03</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600" dirty="0">
                <a:solidFill>
                  <a:srgbClr val="383987"/>
                </a:solidFill>
                <a:latin typeface="微软雅黑" panose="020B0503020204020204" charset="-122"/>
                <a:ea typeface="微软雅黑" panose="020B0503020204020204" charset="-122"/>
                <a:sym typeface="+mn-ea"/>
              </a:rPr>
              <a:t>Computational Bottlenecks of Training Small-scale Large Language Models</a:t>
            </a:r>
            <a:endParaRPr lang="en-US" alt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04</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sz="3600" dirty="0">
                <a:solidFill>
                  <a:srgbClr val="383987"/>
                </a:solidFill>
                <a:latin typeface="微软雅黑" panose="020B0503020204020204" charset="-122"/>
                <a:ea typeface="微软雅黑" panose="020B0503020204020204" charset="-122"/>
                <a:sym typeface="+mn-ea"/>
              </a:rPr>
              <a:t>计划</a:t>
            </a:r>
            <a:endParaRPr 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287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下一周</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4.</a:t>
            </a:r>
            <a:r>
              <a:rPr lang="zh-CN" altLang="en-US" dirty="0">
                <a:effectLst/>
                <a:latin typeface="微软雅黑" panose="020B0503020204020204" charset="-122"/>
                <a:ea typeface="微软雅黑" panose="020B0503020204020204" charset="-122"/>
                <a:sym typeface="+mn-ea"/>
              </a:rPr>
              <a:t>计划</a:t>
            </a:r>
            <a:endParaRPr lang="zh-CN" altLang="en-US" dirty="0">
              <a:effectLst/>
              <a:latin typeface="微软雅黑" panose="020B0503020204020204" charset="-122"/>
              <a:ea typeface="微软雅黑" panose="020B0503020204020204" charset="-122"/>
              <a:sym typeface="+mn-ea"/>
            </a:endParaRPr>
          </a:p>
        </p:txBody>
      </p:sp>
      <p:sp>
        <p:nvSpPr>
          <p:cNvPr id="3" name="文本框 2"/>
          <p:cNvSpPr txBox="1"/>
          <p:nvPr>
            <p:custDataLst>
              <p:tags r:id="rId2"/>
            </p:custDataLst>
          </p:nvPr>
        </p:nvSpPr>
        <p:spPr>
          <a:xfrm>
            <a:off x="455295" y="1657350"/>
            <a:ext cx="495681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继续读大模型</a:t>
            </a:r>
            <a:r>
              <a:rPr lang="en-US" altLang="zh-CN" b="1" dirty="0">
                <a:latin typeface="微软雅黑" panose="020B0503020204020204" charset="-122"/>
                <a:ea typeface="微软雅黑" panose="020B0503020204020204" charset="-122"/>
              </a:rPr>
              <a:t>guide</a:t>
            </a:r>
            <a:r>
              <a:rPr lang="zh-CN" altLang="en-US" b="1" dirty="0">
                <a:latin typeface="微软雅黑" panose="020B0503020204020204" charset="-122"/>
                <a:ea typeface="微软雅黑" panose="020B0503020204020204" charset="-122"/>
              </a:rPr>
              <a:t>的论文推荐：</a:t>
            </a:r>
            <a:endParaRPr lang="en-US" altLang="zh-CN" b="1" dirty="0">
              <a:latin typeface="微软雅黑" panose="020B0503020204020204" charset="-122"/>
              <a:ea typeface="微软雅黑" panose="020B0503020204020204" charset="-122"/>
            </a:endParaRPr>
          </a:p>
        </p:txBody>
      </p:sp>
      <p:sp>
        <p:nvSpPr>
          <p:cNvPr id="7" name="文本框 6"/>
          <p:cNvSpPr txBox="1"/>
          <p:nvPr/>
        </p:nvSpPr>
        <p:spPr>
          <a:xfrm>
            <a:off x="911860" y="2178050"/>
            <a:ext cx="8903970" cy="4523105"/>
          </a:xfrm>
          <a:prstGeom prst="rect">
            <a:avLst/>
          </a:prstGeom>
        </p:spPr>
        <p:txBody>
          <a:bodyPr wrap="square">
            <a:spAutoFit/>
          </a:bodyPr>
          <a:p>
            <a:pPr marL="0" indent="0" algn="just"/>
            <a:r>
              <a:rPr lang="zh-CN" altLang="en-US" sz="1600" b="0" i="0">
                <a:solidFill>
                  <a:srgbClr val="000000"/>
                </a:solidFill>
                <a:latin typeface="微软雅黑" panose="020B0503020204020204" charset="-122"/>
                <a:ea typeface="微软雅黑" panose="020B0503020204020204" charset="-122"/>
              </a:rPr>
              <a:t>继续补充大模型和微调的基础论文，少看视频，多看论文和博客。不懂的多查，感觉看视频十分低效</a:t>
            </a:r>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a:p>
            <a:pPr marL="0" indent="0" algn="just"/>
            <a:r>
              <a:rPr lang="zh-CN" altLang="en-US" sz="1600" b="1" i="0">
                <a:solidFill>
                  <a:srgbClr val="000000"/>
                </a:solidFill>
                <a:latin typeface="微软雅黑" panose="020B0503020204020204" charset="-122"/>
                <a:ea typeface="微软雅黑" panose="020B0503020204020204" charset="-122"/>
              </a:rPr>
              <a:t>现阶段的疑惑是</a:t>
            </a:r>
            <a:r>
              <a:rPr lang="zh-CN" altLang="en-US" sz="1600" b="0" i="0">
                <a:solidFill>
                  <a:srgbClr val="000000"/>
                </a:solidFill>
                <a:latin typeface="微软雅黑" panose="020B0503020204020204" charset="-122"/>
                <a:ea typeface="微软雅黑" panose="020B0503020204020204" charset="-122"/>
              </a:rPr>
              <a:t>：</a:t>
            </a:r>
            <a:endParaRPr lang="zh-CN" altLang="en-US" sz="1600" b="0" i="0">
              <a:solidFill>
                <a:srgbClr val="000000"/>
              </a:solidFill>
              <a:latin typeface="微软雅黑" panose="020B0503020204020204" charset="-122"/>
              <a:ea typeface="微软雅黑" panose="020B0503020204020204" charset="-122"/>
            </a:endParaRPr>
          </a:p>
          <a:p>
            <a:pPr marL="0" indent="0" algn="just"/>
            <a:r>
              <a:rPr lang="zh-CN" altLang="en-US" sz="1600" b="0" i="0">
                <a:solidFill>
                  <a:srgbClr val="000000"/>
                </a:solidFill>
                <a:latin typeface="微软雅黑" panose="020B0503020204020204" charset="-122"/>
                <a:ea typeface="微软雅黑" panose="020B0503020204020204" charset="-122"/>
              </a:rPr>
              <a:t>在和学长们的讨论后，对基础的补齐思路大致如下：</a:t>
            </a:r>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a:p>
            <a:pPr marL="0" indent="0" algn="just"/>
            <a:r>
              <a:rPr lang="zh-CN" altLang="en-US" sz="1600" b="0" i="0">
                <a:solidFill>
                  <a:srgbClr val="000000"/>
                </a:solidFill>
                <a:latin typeface="微软雅黑" panose="020B0503020204020204" charset="-122"/>
                <a:ea typeface="微软雅黑" panose="020B0503020204020204" charset="-122"/>
              </a:rPr>
              <a:t>理论知识：</a:t>
            </a:r>
            <a:endParaRPr lang="zh-CN" altLang="en-US" sz="1600" b="0" i="0">
              <a:solidFill>
                <a:srgbClr val="000000"/>
              </a:solidFill>
              <a:latin typeface="微软雅黑" panose="020B0503020204020204" charset="-122"/>
              <a:ea typeface="微软雅黑" panose="020B0503020204020204" charset="-122"/>
            </a:endParaRPr>
          </a:p>
          <a:p>
            <a:pPr marL="0" indent="457200" algn="just"/>
            <a:r>
              <a:rPr lang="en-US" altLang="zh-CN" sz="1600" b="0" i="0">
                <a:solidFill>
                  <a:srgbClr val="000000"/>
                </a:solidFill>
                <a:latin typeface="微软雅黑" panose="020B0503020204020204" charset="-122"/>
                <a:ea typeface="微软雅黑" panose="020B0503020204020204" charset="-122"/>
              </a:rPr>
              <a:t>1.</a:t>
            </a:r>
            <a:r>
              <a:rPr lang="zh-CN" altLang="en-US" sz="1600" b="0" i="0">
                <a:solidFill>
                  <a:srgbClr val="000000"/>
                </a:solidFill>
                <a:latin typeface="微软雅黑" panose="020B0503020204020204" charset="-122"/>
                <a:ea typeface="微软雅黑" panose="020B0503020204020204" charset="-122"/>
              </a:rPr>
              <a:t>前置的</a:t>
            </a:r>
            <a:r>
              <a:rPr lang="en-US" altLang="zh-CN" sz="1600" b="0" i="0">
                <a:solidFill>
                  <a:srgbClr val="000000"/>
                </a:solidFill>
                <a:latin typeface="微软雅黑" panose="020B0503020204020204" charset="-122"/>
                <a:ea typeface="微软雅黑" panose="020B0503020204020204" charset="-122"/>
              </a:rPr>
              <a:t>NLP</a:t>
            </a:r>
            <a:r>
              <a:rPr lang="zh-CN" altLang="en-US" sz="1600" b="0" i="0">
                <a:solidFill>
                  <a:srgbClr val="000000"/>
                </a:solidFill>
                <a:latin typeface="微软雅黑" panose="020B0503020204020204" charset="-122"/>
                <a:ea typeface="微软雅黑" panose="020B0503020204020204" charset="-122"/>
              </a:rPr>
              <a:t>，</a:t>
            </a:r>
            <a:r>
              <a:rPr lang="en-US" altLang="zh-CN" sz="1600" b="0" i="0">
                <a:solidFill>
                  <a:srgbClr val="000000"/>
                </a:solidFill>
                <a:latin typeface="微软雅黑" panose="020B0503020204020204" charset="-122"/>
                <a:ea typeface="微软雅黑" panose="020B0503020204020204" charset="-122"/>
              </a:rPr>
              <a:t>DL</a:t>
            </a:r>
            <a:endParaRPr lang="en-US" altLang="zh-CN" sz="1600" b="0" i="0">
              <a:solidFill>
                <a:srgbClr val="000000"/>
              </a:solidFill>
              <a:latin typeface="微软雅黑" panose="020B0503020204020204" charset="-122"/>
              <a:ea typeface="微软雅黑" panose="020B0503020204020204" charset="-122"/>
            </a:endParaRPr>
          </a:p>
          <a:p>
            <a:pPr marL="0" indent="457200" algn="just"/>
            <a:r>
              <a:rPr lang="en-US" altLang="zh-CN" sz="1600" b="0" i="0">
                <a:solidFill>
                  <a:srgbClr val="000000"/>
                </a:solidFill>
                <a:latin typeface="微软雅黑" panose="020B0503020204020204" charset="-122"/>
                <a:ea typeface="微软雅黑" panose="020B0503020204020204" charset="-122"/>
              </a:rPr>
              <a:t>2.LLM</a:t>
            </a:r>
            <a:endParaRPr lang="en-US" altLang="zh-CN" sz="1600" b="0" i="0">
              <a:solidFill>
                <a:srgbClr val="000000"/>
              </a:solidFill>
              <a:latin typeface="微软雅黑" panose="020B0503020204020204" charset="-122"/>
              <a:ea typeface="微软雅黑" panose="020B0503020204020204" charset="-122"/>
            </a:endParaRPr>
          </a:p>
          <a:p>
            <a:pPr marL="0" indent="457200" algn="just"/>
            <a:r>
              <a:rPr lang="en-US" altLang="zh-CN" sz="1600" b="0" i="0">
                <a:solidFill>
                  <a:srgbClr val="000000"/>
                </a:solidFill>
                <a:latin typeface="微软雅黑" panose="020B0503020204020204" charset="-122"/>
                <a:ea typeface="微软雅黑" panose="020B0503020204020204" charset="-122"/>
              </a:rPr>
              <a:t>3.</a:t>
            </a:r>
            <a:r>
              <a:rPr lang="zh-CN" altLang="en-US" sz="1600" b="0" i="0">
                <a:solidFill>
                  <a:srgbClr val="000000"/>
                </a:solidFill>
                <a:latin typeface="微软雅黑" panose="020B0503020204020204" charset="-122"/>
                <a:ea typeface="微软雅黑" panose="020B0503020204020204" charset="-122"/>
              </a:rPr>
              <a:t>模型微调，剪枝，模型量化（目前我正在主要学习的）</a:t>
            </a:r>
            <a:endParaRPr lang="en-US" altLang="zh-CN" sz="1600" b="0" i="0">
              <a:solidFill>
                <a:srgbClr val="000000"/>
              </a:solidFill>
              <a:latin typeface="微软雅黑" panose="020B0503020204020204" charset="-122"/>
              <a:ea typeface="微软雅黑" panose="020B0503020204020204" charset="-122"/>
            </a:endParaRPr>
          </a:p>
          <a:p>
            <a:pPr marL="0" indent="457200" algn="just"/>
            <a:r>
              <a:rPr lang="en-US" altLang="zh-CN" sz="1600" b="0" i="0">
                <a:solidFill>
                  <a:srgbClr val="000000"/>
                </a:solidFill>
                <a:latin typeface="微软雅黑" panose="020B0503020204020204" charset="-122"/>
                <a:ea typeface="微软雅黑" panose="020B0503020204020204" charset="-122"/>
              </a:rPr>
              <a:t>4.SLM</a:t>
            </a:r>
            <a:r>
              <a:rPr lang="zh-CN" altLang="en-US" sz="1600" b="0" i="0">
                <a:solidFill>
                  <a:srgbClr val="000000"/>
                </a:solidFill>
                <a:latin typeface="微软雅黑" panose="020B0503020204020204" charset="-122"/>
                <a:ea typeface="微软雅黑" panose="020B0503020204020204" charset="-122"/>
              </a:rPr>
              <a:t>，</a:t>
            </a:r>
            <a:r>
              <a:rPr lang="en-US" altLang="zh-CN" sz="1600" b="0" i="0">
                <a:solidFill>
                  <a:srgbClr val="000000"/>
                </a:solidFill>
                <a:latin typeface="微软雅黑" panose="020B0503020204020204" charset="-122"/>
                <a:ea typeface="微软雅黑" panose="020B0503020204020204" charset="-122"/>
              </a:rPr>
              <a:t>VLM</a:t>
            </a:r>
            <a:endParaRPr lang="en-US" altLang="zh-CN" sz="1600" b="0" i="0">
              <a:solidFill>
                <a:srgbClr val="000000"/>
              </a:solidFill>
              <a:latin typeface="微软雅黑" panose="020B0503020204020204" charset="-122"/>
              <a:ea typeface="微软雅黑" panose="020B0503020204020204" charset="-122"/>
            </a:endParaRPr>
          </a:p>
          <a:p>
            <a:pPr marL="0" indent="457200" algn="just"/>
            <a:endParaRPr lang="zh-CN" altLang="en-US" sz="1600" b="0" i="0">
              <a:solidFill>
                <a:srgbClr val="000000"/>
              </a:solidFill>
              <a:latin typeface="微软雅黑" panose="020B0503020204020204" charset="-122"/>
              <a:ea typeface="微软雅黑" panose="020B0503020204020204" charset="-122"/>
            </a:endParaRPr>
          </a:p>
          <a:p>
            <a:pPr marL="0" lvl="0" indent="0" algn="just">
              <a:buNone/>
            </a:pPr>
            <a:r>
              <a:rPr lang="zh-CN" altLang="en-US" sz="1600" b="0" i="0">
                <a:solidFill>
                  <a:srgbClr val="000000"/>
                </a:solidFill>
                <a:latin typeface="微软雅黑" panose="020B0503020204020204" charset="-122"/>
                <a:ea typeface="微软雅黑" panose="020B0503020204020204" charset="-122"/>
              </a:rPr>
              <a:t>动手实践：</a:t>
            </a:r>
            <a:endParaRPr lang="zh-CN" altLang="en-US" sz="1600" b="0" i="0">
              <a:solidFill>
                <a:srgbClr val="000000"/>
              </a:solidFill>
              <a:latin typeface="微软雅黑" panose="020B0503020204020204" charset="-122"/>
              <a:ea typeface="微软雅黑" panose="020B0503020204020204" charset="-122"/>
            </a:endParaRPr>
          </a:p>
          <a:p>
            <a:pPr marL="0" lvl="0" indent="457200" algn="just">
              <a:buNone/>
            </a:pPr>
            <a:r>
              <a:rPr lang="en-US" altLang="zh-CN" sz="1600" b="0" i="0">
                <a:solidFill>
                  <a:srgbClr val="000000"/>
                </a:solidFill>
                <a:latin typeface="微软雅黑" panose="020B0503020204020204" charset="-122"/>
                <a:ea typeface="微软雅黑" panose="020B0503020204020204" charset="-122"/>
              </a:rPr>
              <a:t>1.</a:t>
            </a:r>
            <a:r>
              <a:rPr lang="zh-CN" altLang="en-US" sz="1600" b="0" i="0">
                <a:solidFill>
                  <a:srgbClr val="000000"/>
                </a:solidFill>
                <a:latin typeface="微软雅黑" panose="020B0503020204020204" charset="-122"/>
                <a:ea typeface="微软雅黑" panose="020B0503020204020204" charset="-122"/>
              </a:rPr>
              <a:t>前置知识的实践（已经跟着一些比如李沐老师的动手深度学习等敲过一些）</a:t>
            </a:r>
            <a:endParaRPr lang="zh-CN" altLang="en-US" sz="1600" b="0" i="0">
              <a:solidFill>
                <a:srgbClr val="000000"/>
              </a:solidFill>
              <a:latin typeface="微软雅黑" panose="020B0503020204020204" charset="-122"/>
              <a:ea typeface="微软雅黑" panose="020B0503020204020204" charset="-122"/>
            </a:endParaRPr>
          </a:p>
          <a:p>
            <a:pPr marL="0" lvl="0" indent="457200" algn="just">
              <a:buNone/>
            </a:pPr>
            <a:r>
              <a:rPr lang="en-US" altLang="zh-CN" sz="1600" b="0" i="0">
                <a:solidFill>
                  <a:srgbClr val="000000"/>
                </a:solidFill>
                <a:latin typeface="微软雅黑" panose="020B0503020204020204" charset="-122"/>
                <a:ea typeface="微软雅黑" panose="020B0503020204020204" charset="-122"/>
              </a:rPr>
              <a:t>2.</a:t>
            </a:r>
            <a:r>
              <a:rPr lang="zh-CN" altLang="en-US" sz="1600" b="0" i="0">
                <a:solidFill>
                  <a:srgbClr val="000000"/>
                </a:solidFill>
                <a:latin typeface="微软雅黑" panose="020B0503020204020204" charset="-122"/>
                <a:ea typeface="微软雅黑" panose="020B0503020204020204" charset="-122"/>
              </a:rPr>
              <a:t>自己实践一次模型的微调对齐（目前正在尝试的）</a:t>
            </a:r>
            <a:endParaRPr lang="zh-CN" altLang="en-US" sz="1600" b="0" i="0">
              <a:solidFill>
                <a:srgbClr val="000000"/>
              </a:solidFill>
              <a:latin typeface="微软雅黑" panose="020B0503020204020204" charset="-122"/>
              <a:ea typeface="微软雅黑" panose="020B0503020204020204" charset="-122"/>
            </a:endParaRPr>
          </a:p>
          <a:p>
            <a:pPr marL="0" lvl="0" indent="457200" algn="just">
              <a:buNone/>
            </a:pPr>
            <a:r>
              <a:rPr lang="en-US" altLang="zh-CN" sz="1600" b="0" i="0">
                <a:solidFill>
                  <a:srgbClr val="000000"/>
                </a:solidFill>
                <a:latin typeface="微软雅黑" panose="020B0503020204020204" charset="-122"/>
                <a:ea typeface="微软雅黑" panose="020B0503020204020204" charset="-122"/>
              </a:rPr>
              <a:t>3.</a:t>
            </a:r>
            <a:r>
              <a:rPr lang="zh-CN" altLang="en-US" sz="1600" b="0" i="0">
                <a:solidFill>
                  <a:srgbClr val="000000"/>
                </a:solidFill>
                <a:latin typeface="微软雅黑" panose="020B0503020204020204" charset="-122"/>
                <a:ea typeface="微软雅黑" panose="020B0503020204020204" charset="-122"/>
              </a:rPr>
              <a:t>尝试自己把一个原有模型迁移到其他任务</a:t>
            </a:r>
            <a:endParaRPr lang="zh-CN" altLang="en-US" sz="1600" b="0" i="0">
              <a:solidFill>
                <a:srgbClr val="000000"/>
              </a:solidFill>
              <a:latin typeface="微软雅黑" panose="020B0503020204020204" charset="-122"/>
              <a:ea typeface="微软雅黑" panose="020B0503020204020204" charset="-122"/>
            </a:endParaRPr>
          </a:p>
          <a:p>
            <a:pPr marL="0" lvl="0" indent="457200" algn="just">
              <a:buNone/>
            </a:pPr>
            <a:r>
              <a:rPr lang="en-US" altLang="zh-CN" sz="1600" b="0" i="0">
                <a:solidFill>
                  <a:srgbClr val="000000"/>
                </a:solidFill>
                <a:latin typeface="微软雅黑" panose="020B0503020204020204" charset="-122"/>
                <a:ea typeface="微软雅黑" panose="020B0503020204020204" charset="-122"/>
              </a:rPr>
              <a:t>4.</a:t>
            </a:r>
            <a:r>
              <a:rPr lang="zh-CN" altLang="en-US" sz="1600" b="0" i="0">
                <a:solidFill>
                  <a:srgbClr val="000000"/>
                </a:solidFill>
                <a:latin typeface="微软雅黑" panose="020B0503020204020204" charset="-122"/>
                <a:ea typeface="微软雅黑" panose="020B0503020204020204" charset="-122"/>
              </a:rPr>
              <a:t>实践一次模型量化</a:t>
            </a:r>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287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下一周</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4.</a:t>
            </a:r>
            <a:r>
              <a:rPr lang="zh-CN" altLang="en-US" dirty="0">
                <a:effectLst/>
                <a:latin typeface="微软雅黑" panose="020B0503020204020204" charset="-122"/>
                <a:ea typeface="微软雅黑" panose="020B0503020204020204" charset="-122"/>
                <a:sym typeface="+mn-ea"/>
              </a:rPr>
              <a:t>计划</a:t>
            </a:r>
            <a:endParaRPr lang="zh-CN" altLang="en-US" dirty="0">
              <a:effectLst/>
              <a:latin typeface="微软雅黑" panose="020B0503020204020204" charset="-122"/>
              <a:ea typeface="微软雅黑" panose="020B0503020204020204" charset="-122"/>
              <a:sym typeface="+mn-ea"/>
            </a:endParaRPr>
          </a:p>
        </p:txBody>
      </p:sp>
      <p:sp>
        <p:nvSpPr>
          <p:cNvPr id="7" name="文本框 6"/>
          <p:cNvSpPr txBox="1"/>
          <p:nvPr/>
        </p:nvSpPr>
        <p:spPr>
          <a:xfrm>
            <a:off x="911860" y="889635"/>
            <a:ext cx="8903970" cy="3046095"/>
          </a:xfrm>
          <a:prstGeom prst="rect">
            <a:avLst/>
          </a:prstGeom>
        </p:spPr>
        <p:txBody>
          <a:bodyPr wrap="square">
            <a:spAutoFit/>
          </a:bodyPr>
          <a:p>
            <a:pPr marL="0" indent="0" algn="just"/>
            <a:r>
              <a:rPr lang="zh-CN" altLang="en-US" sz="1600" b="0" i="0">
                <a:solidFill>
                  <a:srgbClr val="000000"/>
                </a:solidFill>
                <a:latin typeface="微软雅黑" panose="020B0503020204020204" charset="-122"/>
                <a:ea typeface="微软雅黑" panose="020B0503020204020204" charset="-122"/>
              </a:rPr>
              <a:t>动手实践方面，我主要请教的是</a:t>
            </a:r>
            <a:r>
              <a:rPr lang="en-US" altLang="zh-CN" sz="1600" b="0" i="0">
                <a:solidFill>
                  <a:srgbClr val="000000"/>
                </a:solidFill>
                <a:latin typeface="微软雅黑" panose="020B0503020204020204" charset="-122"/>
                <a:ea typeface="微软雅黑" panose="020B0503020204020204" charset="-122"/>
              </a:rPr>
              <a:t>zls</a:t>
            </a:r>
            <a:r>
              <a:rPr lang="zh-CN" altLang="en-US" sz="1600" b="0" i="0">
                <a:solidFill>
                  <a:srgbClr val="000000"/>
                </a:solidFill>
                <a:latin typeface="微软雅黑" panose="020B0503020204020204" charset="-122"/>
                <a:ea typeface="微软雅黑" panose="020B0503020204020204" charset="-122"/>
              </a:rPr>
              <a:t>学长，可以学习他部署的文生图模型然后进行微调的步骤。我也部署一个相似参数量的模型</a:t>
            </a:r>
            <a:r>
              <a:rPr lang="en-US" altLang="zh-CN" sz="1600" b="0" i="0">
                <a:solidFill>
                  <a:srgbClr val="000000"/>
                </a:solidFill>
                <a:latin typeface="微软雅黑" panose="020B0503020204020204" charset="-122"/>
                <a:ea typeface="微软雅黑" panose="020B0503020204020204" charset="-122"/>
              </a:rPr>
              <a:t> </a:t>
            </a:r>
            <a:r>
              <a:rPr lang="zh-CN" altLang="en-US" sz="1600" b="0" i="0">
                <a:solidFill>
                  <a:srgbClr val="000000"/>
                </a:solidFill>
                <a:latin typeface="微软雅黑" panose="020B0503020204020204" charset="-122"/>
                <a:ea typeface="微软雅黑" panose="020B0503020204020204" charset="-122"/>
              </a:rPr>
              <a:t>（学长的模型花费内存</a:t>
            </a:r>
            <a:r>
              <a:rPr lang="en-US" altLang="zh-CN" sz="1600" b="0" i="0">
                <a:solidFill>
                  <a:srgbClr val="000000"/>
                </a:solidFill>
                <a:latin typeface="微软雅黑" panose="020B0503020204020204" charset="-122"/>
                <a:ea typeface="微软雅黑" panose="020B0503020204020204" charset="-122"/>
              </a:rPr>
              <a:t>50G</a:t>
            </a:r>
            <a:r>
              <a:rPr lang="zh-CN" altLang="en-US" sz="1600" b="0" i="0">
                <a:solidFill>
                  <a:srgbClr val="000000"/>
                </a:solidFill>
                <a:latin typeface="微软雅黑" panose="020B0503020204020204" charset="-122"/>
                <a:ea typeface="微软雅黑" panose="020B0503020204020204" charset="-122"/>
              </a:rPr>
              <a:t>左右，显存</a:t>
            </a:r>
            <a:r>
              <a:rPr lang="en-US" altLang="zh-CN" sz="1600" b="0" i="0">
                <a:solidFill>
                  <a:srgbClr val="000000"/>
                </a:solidFill>
                <a:latin typeface="微软雅黑" panose="020B0503020204020204" charset="-122"/>
                <a:ea typeface="微软雅黑" panose="020B0503020204020204" charset="-122"/>
              </a:rPr>
              <a:t>24G</a:t>
            </a:r>
            <a:r>
              <a:rPr lang="zh-CN" altLang="en-US" sz="1600" b="0" i="0">
                <a:solidFill>
                  <a:srgbClr val="000000"/>
                </a:solidFill>
                <a:latin typeface="微软雅黑" panose="020B0503020204020204" charset="-122"/>
                <a:ea typeface="微软雅黑" panose="020B0503020204020204" charset="-122"/>
              </a:rPr>
              <a:t>跑起来没有问题）</a:t>
            </a:r>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a:p>
            <a:pPr marL="0" indent="0" algn="just"/>
            <a:r>
              <a:rPr lang="zh-CN" altLang="en-US" sz="1600" b="0" i="0">
                <a:solidFill>
                  <a:srgbClr val="000000"/>
                </a:solidFill>
                <a:latin typeface="微软雅黑" panose="020B0503020204020204" charset="-122"/>
                <a:ea typeface="微软雅黑" panose="020B0503020204020204" charset="-122"/>
              </a:rPr>
              <a:t>或者是这个：这个是我找的一个医疗影像的大模型项目，他有一些自带的数据集和公开的数据集，然后提供了几个微调的实例，我已经部署好了，等着下周去尝试一个微调，调的最好的模型作者说已经商用了就没开放</a:t>
            </a:r>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a:p>
            <a:pPr marL="0" indent="0" algn="just"/>
            <a:r>
              <a:rPr lang="en-US" altLang="zh-CN" sz="1600" b="0" i="0">
                <a:solidFill>
                  <a:srgbClr val="000000"/>
                </a:solidFill>
                <a:latin typeface="微软雅黑" panose="020B0503020204020204" charset="-122"/>
                <a:ea typeface="微软雅黑" panose="020B0503020204020204" charset="-122"/>
              </a:rPr>
              <a:t>https://github.com/WangRongsheng/XrayGLM/tree/main</a:t>
            </a:r>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a:p>
            <a:pPr marL="0" indent="0" algn="just"/>
            <a:endParaRPr lang="en-US" altLang="zh-CN"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tretch>
            <a:fillRect/>
          </a:stretch>
        </p:blipFill>
        <p:spPr>
          <a:xfrm>
            <a:off x="311785" y="3044190"/>
            <a:ext cx="5784215" cy="3710305"/>
          </a:xfrm>
          <a:prstGeom prst="rect">
            <a:avLst/>
          </a:prstGeom>
        </p:spPr>
      </p:pic>
      <p:pic>
        <p:nvPicPr>
          <p:cNvPr id="4" name="图片 3"/>
          <p:cNvPicPr>
            <a:picLocks noChangeAspect="1"/>
          </p:cNvPicPr>
          <p:nvPr/>
        </p:nvPicPr>
        <p:blipFill>
          <a:blip r:embed="rId3"/>
          <a:stretch>
            <a:fillRect/>
          </a:stretch>
        </p:blipFill>
        <p:spPr>
          <a:xfrm>
            <a:off x="6096000" y="4029075"/>
            <a:ext cx="5321935" cy="18465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768985" y="2095500"/>
            <a:ext cx="7110730" cy="14452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88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THANKS</a:t>
            </a:r>
            <a:endParaRPr kumimoji="0" lang="en-US" altLang="zh-CN" sz="88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2" name="文本框 1"/>
          <p:cNvSpPr txBox="1"/>
          <p:nvPr/>
        </p:nvSpPr>
        <p:spPr>
          <a:xfrm>
            <a:off x="934085" y="3540760"/>
            <a:ext cx="4176395" cy="46037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srgbClr val="383987"/>
                </a:solidFill>
                <a:effectLst/>
                <a:uLnTx/>
                <a:uFillTx/>
                <a:latin typeface="微软雅黑" panose="020B0503020204020204" charset="-122"/>
                <a:ea typeface="微软雅黑" panose="020B0503020204020204" charset="-122"/>
                <a:cs typeface="+mn-cs"/>
              </a:rPr>
              <a:t>谢谢观看</a:t>
            </a:r>
            <a:endParaRPr kumimoji="0" lang="zh-CN" altLang="en-US" sz="2400" b="0" i="0" u="none" strike="noStrike" kern="1200" cap="none" spc="0" normalizeH="0" baseline="0" noProof="0">
              <a:ln>
                <a:noFill/>
              </a:ln>
              <a:solidFill>
                <a:srgbClr val="383987"/>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938890" y="866453"/>
            <a:ext cx="1064260" cy="1599565"/>
          </a:xfrm>
          <a:prstGeom prst="rect">
            <a:avLst/>
          </a:prstGeom>
          <a:noFill/>
        </p:spPr>
        <p:txBody>
          <a:bodyPr vert="eaVert"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54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rPr>
              <a:t>目</a:t>
            </a:r>
            <a:r>
              <a:rPr kumimoji="0" lang="zh-CN" altLang="en-US" sz="5400" b="0" i="0" u="none" strike="noStrike" kern="1200" cap="none" spc="0" normalizeH="0" baseline="0" noProof="0" dirty="0">
                <a:ln>
                  <a:solidFill>
                    <a:srgbClr val="383987"/>
                  </a:solidFill>
                </a:ln>
                <a:noFill/>
                <a:effectLst/>
                <a:uLnTx/>
                <a:uFillTx/>
                <a:latin typeface="微软雅黑" panose="020B0503020204020204" charset="-122"/>
                <a:ea typeface="微软雅黑" panose="020B0503020204020204" charset="-122"/>
                <a:cs typeface="+mn-cs"/>
              </a:rPr>
              <a:t>录</a:t>
            </a:r>
            <a:endParaRPr kumimoji="0" lang="zh-CN" altLang="en-US" sz="5400" b="0" i="0" u="none" strike="noStrike" kern="1200" cap="none" spc="0" normalizeH="0" baseline="0" noProof="0" dirty="0">
              <a:ln>
                <a:solidFill>
                  <a:srgbClr val="383987"/>
                </a:solidFill>
              </a:ln>
              <a:noFill/>
              <a:effectLst/>
              <a:uLnTx/>
              <a:uFillTx/>
              <a:latin typeface="微软雅黑" panose="020B0503020204020204" charset="-122"/>
              <a:ea typeface="微软雅黑" panose="020B0503020204020204" charset="-122"/>
              <a:cs typeface="+mn-cs"/>
            </a:endParaRPr>
          </a:p>
        </p:txBody>
      </p:sp>
      <p:sp>
        <p:nvSpPr>
          <p:cNvPr id="44" name="矩形 43"/>
          <p:cNvSpPr/>
          <p:nvPr/>
        </p:nvSpPr>
        <p:spPr>
          <a:xfrm>
            <a:off x="1598930" y="1590040"/>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rPr>
              <a:t>CONTENTS</a:t>
            </a:r>
            <a:endParaRPr kumimoji="0" lang="en-US" altLang="zh-CN" sz="2000" b="1"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endParaRPr>
          </a:p>
        </p:txBody>
      </p:sp>
      <p:grpSp>
        <p:nvGrpSpPr>
          <p:cNvPr id="15" name="组合 14"/>
          <p:cNvGrpSpPr/>
          <p:nvPr>
            <p:custDataLst>
              <p:tags r:id="rId2"/>
            </p:custDataLst>
          </p:nvPr>
        </p:nvGrpSpPr>
        <p:grpSpPr>
          <a:xfrm>
            <a:off x="3031524" y="2415834"/>
            <a:ext cx="7442200" cy="2992120"/>
            <a:chOff x="2742599" y="427033"/>
            <a:chExt cx="7442200" cy="2992120"/>
          </a:xfrm>
        </p:grpSpPr>
        <p:sp>
          <p:nvSpPr>
            <p:cNvPr id="16" name="文本框 15"/>
            <p:cNvSpPr txBox="1"/>
            <p:nvPr>
              <p:custDataLst>
                <p:tags r:id="rId3"/>
              </p:custDataLst>
            </p:nvPr>
          </p:nvSpPr>
          <p:spPr>
            <a:xfrm>
              <a:off x="2742599" y="1620516"/>
              <a:ext cx="795655" cy="5835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03</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17" name="文本框 16"/>
            <p:cNvSpPr txBox="1"/>
            <p:nvPr>
              <p:custDataLst>
                <p:tags r:id="rId4"/>
              </p:custDataLst>
            </p:nvPr>
          </p:nvSpPr>
          <p:spPr>
            <a:xfrm>
              <a:off x="3700179" y="427033"/>
              <a:ext cx="6484620" cy="2992120"/>
            </a:xfrm>
            <a:prstGeom prst="rect">
              <a:avLst/>
            </a:prstGeom>
            <a:noFill/>
          </p:spPr>
          <p:txBody>
            <a:bodyPr anchor="ctr"/>
            <a:lstStyle/>
            <a:p>
              <a:pPr marL="0" marR="0" lvl="0" algn="ctr" defTabSz="914400" rtl="0" eaLnBrk="1" fontAlgn="auto" latinLnBrk="0" hangingPunct="1">
                <a:lnSpc>
                  <a:spcPct val="100000"/>
                </a:lnSpc>
                <a:spcBef>
                  <a:spcPts val="0"/>
                </a:spcBef>
                <a:buClrTx/>
                <a:buSzTx/>
                <a:buFontTx/>
                <a:buNone/>
              </a:pPr>
              <a:endParaRPr lang="en-US" altLang="zh-CN" sz="2400" dirty="0">
                <a:solidFill>
                  <a:srgbClr val="383987"/>
                </a:solidFill>
                <a:latin typeface="微软雅黑" panose="020B0503020204020204" charset="-122"/>
                <a:ea typeface="微软雅黑" panose="020B0503020204020204" charset="-122"/>
                <a:sym typeface="+mn-ea"/>
              </a:endParaRPr>
            </a:p>
            <a:p>
              <a:pPr marL="0" marR="0" lvl="0" algn="ctr" defTabSz="914400" rtl="0" eaLnBrk="1" fontAlgn="auto" latinLnBrk="0" hangingPunct="1">
                <a:lnSpc>
                  <a:spcPct val="100000"/>
                </a:lnSpc>
                <a:spcBef>
                  <a:spcPts val="0"/>
                </a:spcBef>
                <a:buClrTx/>
                <a:buSzTx/>
                <a:buFontTx/>
                <a:buNone/>
              </a:pPr>
              <a:endParaRPr lang="en-US" altLang="zh-CN" sz="2400" dirty="0">
                <a:solidFill>
                  <a:srgbClr val="383987"/>
                </a:solidFill>
                <a:latin typeface="微软雅黑" panose="020B0503020204020204" charset="-122"/>
                <a:ea typeface="微软雅黑" panose="020B0503020204020204" charset="-122"/>
                <a:sym typeface="+mn-ea"/>
              </a:endParaRPr>
            </a:p>
          </p:txBody>
        </p:sp>
      </p:grpSp>
      <p:sp>
        <p:nvSpPr>
          <p:cNvPr id="8" name="文本框 7"/>
          <p:cNvSpPr txBox="1"/>
          <p:nvPr>
            <p:custDataLst>
              <p:tags r:id="rId5"/>
            </p:custDataLst>
          </p:nvPr>
        </p:nvSpPr>
        <p:spPr>
          <a:xfrm>
            <a:off x="3031490" y="2459990"/>
            <a:ext cx="795655" cy="58356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02</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10" name="文本框 9"/>
          <p:cNvSpPr txBox="1"/>
          <p:nvPr>
            <p:custDataLst>
              <p:tags r:id="rId6"/>
            </p:custDataLst>
          </p:nvPr>
        </p:nvSpPr>
        <p:spPr>
          <a:xfrm>
            <a:off x="3827179" y="4758685"/>
            <a:ext cx="746252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rgbClr val="383987"/>
                </a:solidFill>
                <a:latin typeface="微软雅黑" panose="020B0503020204020204" charset="-122"/>
                <a:ea typeface="微软雅黑" panose="020B0503020204020204" charset="-122"/>
                <a:sym typeface="+mn-ea"/>
              </a:rPr>
              <a:t>下周计划</a:t>
            </a:r>
            <a:endParaRPr lang="zh-CN" altLang="en-US" sz="2400" dirty="0">
              <a:solidFill>
                <a:srgbClr val="383987"/>
              </a:solidFill>
              <a:latin typeface="微软雅黑" panose="020B0503020204020204" charset="-122"/>
              <a:ea typeface="微软雅黑" panose="020B0503020204020204" charset="-122"/>
              <a:sym typeface="+mn-ea"/>
            </a:endParaRPr>
          </a:p>
        </p:txBody>
      </p:sp>
      <p:sp>
        <p:nvSpPr>
          <p:cNvPr id="11" name="文本框 10"/>
          <p:cNvSpPr txBox="1"/>
          <p:nvPr>
            <p:custDataLst>
              <p:tags r:id="rId7"/>
            </p:custDataLst>
          </p:nvPr>
        </p:nvSpPr>
        <p:spPr>
          <a:xfrm>
            <a:off x="3519170" y="2456180"/>
            <a:ext cx="830453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srgbClr val="383987"/>
                </a:solidFill>
                <a:latin typeface="微软雅黑" panose="020B0503020204020204" charset="-122"/>
                <a:ea typeface="微软雅黑" panose="020B0503020204020204" charset="-122"/>
                <a:sym typeface="+mn-ea"/>
              </a:rPr>
              <a:t>LLM-Pruner: On the Structural Pruning of Large Language Models</a:t>
            </a:r>
            <a:endParaRPr lang="en-US" altLang="zh-CN" sz="2400" dirty="0">
              <a:solidFill>
                <a:srgbClr val="383987"/>
              </a:solidFill>
              <a:latin typeface="微软雅黑" panose="020B0503020204020204" charset="-122"/>
              <a:ea typeface="微软雅黑" panose="020B0503020204020204" charset="-122"/>
              <a:sym typeface="+mn-ea"/>
            </a:endParaRPr>
          </a:p>
        </p:txBody>
      </p:sp>
      <p:sp>
        <p:nvSpPr>
          <p:cNvPr id="2" name="文本框 1"/>
          <p:cNvSpPr txBox="1"/>
          <p:nvPr>
            <p:custDataLst>
              <p:tags r:id="rId8"/>
            </p:custDataLst>
          </p:nvPr>
        </p:nvSpPr>
        <p:spPr>
          <a:xfrm>
            <a:off x="3031524" y="4758667"/>
            <a:ext cx="795655" cy="58356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04</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3" name="文本框 2"/>
          <p:cNvSpPr txBox="1"/>
          <p:nvPr>
            <p:custDataLst>
              <p:tags r:id="rId9"/>
            </p:custDataLst>
          </p:nvPr>
        </p:nvSpPr>
        <p:spPr>
          <a:xfrm>
            <a:off x="3827179" y="3576950"/>
            <a:ext cx="746252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srgbClr val="383987"/>
                </a:solidFill>
                <a:latin typeface="微软雅黑" panose="020B0503020204020204" charset="-122"/>
                <a:ea typeface="微软雅黑" panose="020B0503020204020204" charset="-122"/>
                <a:sym typeface="+mn-ea"/>
              </a:rPr>
              <a:t>Computational Bottlenecks of Training Small-scale Large Language Models</a:t>
            </a:r>
            <a:endParaRPr lang="en-US" altLang="zh-CN" sz="2400" dirty="0">
              <a:solidFill>
                <a:srgbClr val="383987"/>
              </a:solidFill>
              <a:latin typeface="微软雅黑" panose="020B0503020204020204" charset="-122"/>
              <a:ea typeface="微软雅黑" panose="020B0503020204020204" charset="-122"/>
              <a:sym typeface="+mn-ea"/>
            </a:endParaRPr>
          </a:p>
        </p:txBody>
      </p:sp>
      <p:sp>
        <p:nvSpPr>
          <p:cNvPr id="7" name="文本框 6"/>
          <p:cNvSpPr txBox="1"/>
          <p:nvPr>
            <p:custDataLst>
              <p:tags r:id="rId10"/>
            </p:custDataLst>
          </p:nvPr>
        </p:nvSpPr>
        <p:spPr>
          <a:xfrm>
            <a:off x="3646170" y="1589405"/>
            <a:ext cx="830453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rgbClr val="383987"/>
                </a:solidFill>
                <a:latin typeface="微软雅黑" panose="020B0503020204020204" charset="-122"/>
                <a:ea typeface="微软雅黑" panose="020B0503020204020204" charset="-122"/>
                <a:sym typeface="+mn-ea"/>
              </a:rPr>
              <a:t>基础论文</a:t>
            </a:r>
            <a:endParaRPr lang="zh-CN" altLang="en-US" sz="2400" dirty="0">
              <a:solidFill>
                <a:srgbClr val="383987"/>
              </a:solidFill>
              <a:latin typeface="微软雅黑" panose="020B0503020204020204" charset="-122"/>
              <a:ea typeface="微软雅黑" panose="020B0503020204020204" charset="-122"/>
              <a:sym typeface="+mn-ea"/>
            </a:endParaRPr>
          </a:p>
        </p:txBody>
      </p:sp>
      <p:sp>
        <p:nvSpPr>
          <p:cNvPr id="9" name="文本框 8"/>
          <p:cNvSpPr txBox="1"/>
          <p:nvPr>
            <p:custDataLst>
              <p:tags r:id="rId11"/>
            </p:custDataLst>
          </p:nvPr>
        </p:nvSpPr>
        <p:spPr>
          <a:xfrm>
            <a:off x="3031490" y="1634490"/>
            <a:ext cx="795655" cy="58356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01</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01</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600" dirty="0">
                <a:solidFill>
                  <a:srgbClr val="383987"/>
                </a:solidFill>
                <a:latin typeface="微软雅黑" panose="020B0503020204020204" charset="-122"/>
                <a:ea typeface="微软雅黑" panose="020B0503020204020204" charset="-122"/>
                <a:sym typeface="+mn-ea"/>
              </a:rPr>
              <a:t>基础论文</a:t>
            </a:r>
            <a:endParaRPr lang="en-US" alt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基础大模型论文</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大致内容：</a:t>
            </a:r>
            <a:endParaRPr lang="en-US" altLang="zh-CN" b="1" dirty="0">
              <a:latin typeface="微软雅黑" panose="020B0503020204020204" charset="-122"/>
              <a:ea typeface="微软雅黑" panose="020B0503020204020204" charset="-122"/>
            </a:endParaRPr>
          </a:p>
        </p:txBody>
      </p:sp>
      <p:sp>
        <p:nvSpPr>
          <p:cNvPr id="10" name="文本框 9"/>
          <p:cNvSpPr txBox="1"/>
          <p:nvPr/>
        </p:nvSpPr>
        <p:spPr>
          <a:xfrm>
            <a:off x="286385" y="1457325"/>
            <a:ext cx="11251565" cy="1423670"/>
          </a:xfrm>
          <a:prstGeom prst="rect">
            <a:avLst/>
          </a:prstGeom>
          <a:noFill/>
        </p:spPr>
        <p:txBody>
          <a:bodyPr wrap="square" rtlCol="0">
            <a:noAutofit/>
          </a:bodyPr>
          <a:p>
            <a:pPr marL="0" lvl="0" indent="457200">
              <a:buNone/>
            </a:pPr>
            <a:r>
              <a:rPr lang="zh-CN" altLang="en-US" sz="1600" dirty="0">
                <a:solidFill>
                  <a:schemeClr val="tx1"/>
                </a:solidFill>
                <a:latin typeface="微软雅黑" panose="020B0503020204020204" charset="-122"/>
                <a:ea typeface="微软雅黑" panose="020B0503020204020204" charset="-122"/>
              </a:rPr>
              <a:t>从</a:t>
            </a:r>
            <a:r>
              <a:rPr lang="en-US" altLang="zh-CN" sz="1600" dirty="0">
                <a:solidFill>
                  <a:schemeClr val="tx1"/>
                </a:solidFill>
                <a:latin typeface="微软雅黑" panose="020B0503020204020204" charset="-122"/>
                <a:ea typeface="微软雅黑" panose="020B0503020204020204" charset="-122"/>
              </a:rPr>
              <a:t>LLM-guide</a:t>
            </a:r>
            <a:r>
              <a:rPr lang="zh-CN" altLang="en-US" sz="1600" dirty="0">
                <a:solidFill>
                  <a:schemeClr val="tx1"/>
                </a:solidFill>
                <a:latin typeface="微软雅黑" panose="020B0503020204020204" charset="-122"/>
                <a:ea typeface="微软雅黑" panose="020B0503020204020204" charset="-122"/>
              </a:rPr>
              <a:t>里面大模型的综述中的</a:t>
            </a:r>
            <a:r>
              <a:rPr lang="en-US" altLang="zh-CN" sz="1600" dirty="0">
                <a:solidFill>
                  <a:schemeClr val="tx1"/>
                </a:solidFill>
                <a:latin typeface="微软雅黑" panose="020B0503020204020204" charset="-122"/>
                <a:ea typeface="微软雅黑" panose="020B0503020204020204" charset="-122"/>
              </a:rPr>
              <a:t>reference</a:t>
            </a:r>
            <a:r>
              <a:rPr lang="zh-CN" altLang="en-US" sz="1600" dirty="0">
                <a:solidFill>
                  <a:schemeClr val="tx1"/>
                </a:solidFill>
                <a:latin typeface="微软雅黑" panose="020B0503020204020204" charset="-122"/>
                <a:ea typeface="微软雅黑" panose="020B0503020204020204" charset="-122"/>
              </a:rPr>
              <a:t>中继续找了大模型的基础论文粗读</a:t>
            </a:r>
            <a:endParaRPr lang="zh-CN" altLang="en-US" sz="1600" dirty="0">
              <a:solidFill>
                <a:schemeClr val="tx1"/>
              </a:solidFill>
              <a:latin typeface="微软雅黑" panose="020B0503020204020204" charset="-122"/>
              <a:ea typeface="微软雅黑" panose="020B0503020204020204" charset="-122"/>
            </a:endParaRPr>
          </a:p>
          <a:p>
            <a:pPr marL="0" lvl="0" indent="457200">
              <a:buNone/>
            </a:pPr>
            <a:r>
              <a:rPr lang="en-US" altLang="zh-CN" sz="1600" dirty="0">
                <a:solidFill>
                  <a:schemeClr val="tx1"/>
                </a:solidFill>
                <a:latin typeface="微软雅黑" panose="020B0503020204020204" charset="-122"/>
                <a:ea typeface="微软雅黑" panose="020B0503020204020204" charset="-122"/>
              </a:rPr>
              <a:t>guide</a:t>
            </a:r>
            <a:r>
              <a:rPr lang="zh-CN" altLang="en-US" sz="1600" dirty="0">
                <a:solidFill>
                  <a:schemeClr val="tx1"/>
                </a:solidFill>
                <a:latin typeface="微软雅黑" panose="020B0503020204020204" charset="-122"/>
                <a:ea typeface="微软雅黑" panose="020B0503020204020204" charset="-122"/>
              </a:rPr>
              <a:t>前面几章基础</a:t>
            </a:r>
            <a:r>
              <a:rPr lang="en-US" altLang="zh-CN" sz="1600" dirty="0">
                <a:solidFill>
                  <a:schemeClr val="tx1"/>
                </a:solidFill>
                <a:latin typeface="微软雅黑" panose="020B0503020204020204" charset="-122"/>
                <a:ea typeface="微软雅黑" panose="020B0503020204020204" charset="-122"/>
              </a:rPr>
              <a:t>LLM</a:t>
            </a:r>
            <a:r>
              <a:rPr lang="zh-CN" altLang="en-US" sz="1600" dirty="0">
                <a:solidFill>
                  <a:schemeClr val="tx1"/>
                </a:solidFill>
                <a:latin typeface="微软雅黑" panose="020B0503020204020204" charset="-122"/>
                <a:ea typeface="微软雅黑" panose="020B0503020204020204" charset="-122"/>
              </a:rPr>
              <a:t>的内容我直接看了</a:t>
            </a:r>
            <a:r>
              <a:rPr lang="en-US" altLang="zh-CN" sz="1600" dirty="0">
                <a:solidFill>
                  <a:schemeClr val="tx1"/>
                </a:solidFill>
                <a:latin typeface="微软雅黑" panose="020B0503020204020204" charset="-122"/>
                <a:ea typeface="微软雅黑" panose="020B0503020204020204" charset="-122"/>
              </a:rPr>
              <a:t>guide</a:t>
            </a:r>
            <a:r>
              <a:rPr lang="zh-CN" altLang="en-US" sz="1600" dirty="0">
                <a:solidFill>
                  <a:schemeClr val="tx1"/>
                </a:solidFill>
                <a:latin typeface="微软雅黑" panose="020B0503020204020204" charset="-122"/>
                <a:ea typeface="微软雅黑" panose="020B0503020204020204" charset="-122"/>
              </a:rPr>
              <a:t>里面的简述，一篇文章对着一句话。</a:t>
            </a:r>
            <a:endParaRPr lang="zh-CN" altLang="en-US" sz="1600" dirty="0">
              <a:solidFill>
                <a:schemeClr val="tx1"/>
              </a:solidFill>
              <a:latin typeface="微软雅黑" panose="020B0503020204020204" charset="-122"/>
              <a:ea typeface="微软雅黑" panose="020B0503020204020204" charset="-122"/>
            </a:endParaRPr>
          </a:p>
          <a:p>
            <a:pPr marL="0" lvl="0" indent="457200">
              <a:buNone/>
            </a:pPr>
            <a:r>
              <a:rPr lang="zh-CN" altLang="en-US" sz="1600" dirty="0">
                <a:solidFill>
                  <a:schemeClr val="tx1"/>
                </a:solidFill>
                <a:latin typeface="微软雅黑" panose="020B0503020204020204" charset="-122"/>
                <a:ea typeface="微软雅黑" panose="020B0503020204020204" charset="-122"/>
              </a:rPr>
              <a:t>然后更多关注微调内容</a:t>
            </a: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基础大模型论文</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11736705" cy="922020"/>
          </a:xfrm>
          <a:prstGeom prst="rect">
            <a:avLst/>
          </a:prstGeom>
          <a:noFill/>
        </p:spPr>
        <p:txBody>
          <a:bodyPr wrap="square" rtlCol="0">
            <a:spAutoFit/>
          </a:bodyPr>
          <a:p>
            <a:pPr marL="285750" indent="-285750">
              <a:lnSpc>
                <a:spcPct val="150000"/>
              </a:lnSpc>
              <a:buFont typeface="Wingdings" panose="05000000000000000000" charset="0"/>
              <a:buChar char="p"/>
            </a:pPr>
            <a:r>
              <a:rPr lang="en-US" altLang="zh-CN" b="1" dirty="0">
                <a:latin typeface="微软雅黑" panose="020B0503020204020204" charset="-122"/>
                <a:ea typeface="微软雅黑" panose="020B0503020204020204" charset="-122"/>
              </a:rPr>
              <a:t>Frankle J, Carbin M. The lottery ticket hypothesis: Finding sparse, trainable neural networks[J]. arXiv preprint arXiv:1803.03635, 2018.</a:t>
            </a:r>
            <a:endParaRPr lang="en-US" altLang="zh-CN" b="1" dirty="0">
              <a:latin typeface="微软雅黑" panose="020B0503020204020204" charset="-122"/>
              <a:ea typeface="微软雅黑" panose="020B0503020204020204" charset="-122"/>
            </a:endParaRPr>
          </a:p>
        </p:txBody>
      </p:sp>
      <p:sp>
        <p:nvSpPr>
          <p:cNvPr id="10" name="文本框 9"/>
          <p:cNvSpPr txBox="1"/>
          <p:nvPr/>
        </p:nvSpPr>
        <p:spPr>
          <a:xfrm>
            <a:off x="286385" y="1894205"/>
            <a:ext cx="11251565" cy="1423670"/>
          </a:xfrm>
          <a:prstGeom prst="rect">
            <a:avLst/>
          </a:prstGeom>
          <a:noFill/>
        </p:spPr>
        <p:txBody>
          <a:bodyPr wrap="square" rtlCol="0">
            <a:noAutofit/>
          </a:bodyPr>
          <a:p>
            <a:pPr marL="0" lvl="0" indent="457200">
              <a:buNone/>
            </a:pPr>
            <a:r>
              <a:rPr lang="zh-CN" altLang="en-US" sz="1600" dirty="0">
                <a:solidFill>
                  <a:schemeClr val="tx1"/>
                </a:solidFill>
                <a:latin typeface="微软雅黑" panose="020B0503020204020204" charset="-122"/>
                <a:ea typeface="微软雅黑" panose="020B0503020204020204" charset="-122"/>
              </a:rPr>
              <a:t>彩票假设，密集、随机初始化的前馈网络包含子网络（「中奖彩票」），当独立训练时，这些子网络能够在相似的迭代次数内达到与原始网络相当的测试准确率。也就是在一片神经网络中会有一个</a:t>
            </a:r>
            <a:r>
              <a:rPr lang="en-US" altLang="zh-CN" sz="1600" dirty="0">
                <a:solidFill>
                  <a:schemeClr val="tx1"/>
                </a:solidFill>
                <a:latin typeface="微软雅黑" panose="020B0503020204020204" charset="-122"/>
                <a:ea typeface="微软雅黑" panose="020B0503020204020204" charset="-122"/>
              </a:rPr>
              <a:t>“</a:t>
            </a:r>
            <a:r>
              <a:rPr lang="zh-CN" altLang="en-US" sz="1600" dirty="0">
                <a:solidFill>
                  <a:schemeClr val="tx1"/>
                </a:solidFill>
                <a:latin typeface="微软雅黑" panose="020B0503020204020204" charset="-122"/>
                <a:ea typeface="微软雅黑" panose="020B0503020204020204" charset="-122"/>
              </a:rPr>
              <a:t>重要的子网络</a:t>
            </a:r>
            <a:r>
              <a:rPr lang="en-US" altLang="zh-CN" sz="1600" dirty="0">
                <a:solidFill>
                  <a:schemeClr val="tx1"/>
                </a:solidFill>
                <a:latin typeface="微软雅黑" panose="020B0503020204020204" charset="-122"/>
                <a:ea typeface="微软雅黑" panose="020B0503020204020204" charset="-122"/>
              </a:rPr>
              <a:t>”</a:t>
            </a:r>
            <a:endParaRPr lang="en-US" altLang="zh-CN" sz="1600" dirty="0">
              <a:solidFill>
                <a:schemeClr val="tx1"/>
              </a:solidFill>
              <a:latin typeface="微软雅黑" panose="020B0503020204020204" charset="-122"/>
              <a:ea typeface="微软雅黑" panose="020B0503020204020204" charset="-122"/>
            </a:endParaRPr>
          </a:p>
          <a:p>
            <a:pPr marL="0" lvl="0" indent="457200">
              <a:buNone/>
            </a:pPr>
            <a:r>
              <a:rPr lang="zh-CN" altLang="en-US" sz="1600" dirty="0">
                <a:solidFill>
                  <a:schemeClr val="tx1"/>
                </a:solidFill>
                <a:latin typeface="微软雅黑" panose="020B0503020204020204" charset="-122"/>
                <a:ea typeface="微软雅黑" panose="020B0503020204020204" charset="-122"/>
              </a:rPr>
              <a:t>这个就是剪枝的理论基础，证明了剪枝操作的有效性，可行性。更多的是数学证明内容。</a:t>
            </a:r>
            <a:endParaRPr lang="en-US" altLang="zh-CN" sz="16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基础大模型论文</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11736705" cy="1337945"/>
          </a:xfrm>
          <a:prstGeom prst="rect">
            <a:avLst/>
          </a:prstGeom>
          <a:noFill/>
        </p:spPr>
        <p:txBody>
          <a:bodyPr wrap="square" rtlCol="0">
            <a:spAutoFit/>
          </a:bodyPr>
          <a:p>
            <a:pPr marL="285750" indent="-285750">
              <a:lnSpc>
                <a:spcPct val="150000"/>
              </a:lnSpc>
              <a:buFont typeface="Wingdings" panose="05000000000000000000" charset="0"/>
              <a:buChar char="p"/>
            </a:pPr>
            <a:r>
              <a:rPr lang="en-US" altLang="zh-CN" b="1" dirty="0">
                <a:latin typeface="微软雅黑" panose="020B0503020204020204" charset="-122"/>
                <a:ea typeface="微软雅黑" panose="020B0503020204020204" charset="-122"/>
              </a:rPr>
              <a:t>Ramanujan V, Wortsman M, Kembhavi A, et al. What's hidden in a randomly weighted neural network?[C]//Proceedings of the IEEE/CVF conference on computer vision and pattern recognition. 2020: 11893-11902.</a:t>
            </a:r>
            <a:endParaRPr lang="en-US" altLang="zh-CN" b="1" dirty="0">
              <a:latin typeface="微软雅黑" panose="020B0503020204020204" charset="-122"/>
              <a:ea typeface="微软雅黑" panose="020B0503020204020204" charset="-122"/>
            </a:endParaRPr>
          </a:p>
        </p:txBody>
      </p:sp>
      <p:sp>
        <p:nvSpPr>
          <p:cNvPr id="10" name="文本框 9"/>
          <p:cNvSpPr txBox="1"/>
          <p:nvPr/>
        </p:nvSpPr>
        <p:spPr>
          <a:xfrm>
            <a:off x="286385" y="2426970"/>
            <a:ext cx="11251565" cy="1423670"/>
          </a:xfrm>
          <a:prstGeom prst="rect">
            <a:avLst/>
          </a:prstGeom>
          <a:noFill/>
        </p:spPr>
        <p:txBody>
          <a:bodyPr wrap="square" rtlCol="0">
            <a:noAutofit/>
          </a:bodyPr>
          <a:p>
            <a:pPr marL="0" lvl="0" indent="457200">
              <a:buNone/>
            </a:pPr>
            <a:r>
              <a:rPr lang="zh-CN" altLang="en-US" sz="1600" dirty="0">
                <a:solidFill>
                  <a:schemeClr val="tx1"/>
                </a:solidFill>
                <a:latin typeface="微软雅黑" panose="020B0503020204020204" charset="-122"/>
                <a:ea typeface="微软雅黑" panose="020B0503020204020204" charset="-122"/>
              </a:rPr>
              <a:t>加强版的彩票假设，</a:t>
            </a:r>
            <a:endParaRPr lang="en-US" altLang="zh-CN" sz="16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02</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600" dirty="0">
                <a:solidFill>
                  <a:srgbClr val="383987"/>
                </a:solidFill>
                <a:latin typeface="微软雅黑" panose="020B0503020204020204" charset="-122"/>
                <a:ea typeface="微软雅黑" panose="020B0503020204020204" charset="-122"/>
                <a:sym typeface="+mn-ea"/>
              </a:rPr>
              <a:t>LLM-Pruner: On the Structural Pruning of Large Language Models</a:t>
            </a:r>
            <a:endParaRPr lang="en-US" alt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0" algn="ctr">
              <a:lnSpc>
                <a:spcPct val="150000"/>
              </a:lnSpc>
              <a:buFont typeface="Wingdings" panose="05000000000000000000" charset="0"/>
              <a:buNone/>
            </a:pPr>
            <a:r>
              <a:rPr lang="en-US" altLang="zh-CN" dirty="0">
                <a:effectLst/>
                <a:latin typeface="微软雅黑" panose="020B0503020204020204" charset="-122"/>
                <a:ea typeface="微软雅黑" panose="020B0503020204020204" charset="-122"/>
                <a:sym typeface="+mn-ea"/>
              </a:rPr>
              <a:t>2.</a:t>
            </a:r>
            <a:r>
              <a:rPr lang="en-US" altLang="zh-CN" dirty="0">
                <a:effectLst/>
                <a:latin typeface="微软雅黑" panose="020B0503020204020204" charset="-122"/>
                <a:ea typeface="微软雅黑" panose="020B0503020204020204" charset="-122"/>
                <a:sym typeface="+mn-ea"/>
              </a:rPr>
              <a:t>LLM-Pruner: On the Structural Pruning of Large Language Models</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任务：</a:t>
            </a:r>
            <a:endParaRPr lang="en-US" altLang="zh-CN" b="1" dirty="0">
              <a:latin typeface="微软雅黑" panose="020B0503020204020204" charset="-122"/>
              <a:ea typeface="微软雅黑" panose="020B0503020204020204" charset="-122"/>
            </a:endParaRPr>
          </a:p>
        </p:txBody>
      </p:sp>
      <p:sp>
        <p:nvSpPr>
          <p:cNvPr id="8" name="文本框 7"/>
          <p:cNvSpPr txBox="1"/>
          <p:nvPr/>
        </p:nvSpPr>
        <p:spPr>
          <a:xfrm>
            <a:off x="286385" y="2472055"/>
            <a:ext cx="9719945" cy="1276350"/>
          </a:xfrm>
          <a:prstGeom prst="rect">
            <a:avLst/>
          </a:prstGeom>
          <a:noFill/>
        </p:spPr>
        <p:txBody>
          <a:bodyPr wrap="square" rtlCol="0">
            <a:noAutofit/>
          </a:bodyPr>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p:txBody>
      </p:sp>
      <p:sp>
        <p:nvSpPr>
          <p:cNvPr id="11" name="文本框 10"/>
          <p:cNvSpPr txBox="1"/>
          <p:nvPr>
            <p:custDataLst>
              <p:tags r:id="rId3"/>
            </p:custDataLst>
          </p:nvPr>
        </p:nvSpPr>
        <p:spPr>
          <a:xfrm>
            <a:off x="455295" y="205676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动机：</a:t>
            </a:r>
            <a:endParaRPr lang="en-US" altLang="zh-CN" b="1" dirty="0">
              <a:latin typeface="微软雅黑" panose="020B0503020204020204" charset="-122"/>
              <a:ea typeface="微软雅黑" panose="020B0503020204020204" charset="-122"/>
            </a:endParaRPr>
          </a:p>
        </p:txBody>
      </p:sp>
      <p:sp>
        <p:nvSpPr>
          <p:cNvPr id="4" name="文本框 3"/>
          <p:cNvSpPr txBox="1"/>
          <p:nvPr>
            <p:custDataLst>
              <p:tags r:id="rId4"/>
            </p:custDataLst>
          </p:nvPr>
        </p:nvSpPr>
        <p:spPr>
          <a:xfrm>
            <a:off x="455295" y="314007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整体</a:t>
            </a:r>
            <a:r>
              <a:rPr lang="zh-CN" altLang="en-US" b="1" dirty="0">
                <a:latin typeface="微软雅黑" panose="020B0503020204020204" charset="-122"/>
                <a:ea typeface="微软雅黑" panose="020B0503020204020204" charset="-122"/>
              </a:rPr>
              <a:t>思路：</a:t>
            </a:r>
            <a:endParaRPr lang="en-US" altLang="zh-CN" b="1" dirty="0">
              <a:latin typeface="微软雅黑" panose="020B0503020204020204" charset="-122"/>
              <a:ea typeface="微软雅黑" panose="020B0503020204020204" charset="-122"/>
            </a:endParaRPr>
          </a:p>
        </p:txBody>
      </p:sp>
      <p:sp>
        <p:nvSpPr>
          <p:cNvPr id="6" name="文本框 5"/>
          <p:cNvSpPr txBox="1"/>
          <p:nvPr>
            <p:custDataLst>
              <p:tags r:id="rId5"/>
            </p:custDataLst>
          </p:nvPr>
        </p:nvSpPr>
        <p:spPr>
          <a:xfrm>
            <a:off x="455295" y="505269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贡献：</a:t>
            </a:r>
            <a:endParaRPr lang="en-US" altLang="zh-CN" b="1" dirty="0">
              <a:latin typeface="微软雅黑" panose="020B0503020204020204" charset="-122"/>
              <a:ea typeface="微软雅黑" panose="020B0503020204020204" charset="-122"/>
            </a:endParaRPr>
          </a:p>
        </p:txBody>
      </p:sp>
      <p:sp>
        <p:nvSpPr>
          <p:cNvPr id="14" name="文本框 13"/>
          <p:cNvSpPr txBox="1"/>
          <p:nvPr/>
        </p:nvSpPr>
        <p:spPr>
          <a:xfrm>
            <a:off x="106680" y="6453505"/>
            <a:ext cx="12229465" cy="275590"/>
          </a:xfrm>
          <a:prstGeom prst="rect">
            <a:avLst/>
          </a:prstGeom>
        </p:spPr>
        <p:txBody>
          <a:bodyPr wrap="square">
            <a:spAutoFit/>
          </a:bodyPr>
          <a:p>
            <a:pPr marL="0" indent="0" algn="l"/>
            <a:r>
              <a:rPr lang="en-US" altLang="zh-CN" sz="1200" b="0" i="0">
                <a:solidFill>
                  <a:srgbClr val="333333"/>
                </a:solidFill>
                <a:latin typeface="Arial" panose="020B0604020202020204"/>
                <a:ea typeface="Arial" panose="020B0604020202020204"/>
              </a:rPr>
              <a:t>Ma X, Fang G, Wang X. Llm-pruner: On the structural pruning of large language models[J]. Advances in neural information processing systems, 2023, 36: 21702-21720..</a:t>
            </a:r>
            <a:endParaRPr lang="en-US" altLang="zh-CN" sz="1200" b="0" i="0">
              <a:solidFill>
                <a:srgbClr val="333333"/>
              </a:solidFill>
              <a:latin typeface="Arial" panose="020B0604020202020204"/>
              <a:ea typeface="Arial" panose="020B0604020202020204"/>
            </a:endParaRPr>
          </a:p>
        </p:txBody>
      </p:sp>
      <p:sp>
        <p:nvSpPr>
          <p:cNvPr id="15" name="文本框 14"/>
          <p:cNvSpPr txBox="1"/>
          <p:nvPr/>
        </p:nvSpPr>
        <p:spPr>
          <a:xfrm>
            <a:off x="286385" y="1457325"/>
            <a:ext cx="8058150" cy="603885"/>
          </a:xfrm>
          <a:prstGeom prst="rect">
            <a:avLst/>
          </a:prstGeom>
          <a:noFill/>
        </p:spPr>
        <p:txBody>
          <a:bodyPr wrap="square" rtlCol="0">
            <a:noAutofit/>
          </a:bodyPr>
          <a:p>
            <a:pPr indent="457200"/>
            <a:r>
              <a:rPr lang="zh-CN" altLang="en-US" sz="1600" dirty="0">
                <a:latin typeface="微软雅黑" panose="020B0503020204020204" charset="-122"/>
                <a:ea typeface="微软雅黑" panose="020B0503020204020204" charset="-122"/>
                <a:sym typeface="+mn-ea"/>
              </a:rPr>
              <a:t>结构化剪枝，快速自动化的减少模型参数量，降低成本</a:t>
            </a:r>
            <a:endParaRPr lang="zh-CN" altLang="zh-CN" sz="1600" dirty="0">
              <a:solidFill>
                <a:schemeClr val="tx1"/>
              </a:solidFill>
              <a:latin typeface="微软雅黑" panose="020B0503020204020204" charset="-122"/>
              <a:ea typeface="微软雅黑" panose="020B0503020204020204" charset="-122"/>
            </a:endParaRPr>
          </a:p>
          <a:p>
            <a:pPr indent="457200"/>
            <a:endParaRPr lang="zh-CN" altLang="zh-CN" sz="1600" dirty="0">
              <a:solidFill>
                <a:schemeClr val="tx1"/>
              </a:solidFill>
              <a:latin typeface="微软雅黑" panose="020B0503020204020204" charset="-122"/>
              <a:ea typeface="微软雅黑" panose="020B0503020204020204" charset="-122"/>
            </a:endParaRPr>
          </a:p>
          <a:p>
            <a:pPr indent="457200"/>
            <a:endParaRPr lang="zh-CN" altLang="zh-CN" sz="1600" dirty="0">
              <a:solidFill>
                <a:schemeClr val="tx1"/>
              </a:solidFill>
              <a:latin typeface="微软雅黑" panose="020B0503020204020204" charset="-122"/>
              <a:ea typeface="微软雅黑" panose="020B0503020204020204" charset="-122"/>
            </a:endParaRPr>
          </a:p>
          <a:p>
            <a:pPr indent="457200"/>
            <a:endParaRPr lang="zh-CN" altLang="zh-CN"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1.  </a:t>
            </a:r>
            <a:r>
              <a:rPr lang="zh-CN" altLang="en-US" sz="1600" dirty="0">
                <a:solidFill>
                  <a:schemeClr val="tx1"/>
                </a:solidFill>
                <a:latin typeface="微软雅黑" panose="020B0503020204020204" charset="-122"/>
                <a:ea typeface="微软雅黑" panose="020B0503020204020204" charset="-122"/>
              </a:rPr>
              <a:t>即使是</a:t>
            </a:r>
            <a:r>
              <a:rPr lang="en-US" altLang="zh-CN" sz="1600" dirty="0">
                <a:solidFill>
                  <a:schemeClr val="tx1"/>
                </a:solidFill>
                <a:latin typeface="微软雅黑" panose="020B0503020204020204" charset="-122"/>
                <a:ea typeface="微软雅黑" panose="020B0503020204020204" charset="-122"/>
              </a:rPr>
              <a:t>LLaMA</a:t>
            </a:r>
            <a:r>
              <a:rPr lang="zh-CN" altLang="en-US" sz="1600" dirty="0">
                <a:solidFill>
                  <a:schemeClr val="tx1"/>
                </a:solidFill>
                <a:latin typeface="微软雅黑" panose="020B0503020204020204" charset="-122"/>
                <a:ea typeface="微软雅黑" panose="020B0503020204020204" charset="-122"/>
              </a:rPr>
              <a:t>（</a:t>
            </a:r>
            <a:r>
              <a:rPr lang="en-US" altLang="zh-CN" sz="1600" dirty="0">
                <a:solidFill>
                  <a:schemeClr val="tx1"/>
                </a:solidFill>
                <a:latin typeface="微软雅黑" panose="020B0503020204020204" charset="-122"/>
                <a:ea typeface="微软雅黑" panose="020B0503020204020204" charset="-122"/>
              </a:rPr>
              <a:t>5.2B</a:t>
            </a:r>
            <a:r>
              <a:rPr lang="zh-CN" altLang="en-US" sz="1600" dirty="0">
                <a:solidFill>
                  <a:schemeClr val="tx1"/>
                </a:solidFill>
                <a:latin typeface="微软雅黑" panose="020B0503020204020204" charset="-122"/>
                <a:ea typeface="微软雅黑" panose="020B0503020204020204" charset="-122"/>
              </a:rPr>
              <a:t>）的模型执行推理和微调的成本都无法让普通用户接受</a:t>
            </a:r>
            <a:r>
              <a:rPr lang="en-US" altLang="zh-CN" sz="1600" dirty="0">
                <a:solidFill>
                  <a:schemeClr val="tx1"/>
                </a:solidFill>
                <a:latin typeface="微软雅黑" panose="020B0503020204020204" charset="-122"/>
                <a:ea typeface="微软雅黑" panose="020B0503020204020204" charset="-122"/>
              </a:rPr>
              <a:t>  </a:t>
            </a:r>
            <a:endParaRPr lang="en-US" altLang="zh-CN"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2.  </a:t>
            </a:r>
            <a:r>
              <a:rPr lang="zh-CN" altLang="en-US" sz="1600" dirty="0">
                <a:solidFill>
                  <a:schemeClr val="tx1"/>
                </a:solidFill>
                <a:latin typeface="微软雅黑" panose="020B0503020204020204" charset="-122"/>
                <a:ea typeface="微软雅黑" panose="020B0503020204020204" charset="-122"/>
              </a:rPr>
              <a:t>非结构化得到推理比较要求专门的硬件或者软件支持加速</a:t>
            </a:r>
            <a:endParaRPr lang="zh-CN" altLang="en-US" sz="1600" dirty="0">
              <a:solidFill>
                <a:schemeClr val="tx1"/>
              </a:solidFill>
              <a:latin typeface="微软雅黑" panose="020B0503020204020204" charset="-122"/>
              <a:ea typeface="微软雅黑" panose="020B0503020204020204" charset="-122"/>
            </a:endParaRPr>
          </a:p>
          <a:p>
            <a:pPr indent="457200"/>
            <a:endParaRPr lang="zh-CN" altLang="en-US" sz="1600" dirty="0">
              <a:solidFill>
                <a:schemeClr val="tx1"/>
              </a:solidFill>
              <a:latin typeface="微软雅黑" panose="020B0503020204020204" charset="-122"/>
              <a:ea typeface="微软雅黑" panose="020B0503020204020204" charset="-122"/>
            </a:endParaRPr>
          </a:p>
          <a:p>
            <a:pPr indent="457200"/>
            <a:endParaRPr lang="zh-CN" altLang="en-US" sz="1600" dirty="0">
              <a:solidFill>
                <a:schemeClr val="tx1"/>
              </a:solidFill>
              <a:latin typeface="微软雅黑" panose="020B0503020204020204" charset="-122"/>
              <a:ea typeface="微软雅黑" panose="020B0503020204020204" charset="-122"/>
            </a:endParaRPr>
          </a:p>
          <a:p>
            <a:pPr indent="457200"/>
            <a:endParaRPr lang="zh-CN" altLang="en-US"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1.  </a:t>
            </a:r>
            <a:r>
              <a:rPr lang="zh-CN" altLang="en-US" sz="1600" dirty="0">
                <a:solidFill>
                  <a:schemeClr val="tx1"/>
                </a:solidFill>
                <a:latin typeface="微软雅黑" panose="020B0503020204020204" charset="-122"/>
                <a:ea typeface="微软雅黑" panose="020B0503020204020204" charset="-122"/>
              </a:rPr>
              <a:t>根据依赖性分组</a:t>
            </a:r>
            <a:endParaRPr lang="zh-CN" altLang="en-US"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2.  </a:t>
            </a:r>
            <a:r>
              <a:rPr lang="zh-CN" altLang="en-US" sz="1600" dirty="0">
                <a:solidFill>
                  <a:schemeClr val="tx1"/>
                </a:solidFill>
                <a:latin typeface="微软雅黑" panose="020B0503020204020204" charset="-122"/>
                <a:ea typeface="微软雅黑" panose="020B0503020204020204" charset="-122"/>
              </a:rPr>
              <a:t>根据损失评估重要性剪枝</a:t>
            </a:r>
            <a:endParaRPr lang="zh-CN" altLang="en-US"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3.  </a:t>
            </a:r>
            <a:r>
              <a:rPr lang="zh-CN" altLang="en-US" sz="1600" dirty="0">
                <a:solidFill>
                  <a:schemeClr val="tx1"/>
                </a:solidFill>
                <a:latin typeface="微软雅黑" panose="020B0503020204020204" charset="-122"/>
                <a:ea typeface="微软雅黑" panose="020B0503020204020204" charset="-122"/>
              </a:rPr>
              <a:t>最后再执行一些微调保证模型能力</a:t>
            </a:r>
            <a:endParaRPr lang="zh-CN" altLang="en-US" sz="1600" dirty="0">
              <a:solidFill>
                <a:schemeClr val="tx1"/>
              </a:solidFill>
              <a:latin typeface="微软雅黑" panose="020B0503020204020204" charset="-122"/>
              <a:ea typeface="微软雅黑" panose="020B0503020204020204" charset="-122"/>
            </a:endParaRPr>
          </a:p>
          <a:p>
            <a:pPr indent="457200"/>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457200">
              <a:buNone/>
            </a:pPr>
            <a:endParaRPr lang="en-US" altLang="zh-CN" sz="1600" dirty="0">
              <a:solidFill>
                <a:schemeClr val="tx1"/>
              </a:solidFill>
              <a:latin typeface="微软雅黑" panose="020B0503020204020204" charset="-122"/>
              <a:ea typeface="微软雅黑" panose="020B0503020204020204" charset="-122"/>
            </a:endParaRPr>
          </a:p>
          <a:p>
            <a:pPr marL="0" lvl="0" indent="457200">
              <a:buNone/>
            </a:pPr>
            <a:r>
              <a:rPr lang="en-US" altLang="zh-CN" sz="1600" dirty="0">
                <a:solidFill>
                  <a:schemeClr val="tx1"/>
                </a:solidFill>
                <a:latin typeface="微软雅黑" panose="020B0503020204020204" charset="-122"/>
                <a:ea typeface="微软雅黑" panose="020B0503020204020204" charset="-122"/>
              </a:rPr>
              <a:t>1.  </a:t>
            </a:r>
            <a:r>
              <a:rPr lang="zh-CN" altLang="en-US" sz="1600" dirty="0">
                <a:solidFill>
                  <a:schemeClr val="tx1"/>
                </a:solidFill>
                <a:latin typeface="微软雅黑" panose="020B0503020204020204" charset="-122"/>
                <a:ea typeface="微软雅黑" panose="020B0503020204020204" charset="-122"/>
              </a:rPr>
              <a:t>降低参数量，加速推理和微调</a:t>
            </a:r>
            <a:endParaRPr lang="zh-CN" altLang="en-US" sz="1600" dirty="0">
              <a:solidFill>
                <a:schemeClr val="tx1"/>
              </a:solidFill>
              <a:latin typeface="微软雅黑" panose="020B0503020204020204" charset="-122"/>
              <a:ea typeface="微软雅黑" panose="020B0503020204020204" charset="-122"/>
            </a:endParaRPr>
          </a:p>
          <a:p>
            <a:pPr marL="0" lvl="0" indent="457200">
              <a:buNone/>
            </a:pPr>
            <a:r>
              <a:rPr lang="en-US" altLang="zh-CN" sz="1600" dirty="0">
                <a:solidFill>
                  <a:schemeClr val="tx1"/>
                </a:solidFill>
                <a:latin typeface="微软雅黑" panose="020B0503020204020204" charset="-122"/>
                <a:ea typeface="微软雅黑" panose="020B0503020204020204" charset="-122"/>
              </a:rPr>
              <a:t>2.  </a:t>
            </a:r>
            <a:r>
              <a:rPr lang="zh-CN" altLang="en-US" sz="1600" dirty="0">
                <a:solidFill>
                  <a:schemeClr val="tx1"/>
                </a:solidFill>
                <a:latin typeface="微软雅黑" panose="020B0503020204020204" charset="-122"/>
                <a:ea typeface="微软雅黑" panose="020B0503020204020204" charset="-122"/>
              </a:rPr>
              <a:t>降低训练需要的显存大小</a:t>
            </a:r>
            <a:endParaRPr lang="zh-CN" altLang="en-US" sz="1600" dirty="0">
              <a:solidFill>
                <a:schemeClr val="tx1"/>
              </a:solidFill>
              <a:latin typeface="微软雅黑" panose="020B0503020204020204" charset="-122"/>
              <a:ea typeface="微软雅黑" panose="020B0503020204020204" charset="-122"/>
            </a:endParaRPr>
          </a:p>
          <a:p>
            <a:pPr marL="0" lvl="0" indent="457200">
              <a:buNone/>
            </a:pPr>
            <a:r>
              <a:rPr lang="en-US" altLang="zh-CN" sz="1600" dirty="0">
                <a:solidFill>
                  <a:schemeClr val="tx1"/>
                </a:solidFill>
                <a:latin typeface="微软雅黑" panose="020B0503020204020204" charset="-122"/>
                <a:ea typeface="微软雅黑" panose="020B0503020204020204" charset="-122"/>
              </a:rPr>
              <a:t>3.  </a:t>
            </a:r>
            <a:r>
              <a:rPr lang="zh-CN" altLang="en-US" sz="1600" dirty="0">
                <a:solidFill>
                  <a:schemeClr val="tx1"/>
                </a:solidFill>
                <a:latin typeface="微软雅黑" panose="020B0503020204020204" charset="-122"/>
                <a:ea typeface="微软雅黑" panose="020B0503020204020204" charset="-122"/>
              </a:rPr>
              <a:t>执行自动的结构化剪枝，快速方便</a:t>
            </a:r>
            <a:endParaRPr lang="zh-CN" altLang="en-US" sz="1600" dirty="0">
              <a:solidFill>
                <a:schemeClr val="tx1"/>
              </a:solidFill>
              <a:latin typeface="微软雅黑" panose="020B0503020204020204" charset="-122"/>
              <a:ea typeface="微软雅黑" panose="020B0503020204020204" charset="-122"/>
            </a:endParaRPr>
          </a:p>
        </p:txBody>
      </p:sp>
      <p:pic>
        <p:nvPicPr>
          <p:cNvPr id="9" name="图片 8"/>
          <p:cNvPicPr>
            <a:picLocks noChangeAspect="1"/>
          </p:cNvPicPr>
          <p:nvPr/>
        </p:nvPicPr>
        <p:blipFill>
          <a:blip r:embed="rId6"/>
          <a:stretch>
            <a:fillRect/>
          </a:stretch>
        </p:blipFill>
        <p:spPr>
          <a:xfrm>
            <a:off x="5867400" y="3046095"/>
            <a:ext cx="6236335" cy="24225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流程</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2.</a:t>
            </a:r>
            <a:r>
              <a:rPr lang="en-US" altLang="zh-CN" dirty="0">
                <a:effectLst/>
                <a:latin typeface="微软雅黑" panose="020B0503020204020204" charset="-122"/>
                <a:ea typeface="微软雅黑" panose="020B0503020204020204" charset="-122"/>
                <a:sym typeface="+mn-ea"/>
              </a:rPr>
              <a:t>LLM-Pruner: On the Structural Pruning of Large Language Models</a:t>
            </a:r>
            <a:endParaRPr lang="en-US" altLang="zh-CN" dirty="0">
              <a:effectLst/>
              <a:latin typeface="微软雅黑" panose="020B0503020204020204" charset="-122"/>
              <a:ea typeface="微软雅黑" panose="020B0503020204020204" charset="-122"/>
            </a:endParaRPr>
          </a:p>
        </p:txBody>
      </p:sp>
      <p:sp>
        <p:nvSpPr>
          <p:cNvPr id="10" name="文本框 9"/>
          <p:cNvSpPr txBox="1"/>
          <p:nvPr/>
        </p:nvSpPr>
        <p:spPr>
          <a:xfrm>
            <a:off x="286385" y="2056765"/>
            <a:ext cx="11251565" cy="3255645"/>
          </a:xfrm>
          <a:prstGeom prst="rect">
            <a:avLst/>
          </a:prstGeom>
          <a:noFill/>
        </p:spPr>
        <p:txBody>
          <a:bodyPr wrap="square" rtlCol="0">
            <a:noAutofit/>
          </a:bodyPr>
          <a:p>
            <a:pPr marL="0" lvl="0" indent="457200">
              <a:buNone/>
            </a:pPr>
            <a:r>
              <a:rPr lang="en-US" altLang="zh-CN" sz="1600" dirty="0">
                <a:solidFill>
                  <a:schemeClr val="tx1"/>
                </a:solidFill>
                <a:latin typeface="微软雅黑" panose="020B0503020204020204" charset="-122"/>
                <a:ea typeface="微软雅黑" panose="020B0503020204020204" charset="-122"/>
              </a:rPr>
              <a:t>Pruner</a:t>
            </a:r>
            <a:r>
              <a:rPr lang="zh-CN" altLang="en-US" sz="1600" dirty="0">
                <a:solidFill>
                  <a:schemeClr val="tx1"/>
                </a:solidFill>
                <a:latin typeface="微软雅黑" panose="020B0503020204020204" charset="-122"/>
                <a:ea typeface="微软雅黑" panose="020B0503020204020204" charset="-122"/>
              </a:rPr>
              <a:t>结构化剪枝，该框架特点为任务无关的压缩、数据需求量少、快速和全自动操作。</a:t>
            </a:r>
            <a:endParaRPr lang="zh-CN" altLang="en-US" sz="1600" dirty="0">
              <a:solidFill>
                <a:schemeClr val="tx1"/>
              </a:solidFill>
              <a:latin typeface="微软雅黑" panose="020B0503020204020204" charset="-122"/>
              <a:ea typeface="微软雅黑" panose="020B0503020204020204" charset="-122"/>
            </a:endParaRPr>
          </a:p>
          <a:p>
            <a:pPr marL="0" lvl="0" indent="457200">
              <a:buNone/>
            </a:pPr>
            <a:r>
              <a:rPr lang="zh-CN" altLang="en-US" sz="1600" dirty="0">
                <a:solidFill>
                  <a:schemeClr val="tx1"/>
                </a:solidFill>
                <a:latin typeface="微软雅黑" panose="020B0503020204020204" charset="-122"/>
                <a:ea typeface="微软雅黑" panose="020B0503020204020204" charset="-122"/>
              </a:rPr>
              <a:t>目前自动的结构化剪枝支持以下大模型结构：</a:t>
            </a:r>
            <a:endParaRPr lang="zh-CN" altLang="en-US" sz="1600" dirty="0">
              <a:solidFill>
                <a:schemeClr val="tx1"/>
              </a:solidFill>
              <a:latin typeface="微软雅黑" panose="020B0503020204020204" charset="-122"/>
              <a:ea typeface="微软雅黑" panose="020B0503020204020204" charset="-122"/>
            </a:endParaRPr>
          </a:p>
          <a:p>
            <a:pPr marL="0" lvl="0" indent="457200">
              <a:buNone/>
            </a:pPr>
            <a:endParaRPr lang="zh-CN" altLang="en-US" sz="1600" dirty="0">
              <a:solidFill>
                <a:schemeClr val="tx1"/>
              </a:solidFill>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10515600" cy="506095"/>
          </a:xfrm>
          <a:prstGeom prst="rect">
            <a:avLst/>
          </a:prstGeom>
          <a:noFill/>
        </p:spPr>
        <p:txBody>
          <a:bodyPr wrap="square" rtlCol="0">
            <a:no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分组</a:t>
            </a:r>
            <a:endParaRPr lang="zh-CN" altLang="en-US" b="1" dirty="0">
              <a:latin typeface="微软雅黑" panose="020B0503020204020204" charset="-122"/>
              <a:ea typeface="微软雅黑" panose="020B0503020204020204" charset="-122"/>
            </a:endParaRPr>
          </a:p>
        </p:txBody>
      </p:sp>
    </p:spTree>
  </p:cSld>
  <p:clrMapOvr>
    <a:masterClrMapping/>
  </p:clrMapOvr>
</p:sld>
</file>

<file path=ppt/tags/tag1.xml><?xml version="1.0" encoding="utf-8"?>
<p:tagLst xmlns:p="http://schemas.openxmlformats.org/presentationml/2006/main">
  <p:tag name="KSO_WM_DIAGRAM_VIRTUALLY_FRAME" val="{&quot;height&quot;:130.17354330708662,&quot;left&quot;:238.70267716535432,&quot;top&quot;:116.24960629921259,&quot;width&quot;:665.8}"/>
</p:tagLst>
</file>

<file path=ppt/tags/tag10.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DIAGRAM_VIRTUALLY_FRAME" val="{&quot;height&quot;:130.17354330708662,&quot;left&quot;:238.70267716535432,&quot;top&quot;:116.24960629921259,&quot;width&quot;:665.8}"/>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PP_MARK_KEY" val="c7925d13-95db-4618-ac98-c22196edd7f9"/>
  <p:tag name="COMMONDATA" val="eyJoZGlkIjoiZTg3MzIzMDhlODgyZTlkYzQ0OWY3ZDI2YzlhMjBjMGIifQ=="/>
  <p:tag name="commondata" val="eyJoZGlkIjoiNjRkZDE1MjIxMjM2NmMxYzY5Y2M3N2FjNDEyZThkY2QifQ=="/>
</p:tagLst>
</file>

<file path=ppt/tags/tag3.xml><?xml version="1.0" encoding="utf-8"?>
<p:tagLst xmlns:p="http://schemas.openxmlformats.org/presentationml/2006/main">
  <p:tag name="KSO_WM_DIAGRAM_VIRTUALLY_FRAME" val="{&quot;height&quot;:130.17354330708662,&quot;left&quot;:238.70267716535432,&quot;top&quot;:116.24960629921259,&quot;width&quot;:665.8}"/>
</p:tagLst>
</file>

<file path=ppt/tags/tag4.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5.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6.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7.xml><?xml version="1.0" encoding="utf-8"?>
<p:tagLst xmlns:p="http://schemas.openxmlformats.org/presentationml/2006/main">
  <p:tag name="KSO_WM_DIAGRAM_VIRTUALLY_FRAME" val="{&quot;height&quot;:130.17354330708662,&quot;left&quot;:238.70267716535432,&quot;top&quot;:116.24960629921259,&quot;width&quot;:665.8}"/>
</p:tagLst>
</file>

<file path=ppt/tags/tag8.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9.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2012</Words>
  <Application>WPS 演示</Application>
  <PresentationFormat>宽屏</PresentationFormat>
  <Paragraphs>163</Paragraphs>
  <Slides>14</Slides>
  <Notes>15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宋体</vt:lpstr>
      <vt:lpstr>Wingdings</vt:lpstr>
      <vt:lpstr>微软雅黑</vt:lpstr>
      <vt:lpstr>Agency FB</vt:lpstr>
      <vt:lpstr>Wingdings</vt:lpstr>
      <vt:lpstr>Arial</vt:lpstr>
      <vt:lpstr>Arial Unicode MS</vt:lpstr>
      <vt:lpstr>等线 Light</vt:lpstr>
      <vt:lpstr>等线</vt:lpstr>
      <vt:lpstr>Calibri</vt:lpstr>
      <vt:lpstr>-apple-system</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Zhang</dc:creator>
  <cp:lastModifiedBy>几</cp:lastModifiedBy>
  <cp:revision>2630</cp:revision>
  <dcterms:created xsi:type="dcterms:W3CDTF">2022-05-20T05:18:00Z</dcterms:created>
  <dcterms:modified xsi:type="dcterms:W3CDTF">2024-11-14T05:38:04Z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B4E0230798E74D94B72B46E9C00066D1_12</vt:lpwstr>
  </property>
  <property fmtid="{D5CDD505-2E9C-101B-9397-08002B2CF9AE}" pid="3" name="KSOProductBuildVer">
    <vt:lpwstr>2052-12.1.0.18912</vt:lpwstr>
  </property>
</Properties>
</file>