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7" r:id="rId3"/>
    <p:sldId id="1047" r:id="rId4"/>
    <p:sldId id="1007" r:id="rId5"/>
    <p:sldId id="1545" r:id="rId6"/>
    <p:sldId id="1549" r:id="rId8"/>
    <p:sldId id="1546" r:id="rId9"/>
    <p:sldId id="1555" r:id="rId10"/>
    <p:sldId id="1556" r:id="rId11"/>
    <p:sldId id="1548" r:id="rId12"/>
    <p:sldId id="1551" r:id="rId13"/>
    <p:sldId id="1553" r:id="rId14"/>
    <p:sldId id="1554" r:id="rId15"/>
    <p:sldId id="1552" r:id="rId16"/>
    <p:sldId id="1493" r:id="rId17"/>
    <p:sldId id="1538" r:id="rId18"/>
    <p:sldId id="1541" r:id="rId19"/>
    <p:sldId id="1547" r:id="rId20"/>
    <p:sldId id="1356" r:id="rId21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 Yang" initials="Z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8FDD"/>
    <a:srgbClr val="CFD8E2"/>
    <a:srgbClr val="B268FF"/>
    <a:srgbClr val="D0E0E3"/>
    <a:srgbClr val="F4E0D4"/>
    <a:srgbClr val="EAF2EA"/>
    <a:srgbClr val="F3F3F6"/>
    <a:srgbClr val="FF5353"/>
    <a:srgbClr val="87A6AD"/>
    <a:srgbClr val="8EB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57" autoAdjust="0"/>
    <p:restoredTop sz="95078" autoAdjust="0"/>
  </p:normalViewPr>
  <p:slideViewPr>
    <p:cSldViewPr snapToGrid="0">
      <p:cViewPr varScale="1">
        <p:scale>
          <a:sx n="89" d="100"/>
          <a:sy n="89" d="100"/>
        </p:scale>
        <p:origin x="33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gs" Target="tags/tag32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246ED-B8E7-4A2E-94FC-BB8B5D42EE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4.png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145280" y="4092257"/>
            <a:ext cx="3308361" cy="521970"/>
          </a:xfrm>
          <a:prstGeom prst="rect">
            <a:avLst/>
          </a:prstGeom>
          <a:noFill/>
          <a:ln>
            <a:solidFill>
              <a:srgbClr val="383987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日期：</a:t>
            </a:r>
            <a:r>
              <a:rPr lang="en-US" altLang="zh-CN" sz="28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2024.11.24</a:t>
            </a:r>
            <a:endParaRPr lang="en-US" altLang="zh-CN" sz="28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6765" y="4091940"/>
            <a:ext cx="2964180" cy="521970"/>
          </a:xfrm>
          <a:prstGeom prst="rect">
            <a:avLst/>
          </a:prstGeom>
          <a:noFill/>
          <a:ln>
            <a:solidFill>
              <a:srgbClr val="383987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汇报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人：朱俊泽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6994" y="1565414"/>
            <a:ext cx="7261028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sym typeface="+mn-ea"/>
              </a:rPr>
              <a:t>调研</a:t>
            </a:r>
            <a:endParaRPr kumimoji="0" lang="zh-CN" altLang="en-US" sz="720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752" y="330730"/>
            <a:ext cx="979719" cy="9797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sz="2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论文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55295" y="972185"/>
            <a:ext cx="1173670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Wilson P F R, Gilany M, Jamzad A, et al. Self-supervised learning with limited labeled data for prostate cancer detection in high frequency ultrasound[J]. IEEE Transactions on Ultrasonics, Ferroelectrics, and Frequency Control, 2023.. 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675" y="1854200"/>
            <a:ext cx="4701540" cy="488696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6045" y="2310130"/>
            <a:ext cx="5922645" cy="2205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0" indent="457200">
              <a:buNone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第一个实现自监督的前列腺癌超声检测：使用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VICReg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的非对比方法实现。本质上先进行无监督学习再进行弱监督的微调。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sz="2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论文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55295" y="972185"/>
            <a:ext cx="1173670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Wilson P F R, Gilany M, Jamzad A, et al. Self-supervised learning with limited labeled data for prostate cancer detection in high frequency ultrasound[J]. IEEE Transactions on Ultrasonics, Ferroelectrics, and Frequency Control, 2023.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83300" y="2326640"/>
            <a:ext cx="5922645" cy="2205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0" indent="457200">
              <a:buNone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对于大量未标记的数据，从前列腺区域选择贴片（我有一点疑惑的是，他没有分割哪来的前列腺区域，这样是否也会学习到无关内容？）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对于有标记的数据，把穿刺针头的轨迹的贴片收集结合最后病理判断得到的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label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（也就是我们那样长期回访获得的标签）得到有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label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的数据用来做弱监督，微调。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" y="2236470"/>
            <a:ext cx="5081905" cy="40862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sz="2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论文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55295" y="972185"/>
            <a:ext cx="1173670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Wilson P F R, Gilany M, Jamzad A, et al. Self-supervised learning with limited labeled data for prostate cancer detection in high frequency ultrasound[J]. IEEE Transactions on Ultrasonics, Ferroelectrics, and Frequency Control, 2023.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83300" y="2326640"/>
            <a:ext cx="5922645" cy="2205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0" indent="457200">
              <a:buNone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先进行自监督训练一个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encoder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提取器，减少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VICReg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损失。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然后执行弱监督的微调。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" y="2310130"/>
            <a:ext cx="5574030" cy="44107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sz="2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论文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55295" y="972185"/>
            <a:ext cx="1173670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Gilany M, Wilson P, Perera-Ortega A, et al. TRUSformer: Improving prostate cancer detection from micro-ultrasound using attention and self-supervision[J]. International Journal of Computer Assisted Radiology and Surgery, 2023, 18(7): 1193-1200. 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6045" y="2310130"/>
            <a:ext cx="10175240" cy="2205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0" indent="457200">
              <a:buNone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数据量：原数据集</a:t>
            </a:r>
            <a:r>
              <a:rPr 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391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名患者</a:t>
            </a:r>
            <a:r>
              <a:rPr 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实验效果：由于是第一个实现自监督的，所以主要和有监督的模型做比较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888105"/>
            <a:ext cx="8375650" cy="29698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8225" y="1470025"/>
            <a:ext cx="23018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02</a:t>
            </a:r>
            <a:endParaRPr kumimoji="0" lang="en-US" altLang="zh-CN" sz="115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65555" y="3049270"/>
            <a:ext cx="11768455" cy="7772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自己总结</a:t>
            </a:r>
            <a:endParaRPr 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自己总结</a:t>
            </a:r>
            <a:endParaRPr lang="zh-CN" altLang="en-US" sz="1800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106680" y="594360"/>
            <a:ext cx="1173670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github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上相关项目：通过关键词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“prostate cancer “ ”ultrasound”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6385" y="1155700"/>
            <a:ext cx="11466195" cy="14236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0" indent="457200">
              <a:buNone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搜索出来的基本是微超声的项目，我搜了微超声和我们的任务不一致，所以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github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上的项目没有和我们的任务很相关的，那么也可以说现有的开源的任务和我们的相关的很少。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至于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github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上公开的前列腺癌症超声数据集，搜索为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435" y="1909445"/>
            <a:ext cx="5965825" cy="18694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055" y="4749800"/>
            <a:ext cx="11058525" cy="16078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自己总结</a:t>
            </a:r>
            <a:endParaRPr lang="zh-CN" altLang="en-US" sz="1800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106680" y="594360"/>
            <a:ext cx="1173670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google scholar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上相关工作：通过关键词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“prostate cancer “ ”ultrasound”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6385" y="1155700"/>
            <a:ext cx="7369175" cy="14236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0" indent="457200">
              <a:buNone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数据集公开的超声影像比较少，大部分相关工作都是私有数据集，比较多出现的公开的是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公开可用的磁共振成像（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MRI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）数据集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，不过在一个竞赛网站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457200"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https://zenodo.org/records/8004388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457200"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找到了相关的数据，包括病灶的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ground-truth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010" y="1155700"/>
            <a:ext cx="4016375" cy="7677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7010" y="2744470"/>
            <a:ext cx="4091940" cy="13696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7010" y="4785995"/>
            <a:ext cx="4267835" cy="5384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450" y="2408555"/>
            <a:ext cx="6139815" cy="34702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自己总结</a:t>
            </a:r>
            <a:endParaRPr lang="zh-CN" altLang="en-US" sz="1800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106680" y="594360"/>
            <a:ext cx="1173670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调研总结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6385" y="1155700"/>
            <a:ext cx="10983595" cy="14236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0" indent="457200">
              <a:buNone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很多关于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micro-ultrasound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的工作：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1.Benchmarking image transformers for prostate cancer detection from ultrasound data</a:t>
            </a:r>
            <a:endParaRPr lang="en-US" altLang="zh-CN" sz="16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2.ProstNFound: Integrating Foundation Models with Ultrasound Domain Knowledge and Clinical Context for Robust Prostate Cancer Detection</a:t>
            </a:r>
            <a:endParaRPr lang="en-US" altLang="zh-CN" sz="16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3.TRUSformer: Improving prostate cancer detection from micro-ultrasound using attention and self-supervision</a:t>
            </a:r>
            <a:endParaRPr lang="en-US" altLang="zh-CN" sz="16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4.Evaluation of prostate cancer detection using micro-ultrasound versus MRI through co-registration to whole-mount pathology</a:t>
            </a:r>
            <a:endParaRPr lang="en-US" altLang="zh-CN" sz="16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.....</a:t>
            </a:r>
            <a:endParaRPr lang="en-US" altLang="zh-CN" sz="16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en-US" altLang="zh-CN" sz="16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真正是只有超声影响，前列腺癌症，自监督的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work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目前就两篇。这是我第一次做调研，可能方法不是很对所以有些文章还没找出来，请老师学长多多指点。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8985" y="2095500"/>
            <a:ext cx="711073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THANKS</a:t>
            </a:r>
            <a:endParaRPr kumimoji="0" lang="en-US" altLang="zh-CN" sz="88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4085" y="3540760"/>
            <a:ext cx="41763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谢谢观看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38890" y="866453"/>
            <a:ext cx="1064260" cy="15995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目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录</a:t>
            </a:r>
            <a:endParaRPr kumimoji="0" lang="zh-CN" altLang="en-US" sz="54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598930" y="1590040"/>
            <a:ext cx="650875" cy="166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A9BB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CONTENTS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17" name="文本框 16"/>
          <p:cNvSpPr txBox="1"/>
          <p:nvPr>
            <p:custDataLst>
              <p:tags r:id="rId2"/>
            </p:custDataLst>
          </p:nvPr>
        </p:nvSpPr>
        <p:spPr>
          <a:xfrm>
            <a:off x="3989070" y="2415540"/>
            <a:ext cx="6484620" cy="2992120"/>
          </a:xfrm>
          <a:prstGeom prst="rect">
            <a:avLst/>
          </a:prstGeom>
          <a:noFill/>
        </p:spPr>
        <p:txBody>
          <a:bodyPr anchor="ctr"/>
          <a:lstStyle/>
          <a:p>
            <a:pPr marL="0"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endParaRPr lang="en-US" altLang="zh-CN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endParaRPr lang="en-US" altLang="zh-CN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3031490" y="2564130"/>
            <a:ext cx="79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 w="3175"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  <a:sym typeface="+mn-ea"/>
              </a:rPr>
              <a:t>02</a:t>
            </a:r>
            <a:endParaRPr kumimoji="0" lang="en-US" altLang="zh-CN" sz="3200" b="0" i="0" u="none" strike="noStrike" kern="1200" cap="none" spc="0" normalizeH="0" baseline="0" noProof="0" dirty="0">
              <a:ln w="3175"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3406140" y="1590040"/>
            <a:ext cx="8304530" cy="648970"/>
          </a:xfrm>
          <a:prstGeom prst="rect">
            <a:avLst/>
          </a:prstGeom>
          <a:noFill/>
        </p:spPr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论文</a:t>
            </a:r>
            <a:endParaRPr lang="zh-CN" altLang="en-US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3031490" y="1634490"/>
            <a:ext cx="79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 w="3175"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  <a:sym typeface="+mn-ea"/>
              </a:rPr>
              <a:t>01</a:t>
            </a:r>
            <a:endParaRPr kumimoji="0" lang="en-US" altLang="zh-CN" sz="3200" b="0" i="0" u="none" strike="noStrike" kern="1200" cap="none" spc="0" normalizeH="0" baseline="0" noProof="0" dirty="0">
              <a:ln w="3175"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3827179" y="2563490"/>
            <a:ext cx="7462520" cy="648970"/>
          </a:xfrm>
          <a:prstGeom prst="rect">
            <a:avLst/>
          </a:prstGeom>
          <a:noFill/>
        </p:spPr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自己总结</a:t>
            </a:r>
            <a:endParaRPr lang="zh-CN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8225" y="1470025"/>
            <a:ext cx="23018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01</a:t>
            </a:r>
            <a:endParaRPr kumimoji="0" lang="en-US" altLang="zh-CN" sz="115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65555" y="3049270"/>
            <a:ext cx="11768455" cy="7772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论文</a:t>
            </a:r>
            <a:endParaRPr 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sz="2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论文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55295" y="972185"/>
            <a:ext cx="117367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Vafaeezadeh M, Behnam H, Gifani P. Ultrasound Image Analysis with Vision Transformers[J]. Diagnostics, 2024, 14(5): 542.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5285" y="2517775"/>
            <a:ext cx="5539740" cy="14236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0" indent="457200">
              <a:buNone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这是一篇使用了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Transformer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模块处理医学超声图像的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survey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。在前列腺癌症的检测方面，目前是如下的工作在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23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年达到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sota</a:t>
            </a:r>
            <a:endParaRPr lang="en-US" altLang="zh-CN" sz="16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然后我把引用了这两篇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sota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工作的和我们的任务有重叠的文章都找了一下，希望这样能覆盖相同任务的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work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而且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方法最好是自监督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然后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23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年之前很多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work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其实针对的不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是普通超声，而是微超声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，二者有一定区别。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685" y="1971675"/>
            <a:ext cx="5144770" cy="218249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450" y="4554220"/>
            <a:ext cx="5650865" cy="17703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sz="2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论文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55295" y="972185"/>
            <a:ext cx="1173670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Gilany M, Wilson P, Perera-Ortega A, et al. TRUSformer: Improving prostate cancer detection from micro-ultrasound using attention and self-supervision[J]. International Journal of Computer Assisted Radiology and Surgery, 2023, 18(7): 1193-1200. 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635" y="2310130"/>
            <a:ext cx="6445885" cy="41465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6680" y="2310130"/>
            <a:ext cx="560133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457200">
              <a:buNone/>
            </a:pPr>
            <a:r>
              <a:rPr 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其中的第一篇，任务就有很大差距，他的贡献在于结合了</a:t>
            </a:r>
            <a:r>
              <a:rPr lang="zh-CN" sz="16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微超声</a:t>
            </a:r>
            <a:r>
              <a:rPr 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zh-CN" sz="16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超声</a:t>
            </a:r>
            <a:r>
              <a:rPr 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做分类。我看到这里就没看了。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85" y="3429000"/>
            <a:ext cx="4438650" cy="2857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970" y="3817620"/>
            <a:ext cx="4431665" cy="13881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sz="2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论文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55295" y="972185"/>
            <a:ext cx="1173670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Lu X, Liu X, Xiao Z, et al. Self-supervised dual-head attentional bootstrap learning network for prostate cancer screening in transrectal ultrasound images[J]. Computers in Biology and Medicine, 2023, 165: 107337..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360" y="2804160"/>
            <a:ext cx="8998585" cy="390080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6680" y="2517775"/>
            <a:ext cx="273113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基于对比学习的自监督的分类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work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，是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23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年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12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月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之前和我们一样任务的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sota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BYOL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的在线网络目标网络对齐思想实现。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sz="2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论文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55295" y="972185"/>
            <a:ext cx="1173670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Lu X, Liu X, Xiao Z, et al. Self-supervised dual-head attentional bootstrap learning network for prostate cancer screening in transrectal ultrasound images[J]. Computers in Biology and Medicine, 2023, 165: 107337..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1300" y="2411730"/>
            <a:ext cx="6346190" cy="4030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提出一个自监督的双头注意力的学习网络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SDABL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，结合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BYOL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的思想实现自监督。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先执行了一个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数据增强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，增强操作包括：颜色抖动、灰度化、翻转、随机裁剪和高斯模糊。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然后执行一个双路径网络包括一个在线网络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(Online-Net) 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和目标网络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(Target-Net)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。两个路径网络具有相同的结构和参数共享，但目标网络的参数通过指数移动平均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(EMA) 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更新。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之后经过注意模块优化特征图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通过联合位置损失和通道损失，最大化两个增强视图间的嵌入特征一致性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070" y="2042160"/>
            <a:ext cx="5024120" cy="2178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7490" y="5045710"/>
            <a:ext cx="5410200" cy="1397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sz="2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论文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55295" y="972185"/>
            <a:ext cx="1173670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Lu X, Liu X, Xiao Z, et al. Self-supervised dual-head attentional bootstrap learning network for prostate cancer screening in transrectal ultrasound images[J]. Computers in Biology and Medicine, 2023, 165: 107337..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1300" y="2411730"/>
            <a:ext cx="538988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SPAM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对输入特征图进行重塑和矩阵操作计算空间自注意权重，将权重应用在原来的特征图，突出全局重要信息。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CAAM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用最大池突出局部关键信息，去除冗余信息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950" y="2178050"/>
            <a:ext cx="6591300" cy="43307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sz="2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论文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55295" y="972185"/>
            <a:ext cx="1173670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Lu X, Liu X, Xiao Z, et al. Self-supervised dual-head attentional bootstrap learning network for prostate cancer screening in transrectal ultrasound images[J]. Computers in Biology and Medicine, 2023, 165: 107337..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6045" y="2310130"/>
            <a:ext cx="6710045" cy="2205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0" indent="457200">
              <a:buNone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数据量：原数据集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110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阳性患者，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74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例阴性患者，总共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1195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张图像。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实验效果：和一些能做到二分类问题的对比学习和非对比学习主流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	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方法作比较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190" y="2362200"/>
            <a:ext cx="3981450" cy="7112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1190" y="3454400"/>
            <a:ext cx="3956050" cy="34036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130.17354330708662,&quot;left&quot;:238.70267716535432,&quot;top&quot;:116.24960629921259,&quot;width&quot;:665.8}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PP_MARK_KEY" val="c7925d13-95db-4618-ac98-c22196edd7f9"/>
  <p:tag name="COMMONDATA" val="eyJoZGlkIjoiZTg3MzIzMDhlODgyZTlkYzQ0OWY3ZDI2YzlhMjBjMGIifQ=="/>
  <p:tag name="commondata" val="eyJoZGlkIjoiNjRkZDE1MjIxMjM2NmMxYzY5Y2M3N2FjNDEyZThkY2QifQ=="/>
</p:tagLst>
</file>

<file path=ppt/tags/tag4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5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4123</Words>
  <Application>WPS 演示</Application>
  <PresentationFormat>宽屏</PresentationFormat>
  <Paragraphs>215</Paragraphs>
  <Slides>18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Agency FB</vt:lpstr>
      <vt:lpstr>Wingdings</vt:lpstr>
      <vt:lpstr>Arial Unicode MS</vt:lpstr>
      <vt:lpstr>等线 Light</vt:lpstr>
      <vt:lpstr>等线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Zhang</dc:creator>
  <cp:lastModifiedBy>几</cp:lastModifiedBy>
  <cp:revision>2754</cp:revision>
  <dcterms:created xsi:type="dcterms:W3CDTF">2022-05-20T05:18:00Z</dcterms:created>
  <dcterms:modified xsi:type="dcterms:W3CDTF">2024-11-24T18:15:06Z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B4E0230798E74D94B72B46E9C00066D1_12</vt:lpwstr>
  </property>
  <property fmtid="{D5CDD505-2E9C-101B-9397-08002B2CF9AE}" pid="3" name="KSOProductBuildVer">
    <vt:lpwstr>2052-12.1.0.18912</vt:lpwstr>
  </property>
</Properties>
</file>