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3"/>
    <p:sldId id="1047" r:id="rId4"/>
    <p:sldId id="1007" r:id="rId5"/>
    <p:sldId id="1286" r:id="rId6"/>
    <p:sldId id="1656" r:id="rId8"/>
    <p:sldId id="1785" r:id="rId9"/>
    <p:sldId id="1786" r:id="rId10"/>
    <p:sldId id="1787" r:id="rId11"/>
    <p:sldId id="1788" r:id="rId12"/>
    <p:sldId id="1789" r:id="rId13"/>
    <p:sldId id="1791" r:id="rId14"/>
    <p:sldId id="1792" r:id="rId15"/>
    <p:sldId id="1356" r:id="rId16"/>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Yang" initials="Z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68FDD"/>
    <a:srgbClr val="CFD8E2"/>
    <a:srgbClr val="B268FF"/>
    <a:srgbClr val="D0E0E3"/>
    <a:srgbClr val="F4E0D4"/>
    <a:srgbClr val="EAF2EA"/>
    <a:srgbClr val="F3F3F6"/>
    <a:srgbClr val="FF5353"/>
    <a:srgbClr val="87A6AD"/>
    <a:srgbClr val="8EB8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5078" autoAdjust="0"/>
  </p:normalViewPr>
  <p:slideViewPr>
    <p:cSldViewPr snapToGrid="0">
      <p:cViewPr varScale="1">
        <p:scale>
          <a:sx n="89" d="100"/>
          <a:sy n="89" d="100"/>
        </p:scale>
        <p:origin x="33"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27.xml"/><Relationship Id="rId20" Type="http://schemas.openxmlformats.org/officeDocument/2006/relationships/commentAuthors" Target="commentAuthors.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D246ED-B8E7-4A2E-94FC-BB8B5D42EE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1DA921-5814-416C-A214-0F50BD08125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234DE-5926-46A3-BCF2-2F4AA86BDD6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F6506-3E36-4DC4-A087-9788A647FA0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2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2.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image" Target="../media/image4.png"/><Relationship Id="rId1" Type="http://schemas.openxmlformats.org/officeDocument/2006/relationships/tags" Target="../tags/tag11.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tags" Target="../tags/tag16.xml"/><Relationship Id="rId3" Type="http://schemas.openxmlformats.org/officeDocument/2006/relationships/image" Target="../media/image6.png"/><Relationship Id="rId2" Type="http://schemas.openxmlformats.org/officeDocument/2006/relationships/tags" Target="../tags/tag15.xml"/><Relationship Id="rId1" Type="http://schemas.openxmlformats.org/officeDocument/2006/relationships/tags" Target="../tags/tag14.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tags" Target="../tags/tag18.xml"/><Relationship Id="rId1" Type="http://schemas.openxmlformats.org/officeDocument/2006/relationships/tags" Target="../tags/tag17.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tags" Target="../tags/tag20.xml"/><Relationship Id="rId1" Type="http://schemas.openxmlformats.org/officeDocument/2006/relationships/tags" Target="../tags/tag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1"/>
          <p:cNvPicPr>
            <a:picLocks noChangeAspect="1"/>
          </p:cNvPicPr>
          <p:nvPr/>
        </p:nvPicPr>
        <p:blipFill>
          <a:blip r:embed="rId1"/>
          <a:stretch>
            <a:fillRect/>
          </a:stretch>
        </p:blipFill>
        <p:spPr>
          <a:xfrm>
            <a:off x="4745355" y="-588645"/>
            <a:ext cx="12060555" cy="8474075"/>
          </a:xfrm>
          <a:prstGeom prst="rect">
            <a:avLst/>
          </a:prstGeom>
        </p:spPr>
      </p:pic>
      <p:sp>
        <p:nvSpPr>
          <p:cNvPr id="19" name="文本框 18"/>
          <p:cNvSpPr txBox="1"/>
          <p:nvPr/>
        </p:nvSpPr>
        <p:spPr>
          <a:xfrm>
            <a:off x="4145280" y="4092257"/>
            <a:ext cx="3308361"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日期：</a:t>
            </a:r>
            <a:r>
              <a:rPr lang="en-US" altLang="zh-CN" sz="2800" dirty="0">
                <a:solidFill>
                  <a:srgbClr val="383987"/>
                </a:solidFill>
                <a:latin typeface="微软雅黑" panose="020B0503020204020204" charset="-122"/>
                <a:ea typeface="微软雅黑" panose="020B0503020204020204" charset="-122"/>
                <a:sym typeface="+mn-ea"/>
              </a:rPr>
              <a:t>2024.9.26</a:t>
            </a:r>
            <a:endParaRPr lang="en-US" altLang="zh-CN" sz="2800" dirty="0">
              <a:solidFill>
                <a:srgbClr val="383987"/>
              </a:solidFill>
              <a:latin typeface="微软雅黑" panose="020B0503020204020204" charset="-122"/>
              <a:ea typeface="微软雅黑" panose="020B0503020204020204" charset="-122"/>
              <a:sym typeface="+mn-ea"/>
            </a:endParaRPr>
          </a:p>
        </p:txBody>
      </p:sp>
      <p:sp>
        <p:nvSpPr>
          <p:cNvPr id="8" name="文本框 7"/>
          <p:cNvSpPr txBox="1"/>
          <p:nvPr/>
        </p:nvSpPr>
        <p:spPr>
          <a:xfrm>
            <a:off x="786765" y="4091940"/>
            <a:ext cx="2964180"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汇报</a:t>
            </a:r>
            <a:r>
              <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人：朱俊泽</a:t>
            </a:r>
            <a:endPar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sp>
        <p:nvSpPr>
          <p:cNvPr id="17" name="文本框 16"/>
          <p:cNvSpPr txBox="1"/>
          <p:nvPr/>
        </p:nvSpPr>
        <p:spPr>
          <a:xfrm>
            <a:off x="786994" y="1565414"/>
            <a:ext cx="7261028" cy="1198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7200" i="0" u="none" strike="noStrike" kern="1200" cap="none" spc="0" normalizeH="0" baseline="0" noProof="0" dirty="0">
                <a:ln>
                  <a:noFill/>
                </a:ln>
                <a:solidFill>
                  <a:srgbClr val="383987"/>
                </a:solidFill>
                <a:effectLst/>
                <a:uLnTx/>
                <a:uFillTx/>
                <a:latin typeface="Agency FB" panose="020B0503020202020204" pitchFamily="34" charset="0"/>
                <a:ea typeface="微软雅黑" panose="020B0503020204020204" charset="-122"/>
                <a:sym typeface="+mn-ea"/>
              </a:rPr>
              <a:t>近期学习</a:t>
            </a:r>
            <a:r>
              <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rPr>
              <a:t>汇报</a:t>
            </a:r>
            <a:endPar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1752" y="330730"/>
            <a:ext cx="979719" cy="9797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541780" cy="398780"/>
          </a:xfrm>
          <a:prstGeom prst="rect">
            <a:avLst/>
          </a:prstGeom>
          <a:noFill/>
        </p:spPr>
        <p:txBody>
          <a:bodyPr wrap="none" rtlCol="0">
            <a:spAutoFit/>
          </a:bodyPr>
          <a:lstStyle/>
          <a:p>
            <a:pPr marL="342900" indent="-342900" algn="l">
              <a:buFont typeface="Wingdings" panose="05000000000000000000" charset="0"/>
              <a:buChar char="n"/>
            </a:pPr>
            <a:r>
              <a:rPr lang="zh-CN" altLang="en-US" sz="2000" b="1" dirty="0">
                <a:latin typeface="微软雅黑" panose="020B0503020204020204" charset="-122"/>
                <a:ea typeface="微软雅黑" panose="020B0503020204020204" charset="-122"/>
              </a:rPr>
              <a:t>检测加速</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Object Detection in 20 Years:A Survey</a:t>
            </a:r>
            <a:endParaRPr lang="en-US" altLang="zh-CN" dirty="0">
              <a:effectLst/>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106680" y="1000760"/>
            <a:ext cx="7047230" cy="4324350"/>
          </a:xfrm>
          <a:prstGeom prst="rect">
            <a:avLst/>
          </a:prstGeom>
        </p:spPr>
      </p:pic>
      <p:sp>
        <p:nvSpPr>
          <p:cNvPr id="9" name="文本框 8"/>
          <p:cNvSpPr txBox="1"/>
          <p:nvPr/>
        </p:nvSpPr>
        <p:spPr>
          <a:xfrm>
            <a:off x="7665720" y="972185"/>
            <a:ext cx="4294505" cy="2306955"/>
          </a:xfrm>
          <a:prstGeom prst="rect">
            <a:avLst/>
          </a:prstGeom>
          <a:noFill/>
        </p:spPr>
        <p:txBody>
          <a:bodyPr wrap="square" rtlCol="0">
            <a:spAutoFit/>
          </a:bodyPr>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方向内容</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latin typeface="微软雅黑" panose="020B0503020204020204" charset="-122"/>
                <a:ea typeface="微软雅黑" panose="020B0503020204020204" charset="-122"/>
              </a:rPr>
              <a:t>加速目标检测</a:t>
            </a:r>
            <a:endParaRPr lang="zh-CN" altLang="en-US" sz="1600" dirty="0">
              <a:latin typeface="微软雅黑" panose="020B0503020204020204" charset="-122"/>
              <a:ea typeface="微软雅黑" panose="020B0503020204020204" charset="-122"/>
            </a:endParaRPr>
          </a:p>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主流方向</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特征图共享：只计算一次整个图像的特征减少冗余的计算</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级联检测</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网络的修建和量化</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轻量化网络设计</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计算时的加速</a:t>
            </a:r>
            <a:endParaRPr lang="zh-CN" altLang="en-US"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807585" y="-93408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02</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993775" y="2651760"/>
            <a:ext cx="9890125" cy="777240"/>
          </a:xfrm>
          <a:prstGeom prst="rect">
            <a:avLst/>
          </a:prstGeom>
          <a:noFill/>
        </p:spPr>
        <p:txBody>
          <a:bodyPr wrap="square" rtlCol="0">
            <a:noAutofit/>
          </a:bodyPr>
          <a:lstStyle/>
          <a:p>
            <a:pPr marL="0" marR="0" lvl="0" algn="ctr" defTabSz="914400" rtl="0" eaLnBrk="1" fontAlgn="auto" latinLnBrk="0" hangingPunct="1">
              <a:lnSpc>
                <a:spcPct val="100000"/>
              </a:lnSpc>
              <a:spcBef>
                <a:spcPts val="0"/>
              </a:spcBef>
              <a:buClrTx/>
              <a:buSzTx/>
              <a:buFontTx/>
              <a:buNone/>
            </a:pPr>
            <a:r>
              <a:rPr lang="en-US" altLang="zh-CN" sz="3600" dirty="0">
                <a:solidFill>
                  <a:srgbClr val="383987"/>
                </a:solidFill>
                <a:latin typeface="微软雅黑" panose="020B0503020204020204" charset="-122"/>
                <a:ea typeface="微软雅黑" panose="020B0503020204020204" charset="-122"/>
                <a:sym typeface="+mn-ea"/>
              </a:rPr>
              <a:t>Attention Is All You Need</a:t>
            </a:r>
            <a:endParaRPr lang="en-US" altLang="zh-CN" sz="36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endParaRPr lang="en-US" altLang="zh-CN" sz="36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r>
              <a:rPr lang="en-US" altLang="zh-CN" sz="3600" dirty="0">
                <a:solidFill>
                  <a:srgbClr val="383987"/>
                </a:solidFill>
                <a:latin typeface="微软雅黑" panose="020B0503020204020204" charset="-122"/>
                <a:ea typeface="微软雅黑" panose="020B0503020204020204" charset="-122"/>
                <a:sym typeface="+mn-ea"/>
              </a:rPr>
              <a:t>End-to-End Object Detection</a:t>
            </a:r>
            <a:endParaRPr lang="en-US" altLang="zh-CN" sz="36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r>
              <a:rPr lang="en-US" altLang="zh-CN" sz="3600" dirty="0">
                <a:solidFill>
                  <a:srgbClr val="383987"/>
                </a:solidFill>
                <a:latin typeface="微软雅黑" panose="020B0503020204020204" charset="-122"/>
                <a:ea typeface="微软雅黑" panose="020B0503020204020204" charset="-122"/>
                <a:sym typeface="+mn-ea"/>
              </a:rPr>
              <a:t>with Transformers</a:t>
            </a:r>
            <a:endParaRPr lang="en-US" altLang="zh-CN" sz="36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endParaRPr lang="en-US" altLang="zh-CN" sz="36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r>
              <a:rPr lang="en-US" altLang="zh-CN" sz="3600" dirty="0">
                <a:solidFill>
                  <a:srgbClr val="383987"/>
                </a:solidFill>
                <a:latin typeface="微软雅黑" panose="020B0503020204020204" charset="-122"/>
                <a:ea typeface="微软雅黑" panose="020B0503020204020204" charset="-122"/>
                <a:sym typeface="+mn-ea"/>
              </a:rPr>
              <a:t>Uni3DETR: Unified 3D Detection Transformer</a:t>
            </a:r>
            <a:endParaRPr lang="en-US" altLang="zh-CN" sz="3600" dirty="0">
              <a:solidFill>
                <a:srgbClr val="383987"/>
              </a:solidFill>
              <a:latin typeface="微软雅黑" panose="020B0503020204020204" charset="-122"/>
              <a:ea typeface="微软雅黑" panose="020B0503020204020204" charset="-122"/>
              <a:sym typeface="+mn-ea"/>
            </a:endParaRPr>
          </a:p>
        </p:txBody>
      </p:sp>
      <p:cxnSp>
        <p:nvCxnSpPr>
          <p:cNvPr id="2" name="直接箭头连接符 1"/>
          <p:cNvCxnSpPr>
            <a:stCxn id="6" idx="2"/>
          </p:cNvCxnSpPr>
          <p:nvPr/>
        </p:nvCxnSpPr>
        <p:spPr>
          <a:xfrm>
            <a:off x="5939155" y="3429000"/>
            <a:ext cx="635" cy="43243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 name="直接箭头连接符 2"/>
          <p:cNvCxnSpPr/>
          <p:nvPr/>
        </p:nvCxnSpPr>
        <p:spPr>
          <a:xfrm>
            <a:off x="5982970" y="5335905"/>
            <a:ext cx="635" cy="43243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19" name="文本框 18"/>
          <p:cNvSpPr txBox="1"/>
          <p:nvPr/>
        </p:nvSpPr>
        <p:spPr>
          <a:xfrm>
            <a:off x="455295" y="855980"/>
            <a:ext cx="1054100" cy="506730"/>
          </a:xfrm>
          <a:prstGeom prst="rect">
            <a:avLst/>
          </a:prstGeom>
          <a:noFill/>
        </p:spPr>
        <p:txBody>
          <a:bodyPr wrap="square" rtlCol="0">
            <a:spAutoFit/>
          </a:bodyPr>
          <a:lstStyle/>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任务：</a:t>
            </a:r>
            <a:endParaRPr lang="en-US" altLang="zh-CN" b="1" dirty="0">
              <a:latin typeface="微软雅黑" panose="020B0503020204020204" charset="-122"/>
              <a:ea typeface="微软雅黑" panose="020B0503020204020204" charset="-122"/>
            </a:endParaRPr>
          </a:p>
        </p:txBody>
      </p:sp>
      <p:sp>
        <p:nvSpPr>
          <p:cNvPr id="27" name="文本框 26"/>
          <p:cNvSpPr txBox="1"/>
          <p:nvPr/>
        </p:nvSpPr>
        <p:spPr>
          <a:xfrm>
            <a:off x="455295" y="4822825"/>
            <a:ext cx="1575435" cy="454660"/>
          </a:xfrm>
          <a:prstGeom prst="rect">
            <a:avLst/>
          </a:prstGeom>
          <a:noFill/>
        </p:spPr>
        <p:txBody>
          <a:bodyPr wrap="square" rtlCol="0">
            <a:noAutofit/>
          </a:bodyPr>
          <a:lstStyle/>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贡献：</a:t>
            </a:r>
            <a:endParaRPr lang="en-US" altLang="zh-CN" b="1" dirty="0">
              <a:latin typeface="微软雅黑" panose="020B0503020204020204" charset="-122"/>
              <a:ea typeface="微软雅黑" panose="020B0503020204020204" charset="-122"/>
            </a:endParaRPr>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r>
              <a:rPr lang="zh-CN" altLang="en-US" sz="1600" dirty="0">
                <a:latin typeface="微软雅黑" panose="020B0503020204020204" charset="-122"/>
                <a:ea typeface="微软雅黑" panose="020B0503020204020204" charset="-122"/>
              </a:rPr>
              <a:t>进行目标检测</a:t>
            </a:r>
            <a:endParaRPr lang="zh-CN" altLang="en-US" sz="1600" dirty="0">
              <a:latin typeface="微软雅黑" panose="020B0503020204020204" charset="-122"/>
              <a:ea typeface="微软雅黑" panose="020B0503020204020204" charset="-122"/>
            </a:endParaRPr>
          </a:p>
        </p:txBody>
      </p:sp>
      <p:sp>
        <p:nvSpPr>
          <p:cNvPr id="9" name="文本框 8"/>
          <p:cNvSpPr txBox="1"/>
          <p:nvPr/>
        </p:nvSpPr>
        <p:spPr>
          <a:xfrm>
            <a:off x="724535" y="5277485"/>
            <a:ext cx="10603865" cy="1219835"/>
          </a:xfrm>
          <a:prstGeom prst="rect">
            <a:avLst/>
          </a:prstGeom>
          <a:noFill/>
        </p:spPr>
        <p:txBody>
          <a:bodyPr wrap="square">
            <a:spAutoFit/>
          </a:bodyPr>
          <a:lstStyle/>
          <a:p>
            <a:pPr indent="0" algn="l" fontAlgn="auto">
              <a:lnSpc>
                <a:spcPts val="2200"/>
              </a:lnSpc>
              <a:buClrTx/>
              <a:buSzTx/>
              <a:buFontTx/>
              <a:buNone/>
            </a:pPr>
            <a:r>
              <a:rPr lang="en-US" sz="1600" dirty="0">
                <a:latin typeface="微软雅黑" panose="020B0503020204020204" charset="-122"/>
                <a:ea typeface="微软雅黑" panose="020B0503020204020204" charset="-122"/>
              </a:rPr>
              <a:t>1. </a:t>
            </a:r>
            <a:r>
              <a:rPr sz="1600" dirty="0">
                <a:latin typeface="微软雅黑" panose="020B0503020204020204" charset="-122"/>
                <a:ea typeface="微软雅黑" panose="020B0503020204020204" charset="-122"/>
              </a:rPr>
              <a:t>提出了完全基于注意力机制的Transformer模型，摒弃了传统的循环和卷积神经网络，实现了更高的并行化能力</a:t>
            </a:r>
            <a:endParaRPr sz="1600" dirty="0">
              <a:latin typeface="微软雅黑" panose="020B0503020204020204" charset="-122"/>
              <a:ea typeface="微软雅黑" panose="020B0503020204020204" charset="-122"/>
            </a:endParaRPr>
          </a:p>
          <a:p>
            <a:pPr indent="0" algn="l" fontAlgn="auto">
              <a:lnSpc>
                <a:spcPts val="2200"/>
              </a:lnSpc>
              <a:buClrTx/>
              <a:buSzTx/>
              <a:buFontTx/>
              <a:buNone/>
            </a:pPr>
            <a:r>
              <a:rPr lang="en-US" sz="1600" dirty="0">
                <a:latin typeface="微软雅黑" panose="020B0503020204020204" charset="-122"/>
                <a:ea typeface="微软雅黑" panose="020B0503020204020204" charset="-122"/>
              </a:rPr>
              <a:t>2. </a:t>
            </a:r>
            <a:r>
              <a:rPr sz="1600" dirty="0">
                <a:latin typeface="微软雅黑" panose="020B0503020204020204" charset="-122"/>
                <a:ea typeface="微软雅黑" panose="020B0503020204020204" charset="-122"/>
              </a:rPr>
              <a:t>引入了多头注意力机制，允许模型从不同的角度并行地处理序列，提高了模型对信息的捕捉能力</a:t>
            </a:r>
            <a:endParaRPr sz="1600" dirty="0">
              <a:latin typeface="微软雅黑" panose="020B0503020204020204" charset="-122"/>
              <a:ea typeface="微软雅黑" panose="020B0503020204020204" charset="-122"/>
            </a:endParaRPr>
          </a:p>
          <a:p>
            <a:pPr indent="0" algn="l" fontAlgn="auto">
              <a:lnSpc>
                <a:spcPts val="2200"/>
              </a:lnSpc>
              <a:buClrTx/>
              <a:buSzTx/>
              <a:buFontTx/>
              <a:buNone/>
            </a:pPr>
            <a:r>
              <a:rPr lang="en-US" sz="1600" dirty="0">
                <a:latin typeface="微软雅黑" panose="020B0503020204020204" charset="-122"/>
                <a:ea typeface="微软雅黑" panose="020B0503020204020204" charset="-122"/>
              </a:rPr>
              <a:t>3. </a:t>
            </a:r>
            <a:r>
              <a:rPr sz="1600" dirty="0">
                <a:latin typeface="微软雅黑" panose="020B0503020204020204" charset="-122"/>
                <a:ea typeface="微软雅黑" panose="020B0503020204020204" charset="-122"/>
              </a:rPr>
              <a:t>为了弥补模型中缺少循环和卷积带来的位置信息，设计了基于正弦和余弦函数的位置编码，使得模型能够处理序列中的顺序信息</a:t>
            </a:r>
            <a:endParaRPr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14605"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algn="ctr" defTabSz="914400" rtl="0" eaLnBrk="1" fontAlgn="auto" latinLnBrk="0" hangingPunct="1">
              <a:lnSpc>
                <a:spcPct val="100000"/>
              </a:lnSpc>
              <a:spcBef>
                <a:spcPts val="0"/>
              </a:spcBef>
              <a:buClrTx/>
              <a:buSzTx/>
              <a:buFontTx/>
              <a:buNone/>
            </a:pPr>
            <a:r>
              <a:rPr lang="en-US" altLang="zh-CN" sz="1800" dirty="0">
                <a:effectLst/>
                <a:latin typeface="微软雅黑" panose="020B0503020204020204" charset="-122"/>
                <a:ea typeface="微软雅黑" panose="020B0503020204020204" charset="-122"/>
              </a:rPr>
              <a:t>2.</a:t>
            </a:r>
            <a:r>
              <a:rPr lang="en-US" altLang="zh-CN" dirty="0">
                <a:effectLst/>
                <a:latin typeface="微软雅黑" panose="020B0503020204020204" charset="-122"/>
                <a:ea typeface="微软雅黑" panose="020B0503020204020204" charset="-122"/>
                <a:sym typeface="+mn-ea"/>
              </a:rPr>
              <a:t>Attention Is All You Need</a:t>
            </a:r>
            <a:endParaRPr lang="en-US" altLang="zh-CN" dirty="0">
              <a:effectLst/>
              <a:latin typeface="微软雅黑" panose="020B0503020204020204" charset="-122"/>
              <a:ea typeface="微软雅黑" panose="020B0503020204020204" charset="-122"/>
            </a:endParaRPr>
          </a:p>
        </p:txBody>
      </p:sp>
      <p:sp>
        <p:nvSpPr>
          <p:cNvPr id="11" name="文本框 10"/>
          <p:cNvSpPr txBox="1"/>
          <p:nvPr>
            <p:custDataLst>
              <p:tags r:id="rId2"/>
            </p:custDataLst>
          </p:nvPr>
        </p:nvSpPr>
        <p:spPr>
          <a:xfrm>
            <a:off x="455295" y="161099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动机：</a:t>
            </a:r>
            <a:endParaRPr lang="en-US" altLang="zh-CN" b="1" dirty="0">
              <a:latin typeface="微软雅黑" panose="020B0503020204020204" charset="-122"/>
              <a:ea typeface="微软雅黑" panose="020B0503020204020204" charset="-122"/>
            </a:endParaRPr>
          </a:p>
        </p:txBody>
      </p:sp>
      <p:sp>
        <p:nvSpPr>
          <p:cNvPr id="12" name="文本框 11"/>
          <p:cNvSpPr txBox="1"/>
          <p:nvPr>
            <p:custDataLst>
              <p:tags r:id="rId3"/>
            </p:custDataLst>
          </p:nvPr>
        </p:nvSpPr>
        <p:spPr>
          <a:xfrm>
            <a:off x="724535" y="2120900"/>
            <a:ext cx="5572760" cy="894715"/>
          </a:xfrm>
          <a:prstGeom prst="rect">
            <a:avLst/>
          </a:prstGeom>
          <a:noFill/>
        </p:spPr>
        <p:txBody>
          <a:bodyPr wrap="square">
            <a:noAutofit/>
          </a:bodyPr>
          <a:p>
            <a:pPr algn="l" fontAlgn="auto">
              <a:lnSpc>
                <a:spcPts val="2200"/>
              </a:lnSpc>
              <a:buClrTx/>
              <a:buSzTx/>
              <a:buFontTx/>
              <a:buNone/>
            </a:pPr>
            <a:r>
              <a:rPr lang="zh-CN" altLang="en-US" sz="1600" dirty="0">
                <a:latin typeface="微软雅黑" panose="020B0503020204020204" charset="-122"/>
                <a:ea typeface="微软雅黑" panose="020B0503020204020204" charset="-122"/>
              </a:rPr>
              <a:t>1. </a:t>
            </a:r>
            <a:r>
              <a:rPr lang="en-US" altLang="zh-CN" sz="1600"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利用并行性减少训练时间</a:t>
            </a:r>
            <a:endParaRPr lang="zh-CN" altLang="en-US" sz="1600" dirty="0">
              <a:latin typeface="微软雅黑" panose="020B0503020204020204" charset="-122"/>
              <a:ea typeface="微软雅黑" panose="020B0503020204020204" charset="-122"/>
            </a:endParaRPr>
          </a:p>
          <a:p>
            <a:pPr algn="l" fontAlgn="auto">
              <a:lnSpc>
                <a:spcPts val="2200"/>
              </a:lnSpc>
              <a:buClrTx/>
              <a:buSzTx/>
              <a:buFontTx/>
              <a:buNone/>
            </a:pPr>
            <a:r>
              <a:rPr lang="zh-CN" altLang="en-US" sz="1600" dirty="0">
                <a:latin typeface="微软雅黑" panose="020B0503020204020204" charset="-122"/>
                <a:ea typeface="微软雅黑" panose="020B0503020204020204" charset="-122"/>
              </a:rPr>
              <a:t>2. </a:t>
            </a:r>
            <a:r>
              <a:rPr lang="en-US" altLang="zh-CN" sz="1600"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基于回归的方法在解决失真问题上</a:t>
            </a:r>
            <a:r>
              <a:rPr lang="zh-CN" altLang="en-US" sz="1600" dirty="0">
                <a:latin typeface="微软雅黑" panose="020B0503020204020204" charset="-122"/>
                <a:ea typeface="微软雅黑" panose="020B0503020204020204" charset="-122"/>
              </a:rPr>
              <a:t>有优势</a:t>
            </a:r>
            <a:endParaRPr lang="zh-CN" altLang="en-US" sz="1600" dirty="0">
              <a:latin typeface="微软雅黑" panose="020B0503020204020204" charset="-122"/>
              <a:ea typeface="微软雅黑" panose="020B0503020204020204" charset="-122"/>
            </a:endParaRPr>
          </a:p>
          <a:p>
            <a:pPr algn="l" fontAlgn="auto">
              <a:lnSpc>
                <a:spcPts val="2200"/>
              </a:lnSpc>
              <a:buClrTx/>
              <a:buSzTx/>
              <a:buFontTx/>
              <a:buNone/>
            </a:pPr>
            <a:r>
              <a:rPr lang="en-US" altLang="zh-CN" sz="1600" dirty="0">
                <a:latin typeface="微软雅黑" panose="020B0503020204020204" charset="-122"/>
                <a:ea typeface="微软雅黑" panose="020B0503020204020204" charset="-122"/>
              </a:rPr>
              <a:t>3.  </a:t>
            </a:r>
            <a:r>
              <a:rPr lang="zh-CN" altLang="en-US" sz="1600" dirty="0">
                <a:latin typeface="微软雅黑" panose="020B0503020204020204" charset="-122"/>
                <a:ea typeface="微软雅黑" panose="020B0503020204020204" charset="-122"/>
              </a:rPr>
              <a:t>真实世界中的非均匀模糊，采用分层方法增强</a:t>
            </a:r>
            <a:r>
              <a:rPr lang="zh-CN" altLang="en-US" sz="1600" dirty="0">
                <a:latin typeface="微软雅黑" panose="020B0503020204020204" charset="-122"/>
                <a:ea typeface="微软雅黑" panose="020B0503020204020204" charset="-122"/>
              </a:rPr>
              <a:t>泛化性</a:t>
            </a:r>
            <a:endParaRPr lang="zh-CN" altLang="en-US" sz="1600" dirty="0">
              <a:latin typeface="微软雅黑" panose="020B0503020204020204" charset="-122"/>
              <a:ea typeface="微软雅黑" panose="020B0503020204020204" charset="-122"/>
            </a:endParaRPr>
          </a:p>
        </p:txBody>
      </p:sp>
      <p:sp>
        <p:nvSpPr>
          <p:cNvPr id="4" name="文本框 3"/>
          <p:cNvSpPr txBox="1"/>
          <p:nvPr>
            <p:custDataLst>
              <p:tags r:id="rId4"/>
            </p:custDataLst>
          </p:nvPr>
        </p:nvSpPr>
        <p:spPr>
          <a:xfrm>
            <a:off x="455295" y="292417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整体</a:t>
            </a:r>
            <a:r>
              <a:rPr lang="zh-CN" altLang="en-US" b="1" dirty="0">
                <a:latin typeface="微软雅黑" panose="020B0503020204020204" charset="-122"/>
                <a:ea typeface="微软雅黑" panose="020B0503020204020204" charset="-122"/>
              </a:rPr>
              <a:t>思路：</a:t>
            </a:r>
            <a:endParaRPr lang="en-US" altLang="zh-CN" b="1" dirty="0">
              <a:latin typeface="微软雅黑" panose="020B0503020204020204" charset="-122"/>
              <a:ea typeface="微软雅黑" panose="020B0503020204020204" charset="-122"/>
            </a:endParaRPr>
          </a:p>
        </p:txBody>
      </p:sp>
      <p:sp>
        <p:nvSpPr>
          <p:cNvPr id="6" name="文本框 5"/>
          <p:cNvSpPr txBox="1"/>
          <p:nvPr>
            <p:custDataLst>
              <p:tags r:id="rId5"/>
            </p:custDataLst>
          </p:nvPr>
        </p:nvSpPr>
        <p:spPr>
          <a:xfrm>
            <a:off x="724535" y="3429000"/>
            <a:ext cx="6004560" cy="1187450"/>
          </a:xfrm>
          <a:prstGeom prst="rect">
            <a:avLst/>
          </a:prstGeom>
          <a:noFill/>
        </p:spPr>
        <p:txBody>
          <a:bodyPr wrap="square">
            <a:noAutofit/>
          </a:bodyPr>
          <a:p>
            <a:pPr algn="l" fontAlgn="auto">
              <a:lnSpc>
                <a:spcPts val="2200"/>
              </a:lnSpc>
              <a:buClrTx/>
              <a:buSzTx/>
              <a:buFontTx/>
              <a:buNone/>
            </a:pPr>
            <a:r>
              <a:rPr sz="1600" dirty="0">
                <a:latin typeface="微软雅黑" panose="020B0503020204020204" charset="-122"/>
                <a:ea typeface="微软雅黑" panose="020B0503020204020204" charset="-122"/>
              </a:rPr>
              <a:t>Transformer的整体思路是通过多层自注意力机制和全连接层来构建编码器和解码器。自注意力机制允许模型在处理序列时直接计算任意两个位置之间的依赖关系，而无需经过多个RNN步骤或堆叠多层CNN。此外，引入了多头注意力机制，以允许模型在不同表示子空间上并行地关注序列的不同部分。。</a:t>
            </a:r>
            <a:endParaRPr sz="1600" dirty="0">
              <a:latin typeface="微软雅黑" panose="020B0503020204020204" charset="-122"/>
              <a:ea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THANKS</a:t>
            </a:r>
            <a:endPar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2" name="文本框 1"/>
          <p:cNvSpPr txBox="1"/>
          <p:nvPr/>
        </p:nvSpPr>
        <p:spPr>
          <a:xfrm>
            <a:off x="934085" y="3540760"/>
            <a:ext cx="4176395" cy="46037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rPr>
              <a:t>谢谢观看</a:t>
            </a:r>
            <a:endPar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rPr>
              <a:t>目</a:t>
            </a:r>
            <a:r>
              <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rPr>
              <a:t>录</a:t>
            </a:r>
            <a:endPar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endParaRP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CONTENTS</a:t>
            </a:r>
            <a:endParaRPr kumimoji="0" lang="en-US" altLang="zh-CN" sz="2000" b="1"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grpSp>
        <p:nvGrpSpPr>
          <p:cNvPr id="15" name="组合 14"/>
          <p:cNvGrpSpPr/>
          <p:nvPr>
            <p:custDataLst>
              <p:tags r:id="rId2"/>
            </p:custDataLst>
          </p:nvPr>
        </p:nvGrpSpPr>
        <p:grpSpPr>
          <a:xfrm>
            <a:off x="3031524" y="2415834"/>
            <a:ext cx="7280275" cy="2992120"/>
            <a:chOff x="2904524" y="427033"/>
            <a:chExt cx="7280275" cy="2992120"/>
          </a:xfrm>
        </p:grpSpPr>
        <p:sp>
          <p:nvSpPr>
            <p:cNvPr id="16" name="文本框 15"/>
            <p:cNvSpPr txBox="1"/>
            <p:nvPr>
              <p:custDataLst>
                <p:tags r:id="rId3"/>
              </p:custDataLst>
            </p:nvPr>
          </p:nvSpPr>
          <p:spPr>
            <a:xfrm>
              <a:off x="2904524" y="491486"/>
              <a:ext cx="795655"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02</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17" name="文本框 16"/>
            <p:cNvSpPr txBox="1"/>
            <p:nvPr>
              <p:custDataLst>
                <p:tags r:id="rId4"/>
              </p:custDataLst>
            </p:nvPr>
          </p:nvSpPr>
          <p:spPr>
            <a:xfrm>
              <a:off x="3700179" y="427033"/>
              <a:ext cx="6484620" cy="2992120"/>
            </a:xfrm>
            <a:prstGeom prst="rect">
              <a:avLst/>
            </a:prstGeom>
            <a:noFill/>
          </p:spPr>
          <p:txBody>
            <a:bodyPr anchor="ctr"/>
            <a:lstStyle/>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r>
                <a:rPr lang="en-US" altLang="zh-CN" sz="2400" dirty="0">
                  <a:solidFill>
                    <a:srgbClr val="383987"/>
                  </a:solidFill>
                  <a:latin typeface="微软雅黑" panose="020B0503020204020204" charset="-122"/>
                  <a:ea typeface="微软雅黑" panose="020B0503020204020204" charset="-122"/>
                  <a:sym typeface="+mn-ea"/>
                </a:rPr>
                <a:t>Attention Is All You Need</a:t>
              </a:r>
              <a:endParaRPr lang="en-US" altLang="zh-CN" sz="24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r>
                <a:rPr lang="en-US" altLang="zh-CN" sz="2400" dirty="0">
                  <a:solidFill>
                    <a:srgbClr val="383987"/>
                  </a:solidFill>
                  <a:latin typeface="微软雅黑" panose="020B0503020204020204" charset="-122"/>
                  <a:ea typeface="微软雅黑" panose="020B0503020204020204" charset="-122"/>
                  <a:sym typeface="+mn-ea"/>
                </a:rPr>
                <a:t>End-to-End Object Detection</a:t>
              </a:r>
              <a:endParaRPr lang="en-US" altLang="zh-CN" sz="24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r>
                <a:rPr lang="en-US" altLang="zh-CN" sz="2400" dirty="0">
                  <a:solidFill>
                    <a:srgbClr val="383987"/>
                  </a:solidFill>
                  <a:latin typeface="微软雅黑" panose="020B0503020204020204" charset="-122"/>
                  <a:ea typeface="微软雅黑" panose="020B0503020204020204" charset="-122"/>
                  <a:sym typeface="+mn-ea"/>
                </a:rPr>
                <a:t>with Transformers</a:t>
              </a:r>
              <a:endParaRPr lang="en-US" altLang="zh-CN" sz="24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r>
                <a:rPr lang="en-US" altLang="zh-CN" sz="2400" dirty="0">
                  <a:solidFill>
                    <a:srgbClr val="383987"/>
                  </a:solidFill>
                  <a:latin typeface="微软雅黑" panose="020B0503020204020204" charset="-122"/>
                  <a:ea typeface="微软雅黑" panose="020B0503020204020204" charset="-122"/>
                  <a:sym typeface="+mn-ea"/>
                </a:rPr>
                <a:t>Uni3DETR: Unified 3D Detection Transformer</a:t>
              </a:r>
              <a:endParaRPr lang="en-US" altLang="zh-CN" sz="24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p:txBody>
        </p:sp>
      </p:grpSp>
      <p:grpSp>
        <p:nvGrpSpPr>
          <p:cNvPr id="7" name="组合 6"/>
          <p:cNvGrpSpPr/>
          <p:nvPr>
            <p:custDataLst>
              <p:tags r:id="rId5"/>
            </p:custDataLst>
          </p:nvPr>
        </p:nvGrpSpPr>
        <p:grpSpPr>
          <a:xfrm>
            <a:off x="3031524" y="1476370"/>
            <a:ext cx="8455660" cy="648970"/>
            <a:chOff x="2904524" y="2109148"/>
            <a:chExt cx="8455660" cy="648970"/>
          </a:xfrm>
        </p:grpSpPr>
        <p:sp>
          <p:nvSpPr>
            <p:cNvPr id="8" name="文本框 7"/>
            <p:cNvSpPr txBox="1"/>
            <p:nvPr>
              <p:custDataLst>
                <p:tags r:id="rId6"/>
              </p:custDataLst>
            </p:nvPr>
          </p:nvSpPr>
          <p:spPr>
            <a:xfrm>
              <a:off x="2904524" y="2174236"/>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01</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9" name="文本框 8"/>
            <p:cNvSpPr txBox="1"/>
            <p:nvPr>
              <p:custDataLst>
                <p:tags r:id="rId7"/>
              </p:custDataLst>
            </p:nvPr>
          </p:nvSpPr>
          <p:spPr>
            <a:xfrm>
              <a:off x="3897664" y="2109148"/>
              <a:ext cx="7462520" cy="648970"/>
            </a:xfrm>
            <a:prstGeom prst="rect">
              <a:avLst/>
            </a:prstGeom>
            <a:noFill/>
          </p:spPr>
          <p:txBody>
            <a:bodyPr anchor="ctr"/>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383987"/>
                  </a:solidFill>
                  <a:latin typeface="微软雅黑" panose="020B0503020204020204" charset="-122"/>
                  <a:ea typeface="微软雅黑" panose="020B0503020204020204" charset="-122"/>
                  <a:sym typeface="+mn-ea"/>
                </a:rPr>
                <a:t>Object Detection in 20 Years:A Survey</a:t>
              </a:r>
              <a:endParaRPr lang="en-US" altLang="zh-CN" sz="2400" dirty="0">
                <a:solidFill>
                  <a:srgbClr val="383987"/>
                </a:solidFill>
                <a:latin typeface="微软雅黑" panose="020B0503020204020204" charset="-122"/>
                <a:ea typeface="微软雅黑" panose="020B0503020204020204" charset="-122"/>
                <a:sym typeface="+mn-ea"/>
              </a:endParaRPr>
            </a:p>
          </p:txBody>
        </p:sp>
      </p:grpSp>
      <p:cxnSp>
        <p:nvCxnSpPr>
          <p:cNvPr id="2" name="直接箭头连接符 1"/>
          <p:cNvCxnSpPr/>
          <p:nvPr/>
        </p:nvCxnSpPr>
        <p:spPr>
          <a:xfrm>
            <a:off x="7065645" y="2927350"/>
            <a:ext cx="0" cy="4533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 name="直接箭头连接符 2"/>
          <p:cNvCxnSpPr/>
          <p:nvPr/>
        </p:nvCxnSpPr>
        <p:spPr>
          <a:xfrm>
            <a:off x="7065645" y="4030345"/>
            <a:ext cx="0" cy="4533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01</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9890125" cy="777240"/>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Object Detection in 20 Years:A Survey</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Object Detection in 20 Years:A Survey</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现有方向：</a:t>
            </a:r>
            <a:endParaRPr lang="en-US" altLang="zh-CN" b="1" dirty="0">
              <a:latin typeface="微软雅黑" panose="020B0503020204020204" charset="-122"/>
              <a:ea typeface="微软雅黑" panose="020B0503020204020204" charset="-122"/>
            </a:endParaRPr>
          </a:p>
        </p:txBody>
      </p:sp>
      <p:sp>
        <p:nvSpPr>
          <p:cNvPr id="8" name="文本框 7"/>
          <p:cNvSpPr txBox="1"/>
          <p:nvPr/>
        </p:nvSpPr>
        <p:spPr>
          <a:xfrm>
            <a:off x="979170" y="1513840"/>
            <a:ext cx="4022725" cy="1915795"/>
          </a:xfrm>
          <a:prstGeom prst="rect">
            <a:avLst/>
          </a:prstGeom>
          <a:noFill/>
        </p:spPr>
        <p:txBody>
          <a:bodyPr wrap="square" rtlCol="0">
            <a:noAutofit/>
          </a:bodyPr>
          <a:p>
            <a:r>
              <a:rPr lang="en-US" altLang="zh-CN"/>
              <a:t>1.</a:t>
            </a:r>
            <a:r>
              <a:rPr lang="zh-CN" altLang="en-US"/>
              <a:t>目标检测器模型</a:t>
            </a:r>
            <a:endParaRPr lang="zh-CN" altLang="en-US"/>
          </a:p>
          <a:p>
            <a:r>
              <a:rPr lang="en-US" altLang="zh-CN"/>
              <a:t>2.</a:t>
            </a:r>
            <a:r>
              <a:rPr lang="zh-CN" altLang="en-US"/>
              <a:t>数据集和测评指标</a:t>
            </a:r>
            <a:endParaRPr lang="zh-CN" altLang="en-US"/>
          </a:p>
          <a:p>
            <a:r>
              <a:rPr lang="en-US" altLang="zh-CN"/>
              <a:t>3.</a:t>
            </a:r>
            <a:r>
              <a:rPr lang="zh-CN" altLang="en-US"/>
              <a:t>目标检测特殊技术：</a:t>
            </a:r>
            <a:endParaRPr lang="zh-CN" altLang="en-US"/>
          </a:p>
          <a:p>
            <a:pPr indent="457200"/>
            <a:r>
              <a:rPr lang="en-US" altLang="zh-CN"/>
              <a:t>3.1语境启动的技术	</a:t>
            </a:r>
            <a:endParaRPr lang="en-US" altLang="zh-CN"/>
          </a:p>
          <a:p>
            <a:pPr indent="457200"/>
            <a:r>
              <a:rPr lang="en-US" altLang="zh-CN">
                <a:sym typeface="+mn-ea"/>
              </a:rPr>
              <a:t>3.2</a:t>
            </a:r>
            <a:r>
              <a:rPr lang="zh-CN" altLang="en-US">
                <a:sym typeface="+mn-ea"/>
              </a:rPr>
              <a:t>多尺度技术</a:t>
            </a:r>
            <a:endParaRPr lang="zh-CN" altLang="en-US"/>
          </a:p>
          <a:p>
            <a:pPr indent="457200"/>
            <a:r>
              <a:rPr lang="en-US" altLang="zh-CN"/>
              <a:t>3.3</a:t>
            </a:r>
            <a:r>
              <a:rPr lang="zh-CN" altLang="en-US"/>
              <a:t>难例挖掘</a:t>
            </a:r>
            <a:endParaRPr lang="zh-CN" altLang="en-US"/>
          </a:p>
          <a:p>
            <a:pPr indent="457200"/>
            <a:r>
              <a:rPr lang="en-US" altLang="zh-CN"/>
              <a:t>3.4</a:t>
            </a:r>
            <a:r>
              <a:rPr lang="zh-CN" altLang="en-US"/>
              <a:t>非极大抑制</a:t>
            </a:r>
            <a:endParaRPr lang="zh-CN" altLang="en-US"/>
          </a:p>
          <a:p>
            <a:pPr indent="457200"/>
            <a:endParaRPr lang="zh-CN" altLang="en-US"/>
          </a:p>
          <a:p>
            <a:pPr indent="457200"/>
            <a:endParaRPr lang="zh-CN" altLang="en-US"/>
          </a:p>
        </p:txBody>
      </p:sp>
      <p:sp>
        <p:nvSpPr>
          <p:cNvPr id="10" name="文本框 9"/>
          <p:cNvSpPr txBox="1"/>
          <p:nvPr/>
        </p:nvSpPr>
        <p:spPr>
          <a:xfrm>
            <a:off x="979170" y="3521710"/>
            <a:ext cx="4022725" cy="1915795"/>
          </a:xfrm>
          <a:prstGeom prst="rect">
            <a:avLst/>
          </a:prstGeom>
          <a:noFill/>
        </p:spPr>
        <p:txBody>
          <a:bodyPr wrap="square" rtlCol="0">
            <a:noAutofit/>
          </a:bodyPr>
          <a:p>
            <a:r>
              <a:rPr lang="en-US" altLang="zh-CN"/>
              <a:t>4.</a:t>
            </a:r>
            <a:r>
              <a:rPr lang="zh-CN" altLang="en-US"/>
              <a:t>检测加速、</a:t>
            </a:r>
            <a:endParaRPr lang="zh-CN" altLang="en-US"/>
          </a:p>
          <a:p>
            <a:endParaRPr lang="zh-CN" altLang="en-US"/>
          </a:p>
        </p:txBody>
      </p:sp>
      <p:sp>
        <p:nvSpPr>
          <p:cNvPr id="15" name="文本框 14"/>
          <p:cNvSpPr txBox="1"/>
          <p:nvPr>
            <p:custDataLst>
              <p:tags r:id="rId3"/>
            </p:custDataLst>
          </p:nvPr>
        </p:nvSpPr>
        <p:spPr>
          <a:xfrm>
            <a:off x="455295" y="422592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未来方向：</a:t>
            </a:r>
            <a:endParaRPr lang="en-US" altLang="zh-CN" b="1" dirty="0">
              <a:latin typeface="微软雅黑" panose="020B0503020204020204" charset="-122"/>
              <a:ea typeface="微软雅黑" panose="020B0503020204020204" charset="-122"/>
            </a:endParaRPr>
          </a:p>
        </p:txBody>
      </p:sp>
      <p:sp>
        <p:nvSpPr>
          <p:cNvPr id="16" name="文本框 15"/>
          <p:cNvSpPr txBox="1"/>
          <p:nvPr/>
        </p:nvSpPr>
        <p:spPr>
          <a:xfrm>
            <a:off x="979170" y="4822190"/>
            <a:ext cx="4022725" cy="1915795"/>
          </a:xfrm>
          <a:prstGeom prst="rect">
            <a:avLst/>
          </a:prstGeom>
          <a:noFill/>
        </p:spPr>
        <p:txBody>
          <a:bodyPr wrap="square" rtlCol="0">
            <a:noAutofit/>
          </a:bodyPr>
          <a:p>
            <a:pPr indent="457200"/>
            <a:endParaRPr lang="en-US"/>
          </a:p>
        </p:txBody>
      </p:sp>
      <p:sp>
        <p:nvSpPr>
          <p:cNvPr id="17" name="文本框 16"/>
          <p:cNvSpPr txBox="1"/>
          <p:nvPr/>
        </p:nvSpPr>
        <p:spPr>
          <a:xfrm>
            <a:off x="979170" y="4822190"/>
            <a:ext cx="4022725" cy="1915795"/>
          </a:xfrm>
          <a:prstGeom prst="rect">
            <a:avLst/>
          </a:prstGeom>
          <a:noFill/>
        </p:spPr>
        <p:txBody>
          <a:bodyPr wrap="square" rtlCol="0">
            <a:noAutofit/>
          </a:bodyPr>
          <a:p>
            <a:r>
              <a:rPr lang="en-US" altLang="zh-CN"/>
              <a:t>1.</a:t>
            </a:r>
            <a:r>
              <a:rPr lang="en-US" altLang="zh-CN" b="1"/>
              <a:t>3D</a:t>
            </a:r>
            <a:r>
              <a:rPr lang="zh-CN" altLang="en-US" b="1"/>
              <a:t>物体检测</a:t>
            </a:r>
            <a:endParaRPr lang="zh-CN" altLang="en-US"/>
          </a:p>
          <a:p>
            <a:pPr indent="457200"/>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2303780" cy="398780"/>
          </a:xfrm>
          <a:prstGeom prst="rect">
            <a:avLst/>
          </a:prstGeom>
          <a:noFill/>
        </p:spPr>
        <p:txBody>
          <a:bodyPr wrap="none" rtlCol="0">
            <a:spAutoFit/>
          </a:bodyPr>
          <a:lstStyle/>
          <a:p>
            <a:pPr marL="342900" indent="-342900" algn="l">
              <a:buFont typeface="Wingdings" panose="05000000000000000000" charset="0"/>
              <a:buChar char="n"/>
            </a:pPr>
            <a:r>
              <a:rPr lang="zh-CN" altLang="en-US" sz="2000" b="1" dirty="0">
                <a:latin typeface="微软雅黑" panose="020B0503020204020204" charset="-122"/>
                <a:ea typeface="微软雅黑" panose="020B0503020204020204" charset="-122"/>
                <a:sym typeface="+mn-ea"/>
              </a:rPr>
              <a:t>目标检测器模型</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Object Detection in 20 Years:A Survey</a:t>
            </a:r>
            <a:endParaRPr lang="en-US" altLang="zh-CN" dirty="0">
              <a:effectLst/>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106680" y="1000760"/>
            <a:ext cx="6407150" cy="3284855"/>
          </a:xfrm>
          <a:prstGeom prst="rect">
            <a:avLst/>
          </a:prstGeom>
        </p:spPr>
      </p:pic>
      <p:sp>
        <p:nvSpPr>
          <p:cNvPr id="4" name="图文框 3"/>
          <p:cNvSpPr/>
          <p:nvPr/>
        </p:nvSpPr>
        <p:spPr>
          <a:xfrm>
            <a:off x="5252085" y="2155825"/>
            <a:ext cx="1068070" cy="241935"/>
          </a:xfrm>
          <a:prstGeom prst="fram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sp>
        <p:nvSpPr>
          <p:cNvPr id="7" name="文本框 6"/>
          <p:cNvSpPr txBox="1"/>
          <p:nvPr/>
        </p:nvSpPr>
        <p:spPr>
          <a:xfrm>
            <a:off x="6842760" y="1356360"/>
            <a:ext cx="5144770" cy="3291840"/>
          </a:xfrm>
          <a:prstGeom prst="rect">
            <a:avLst/>
          </a:prstGeom>
          <a:noFill/>
        </p:spPr>
        <p:txBody>
          <a:bodyPr wrap="square" rtlCol="0">
            <a:spAutoFit/>
          </a:bodyPr>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方向内容</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latin typeface="微软雅黑" panose="020B0503020204020204" charset="-122"/>
                <a:ea typeface="微软雅黑" panose="020B0503020204020204" charset="-122"/>
              </a:rPr>
              <a:t>基于现有的模型或者新开发的模型进行模型的开发或者修改迭代</a:t>
            </a:r>
            <a:endParaRPr lang="zh-CN" altLang="en-US" sz="1600" dirty="0">
              <a:latin typeface="微软雅黑" panose="020B0503020204020204" charset="-122"/>
              <a:ea typeface="微软雅黑" panose="020B0503020204020204" charset="-122"/>
            </a:endParaRPr>
          </a:p>
          <a:p>
            <a:pPr marL="285750" indent="-285750" algn="l">
              <a:buClrTx/>
              <a:buSzTx/>
              <a:buFont typeface="Arial" panose="020B0604020202020204" pitchFamily="34" charset="0"/>
              <a:buChar char="•"/>
            </a:pPr>
            <a:endParaRPr lang="zh-CN" altLang="en-US" sz="1600" dirty="0">
              <a:latin typeface="微软雅黑" panose="020B0503020204020204" charset="-122"/>
              <a:ea typeface="微软雅黑" panose="020B0503020204020204" charset="-122"/>
            </a:endParaRPr>
          </a:p>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主流方向</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latin typeface="微软雅黑" panose="020B0503020204020204" charset="-122"/>
                <a:ea typeface="微软雅黑" panose="020B0503020204020204" charset="-122"/>
              </a:rPr>
              <a:t>两阶段检测器</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高精度但是慢</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latin typeface="微软雅黑" panose="020B0503020204020204" charset="-122"/>
                <a:ea typeface="微软雅黑" panose="020B0503020204020204" charset="-122"/>
              </a:rPr>
              <a:t>单阶段检测器</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快但是精度相对低</a:t>
            </a:r>
            <a:endParaRPr lang="zh-CN" altLang="en-US" sz="1600" dirty="0">
              <a:latin typeface="微软雅黑" panose="020B0503020204020204" charset="-122"/>
              <a:ea typeface="微软雅黑" panose="020B0503020204020204" charset="-122"/>
            </a:endParaRPr>
          </a:p>
          <a:p>
            <a:pPr lvl="2" indent="0" algn="l">
              <a:buClrTx/>
              <a:buSzTx/>
              <a:buFont typeface="Arial" panose="020B0604020202020204" pitchFamily="34" charset="0"/>
              <a:buNone/>
            </a:pPr>
            <a:endParaRPr lang="zh-CN" altLang="en-US" sz="1600" dirty="0">
              <a:latin typeface="微软雅黑" panose="020B0503020204020204" charset="-122"/>
              <a:ea typeface="微软雅黑" panose="020B0503020204020204" charset="-122"/>
            </a:endParaRPr>
          </a:p>
          <a:p>
            <a:pPr marL="285750" lvl="0" indent="-285750" algn="l">
              <a:buClrTx/>
              <a:buSzTx/>
              <a:buFont typeface="Arial" panose="020B0604020202020204" pitchFamily="34" charset="0"/>
              <a:buChar char="•"/>
            </a:pPr>
            <a:r>
              <a:rPr lang="zh-CN" altLang="en-US" sz="1600" b="1" dirty="0">
                <a:solidFill>
                  <a:schemeClr val="tx1"/>
                </a:solidFill>
                <a:latin typeface="微软雅黑" panose="020B0503020204020204" charset="-122"/>
                <a:ea typeface="微软雅黑" panose="020B0503020204020204" charset="-122"/>
              </a:rPr>
              <a:t>可研究内容</a:t>
            </a:r>
            <a:r>
              <a:rPr lang="zh-CN" altLang="en-US" sz="1600" dirty="0">
                <a:solidFill>
                  <a:schemeClr val="tx1"/>
                </a:solidFill>
                <a:latin typeface="微软雅黑" panose="020B0503020204020204" charset="-122"/>
                <a:ea typeface="微软雅黑" panose="020B0503020204020204" charset="-122"/>
              </a:rPr>
              <a:t>：</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小目标检测</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模型修改迭代</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模型的跨模态</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模型的泛化能力</a:t>
            </a:r>
            <a:endParaRPr lang="zh-CN" altLang="en-US"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2557780" cy="398780"/>
          </a:xfrm>
          <a:prstGeom prst="rect">
            <a:avLst/>
          </a:prstGeom>
          <a:noFill/>
        </p:spPr>
        <p:txBody>
          <a:bodyPr wrap="none" rtlCol="0">
            <a:spAutoFit/>
          </a:bodyPr>
          <a:lstStyle/>
          <a:p>
            <a:pPr marL="342900" indent="-342900" algn="l">
              <a:buFont typeface="Wingdings" panose="05000000000000000000" charset="0"/>
              <a:buChar char="n"/>
            </a:pPr>
            <a:r>
              <a:rPr lang="zh-CN" altLang="en-US" sz="2000" b="1" dirty="0">
                <a:latin typeface="微软雅黑" panose="020B0503020204020204" charset="-122"/>
                <a:ea typeface="微软雅黑" panose="020B0503020204020204" charset="-122"/>
                <a:sym typeface="+mn-ea"/>
              </a:rPr>
              <a:t>数据集和测评指标</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Object Detection in 20 Years:A Survey</a:t>
            </a:r>
            <a:endParaRPr lang="en-US" altLang="zh-CN" dirty="0">
              <a:effectLst/>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2"/>
          <a:stretch>
            <a:fillRect/>
          </a:stretch>
        </p:blipFill>
        <p:spPr>
          <a:xfrm>
            <a:off x="214630" y="1630680"/>
            <a:ext cx="7633335" cy="2054225"/>
          </a:xfrm>
          <a:prstGeom prst="rect">
            <a:avLst/>
          </a:prstGeom>
        </p:spPr>
      </p:pic>
      <p:sp>
        <p:nvSpPr>
          <p:cNvPr id="7" name="文本框 6"/>
          <p:cNvSpPr txBox="1"/>
          <p:nvPr>
            <p:custDataLst>
              <p:tags r:id="rId3"/>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数据集：</a:t>
            </a:r>
            <a:endParaRPr lang="en-US" altLang="zh-CN" b="1" dirty="0">
              <a:latin typeface="微软雅黑" panose="020B0503020204020204" charset="-122"/>
              <a:ea typeface="微软雅黑" panose="020B0503020204020204" charset="-122"/>
            </a:endParaRPr>
          </a:p>
        </p:txBody>
      </p:sp>
      <p:sp>
        <p:nvSpPr>
          <p:cNvPr id="9" name="文本框 8"/>
          <p:cNvSpPr txBox="1"/>
          <p:nvPr>
            <p:custDataLst>
              <p:tags r:id="rId4"/>
            </p:custDataLst>
          </p:nvPr>
        </p:nvSpPr>
        <p:spPr>
          <a:xfrm>
            <a:off x="455295" y="3836670"/>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测评指标：</a:t>
            </a:r>
            <a:endParaRPr lang="en-US" altLang="zh-CN" b="1" dirty="0">
              <a:latin typeface="微软雅黑" panose="020B0503020204020204" charset="-122"/>
              <a:ea typeface="微软雅黑" panose="020B0503020204020204" charset="-122"/>
            </a:endParaRPr>
          </a:p>
        </p:txBody>
      </p:sp>
      <p:pic>
        <p:nvPicPr>
          <p:cNvPr id="10" name="图片 9"/>
          <p:cNvPicPr>
            <a:picLocks noChangeAspect="1"/>
          </p:cNvPicPr>
          <p:nvPr/>
        </p:nvPicPr>
        <p:blipFill>
          <a:blip r:embed="rId5"/>
          <a:stretch>
            <a:fillRect/>
          </a:stretch>
        </p:blipFill>
        <p:spPr>
          <a:xfrm>
            <a:off x="455295" y="4314825"/>
            <a:ext cx="6186170" cy="2078990"/>
          </a:xfrm>
          <a:prstGeom prst="rect">
            <a:avLst/>
          </a:prstGeom>
        </p:spPr>
      </p:pic>
      <p:sp>
        <p:nvSpPr>
          <p:cNvPr id="12" name="文本框 11"/>
          <p:cNvSpPr txBox="1"/>
          <p:nvPr/>
        </p:nvSpPr>
        <p:spPr>
          <a:xfrm>
            <a:off x="7644765" y="601980"/>
            <a:ext cx="4294505" cy="2799715"/>
          </a:xfrm>
          <a:prstGeom prst="rect">
            <a:avLst/>
          </a:prstGeom>
          <a:noFill/>
        </p:spPr>
        <p:txBody>
          <a:bodyPr wrap="square" rtlCol="0">
            <a:spAutoFit/>
          </a:bodyPr>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方向内容</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latin typeface="微软雅黑" panose="020B0503020204020204" charset="-122"/>
                <a:ea typeface="微软雅黑" panose="020B0503020204020204" charset="-122"/>
              </a:rPr>
              <a:t>可以对数据集进行分析、结合、或者提出新的数据集</a:t>
            </a:r>
            <a:endParaRPr lang="zh-CN" altLang="en-US" sz="1600" dirty="0">
              <a:latin typeface="微软雅黑" panose="020B0503020204020204" charset="-122"/>
              <a:ea typeface="微软雅黑" panose="020B0503020204020204" charset="-122"/>
            </a:endParaRPr>
          </a:p>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主流方向</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sz="1600" dirty="0">
                <a:latin typeface="微软雅黑" panose="020B0503020204020204" charset="-122"/>
                <a:ea typeface="微软雅黑" panose="020B0503020204020204" charset="-122"/>
              </a:rPr>
              <a:t>介绍新的数据集</a:t>
            </a:r>
            <a:r>
              <a:rPr lang="en-US" altLang="zh-CN" sz="1600" dirty="0">
                <a:latin typeface="微软雅黑" panose="020B0503020204020204" charset="-122"/>
                <a:ea typeface="微软雅黑" panose="020B0503020204020204" charset="-122"/>
              </a:rPr>
              <a:t>--</a:t>
            </a:r>
            <a:r>
              <a:rPr lang="zh-CN" altLang="en-US" sz="1600">
                <a:sym typeface="+mn-ea"/>
              </a:rPr>
              <a:t>Objects365: A Large-scale, High-quality Dataset for Object Detection</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latin typeface="微软雅黑" panose="020B0503020204020204" charset="-122"/>
                <a:ea typeface="微软雅黑" panose="020B0503020204020204" charset="-122"/>
              </a:rPr>
              <a:t>整合现有的数据集</a:t>
            </a:r>
            <a:r>
              <a:rPr lang="en-US" altLang="zh-CN" sz="1600" dirty="0">
                <a:latin typeface="微软雅黑" panose="020B0503020204020204" charset="-122"/>
                <a:ea typeface="微软雅黑" panose="020B0503020204020204" charset="-122"/>
              </a:rPr>
              <a:t>--</a:t>
            </a:r>
            <a:r>
              <a:rPr lang="zh-CN" altLang="en-US" sz="1600">
                <a:sym typeface="+mn-ea"/>
              </a:rPr>
              <a:t>Detection Hub: Unifying Object Detection Datasets via Query Adaptation on Language Embedding</a:t>
            </a:r>
            <a:endParaRPr lang="zh-CN" altLang="en-US" sz="1600" dirty="0">
              <a:solidFill>
                <a:schemeClr val="tx1"/>
              </a:solidFill>
              <a:latin typeface="微软雅黑" panose="020B0503020204020204" charset="-122"/>
              <a:ea typeface="微软雅黑" panose="020B0503020204020204" charset="-122"/>
            </a:endParaRPr>
          </a:p>
        </p:txBody>
      </p:sp>
      <p:sp>
        <p:nvSpPr>
          <p:cNvPr id="14" name="文本框 13"/>
          <p:cNvSpPr txBox="1"/>
          <p:nvPr/>
        </p:nvSpPr>
        <p:spPr>
          <a:xfrm>
            <a:off x="7148830" y="3566160"/>
            <a:ext cx="4294505" cy="3291840"/>
          </a:xfrm>
          <a:prstGeom prst="rect">
            <a:avLst/>
          </a:prstGeom>
          <a:noFill/>
        </p:spPr>
        <p:txBody>
          <a:bodyPr wrap="square" rtlCol="0">
            <a:spAutoFit/>
          </a:bodyPr>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方向内容</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latin typeface="微软雅黑" panose="020B0503020204020204" charset="-122"/>
                <a:ea typeface="微软雅黑" panose="020B0503020204020204" charset="-122"/>
              </a:rPr>
              <a:t>对模型在数据集的测评之后的效果评估</a:t>
            </a:r>
            <a:endParaRPr lang="zh-CN" altLang="en-US" sz="1600" b="1" dirty="0">
              <a:latin typeface="微软雅黑" panose="020B0503020204020204" charset="-122"/>
              <a:ea typeface="微软雅黑" panose="020B0503020204020204" charset="-122"/>
            </a:endParaRPr>
          </a:p>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主流方向</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latin typeface="微软雅黑" panose="020B0503020204020204" charset="-122"/>
                <a:ea typeface="微软雅黑" panose="020B0503020204020204" charset="-122"/>
                <a:sym typeface="+mn-ea"/>
              </a:rPr>
              <a:t>介绍（评估）测评指标</a:t>
            </a:r>
            <a:r>
              <a:rPr lang="en-US" altLang="zh-CN" sz="1600" dirty="0">
                <a:latin typeface="微软雅黑" panose="020B0503020204020204" charset="-122"/>
                <a:ea typeface="微软雅黑" panose="020B0503020204020204" charset="-122"/>
              </a:rPr>
              <a:t>--</a:t>
            </a:r>
            <a:r>
              <a:rPr lang="zh-CN" altLang="en-US" sz="1600">
                <a:sym typeface="+mn-ea"/>
              </a:rPr>
              <a:t>A Survey on Performance Metrics for</a:t>
            </a:r>
            <a:endParaRPr lang="zh-CN" altLang="en-US" sz="1600"/>
          </a:p>
          <a:p>
            <a:pPr marL="742950" lvl="1" indent="-285750" algn="l">
              <a:buClrTx/>
              <a:buSzTx/>
              <a:buFont typeface="Arial" panose="020B0604020202020204" pitchFamily="34" charset="0"/>
              <a:buChar char="•"/>
            </a:pPr>
            <a:r>
              <a:rPr lang="zh-CN" altLang="en-US" sz="1600">
                <a:sym typeface="+mn-ea"/>
              </a:rPr>
              <a:t>Object-Detection Algorithms</a:t>
            </a:r>
            <a:endParaRPr lang="zh-CN" altLang="en-US" sz="1600"/>
          </a:p>
          <a:p>
            <a:pPr marL="742950" lvl="1" indent="-285750" algn="l">
              <a:buClrTx/>
              <a:buSzTx/>
              <a:buFont typeface="Arial" panose="020B0604020202020204" pitchFamily="34" charset="0"/>
              <a:buChar char="•"/>
            </a:pPr>
            <a:r>
              <a:rPr lang="zh-CN" altLang="en-US" sz="1600" dirty="0">
                <a:latin typeface="微软雅黑" panose="020B0503020204020204" charset="-122"/>
                <a:ea typeface="微软雅黑" panose="020B0503020204020204" charset="-122"/>
              </a:rPr>
              <a:t>跨领域评估</a:t>
            </a:r>
            <a:r>
              <a:rPr lang="en-US" altLang="zh-CN" sz="1600" dirty="0">
                <a:latin typeface="微软雅黑" panose="020B0503020204020204" charset="-122"/>
                <a:ea typeface="微软雅黑" panose="020B0503020204020204" charset="-122"/>
              </a:rPr>
              <a:t>--</a:t>
            </a:r>
            <a:r>
              <a:rPr lang="zh-CN" altLang="en-US" sz="1600"/>
              <a:t>Domain Adaptive Object Detection via Gradient Detach Based Stacked Complementary Losses</a:t>
            </a:r>
            <a:r>
              <a:rPr lang="en-US" altLang="zh-CN" sz="1600"/>
              <a:t> </a:t>
            </a:r>
            <a:r>
              <a:rPr lang="zh-CN" altLang="en-US" sz="1600"/>
              <a:t>提高测评指标对不同数据集的测评能力</a:t>
            </a:r>
            <a:endParaRPr lang="en-US" altLang="zh-CN"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多维度评估，结合精度、测评速度、鲁棒性等等</a:t>
            </a:r>
            <a:endParaRPr lang="en-US" altLang="zh-CN"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2557780" cy="398780"/>
          </a:xfrm>
          <a:prstGeom prst="rect">
            <a:avLst/>
          </a:prstGeom>
          <a:noFill/>
        </p:spPr>
        <p:txBody>
          <a:bodyPr wrap="none" rtlCol="0">
            <a:spAutoFit/>
          </a:bodyPr>
          <a:lstStyle/>
          <a:p>
            <a:pPr marL="342900" indent="-342900" algn="l">
              <a:buFont typeface="Wingdings" panose="05000000000000000000" charset="0"/>
              <a:buChar char="n"/>
            </a:pPr>
            <a:r>
              <a:rPr lang="zh-CN" altLang="en-US" sz="2000" b="1" dirty="0">
                <a:latin typeface="微软雅黑" panose="020B0503020204020204" charset="-122"/>
                <a:ea typeface="微软雅黑" panose="020B0503020204020204" charset="-122"/>
                <a:sym typeface="+mn-ea"/>
              </a:rPr>
              <a:t>目标</a:t>
            </a:r>
            <a:r>
              <a:rPr lang="zh-CN" altLang="en-US" sz="2000" b="1" dirty="0">
                <a:latin typeface="微软雅黑" panose="020B0503020204020204" charset="-122"/>
                <a:ea typeface="微软雅黑" panose="020B0503020204020204" charset="-122"/>
                <a:sym typeface="+mn-ea"/>
              </a:rPr>
              <a:t>检测特殊技术</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Object Detection in 20 Years:A Survey</a:t>
            </a:r>
            <a:endParaRPr lang="en-US" altLang="zh-CN" dirty="0">
              <a:effectLst/>
              <a:latin typeface="微软雅黑" panose="020B0503020204020204" charset="-122"/>
              <a:ea typeface="微软雅黑" panose="020B0503020204020204" charset="-122"/>
            </a:endParaRPr>
          </a:p>
        </p:txBody>
      </p:sp>
      <p:sp>
        <p:nvSpPr>
          <p:cNvPr id="7" name="文本框 6"/>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多尺度检测：</a:t>
            </a:r>
            <a:endParaRPr lang="en-US" altLang="zh-CN" b="1" dirty="0">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3"/>
          <a:stretch>
            <a:fillRect/>
          </a:stretch>
        </p:blipFill>
        <p:spPr>
          <a:xfrm>
            <a:off x="455295" y="1550035"/>
            <a:ext cx="5122545" cy="2485390"/>
          </a:xfrm>
          <a:prstGeom prst="rect">
            <a:avLst/>
          </a:prstGeom>
        </p:spPr>
      </p:pic>
      <p:sp>
        <p:nvSpPr>
          <p:cNvPr id="5" name="文本框 4"/>
          <p:cNvSpPr txBox="1"/>
          <p:nvPr>
            <p:custDataLst>
              <p:tags r:id="rId4"/>
            </p:custDataLst>
          </p:nvPr>
        </p:nvSpPr>
        <p:spPr>
          <a:xfrm>
            <a:off x="582295" y="3884930"/>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语境启动：</a:t>
            </a:r>
            <a:endParaRPr lang="en-US" altLang="zh-CN" b="1" dirty="0">
              <a:latin typeface="微软雅黑" panose="020B0503020204020204" charset="-122"/>
              <a:ea typeface="微软雅黑" panose="020B0503020204020204" charset="-122"/>
            </a:endParaRPr>
          </a:p>
        </p:txBody>
      </p:sp>
      <p:pic>
        <p:nvPicPr>
          <p:cNvPr id="8" name="图片 7"/>
          <p:cNvPicPr>
            <a:picLocks noChangeAspect="1"/>
          </p:cNvPicPr>
          <p:nvPr/>
        </p:nvPicPr>
        <p:blipFill>
          <a:blip r:embed="rId5"/>
          <a:stretch>
            <a:fillRect/>
          </a:stretch>
        </p:blipFill>
        <p:spPr>
          <a:xfrm>
            <a:off x="455295" y="4391660"/>
            <a:ext cx="5743575" cy="2389505"/>
          </a:xfrm>
          <a:prstGeom prst="rect">
            <a:avLst/>
          </a:prstGeom>
        </p:spPr>
      </p:pic>
      <p:sp>
        <p:nvSpPr>
          <p:cNvPr id="12" name="文本框 11"/>
          <p:cNvSpPr txBox="1"/>
          <p:nvPr/>
        </p:nvSpPr>
        <p:spPr>
          <a:xfrm>
            <a:off x="6412865" y="1550035"/>
            <a:ext cx="4294505" cy="2306955"/>
          </a:xfrm>
          <a:prstGeom prst="rect">
            <a:avLst/>
          </a:prstGeom>
          <a:noFill/>
        </p:spPr>
        <p:txBody>
          <a:bodyPr wrap="square" rtlCol="0">
            <a:spAutoFit/>
          </a:bodyPr>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方向内容</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latin typeface="微软雅黑" panose="020B0503020204020204" charset="-122"/>
                <a:ea typeface="微软雅黑" panose="020B0503020204020204" charset="-122"/>
              </a:rPr>
              <a:t>解决检测目标大小比例不同的问题</a:t>
            </a:r>
            <a:endParaRPr lang="zh-CN" altLang="en-US" sz="1600" dirty="0">
              <a:latin typeface="微软雅黑" panose="020B0503020204020204" charset="-122"/>
              <a:ea typeface="微软雅黑" panose="020B0503020204020204" charset="-122"/>
            </a:endParaRPr>
          </a:p>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主流方向</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对象提议：预先计算好候选窗口</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深度回归</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无锚点检测：深度回归预测边界框的坐标</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多参考/多分辨率检测：定义一组参考，在图像的每个位置锚定(包括框和点)，然后根据这些参考预测检测框。</a:t>
            </a:r>
            <a:endParaRPr lang="zh-CN" altLang="en-US" sz="1600" dirty="0">
              <a:solidFill>
                <a:schemeClr val="tx1"/>
              </a:solidFill>
              <a:latin typeface="微软雅黑" panose="020B0503020204020204" charset="-122"/>
              <a:ea typeface="微软雅黑" panose="020B0503020204020204" charset="-122"/>
            </a:endParaRPr>
          </a:p>
        </p:txBody>
      </p:sp>
      <p:sp>
        <p:nvSpPr>
          <p:cNvPr id="9" name="文本框 8"/>
          <p:cNvSpPr txBox="1"/>
          <p:nvPr/>
        </p:nvSpPr>
        <p:spPr>
          <a:xfrm>
            <a:off x="6496050" y="4035425"/>
            <a:ext cx="4294505" cy="1814830"/>
          </a:xfrm>
          <a:prstGeom prst="rect">
            <a:avLst/>
          </a:prstGeom>
          <a:noFill/>
        </p:spPr>
        <p:txBody>
          <a:bodyPr wrap="square" rtlCol="0">
            <a:spAutoFit/>
          </a:bodyPr>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方向内容</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latin typeface="微软雅黑" panose="020B0503020204020204" charset="-122"/>
                <a:ea typeface="微软雅黑" panose="020B0503020204020204" charset="-122"/>
              </a:rPr>
              <a:t>模拟人识别物体的方式</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通过环境来辅助识别</a:t>
            </a:r>
            <a:r>
              <a:rPr lang="en-US" altLang="zh-CN"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主流方向</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全局上下文检测</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本地信息检测</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上下文交互</a:t>
            </a:r>
            <a:endParaRPr lang="zh-CN" altLang="en-US"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2557780" cy="398780"/>
          </a:xfrm>
          <a:prstGeom prst="rect">
            <a:avLst/>
          </a:prstGeom>
          <a:noFill/>
        </p:spPr>
        <p:txBody>
          <a:bodyPr wrap="none" rtlCol="0">
            <a:spAutoFit/>
          </a:bodyPr>
          <a:lstStyle/>
          <a:p>
            <a:pPr marL="342900" indent="-342900" algn="l">
              <a:buFont typeface="Wingdings" panose="05000000000000000000" charset="0"/>
              <a:buChar char="n"/>
            </a:pPr>
            <a:r>
              <a:rPr lang="zh-CN" altLang="en-US" sz="2000" b="1" dirty="0">
                <a:latin typeface="微软雅黑" panose="020B0503020204020204" charset="-122"/>
                <a:ea typeface="微软雅黑" panose="020B0503020204020204" charset="-122"/>
                <a:sym typeface="+mn-ea"/>
              </a:rPr>
              <a:t>目标</a:t>
            </a:r>
            <a:r>
              <a:rPr lang="zh-CN" altLang="en-US" sz="2000" b="1" dirty="0">
                <a:latin typeface="微软雅黑" panose="020B0503020204020204" charset="-122"/>
                <a:ea typeface="微软雅黑" panose="020B0503020204020204" charset="-122"/>
                <a:sym typeface="+mn-ea"/>
              </a:rPr>
              <a:t>检测特殊技术</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Object Detection in 20 Years:A Survey</a:t>
            </a:r>
            <a:endParaRPr lang="en-US" altLang="zh-CN" dirty="0">
              <a:effectLst/>
              <a:latin typeface="微软雅黑" panose="020B0503020204020204" charset="-122"/>
              <a:ea typeface="微软雅黑" panose="020B0503020204020204" charset="-122"/>
            </a:endParaRPr>
          </a:p>
        </p:txBody>
      </p:sp>
      <p:sp>
        <p:nvSpPr>
          <p:cNvPr id="7" name="文本框 6"/>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难例挖掘：</a:t>
            </a:r>
            <a:endParaRPr lang="en-US" altLang="zh-CN" b="1" dirty="0">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3"/>
          <a:stretch>
            <a:fillRect/>
          </a:stretch>
        </p:blipFill>
        <p:spPr>
          <a:xfrm>
            <a:off x="630555" y="1478915"/>
            <a:ext cx="6341745" cy="2348865"/>
          </a:xfrm>
          <a:prstGeom prst="rect">
            <a:avLst/>
          </a:prstGeom>
        </p:spPr>
      </p:pic>
      <p:sp>
        <p:nvSpPr>
          <p:cNvPr id="9" name="文本框 8"/>
          <p:cNvSpPr txBox="1"/>
          <p:nvPr/>
        </p:nvSpPr>
        <p:spPr>
          <a:xfrm>
            <a:off x="7329170" y="1379855"/>
            <a:ext cx="4294505" cy="1568450"/>
          </a:xfrm>
          <a:prstGeom prst="rect">
            <a:avLst/>
          </a:prstGeom>
          <a:noFill/>
        </p:spPr>
        <p:txBody>
          <a:bodyPr wrap="square" rtlCol="0">
            <a:spAutoFit/>
          </a:bodyPr>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方向内容</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latin typeface="微软雅黑" panose="020B0503020204020204" charset="-122"/>
                <a:ea typeface="微软雅黑" panose="020B0503020204020204" charset="-122"/>
              </a:rPr>
              <a:t>解决不平衡问题，筛选掉大量的简单否定的内容</a:t>
            </a:r>
            <a:endParaRPr lang="zh-CN" altLang="en-US" sz="1600" dirty="0">
              <a:latin typeface="微软雅黑" panose="020B0503020204020204" charset="-122"/>
              <a:ea typeface="微软雅黑" panose="020B0503020204020204" charset="-122"/>
            </a:endParaRPr>
          </a:p>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主流方向</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Bootstrap</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基于深度学习的难例挖掘</a:t>
            </a:r>
            <a:endParaRPr lang="zh-CN" altLang="en-US"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2557780" cy="398780"/>
          </a:xfrm>
          <a:prstGeom prst="rect">
            <a:avLst/>
          </a:prstGeom>
          <a:noFill/>
        </p:spPr>
        <p:txBody>
          <a:bodyPr wrap="none" rtlCol="0">
            <a:spAutoFit/>
          </a:bodyPr>
          <a:lstStyle/>
          <a:p>
            <a:pPr marL="342900" indent="-342900" algn="l">
              <a:buFont typeface="Wingdings" panose="05000000000000000000" charset="0"/>
              <a:buChar char="n"/>
            </a:pPr>
            <a:r>
              <a:rPr lang="zh-CN" altLang="en-US" sz="2000" b="1" dirty="0">
                <a:latin typeface="微软雅黑" panose="020B0503020204020204" charset="-122"/>
                <a:ea typeface="微软雅黑" panose="020B0503020204020204" charset="-122"/>
                <a:sym typeface="+mn-ea"/>
              </a:rPr>
              <a:t>目标</a:t>
            </a:r>
            <a:r>
              <a:rPr lang="zh-CN" altLang="en-US" sz="2000" b="1" dirty="0">
                <a:latin typeface="微软雅黑" panose="020B0503020204020204" charset="-122"/>
                <a:ea typeface="微软雅黑" panose="020B0503020204020204" charset="-122"/>
                <a:sym typeface="+mn-ea"/>
              </a:rPr>
              <a:t>检测特殊技术</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Object Detection in 20 Years:A Survey</a:t>
            </a:r>
            <a:endParaRPr lang="en-US" altLang="zh-CN" dirty="0">
              <a:effectLst/>
              <a:latin typeface="微软雅黑" panose="020B0503020204020204" charset="-122"/>
              <a:ea typeface="微软雅黑" panose="020B0503020204020204" charset="-122"/>
            </a:endParaRPr>
          </a:p>
        </p:txBody>
      </p:sp>
      <p:sp>
        <p:nvSpPr>
          <p:cNvPr id="7" name="文本框 6"/>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非极大抑制：</a:t>
            </a:r>
            <a:endParaRPr lang="en-US" altLang="zh-CN" b="1" dirty="0">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3"/>
          <a:stretch>
            <a:fillRect/>
          </a:stretch>
        </p:blipFill>
        <p:spPr>
          <a:xfrm>
            <a:off x="398780" y="1478915"/>
            <a:ext cx="7117080" cy="3245485"/>
          </a:xfrm>
          <a:prstGeom prst="rect">
            <a:avLst/>
          </a:prstGeom>
        </p:spPr>
      </p:pic>
      <p:sp>
        <p:nvSpPr>
          <p:cNvPr id="9" name="文本框 8"/>
          <p:cNvSpPr txBox="1"/>
          <p:nvPr/>
        </p:nvSpPr>
        <p:spPr>
          <a:xfrm>
            <a:off x="7665720" y="972185"/>
            <a:ext cx="4294505" cy="1814830"/>
          </a:xfrm>
          <a:prstGeom prst="rect">
            <a:avLst/>
          </a:prstGeom>
          <a:noFill/>
        </p:spPr>
        <p:txBody>
          <a:bodyPr wrap="square" rtlCol="0">
            <a:spAutoFit/>
          </a:bodyPr>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方向内容</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latin typeface="微软雅黑" panose="020B0503020204020204" charset="-122"/>
                <a:ea typeface="微软雅黑" panose="020B0503020204020204" charset="-122"/>
              </a:rPr>
              <a:t>解决相邻的窗口相似度过大的问题</a:t>
            </a:r>
            <a:endParaRPr lang="zh-CN" altLang="en-US" sz="1600" dirty="0">
              <a:latin typeface="微软雅黑" panose="020B0503020204020204" charset="-122"/>
              <a:ea typeface="微软雅黑" panose="020B0503020204020204" charset="-122"/>
            </a:endParaRPr>
          </a:p>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主流方向</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贪心</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边界框聚合</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基于学习的非极大抑制</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完全端到端实现不使用非极大抑制</a:t>
            </a:r>
            <a:endParaRPr lang="zh-CN" altLang="en-US"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tags/tag1.xml><?xml version="1.0" encoding="utf-8"?>
<p:tagLst xmlns:p="http://schemas.openxmlformats.org/presentationml/2006/main">
  <p:tag name="KSO_WM_DIAGRAM_VIRTUALLY_FRAME" val="{&quot;height&quot;:130.17354330708662,&quot;left&quot;:238.70267716535432,&quot;top&quot;:116.24960629921259,&quot;width&quot;:665.8}"/>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DIAGRAM_VIRTUALLY_FRAME" val="{&quot;height&quot;:130.17354330708662,&quot;left&quot;:238.70267716535432,&quot;top&quot;:116.24960629921259,&quot;width&quot;:665.8}"/>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PP_MARK_KEY" val="c7925d13-95db-4618-ac98-c22196edd7f9"/>
  <p:tag name="COMMONDATA" val="eyJoZGlkIjoiZTg3MzIzMDhlODgyZTlkYzQ0OWY3ZDI2YzlhMjBjMGIifQ=="/>
  <p:tag name="commondata" val="eyJoZGlkIjoiNjRkZDE1MjIxMjM2NmMxYzY5Y2M3N2FjNDEyZThkY2QifQ=="/>
</p:tagLst>
</file>

<file path=ppt/tags/tag3.xml><?xml version="1.0" encoding="utf-8"?>
<p:tagLst xmlns:p="http://schemas.openxmlformats.org/presentationml/2006/main">
  <p:tag name="KSO_WM_DIAGRAM_VIRTUALLY_FRAME" val="{&quot;height&quot;:130.17354330708662,&quot;left&quot;:238.70267716535432,&quot;top&quot;:116.24960629921259,&quot;width&quot;:665.8}"/>
</p:tagLst>
</file>

<file path=ppt/tags/tag4.xml><?xml version="1.0" encoding="utf-8"?>
<p:tagLst xmlns:p="http://schemas.openxmlformats.org/presentationml/2006/main">
  <p:tag name="KSO_WM_DIAGRAM_VIRTUALLY_FRAME" val="{&quot;height&quot;:130.17354330708662,&quot;left&quot;:238.70267716535432,&quot;top&quot;:116.24960629921259,&quot;width&quot;:665.8}"/>
</p:tagLst>
</file>

<file path=ppt/tags/tag5.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6.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2083</Words>
  <Application>WPS 演示</Application>
  <PresentationFormat>宽屏</PresentationFormat>
  <Paragraphs>189</Paragraphs>
  <Slides>13</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13</vt:i4>
      </vt:variant>
    </vt:vector>
  </HeadingPairs>
  <TitlesOfParts>
    <vt:vector size="24" baseType="lpstr">
      <vt:lpstr>Arial</vt:lpstr>
      <vt:lpstr>宋体</vt:lpstr>
      <vt:lpstr>Wingdings</vt:lpstr>
      <vt:lpstr>微软雅黑</vt:lpstr>
      <vt:lpstr>Agency FB</vt:lpstr>
      <vt:lpstr>Wingdings</vt:lpstr>
      <vt:lpstr>Arial Unicode MS</vt:lpstr>
      <vt:lpstr>等线 Light</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Zhang</dc:creator>
  <cp:lastModifiedBy>几</cp:lastModifiedBy>
  <cp:revision>2251</cp:revision>
  <dcterms:created xsi:type="dcterms:W3CDTF">2022-05-20T05:18:00Z</dcterms:created>
  <dcterms:modified xsi:type="dcterms:W3CDTF">2024-09-24T05:23:09Z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B4E0230798E74D94B72B46E9C00066D1_12</vt:lpwstr>
  </property>
  <property fmtid="{D5CDD505-2E9C-101B-9397-08002B2CF9AE}" pid="3" name="KSOProductBuildVer">
    <vt:lpwstr>2052-12.1.0.18276</vt:lpwstr>
  </property>
</Properties>
</file>