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1047" r:id="rId4"/>
    <p:sldId id="1007" r:id="rId5"/>
    <p:sldId id="1286" r:id="rId6"/>
    <p:sldId id="1656" r:id="rId8"/>
    <p:sldId id="1785" r:id="rId9"/>
    <p:sldId id="1786" r:id="rId10"/>
    <p:sldId id="1787" r:id="rId11"/>
    <p:sldId id="1788" r:id="rId12"/>
    <p:sldId id="1789" r:id="rId13"/>
    <p:sldId id="1791" r:id="rId14"/>
    <p:sldId id="1792" r:id="rId15"/>
    <p:sldId id="1356" r:id="rId16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Yang" initials="Z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8FDD"/>
    <a:srgbClr val="CFD8E2"/>
    <a:srgbClr val="B268FF"/>
    <a:srgbClr val="D0E0E3"/>
    <a:srgbClr val="F4E0D4"/>
    <a:srgbClr val="EAF2EA"/>
    <a:srgbClr val="F3F3F6"/>
    <a:srgbClr val="FF5353"/>
    <a:srgbClr val="87A6AD"/>
    <a:srgbClr val="8EB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5078" autoAdjust="0"/>
  </p:normalViewPr>
  <p:slideViewPr>
    <p:cSldViewPr snapToGrid="0">
      <p:cViewPr varScale="1">
        <p:scale>
          <a:sx n="89" d="100"/>
          <a:sy n="89" d="100"/>
        </p:scale>
        <p:origin x="3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28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246ED-B8E7-4A2E-94FC-BB8B5D42EE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image" Target="../media/image4.png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tags" Target="../tags/tag16.xml"/><Relationship Id="rId3" Type="http://schemas.openxmlformats.org/officeDocument/2006/relationships/image" Target="../media/image6.png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145280" y="4092257"/>
            <a:ext cx="3308361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日期：</a:t>
            </a:r>
            <a:r>
              <a:rPr lang="en-US" altLang="zh-CN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2024.9.26</a:t>
            </a:r>
            <a:endParaRPr lang="en-US" altLang="zh-CN" sz="28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6765" y="4091940"/>
            <a:ext cx="2964180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汇报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人：朱俊泽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994" y="1565414"/>
            <a:ext cx="726102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近期学习</a:t>
            </a:r>
            <a:r>
              <a:rPr kumimoji="0" lang="zh-CN" altLang="en-US" sz="720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汇报</a:t>
            </a:r>
            <a:endParaRPr kumimoji="0" lang="zh-CN" altLang="en-US" sz="720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752" y="330730"/>
            <a:ext cx="979719" cy="9797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541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检测加速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Object Detection in 20 Years:A Survey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" y="1000760"/>
            <a:ext cx="7047230" cy="43243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665720" y="972185"/>
            <a:ext cx="42945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方向内容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加速目标检测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主流方向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特征图共享：只计算一次整个图像的特征减少冗余的计算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级联检测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网络的修建和量化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轻量化网络设计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计算时的加速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758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02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38225" y="3049270"/>
            <a:ext cx="989012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Attention Is All You Need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End-to-End Object Detection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with Transformers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Uni3DETR: Unified 3D Detection Transformer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2" name="直接箭头连接符 1"/>
          <p:cNvCxnSpPr>
            <a:stCxn id="6" idx="2"/>
          </p:cNvCxnSpPr>
          <p:nvPr/>
        </p:nvCxnSpPr>
        <p:spPr>
          <a:xfrm>
            <a:off x="5983605" y="3826510"/>
            <a:ext cx="635" cy="432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5982970" y="5335905"/>
            <a:ext cx="635" cy="432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455295" y="855980"/>
            <a:ext cx="10541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任务：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55295" y="4596765"/>
            <a:ext cx="1575435" cy="454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贡献：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405" y="6566535"/>
            <a:ext cx="11965305" cy="20383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Chen Z, Zhang Y, Liu D, et al. Hierarchical Integration Diffusion Model for Realistic Image Deblurring[J]. arXiv preprint arXiv:2305.12966, 2023.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真实图像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去模糊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4535" y="5029835"/>
            <a:ext cx="10603865" cy="1501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l" fontAlgn="auto">
              <a:lnSpc>
                <a:spcPts val="2200"/>
              </a:lnSpc>
              <a:buClrTx/>
              <a:buSzTx/>
              <a:buFontTx/>
              <a:buNone/>
            </a:pPr>
            <a:r>
              <a:rPr lang="en-US" sz="1600" dirty="0"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提出了层次集成扩散模型(HI-Diff)，用于逼真的图像去模糊。HI-Diff利用扩散模型的力量来生成信息先验，这些先验被分层地集成到去模糊过程中以获得更好的结果</a:t>
            </a:r>
            <a:r>
              <a:rPr lang="zh-CN" sz="16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 fontAlgn="auto">
              <a:lnSpc>
                <a:spcPts val="2200"/>
              </a:lnSpc>
              <a:buClrTx/>
              <a:buSzTx/>
              <a:buFontTx/>
              <a:buNone/>
            </a:pPr>
            <a:r>
              <a:rPr lang="en-US" sz="1600" dirty="0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我们在高度紧凑的潜在空间中应用扩散模型来生成先验。同时，我们提出了层次集成模块，将先验信息从多个尺度融合到基于回归的模型中，实现了在复杂模糊场景下的泛化。</a:t>
            </a:r>
            <a:endParaRPr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 fontAlgn="auto">
              <a:lnSpc>
                <a:spcPts val="2200"/>
              </a:lnSpc>
              <a:buClrTx/>
              <a:buSzTx/>
              <a:buFontTx/>
              <a:buNone/>
            </a:pPr>
            <a:r>
              <a:rPr lang="en-US" sz="1600" dirty="0"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在合成和真实世界的模糊数据集上进行的广泛实验表明，与最先进的去模糊方法相比，HI-Diff具有优越的性能。</a:t>
            </a:r>
            <a:endParaRPr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14605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Attention Is All You Need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455295" y="161099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动机：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724535" y="2120900"/>
            <a:ext cx="5572760" cy="89471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algn="l" fontAlgn="auto">
              <a:lnSpc>
                <a:spcPts val="2200"/>
              </a:lnSpc>
              <a:buClrTx/>
              <a:buSzTx/>
              <a:buFontTx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降低计算成本，考虑低维潜在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空间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2200"/>
              </a:lnSpc>
              <a:buClrTx/>
              <a:buSzTx/>
              <a:buFontTx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基于回归的方法在解决失真问题上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有优势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2200"/>
              </a:lnSpc>
              <a:buClrTx/>
              <a:buSzTx/>
              <a:buFontTx/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3. 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真实世界中的非均匀模糊，采用分层方法增强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泛化性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55295" y="292417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整体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思路：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724535" y="3429000"/>
            <a:ext cx="5124450" cy="118745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algn="l" fontAlgn="auto">
              <a:lnSpc>
                <a:spcPts val="2200"/>
              </a:lnSpc>
              <a:buClrTx/>
              <a:buSzTx/>
              <a:buFontTx/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第一阶段，通过潜在编码器(LE)将真实图像压缩成高度紧凑的潜在表示作为先验特征。</a:t>
            </a:r>
            <a:endParaRPr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lnSpc>
                <a:spcPts val="2200"/>
              </a:lnSpc>
              <a:buClrTx/>
              <a:buSzTx/>
              <a:buFontTx/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第二阶段，训练一个潜在扩散模型，从高斯噪声中产生潜在空间中的先验特征，并引导Transformer通过HIM。</a:t>
            </a:r>
            <a:endParaRPr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065520" y="1116965"/>
            <a:ext cx="565785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985" y="2095500"/>
            <a:ext cx="71107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THANKS</a:t>
            </a:r>
            <a:endParaRPr kumimoji="0" lang="en-US" altLang="zh-CN" sz="88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4085" y="3540760"/>
            <a:ext cx="4176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谢谢观看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8890" y="866453"/>
            <a:ext cx="1064260" cy="1599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录</a:t>
            </a:r>
            <a:endParaRPr kumimoji="0" lang="zh-CN" altLang="en-US" sz="54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98930" y="1590040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CONTENTS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grpSp>
        <p:nvGrpSpPr>
          <p:cNvPr id="15" name="组合 14"/>
          <p:cNvGrpSpPr/>
          <p:nvPr>
            <p:custDataLst>
              <p:tags r:id="rId2"/>
            </p:custDataLst>
          </p:nvPr>
        </p:nvGrpSpPr>
        <p:grpSpPr>
          <a:xfrm>
            <a:off x="3031524" y="2415834"/>
            <a:ext cx="7280275" cy="2992120"/>
            <a:chOff x="2904524" y="427033"/>
            <a:chExt cx="7280275" cy="2992120"/>
          </a:xfrm>
        </p:grpSpPr>
        <p:sp>
          <p:nvSpPr>
            <p:cNvPr id="16" name="文本框 15"/>
            <p:cNvSpPr txBox="1"/>
            <p:nvPr>
              <p:custDataLst>
                <p:tags r:id="rId3"/>
              </p:custDataLst>
            </p:nvPr>
          </p:nvSpPr>
          <p:spPr>
            <a:xfrm>
              <a:off x="2904524" y="491486"/>
              <a:ext cx="79565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 w="3175">
                    <a:solidFill>
                      <a:srgbClr val="383987"/>
                    </a:solidFill>
                  </a:ln>
                  <a:noFill/>
                  <a:effectLst/>
                  <a:uLnTx/>
                  <a:uFillTx/>
                  <a:latin typeface="Agency FB" panose="020B0503020202020204" pitchFamily="34" charset="0"/>
                  <a:ea typeface="微软雅黑" panose="020B0503020204020204" charset="-122"/>
                  <a:cs typeface="+mn-cs"/>
                  <a:sym typeface="+mn-ea"/>
                </a:rPr>
                <a:t>02</a:t>
              </a:r>
              <a:endPara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4"/>
              </p:custDataLst>
            </p:nvPr>
          </p:nvSpPr>
          <p:spPr>
            <a:xfrm>
              <a:off x="3700179" y="427033"/>
              <a:ext cx="6484620" cy="2992120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marL="0"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endPara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marL="0"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38398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Attention Is All You Need</a:t>
              </a:r>
              <a:endPara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marL="0"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endPara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marL="0"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38398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End-to-End Object Detection</a:t>
              </a:r>
              <a:endPara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marL="0"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38398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with Transformers</a:t>
              </a:r>
              <a:endPara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marL="0"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endPara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marL="0"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38398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Uni3DETR: Unified 3D Detection Transformer</a:t>
              </a:r>
              <a:endPara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marL="0"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endPara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5"/>
            </p:custDataLst>
          </p:nvPr>
        </p:nvGrpSpPr>
        <p:grpSpPr>
          <a:xfrm>
            <a:off x="3031524" y="1476370"/>
            <a:ext cx="8455660" cy="648970"/>
            <a:chOff x="2904524" y="2109148"/>
            <a:chExt cx="8455660" cy="648970"/>
          </a:xfrm>
        </p:grpSpPr>
        <p:sp>
          <p:nvSpPr>
            <p:cNvPr id="8" name="文本框 7"/>
            <p:cNvSpPr txBox="1"/>
            <p:nvPr>
              <p:custDataLst>
                <p:tags r:id="rId6"/>
              </p:custDataLst>
            </p:nvPr>
          </p:nvSpPr>
          <p:spPr>
            <a:xfrm>
              <a:off x="2904524" y="2174236"/>
              <a:ext cx="79565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 w="3175">
                    <a:solidFill>
                      <a:srgbClr val="383987"/>
                    </a:solidFill>
                  </a:ln>
                  <a:noFill/>
                  <a:effectLst/>
                  <a:uLnTx/>
                  <a:uFillTx/>
                  <a:latin typeface="Agency FB" panose="020B0503020202020204" pitchFamily="34" charset="0"/>
                  <a:ea typeface="微软雅黑" panose="020B0503020204020204" charset="-122"/>
                  <a:cs typeface="+mn-cs"/>
                  <a:sym typeface="+mn-ea"/>
                </a:rPr>
                <a:t>01</a:t>
              </a:r>
              <a:endPara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7"/>
              </p:custDataLst>
            </p:nvPr>
          </p:nvSpPr>
          <p:spPr>
            <a:xfrm>
              <a:off x="3897664" y="2109148"/>
              <a:ext cx="7462520" cy="648970"/>
            </a:xfrm>
            <a:prstGeom prst="rect">
              <a:avLst/>
            </a:prstGeom>
            <a:noFill/>
          </p:spPr>
          <p:txBody>
            <a:bodyPr anchor="ctr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dirty="0">
                  <a:solidFill>
                    <a:srgbClr val="38398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Object Detection in 20 Years:A Survey</a:t>
              </a:r>
              <a:endPara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cxnSp>
        <p:nvCxnSpPr>
          <p:cNvPr id="2" name="直接箭头连接符 1"/>
          <p:cNvCxnSpPr/>
          <p:nvPr/>
        </p:nvCxnSpPr>
        <p:spPr>
          <a:xfrm>
            <a:off x="7065645" y="2927350"/>
            <a:ext cx="0" cy="4533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7065645" y="4030345"/>
            <a:ext cx="0" cy="4533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01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989012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Object Detection in 20 Years:A Survey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Object Detection in 20 Years:A Survey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现有方向：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9170" y="1513840"/>
            <a:ext cx="4022725" cy="1915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</a:t>
            </a:r>
            <a:r>
              <a:rPr lang="zh-CN" altLang="en-US"/>
              <a:t>目标检测器模型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数据集和测评指标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目标检测特殊技术：</a:t>
            </a:r>
            <a:endParaRPr lang="zh-CN" altLang="en-US"/>
          </a:p>
          <a:p>
            <a:pPr indent="457200"/>
            <a:r>
              <a:rPr lang="en-US" altLang="zh-CN"/>
              <a:t>3.1语境启动的技术	</a:t>
            </a:r>
            <a:endParaRPr lang="en-US" altLang="zh-CN"/>
          </a:p>
          <a:p>
            <a:pPr indent="457200"/>
            <a:r>
              <a:rPr lang="en-US" altLang="zh-CN">
                <a:sym typeface="+mn-ea"/>
              </a:rPr>
              <a:t>3.2</a:t>
            </a:r>
            <a:r>
              <a:rPr lang="zh-CN" altLang="en-US">
                <a:sym typeface="+mn-ea"/>
              </a:rPr>
              <a:t>多尺度技术</a:t>
            </a:r>
            <a:endParaRPr lang="zh-CN" altLang="en-US"/>
          </a:p>
          <a:p>
            <a:pPr indent="457200"/>
            <a:r>
              <a:rPr lang="en-US" altLang="zh-CN"/>
              <a:t>3.3</a:t>
            </a:r>
            <a:r>
              <a:rPr lang="zh-CN" altLang="en-US"/>
              <a:t>难例挖掘</a:t>
            </a:r>
            <a:endParaRPr lang="zh-CN" altLang="en-US"/>
          </a:p>
          <a:p>
            <a:pPr indent="457200"/>
            <a:r>
              <a:rPr lang="en-US" altLang="zh-CN"/>
              <a:t>3.4</a:t>
            </a:r>
            <a:r>
              <a:rPr lang="zh-CN" altLang="en-US"/>
              <a:t>非极大抑制</a:t>
            </a:r>
            <a:endParaRPr lang="zh-CN" altLang="en-US"/>
          </a:p>
          <a:p>
            <a:pPr indent="457200"/>
            <a:endParaRPr lang="zh-CN" altLang="en-US"/>
          </a:p>
          <a:p>
            <a:pPr indent="457200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79170" y="3521710"/>
            <a:ext cx="4022725" cy="1915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4.</a:t>
            </a:r>
            <a:r>
              <a:rPr lang="zh-CN" altLang="en-US"/>
              <a:t>检测加速、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455295" y="422592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未来方向：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79170" y="4822190"/>
            <a:ext cx="4022725" cy="1915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endParaRPr lang="en-US"/>
          </a:p>
        </p:txBody>
      </p:sp>
      <p:sp>
        <p:nvSpPr>
          <p:cNvPr id="17" name="文本框 16"/>
          <p:cNvSpPr txBox="1"/>
          <p:nvPr/>
        </p:nvSpPr>
        <p:spPr>
          <a:xfrm>
            <a:off x="979170" y="4822190"/>
            <a:ext cx="4022725" cy="1915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</a:t>
            </a:r>
            <a:r>
              <a:rPr lang="en-US" altLang="zh-CN" b="1"/>
              <a:t>3D</a:t>
            </a:r>
            <a:r>
              <a:rPr lang="zh-CN" altLang="en-US" b="1"/>
              <a:t>物体检测</a:t>
            </a:r>
            <a:endParaRPr lang="zh-CN" altLang="en-US"/>
          </a:p>
          <a:p>
            <a:pPr indent="457200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230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目标检测器模型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Object Detection in 20 Years:A Survey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" y="1000760"/>
            <a:ext cx="6407150" cy="3284855"/>
          </a:xfrm>
          <a:prstGeom prst="rect">
            <a:avLst/>
          </a:prstGeom>
        </p:spPr>
      </p:pic>
      <p:sp>
        <p:nvSpPr>
          <p:cNvPr id="4" name="图文框 3"/>
          <p:cNvSpPr/>
          <p:nvPr/>
        </p:nvSpPr>
        <p:spPr>
          <a:xfrm>
            <a:off x="5252085" y="2155825"/>
            <a:ext cx="1068070" cy="241935"/>
          </a:xfrm>
          <a:prstGeom prst="fram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42760" y="1356360"/>
            <a:ext cx="514477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方向内容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基于现有的模型或者新开发的模型进行模型的开发或者修改迭代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主流方向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两阶段检测器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--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高精度但是慢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单阶段检测器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--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快但是精度相对低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 indent="0" algn="l">
              <a:buClrTx/>
              <a:buSzTx/>
              <a:buFont typeface="Arial" panose="020B0604020202020204" pitchFamily="34" charset="0"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可研究内容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小目标检测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模型修改迭代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模型的跨模态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模型的泛化能力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2557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数据集和测评指标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Object Detection in 20 Years:A Survey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" y="1630680"/>
            <a:ext cx="7633335" cy="205422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55295" y="972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数据集：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455295" y="3836670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测评指标：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95" y="4314825"/>
            <a:ext cx="6186170" cy="207899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644765" y="601980"/>
            <a:ext cx="429450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方向内容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可以对数据集进行分析、结合、或者提出新的数据集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主流方向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sz="1600" dirty="0">
                <a:latin typeface="微软雅黑" panose="020B0503020204020204" charset="-122"/>
                <a:ea typeface="微软雅黑" panose="020B0503020204020204" charset="-122"/>
              </a:rPr>
              <a:t>介绍新的数据集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--</a:t>
            </a:r>
            <a:r>
              <a:rPr lang="zh-CN" altLang="en-US" sz="1600">
                <a:sym typeface="+mn-ea"/>
              </a:rPr>
              <a:t>Objects365: A Large-scale, High-quality Dataset for Object Detection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整合现有的数据集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--</a:t>
            </a:r>
            <a:r>
              <a:rPr lang="zh-CN" altLang="en-US" sz="1600">
                <a:sym typeface="+mn-ea"/>
              </a:rPr>
              <a:t>Detection Hub: Unifying Object Detection Datasets via Query Adaptation on Language Embedding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48830" y="3566160"/>
            <a:ext cx="429450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方向内容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对模型在数据集的测评之后的效果评估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主流方向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介绍（评估）测评指标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--</a:t>
            </a:r>
            <a:r>
              <a:rPr lang="zh-CN" altLang="en-US" sz="1600">
                <a:sym typeface="+mn-ea"/>
              </a:rPr>
              <a:t>A Survey on Performance Metrics for</a:t>
            </a:r>
            <a:endParaRPr lang="zh-CN" altLang="en-US" sz="1600"/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Object-Detection Algorithms</a:t>
            </a:r>
            <a:endParaRPr lang="zh-CN" altLang="en-US" sz="1600"/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跨领域评估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--</a:t>
            </a:r>
            <a:r>
              <a:rPr lang="zh-CN" altLang="en-US" sz="1600"/>
              <a:t>Domain Adaptive Object Detection via Gradient Detach Based Stacked Complementary Losses</a:t>
            </a:r>
            <a:r>
              <a:rPr lang="en-US" altLang="zh-CN" sz="1600"/>
              <a:t> </a:t>
            </a:r>
            <a:r>
              <a:rPr lang="zh-CN" altLang="en-US" sz="1600"/>
              <a:t>提高测评指标对不同数据集的测评能力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多维度评估，结合精度、测评速度、鲁棒性等等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2557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目标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检测特殊技术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Object Detection in 20 Years:A Survey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多尺度检测：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5" y="1550035"/>
            <a:ext cx="5122545" cy="248539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582295" y="3884930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语境启动：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95" y="4391660"/>
            <a:ext cx="5743575" cy="238950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412865" y="1550035"/>
            <a:ext cx="42945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方向内容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解决检测目标大小比例不同的问题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主流方向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对象提议：预先计算好候选窗口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深度回归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无锚点检测：深度回归预测边界框的坐标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多参考/多分辨率检测：定义一组参考，在图像的每个位置锚定(包括框和点)，然后根据这些参考预测检测框。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96050" y="4035425"/>
            <a:ext cx="429450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方向内容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模拟人识别物体的方式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--“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通过环境来辅助识别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”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主流方向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全局上下文检测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本地信息检测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上下文交互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2557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目标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检测特殊技术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Object Detection in 20 Years:A Survey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难例挖掘：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" y="1478915"/>
            <a:ext cx="6341745" cy="23488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329170" y="1379855"/>
            <a:ext cx="42945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方向内容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解决不平衡问题，筛选掉大量的简单否定的内容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主流方向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Bootstrap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基于深度学习的难例挖掘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2557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目标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检测特殊技术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Object Detection in 20 Years:A Survey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非极大抑制：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80" y="1478915"/>
            <a:ext cx="7117080" cy="32454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665720" y="972185"/>
            <a:ext cx="429450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方向内容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解决相邻的窗口相似度过大的问题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主流方向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贪心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边界框聚合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基于学习的非极大抑制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完全端到端实现不使用非极大抑制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PP_MARK_KEY" val="c7925d13-95db-4618-ac98-c22196edd7f9"/>
  <p:tag name="COMMONDATA" val="eyJoZGlkIjoiZTg3MzIzMDhlODgyZTlkYzQ0OWY3ZDI2YzlhMjBjMGIifQ=="/>
  <p:tag name="commondata" val="eyJoZGlkIjoiNjRkZDE1MjIxMjM2NmMxYzY5Y2M3N2FjNDEyZThkY2QifQ=="/>
</p:tagLst>
</file>

<file path=ppt/tags/tag3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4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5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6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2248</Words>
  <Application>WPS 演示</Application>
  <PresentationFormat>宽屏</PresentationFormat>
  <Paragraphs>192</Paragraphs>
  <Slides>13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Agency FB</vt:lpstr>
      <vt:lpstr>Wingdings</vt:lpstr>
      <vt:lpstr>汉仪劲楷简</vt:lpstr>
      <vt:lpstr>Arial Unicode MS</vt:lpstr>
      <vt:lpstr>等线 Light</vt:lpstr>
      <vt:lpstr>等线</vt:lpstr>
      <vt:lpstr>Calibri</vt:lpstr>
      <vt:lpstr>Helvetica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Zhang</dc:creator>
  <cp:lastModifiedBy>几</cp:lastModifiedBy>
  <cp:revision>2250</cp:revision>
  <dcterms:created xsi:type="dcterms:W3CDTF">2022-05-20T05:18:00Z</dcterms:created>
  <dcterms:modified xsi:type="dcterms:W3CDTF">2024-09-24T05:11:22Z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B4E0230798E74D94B72B46E9C00066D1_12</vt:lpwstr>
  </property>
  <property fmtid="{D5CDD505-2E9C-101B-9397-08002B2CF9AE}" pid="3" name="KSOProductBuildVer">
    <vt:lpwstr>2052-12.1.0.18276</vt:lpwstr>
  </property>
</Properties>
</file>