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493" r:id="rId5"/>
    <p:sldId id="1590" r:id="rId6"/>
    <p:sldId id="1595" r:id="rId8"/>
    <p:sldId id="1593" r:id="rId9"/>
    <p:sldId id="1596" r:id="rId10"/>
    <p:sldId id="1597" r:id="rId11"/>
    <p:sldId id="1598" r:id="rId12"/>
    <p:sldId id="1599" r:id="rId13"/>
    <p:sldId id="1594" r:id="rId14"/>
    <p:sldId id="1600" r:id="rId15"/>
    <p:sldId id="1601" r:id="rId16"/>
    <p:sldId id="1602" r:id="rId17"/>
    <p:sldId id="1582" r:id="rId18"/>
    <p:sldId id="135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6.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14.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2025.2.7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Guiding Medical Vision-Language Models with Explicit Visual Prompts: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Framework Design and Comprehensive Exploration of Prompt Variations 2025 Arxiv</a:t>
            </a:r>
            <a:endParaRPr lang="en-US" altLang="zh-CN" dirty="0">
              <a:effectLst/>
              <a:latin typeface="微软雅黑" panose="020B0503020204020204" charset="-122"/>
              <a:ea typeface="微软雅黑" panose="020B0503020204020204" charset="-122"/>
              <a:sym typeface="+mn-ea"/>
            </a:endParaRPr>
          </a:p>
        </p:txBody>
      </p:sp>
      <p:sp>
        <p:nvSpPr>
          <p:cNvPr id="10" name="文本框 9"/>
          <p:cNvSpPr txBox="1"/>
          <p:nvPr/>
        </p:nvSpPr>
        <p:spPr>
          <a:xfrm>
            <a:off x="2760345" y="5140960"/>
            <a:ext cx="6861810" cy="1198880"/>
          </a:xfrm>
          <a:prstGeom prst="rect">
            <a:avLst/>
          </a:prstGeom>
          <a:noFill/>
        </p:spPr>
        <p:txBody>
          <a:bodyPr wrap="square" rtlCol="0" anchor="t">
            <a:spAutoFit/>
          </a:bodyPr>
          <a:p>
            <a:pPr algn="ctr"/>
            <a:r>
              <a:rPr lang="zh-CN">
                <a:latin typeface="Times New Roman" panose="02020603050405020304" pitchFamily="18" charset="0"/>
                <a:cs typeface="Times New Roman" panose="02020603050405020304" pitchFamily="18" charset="0"/>
                <a:sym typeface="+mn-ea"/>
              </a:rPr>
              <a:t>第二步利用</a:t>
            </a:r>
            <a:r>
              <a:rPr lang="en-US" altLang="zh-CN">
                <a:latin typeface="Times New Roman" panose="02020603050405020304" pitchFamily="18" charset="0"/>
                <a:cs typeface="Times New Roman" panose="02020603050405020304" pitchFamily="18" charset="0"/>
                <a:sym typeface="+mn-ea"/>
              </a:rPr>
              <a:t>LLM</a:t>
            </a:r>
            <a:r>
              <a:rPr lang="zh-CN" altLang="en-US">
                <a:latin typeface="Times New Roman" panose="02020603050405020304" pitchFamily="18" charset="0"/>
                <a:cs typeface="Times New Roman" panose="02020603050405020304" pitchFamily="18" charset="0"/>
                <a:sym typeface="+mn-ea"/>
              </a:rPr>
              <a:t>针对</a:t>
            </a:r>
            <a:r>
              <a:rPr lang="en-US" altLang="zh-CN">
                <a:latin typeface="Times New Roman" panose="02020603050405020304" pitchFamily="18" charset="0"/>
                <a:cs typeface="Times New Roman" panose="02020603050405020304" pitchFamily="18" charset="0"/>
                <a:sym typeface="+mn-ea"/>
              </a:rPr>
              <a:t>Q</a:t>
            </a:r>
            <a:r>
              <a:rPr lang="zh-CN" altLang="en-US">
                <a:latin typeface="Times New Roman" panose="02020603050405020304" pitchFamily="18" charset="0"/>
                <a:cs typeface="Times New Roman" panose="02020603050405020304" pitchFamily="18" charset="0"/>
                <a:sym typeface="+mn-ea"/>
              </a:rPr>
              <a:t>问题提示</a:t>
            </a:r>
            <a:r>
              <a:rPr lang="en-US" altLang="zh-CN">
                <a:latin typeface="Times New Roman" panose="02020603050405020304" pitchFamily="18" charset="0"/>
                <a:cs typeface="Times New Roman" panose="02020603050405020304" pitchFamily="18" charset="0"/>
                <a:sym typeface="+mn-ea"/>
              </a:rPr>
              <a:t>ROI</a:t>
            </a:r>
            <a:r>
              <a:rPr lang="zh-CN" altLang="en-US">
                <a:latin typeface="Times New Roman" panose="02020603050405020304" pitchFamily="18" charset="0"/>
                <a:cs typeface="Times New Roman" panose="02020603050405020304" pitchFamily="18" charset="0"/>
                <a:sym typeface="+mn-ea"/>
              </a:rPr>
              <a:t>区域的</a:t>
            </a:r>
            <a:r>
              <a:rPr lang="en-US" altLang="zh-CN">
                <a:latin typeface="Times New Roman" panose="02020603050405020304" pitchFamily="18" charset="0"/>
                <a:cs typeface="Times New Roman" panose="02020603050405020304" pitchFamily="18" charset="0"/>
                <a:sym typeface="+mn-ea"/>
              </a:rPr>
              <a:t>visual</a:t>
            </a:r>
            <a:r>
              <a:rPr lang="zh-CN" altLang="en-US">
                <a:latin typeface="Times New Roman" panose="02020603050405020304" pitchFamily="18" charset="0"/>
                <a:cs typeface="Times New Roman" panose="02020603050405020304" pitchFamily="18" charset="0"/>
                <a:sym typeface="+mn-ea"/>
              </a:rPr>
              <a:t>提示生成</a:t>
            </a:r>
            <a:endParaRPr lang="zh-CN" altLang="en-US">
              <a:latin typeface="Times New Roman" panose="02020603050405020304" pitchFamily="18" charset="0"/>
              <a:cs typeface="Times New Roman" panose="02020603050405020304" pitchFamily="18" charset="0"/>
              <a:sym typeface="+mn-ea"/>
            </a:endParaRPr>
          </a:p>
          <a:p>
            <a:pPr algn="ctr"/>
            <a:endParaRPr lang="zh-CN" altLang="en-US">
              <a:latin typeface="Times New Roman" panose="02020603050405020304" pitchFamily="18" charset="0"/>
              <a:cs typeface="Times New Roman" panose="02020603050405020304" pitchFamily="18" charset="0"/>
              <a:sym typeface="+mn-ea"/>
            </a:endParaRPr>
          </a:p>
          <a:p>
            <a:pPr algn="ctr"/>
            <a:endParaRPr lang="zh-CN" altLang="en-US">
              <a:latin typeface="Times New Roman" panose="02020603050405020304" pitchFamily="18" charset="0"/>
              <a:cs typeface="Times New Roman" panose="02020603050405020304" pitchFamily="18" charset="0"/>
              <a:sym typeface="+mn-ea"/>
            </a:endParaRPr>
          </a:p>
          <a:p>
            <a:pPr algn="ctr"/>
            <a:r>
              <a:rPr lang="zh-CN" altLang="en-US">
                <a:latin typeface="Times New Roman" panose="02020603050405020304" pitchFamily="18" charset="0"/>
                <a:cs typeface="Times New Roman" panose="02020603050405020304" pitchFamily="18" charset="0"/>
                <a:sym typeface="+mn-ea"/>
              </a:rPr>
              <a:t>最后一步微调下游指定任务（分期、诊断、描述、分割）</a:t>
            </a:r>
            <a:endParaRPr lang="zh-CN" altLang="en-US">
              <a:latin typeface="Times New Roman" panose="02020603050405020304" pitchFamily="18" charset="0"/>
              <a:cs typeface="Times New Roman" panose="02020603050405020304" pitchFamily="18" charset="0"/>
              <a:sym typeface="+mn-ea"/>
            </a:endParaRPr>
          </a:p>
        </p:txBody>
      </p:sp>
      <p:pic>
        <p:nvPicPr>
          <p:cNvPr id="3" name="图片 2"/>
          <p:cNvPicPr>
            <a:picLocks noChangeAspect="1"/>
          </p:cNvPicPr>
          <p:nvPr/>
        </p:nvPicPr>
        <p:blipFill>
          <a:blip r:embed="rId2"/>
          <a:stretch>
            <a:fillRect/>
          </a:stretch>
        </p:blipFill>
        <p:spPr>
          <a:xfrm>
            <a:off x="2487295" y="539750"/>
            <a:ext cx="7134860" cy="4491990"/>
          </a:xfrm>
          <a:prstGeom prst="rect">
            <a:avLst/>
          </a:prstGeom>
        </p:spPr>
      </p:pic>
      <p:cxnSp>
        <p:nvCxnSpPr>
          <p:cNvPr id="11" name="肘形连接符 10"/>
          <p:cNvCxnSpPr>
            <a:endCxn id="10" idx="0"/>
          </p:cNvCxnSpPr>
          <p:nvPr/>
        </p:nvCxnSpPr>
        <p:spPr>
          <a:xfrm rot="5400000">
            <a:off x="5652770" y="2949575"/>
            <a:ext cx="2729230" cy="1652905"/>
          </a:xfrm>
          <a:prstGeom prst="bentConnector3">
            <a:avLst>
              <a:gd name="adj1" fmla="val 50012"/>
            </a:avLst>
          </a:prstGeom>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3"/>
          <a:stretch>
            <a:fillRect/>
          </a:stretch>
        </p:blipFill>
        <p:spPr>
          <a:xfrm>
            <a:off x="5095875" y="5462270"/>
            <a:ext cx="2537460" cy="556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二分类分期问题</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工作目录</a:t>
            </a:r>
            <a:endParaRPr lang="zh-CN" altLang="en-US" sz="2000" b="1" dirty="0">
              <a:latin typeface="微软雅黑" panose="020B0503020204020204" charset="-122"/>
              <a:ea typeface="微软雅黑" panose="020B0503020204020204" charset="-122"/>
            </a:endParaRPr>
          </a:p>
        </p:txBody>
      </p:sp>
      <p:sp>
        <p:nvSpPr>
          <p:cNvPr id="3" name="文本框 2"/>
          <p:cNvSpPr txBox="1"/>
          <p:nvPr/>
        </p:nvSpPr>
        <p:spPr>
          <a:xfrm>
            <a:off x="144145" y="976630"/>
            <a:ext cx="11734165" cy="1476375"/>
          </a:xfrm>
          <a:prstGeom prst="rect">
            <a:avLst/>
          </a:prstGeom>
          <a:noFill/>
        </p:spPr>
        <p:txBody>
          <a:bodyPr wrap="square" rtlCol="0">
            <a:spAutoFit/>
          </a:bodyPr>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视频分期问题</a:t>
            </a:r>
            <a:endParaRPr lang="zh-CN" altLang="en-US">
              <a:latin typeface="Times New Roman" panose="02020603050405020304" pitchFamily="18" charset="0"/>
              <a:cs typeface="Times New Roman" panose="02020603050405020304" pitchFamily="18" charset="0"/>
            </a:endParaRPr>
          </a:p>
          <a:p>
            <a:pPr marL="457200" lvl="1" indent="457200" algn="l"/>
            <a:r>
              <a:rPr lang="zh-CN" altLang="en-US">
                <a:solidFill>
                  <a:schemeClr val="bg2"/>
                </a:solidFill>
                <a:latin typeface="Times New Roman" panose="02020603050405020304" pitchFamily="18" charset="0"/>
                <a:cs typeface="Times New Roman" panose="02020603050405020304" pitchFamily="18" charset="0"/>
              </a:rPr>
              <a:t>使用大模型的：</a:t>
            </a:r>
            <a:endParaRPr lang="en-US" altLang="zh-CN">
              <a:latin typeface="Times New Roman" panose="02020603050405020304" pitchFamily="18" charset="0"/>
              <a:cs typeface="Times New Roman" panose="02020603050405020304" pitchFamily="18" charset="0"/>
            </a:endParaRPr>
          </a:p>
          <a:p>
            <a:pPr marL="457200" lvl="1" indent="457200" algn="l">
              <a:buNone/>
            </a:pPr>
            <a:r>
              <a:rPr lang="zh-CN" altLang="en-US">
                <a:solidFill>
                  <a:schemeClr val="tx1"/>
                </a:solidFill>
                <a:latin typeface="Times New Roman" panose="02020603050405020304" pitchFamily="18" charset="0"/>
                <a:cs typeface="Times New Roman" panose="02020603050405020304" pitchFamily="18" charset="0"/>
              </a:rPr>
              <a:t>未使用大模型的：</a:t>
            </a:r>
            <a:endParaRPr lang="zh-CN" altLang="en-US">
              <a:solidFill>
                <a:schemeClr val="tx1"/>
              </a:solidFill>
              <a:latin typeface="Times New Roman" panose="02020603050405020304" pitchFamily="18" charset="0"/>
              <a:cs typeface="Times New Roman" panose="02020603050405020304" pitchFamily="18" charset="0"/>
            </a:endParaRPr>
          </a:p>
          <a:p>
            <a:pPr marL="457200" lvl="1" indent="457200" algn="l">
              <a:buNone/>
            </a:pPr>
            <a:endParaRPr lang="zh-CN"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a:latin typeface="微软雅黑" panose="020B0503020204020204" charset="-122"/>
                <a:ea typeface="微软雅黑" panose="020B0503020204020204" charset="-122"/>
                <a:sym typeface="+mn-ea"/>
              </a:rPr>
              <a:t>Lu X, Liu X, Xiao Z, et al. Self-supervised dual-head attentional bootstrap learning network for prostate cancer screening in transrectal ultrasound images[J]. Computers in Biology and Medicine, 2023</a:t>
            </a:r>
            <a:endParaRPr lang="en-US" altLang="zh-CN" dirty="0">
              <a:effectLst/>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3442970" y="1235075"/>
            <a:ext cx="8749030" cy="3792855"/>
          </a:xfrm>
          <a:prstGeom prst="rect">
            <a:avLst/>
          </a:prstGeom>
        </p:spPr>
      </p:pic>
      <p:sp>
        <p:nvSpPr>
          <p:cNvPr id="2" name="文本框 1"/>
          <p:cNvSpPr txBox="1"/>
          <p:nvPr/>
        </p:nvSpPr>
        <p:spPr>
          <a:xfrm>
            <a:off x="391581" y="124440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任务</a:t>
            </a:r>
            <a:endParaRPr lang="zh-CN" altLang="en-US" sz="2000" b="1" dirty="0">
              <a:latin typeface="微软雅黑" panose="020B0503020204020204" charset="-122"/>
              <a:ea typeface="微软雅黑" panose="020B0503020204020204" charset="-122"/>
            </a:endParaRPr>
          </a:p>
        </p:txBody>
      </p:sp>
      <p:sp>
        <p:nvSpPr>
          <p:cNvPr id="6" name="文本框 5"/>
          <p:cNvSpPr txBox="1"/>
          <p:nvPr/>
        </p:nvSpPr>
        <p:spPr>
          <a:xfrm>
            <a:off x="391581" y="234803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贡献</a:t>
            </a:r>
            <a:endParaRPr lang="zh-CN" altLang="en-US" sz="2000" b="1" dirty="0">
              <a:latin typeface="微软雅黑" panose="020B0503020204020204" charset="-122"/>
              <a:ea typeface="微软雅黑" panose="020B0503020204020204" charset="-122"/>
            </a:endParaRPr>
          </a:p>
        </p:txBody>
      </p:sp>
      <p:sp>
        <p:nvSpPr>
          <p:cNvPr id="9" name="文本框 8"/>
          <p:cNvSpPr txBox="1"/>
          <p:nvPr/>
        </p:nvSpPr>
        <p:spPr>
          <a:xfrm>
            <a:off x="852170" y="1739900"/>
            <a:ext cx="2531745" cy="368300"/>
          </a:xfrm>
          <a:prstGeom prst="rect">
            <a:avLst/>
          </a:prstGeom>
          <a:noFill/>
        </p:spPr>
        <p:txBody>
          <a:bodyPr wrap="square" rtlCol="0" anchor="t">
            <a:spAutoFit/>
          </a:bodyPr>
          <a:p>
            <a:r>
              <a:rPr lang="zh-CN">
                <a:latin typeface="Times New Roman" panose="02020603050405020304" pitchFamily="18" charset="0"/>
                <a:cs typeface="Times New Roman" panose="02020603050405020304" pitchFamily="18" charset="0"/>
                <a:sym typeface="+mn-ea"/>
              </a:rPr>
              <a:t>前列腺的视频分类</a:t>
            </a:r>
            <a:endParaRPr lang="zh-CN">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852170" y="2747010"/>
            <a:ext cx="2531745" cy="645160"/>
          </a:xfrm>
          <a:prstGeom prst="rect">
            <a:avLst/>
          </a:prstGeom>
          <a:noFill/>
        </p:spPr>
        <p:txBody>
          <a:bodyPr wrap="square" rtlCol="0" anchor="t">
            <a:spAutoFit/>
          </a:bodyPr>
          <a:p>
            <a:r>
              <a:rPr lang="zh-CN">
                <a:latin typeface="Times New Roman" panose="02020603050405020304" pitchFamily="18" charset="0"/>
                <a:cs typeface="Times New Roman" panose="02020603050405020304" pitchFamily="18" charset="0"/>
                <a:sym typeface="+mn-ea"/>
              </a:rPr>
              <a:t>自监督的分类前列腺问题，做出程度诊断</a:t>
            </a:r>
            <a:endParaRPr lang="zh-CN">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a:latin typeface="微软雅黑" panose="020B0503020204020204" charset="-122"/>
                <a:ea typeface="微软雅黑" panose="020B0503020204020204" charset="-122"/>
                <a:sym typeface="+mn-ea"/>
              </a:rPr>
              <a:t>Lu X, Liu X, Xiao Z, et al. Self-supervised dual-head attentional bootstrap learning network for prostate cancer screening in transrectal ultrasound images[J]. Computers in Biology and Medicine, 2023</a:t>
            </a:r>
            <a:endParaRPr lang="en-US" altLang="zh-CN" dirty="0">
              <a:effectLst/>
              <a:latin typeface="微软雅黑" panose="020B0503020204020204" charset="-122"/>
              <a:ea typeface="微软雅黑" panose="020B0503020204020204" charset="-122"/>
            </a:endParaRPr>
          </a:p>
        </p:txBody>
      </p:sp>
      <p:sp>
        <p:nvSpPr>
          <p:cNvPr id="8" name="文本框 7"/>
          <p:cNvSpPr txBox="1"/>
          <p:nvPr/>
        </p:nvSpPr>
        <p:spPr>
          <a:xfrm>
            <a:off x="241300" y="1489710"/>
            <a:ext cx="6346190" cy="4030980"/>
          </a:xfrm>
          <a:prstGeom prst="rect">
            <a:avLst/>
          </a:prstGeom>
          <a:noFill/>
        </p:spPr>
        <p:txBody>
          <a:bodyPr wrap="square" rtlCol="0" anchor="t">
            <a:spAutoFit/>
          </a:bodyPr>
          <a:p>
            <a:r>
              <a:rPr lang="zh-CN" sz="1600" dirty="0">
                <a:latin typeface="微软雅黑" panose="020B0503020204020204" charset="-122"/>
                <a:ea typeface="微软雅黑" panose="020B0503020204020204" charset="-122"/>
                <a:sym typeface="+mn-ea"/>
              </a:rPr>
              <a:t>提出一个自监督的双头注意力的学习网络</a:t>
            </a:r>
            <a:r>
              <a:rPr lang="en-US" altLang="zh-CN" sz="1600" dirty="0">
                <a:latin typeface="微软雅黑" panose="020B0503020204020204" charset="-122"/>
                <a:ea typeface="微软雅黑" panose="020B0503020204020204" charset="-122"/>
                <a:sym typeface="+mn-ea"/>
              </a:rPr>
              <a:t>SDABL</a:t>
            </a:r>
            <a:r>
              <a:rPr lang="zh-CN" altLang="en-US" sz="1600" dirty="0">
                <a:latin typeface="微软雅黑" panose="020B0503020204020204" charset="-122"/>
                <a:ea typeface="微软雅黑" panose="020B0503020204020204" charset="-122"/>
                <a:sym typeface="+mn-ea"/>
              </a:rPr>
              <a:t>，结合</a:t>
            </a:r>
            <a:r>
              <a:rPr lang="en-US" altLang="zh-CN" sz="1600" dirty="0">
                <a:latin typeface="微软雅黑" panose="020B0503020204020204" charset="-122"/>
                <a:ea typeface="微软雅黑" panose="020B0503020204020204" charset="-122"/>
                <a:sym typeface="+mn-ea"/>
              </a:rPr>
              <a:t>BYOL</a:t>
            </a:r>
            <a:r>
              <a:rPr lang="zh-CN" altLang="en-US" sz="1600" dirty="0">
                <a:latin typeface="微软雅黑" panose="020B0503020204020204" charset="-122"/>
                <a:ea typeface="微软雅黑" panose="020B0503020204020204" charset="-122"/>
                <a:sym typeface="+mn-ea"/>
              </a:rPr>
              <a:t>的思想实现自监督。</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先执行了一个</a:t>
            </a:r>
            <a:r>
              <a:rPr lang="zh-CN" altLang="en-US" sz="1600" b="1" dirty="0">
                <a:latin typeface="微软雅黑" panose="020B0503020204020204" charset="-122"/>
                <a:ea typeface="微软雅黑" panose="020B0503020204020204" charset="-122"/>
                <a:sym typeface="+mn-ea"/>
              </a:rPr>
              <a:t>数据增强</a:t>
            </a:r>
            <a:r>
              <a:rPr lang="zh-CN" altLang="en-US" sz="1600" dirty="0">
                <a:latin typeface="微软雅黑" panose="020B0503020204020204" charset="-122"/>
                <a:ea typeface="微软雅黑" panose="020B0503020204020204" charset="-122"/>
                <a:sym typeface="+mn-ea"/>
              </a:rPr>
              <a:t>，增强操作包括：颜色抖动、灰度化、翻转、随机裁剪和高斯模糊。</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然后执行一个双路径网络包括一个在线网络</a:t>
            </a:r>
            <a:r>
              <a:rPr lang="en-US" altLang="zh-CN" sz="1600" dirty="0">
                <a:latin typeface="微软雅黑" panose="020B0503020204020204" charset="-122"/>
                <a:ea typeface="微软雅黑" panose="020B0503020204020204" charset="-122"/>
                <a:sym typeface="+mn-ea"/>
              </a:rPr>
              <a:t> (Online-Net) </a:t>
            </a:r>
            <a:r>
              <a:rPr lang="zh-CN" altLang="en-US" sz="1600" dirty="0">
                <a:latin typeface="微软雅黑" panose="020B0503020204020204" charset="-122"/>
                <a:ea typeface="微软雅黑" panose="020B0503020204020204" charset="-122"/>
                <a:sym typeface="+mn-ea"/>
              </a:rPr>
              <a:t>和目标网络</a:t>
            </a:r>
            <a:r>
              <a:rPr lang="en-US" altLang="zh-CN" sz="1600" dirty="0">
                <a:latin typeface="微软雅黑" panose="020B0503020204020204" charset="-122"/>
                <a:ea typeface="微软雅黑" panose="020B0503020204020204" charset="-122"/>
                <a:sym typeface="+mn-ea"/>
              </a:rPr>
              <a:t> (Target-Net)</a:t>
            </a:r>
            <a:r>
              <a:rPr lang="zh-CN" altLang="en-US" sz="1600" dirty="0">
                <a:latin typeface="微软雅黑" panose="020B0503020204020204" charset="-122"/>
                <a:ea typeface="微软雅黑" panose="020B0503020204020204" charset="-122"/>
                <a:sym typeface="+mn-ea"/>
              </a:rPr>
              <a:t>。两个路径网络具有相同的结构和参数共享，但目标网络的参数通过指数移动平均</a:t>
            </a:r>
            <a:r>
              <a:rPr lang="en-US" altLang="zh-CN" sz="1600" dirty="0">
                <a:latin typeface="微软雅黑" panose="020B0503020204020204" charset="-122"/>
                <a:ea typeface="微软雅黑" panose="020B0503020204020204" charset="-122"/>
                <a:sym typeface="+mn-ea"/>
              </a:rPr>
              <a:t> (EMA) </a:t>
            </a:r>
            <a:r>
              <a:rPr lang="zh-CN" altLang="en-US" sz="1600" dirty="0">
                <a:latin typeface="微软雅黑" panose="020B0503020204020204" charset="-122"/>
                <a:ea typeface="微软雅黑" panose="020B0503020204020204" charset="-122"/>
                <a:sym typeface="+mn-ea"/>
              </a:rPr>
              <a:t>更新。</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之后经过注意模块优化特征图</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通过联合位置损失和通道损失，最大化两个增强视图间的嵌入特征一致性</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6719570" y="1000760"/>
            <a:ext cx="5024120" cy="2178050"/>
          </a:xfrm>
          <a:prstGeom prst="rect">
            <a:avLst/>
          </a:prstGeom>
        </p:spPr>
      </p:pic>
      <p:pic>
        <p:nvPicPr>
          <p:cNvPr id="6" name="图片 5"/>
          <p:cNvPicPr>
            <a:picLocks noChangeAspect="1"/>
          </p:cNvPicPr>
          <p:nvPr/>
        </p:nvPicPr>
        <p:blipFill>
          <a:blip r:embed="rId3"/>
          <a:stretch>
            <a:fillRect/>
          </a:stretch>
        </p:blipFill>
        <p:spPr>
          <a:xfrm>
            <a:off x="6587490" y="3853180"/>
            <a:ext cx="5410200" cy="1397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1337945"/>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Lu X, Liu X, Xiao Z, et al. Self-supervised dual-head attentional bootstrap learning network for prostate cancer screening in transrectal ultrasound images[J]. Computers in Biology and Medicine, 2023, 165: 107337..</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41300" y="2411730"/>
            <a:ext cx="5389880" cy="2553335"/>
          </a:xfrm>
          <a:prstGeom prst="rect">
            <a:avLst/>
          </a:prstGeom>
          <a:noFill/>
        </p:spPr>
        <p:txBody>
          <a:bodyPr wrap="square" rtlCol="0" anchor="t">
            <a:spAutoFit/>
          </a:bodyPr>
          <a:p>
            <a:r>
              <a:rPr lang="en-US" altLang="zh-CN" sz="1600" dirty="0">
                <a:latin typeface="微软雅黑" panose="020B0503020204020204" charset="-122"/>
                <a:ea typeface="微软雅黑" panose="020B0503020204020204" charset="-122"/>
                <a:sym typeface="+mn-ea"/>
              </a:rPr>
              <a:t>SPAM</a:t>
            </a:r>
            <a:r>
              <a:rPr lang="zh-CN" altLang="en-US" sz="1600" dirty="0">
                <a:latin typeface="微软雅黑" panose="020B0503020204020204" charset="-122"/>
                <a:ea typeface="微软雅黑" panose="020B0503020204020204" charset="-122"/>
                <a:sym typeface="+mn-ea"/>
              </a:rPr>
              <a:t>：</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对输入特征图进行重塑和矩阵操作计算空间自注意权重，将权重应用在原来的特征图，突出全局重要信息。</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en-US" altLang="zh-CN" sz="1600" dirty="0">
                <a:latin typeface="微软雅黑" panose="020B0503020204020204" charset="-122"/>
                <a:ea typeface="微软雅黑" panose="020B0503020204020204" charset="-122"/>
                <a:sym typeface="+mn-ea"/>
              </a:rPr>
              <a:t>CAAM</a:t>
            </a:r>
            <a:r>
              <a:rPr lang="zh-CN" altLang="en-US" sz="1600" dirty="0">
                <a:latin typeface="微软雅黑" panose="020B0503020204020204" charset="-122"/>
                <a:ea typeface="微软雅黑" panose="020B0503020204020204" charset="-122"/>
                <a:sym typeface="+mn-ea"/>
              </a:rPr>
              <a:t>：</a:t>
            </a:r>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用最大池突出局部关键信息，去除冗余信息</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3"/>
          <a:stretch>
            <a:fillRect/>
          </a:stretch>
        </p:blipFill>
        <p:spPr>
          <a:xfrm>
            <a:off x="5314950" y="2178050"/>
            <a:ext cx="6591300" cy="4330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a:t>
            </a:r>
            <a:r>
              <a:rPr lang="en-US" altLang="zh-CN" dirty="0">
                <a:effectLst/>
                <a:latin typeface="微软雅黑" panose="020B0503020204020204" charset="-122"/>
                <a:ea typeface="微软雅黑" panose="020B0503020204020204" charset="-122"/>
                <a:sym typeface="+mn-ea"/>
              </a:rPr>
              <a:t>二分类分期问题</a:t>
            </a:r>
            <a:endParaRPr lang="en-US" altLang="zh-CN"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大致调研</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060700" y="741680"/>
            <a:ext cx="8882380" cy="3553460"/>
          </a:xfrm>
          <a:prstGeom prst="rect">
            <a:avLst/>
          </a:prstGeom>
        </p:spPr>
      </p:pic>
      <p:sp>
        <p:nvSpPr>
          <p:cNvPr id="15" name="同心圆 14"/>
          <p:cNvSpPr/>
          <p:nvPr/>
        </p:nvSpPr>
        <p:spPr>
          <a:xfrm>
            <a:off x="3854450" y="2442210"/>
            <a:ext cx="1174750" cy="1188085"/>
          </a:xfrm>
          <a:prstGeom prst="donut">
            <a:avLst>
              <a:gd name="adj" fmla="val 4267"/>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16" name="直接连接符 15"/>
          <p:cNvCxnSpPr>
            <a:stCxn id="15" idx="2"/>
          </p:cNvCxnSpPr>
          <p:nvPr/>
        </p:nvCxnSpPr>
        <p:spPr>
          <a:xfrm flipH="1" flipV="1">
            <a:off x="2622550" y="2324100"/>
            <a:ext cx="1231900" cy="712470"/>
          </a:xfrm>
          <a:prstGeom prst="line">
            <a:avLst/>
          </a:prstGeom>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45" y="1116330"/>
            <a:ext cx="2730500" cy="4523105"/>
          </a:xfrm>
          <a:prstGeom prst="rect">
            <a:avLst/>
          </a:prstGeom>
          <a:noFill/>
        </p:spPr>
        <p:txBody>
          <a:bodyPr wrap="square" rtlCol="0">
            <a:spAutoFit/>
          </a:bodyPr>
          <a:p>
            <a:pPr indent="457200" algn="l"/>
            <a:r>
              <a:rPr lang="zh-CN" altLang="en-US">
                <a:latin typeface="Times New Roman" panose="02020603050405020304" pitchFamily="18" charset="0"/>
                <a:cs typeface="Times New Roman" panose="02020603050405020304" pitchFamily="18" charset="0"/>
              </a:rPr>
              <a:t>一些影像组学里面病理的分期（比如乳腺癌、直肠癌淋巴分期诊断中）出于医学的动机也都加入了分割内容，不过动机不是为了压缩无关信息而是融入相关特征，这就要求了分割的准确而不是像我们之前那样加入</a:t>
            </a:r>
            <a:r>
              <a:rPr lang="en-US" altLang="zh-CN">
                <a:latin typeface="Times New Roman" panose="02020603050405020304" pitchFamily="18" charset="0"/>
                <a:cs typeface="Times New Roman" panose="02020603050405020304" pitchFamily="18" charset="0"/>
              </a:rPr>
              <a:t>llm</a:t>
            </a:r>
            <a:r>
              <a:rPr lang="zh-CN" altLang="en-US">
                <a:latin typeface="Times New Roman" panose="02020603050405020304" pitchFamily="18" charset="0"/>
                <a:cs typeface="Times New Roman" panose="02020603050405020304" pitchFamily="18" charset="0"/>
              </a:rPr>
              <a:t>的广泛基础知识，它要求比较准确的医生标注先验。</a:t>
            </a:r>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加入分割内容也是出于病理学的动机，在动机里面分割内容成了非常重要一个部分：</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3680460" y="4281170"/>
            <a:ext cx="6665595" cy="2055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1" name="文本框 10"/>
          <p:cNvSpPr txBox="1"/>
          <p:nvPr>
            <p:custDataLst>
              <p:tags r:id="rId1"/>
            </p:custDataLst>
          </p:nvPr>
        </p:nvSpPr>
        <p:spPr>
          <a:xfrm>
            <a:off x="3355340" y="1707515"/>
            <a:ext cx="835787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二分类分期问题</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2"/>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14744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二分类分期问题</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二分类分期问题</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大致调研</a:t>
            </a:r>
            <a:endParaRPr lang="zh-CN" altLang="en-US" sz="2000" b="1" dirty="0">
              <a:latin typeface="微软雅黑" panose="020B0503020204020204" charset="-122"/>
              <a:ea typeface="微软雅黑" panose="020B0503020204020204" charset="-122"/>
            </a:endParaRPr>
          </a:p>
        </p:txBody>
      </p:sp>
      <p:sp>
        <p:nvSpPr>
          <p:cNvPr id="3" name="文本框 2"/>
          <p:cNvSpPr txBox="1"/>
          <p:nvPr/>
        </p:nvSpPr>
        <p:spPr>
          <a:xfrm>
            <a:off x="144145" y="976630"/>
            <a:ext cx="11734165" cy="2030095"/>
          </a:xfrm>
          <a:prstGeom prst="rect">
            <a:avLst/>
          </a:prstGeom>
          <a:noFill/>
        </p:spPr>
        <p:txBody>
          <a:bodyPr wrap="square" rtlCol="0">
            <a:spAutoFit/>
          </a:bodyPr>
          <a:p>
            <a:pPr indent="457200" algn="l"/>
            <a:r>
              <a:rPr lang="zh-CN">
                <a:latin typeface="Times New Roman" panose="02020603050405020304" pitchFamily="18" charset="0"/>
                <a:cs typeface="Times New Roman" panose="02020603050405020304" pitchFamily="18" charset="0"/>
              </a:rPr>
              <a:t>三分类的话我们用</a:t>
            </a:r>
            <a:r>
              <a:rPr lang="en-US" altLang="zh-CN">
                <a:latin typeface="Times New Roman" panose="02020603050405020304" pitchFamily="18" charset="0"/>
                <a:cs typeface="Times New Roman" panose="02020603050405020304" pitchFamily="18" charset="0"/>
              </a:rPr>
              <a:t>clip</a:t>
            </a:r>
            <a:r>
              <a:rPr lang="zh-CN" altLang="en-US">
                <a:latin typeface="Times New Roman" panose="02020603050405020304" pitchFamily="18" charset="0"/>
                <a:cs typeface="Times New Roman" panose="02020603050405020304" pitchFamily="18" charset="0"/>
              </a:rPr>
              <a:t>来做</a:t>
            </a:r>
            <a:r>
              <a:rPr lang="en-US" altLang="zh-CN">
                <a:latin typeface="Times New Roman" panose="02020603050405020304" pitchFamily="18" charset="0"/>
                <a:cs typeface="Times New Roman" panose="02020603050405020304" pitchFamily="18" charset="0"/>
              </a:rPr>
              <a:t>baseline</a:t>
            </a:r>
            <a:r>
              <a:rPr lang="zh-CN" altLang="en-US">
                <a:latin typeface="Times New Roman" panose="02020603050405020304" pitchFamily="18" charset="0"/>
                <a:cs typeface="Times New Roman" panose="02020603050405020304" pitchFamily="18" charset="0"/>
              </a:rPr>
              <a:t>可以不关心</a:t>
            </a:r>
            <a:r>
              <a:rPr lang="en-US" altLang="zh-CN">
                <a:latin typeface="Times New Roman" panose="02020603050405020304" pitchFamily="18" charset="0"/>
                <a:cs typeface="Times New Roman" panose="02020603050405020304" pitchFamily="18" charset="0"/>
              </a:rPr>
              <a:t>AUC</a:t>
            </a:r>
            <a:r>
              <a:rPr lang="zh-CN" altLang="en-US">
                <a:latin typeface="Times New Roman" panose="02020603050405020304" pitchFamily="18" charset="0"/>
                <a:cs typeface="Times New Roman" panose="02020603050405020304" pitchFamily="18" charset="0"/>
              </a:rPr>
              <a:t>等指标，不过轮到了早晚期这个二分类的问题时候我们就应该去选一个输出的</a:t>
            </a:r>
            <a:r>
              <a:rPr lang="en-US" altLang="zh-CN">
                <a:latin typeface="Times New Roman" panose="02020603050405020304" pitchFamily="18" charset="0"/>
                <a:cs typeface="Times New Roman" panose="02020603050405020304" pitchFamily="18" charset="0"/>
              </a:rPr>
              <a:t>label </a:t>
            </a:r>
            <a:r>
              <a:rPr lang="zh-CN" altLang="en-US">
                <a:latin typeface="Times New Roman" panose="02020603050405020304" pitchFamily="18" charset="0"/>
                <a:cs typeface="Times New Roman" panose="02020603050405020304" pitchFamily="18" charset="0"/>
              </a:rPr>
              <a:t>是</a:t>
            </a:r>
            <a:r>
              <a:rPr lang="en-US" altLang="zh-CN">
                <a:latin typeface="Times New Roman" panose="02020603050405020304" pitchFamily="18" charset="0"/>
                <a:cs typeface="Times New Roman" panose="02020603050405020304" pitchFamily="18" charset="0"/>
              </a:rPr>
              <a:t> smooth</a:t>
            </a:r>
            <a:r>
              <a:rPr lang="zh-CN" altLang="en-US">
                <a:latin typeface="Times New Roman" panose="02020603050405020304" pitchFamily="18" charset="0"/>
                <a:cs typeface="Times New Roman" panose="02020603050405020304" pitchFamily="18" charset="0"/>
              </a:rPr>
              <a:t>的模型了，代表模型对病症程度轻重的排序能力，这就是分期问题最关注的指标。至于之前的</a:t>
            </a:r>
            <a:r>
              <a:rPr lang="en-US" altLang="zh-CN">
                <a:latin typeface="Times New Roman" panose="02020603050405020304" pitchFamily="18" charset="0"/>
                <a:cs typeface="Times New Roman" panose="02020603050405020304" pitchFamily="18" charset="0"/>
              </a:rPr>
              <a:t>acc</a:t>
            </a:r>
            <a:r>
              <a:rPr lang="zh-CN" altLang="en-US">
                <a:latin typeface="Times New Roman" panose="02020603050405020304" pitchFamily="18" charset="0"/>
                <a:cs typeface="Times New Roman" panose="02020603050405020304" pitchFamily="18" charset="0"/>
              </a:rPr>
              <a:t>和</a:t>
            </a:r>
            <a:r>
              <a:rPr lang="en-US" altLang="zh-CN">
                <a:latin typeface="Times New Roman" panose="02020603050405020304" pitchFamily="18" charset="0"/>
                <a:cs typeface="Times New Roman" panose="02020603050405020304" pitchFamily="18" charset="0"/>
              </a:rPr>
              <a:t>recall</a:t>
            </a:r>
            <a:r>
              <a:rPr lang="zh-CN" altLang="en-US">
                <a:latin typeface="Times New Roman" panose="02020603050405020304" pitchFamily="18" charset="0"/>
                <a:cs typeface="Times New Roman" panose="02020603050405020304" pitchFamily="18" charset="0"/>
              </a:rPr>
              <a:t>是诊断问题的关注指标。</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我的想法是</a:t>
            </a:r>
            <a:r>
              <a:rPr lang="en-US" altLang="zh-CN">
                <a:latin typeface="Times New Roman" panose="02020603050405020304" pitchFamily="18" charset="0"/>
                <a:cs typeface="Times New Roman" panose="02020603050405020304" pitchFamily="18" charset="0"/>
              </a:rPr>
              <a:t>baseline</a:t>
            </a:r>
            <a:r>
              <a:rPr lang="zh-CN" altLang="en-US">
                <a:latin typeface="Times New Roman" panose="02020603050405020304" pitchFamily="18" charset="0"/>
                <a:cs typeface="Times New Roman" panose="02020603050405020304" pitchFamily="18" charset="0"/>
              </a:rPr>
              <a:t>可以不变用</a:t>
            </a:r>
            <a:r>
              <a:rPr lang="en-US" altLang="zh-CN">
                <a:latin typeface="Times New Roman" panose="02020603050405020304" pitchFamily="18" charset="0"/>
                <a:cs typeface="Times New Roman" panose="02020603050405020304" pitchFamily="18" charset="0"/>
              </a:rPr>
              <a:t>clip</a:t>
            </a:r>
            <a:r>
              <a:rPr lang="zh-CN" altLang="en-US">
                <a:latin typeface="Times New Roman" panose="02020603050405020304" pitchFamily="18" charset="0"/>
                <a:cs typeface="Times New Roman" panose="02020603050405020304" pitchFamily="18" charset="0"/>
              </a:rPr>
              <a:t>，我们改一下输出和损失函数实现</a:t>
            </a:r>
            <a:r>
              <a:rPr lang="en-US" altLang="zh-CN">
                <a:latin typeface="Times New Roman" panose="02020603050405020304" pitchFamily="18" charset="0"/>
                <a:cs typeface="Times New Roman" panose="02020603050405020304" pitchFamily="18" charset="0"/>
              </a:rPr>
              <a:t>smooth</a:t>
            </a:r>
            <a:r>
              <a:rPr lang="zh-CN" altLang="en-US">
                <a:latin typeface="Times New Roman" panose="02020603050405020304" pitchFamily="18" charset="0"/>
                <a:cs typeface="Times New Roman" panose="02020603050405020304" pitchFamily="18" charset="0"/>
              </a:rPr>
              <a:t>。然后加上相关的</a:t>
            </a:r>
            <a:r>
              <a:rPr lang="en-US" altLang="zh-CN">
                <a:latin typeface="Times New Roman" panose="02020603050405020304" pitchFamily="18" charset="0"/>
                <a:cs typeface="Times New Roman" panose="02020603050405020304" pitchFamily="18" charset="0"/>
              </a:rPr>
              <a:t>AUC</a:t>
            </a:r>
            <a:r>
              <a:rPr lang="zh-CN" altLang="en-US">
                <a:latin typeface="Times New Roman" panose="02020603050405020304" pitchFamily="18" charset="0"/>
                <a:cs typeface="Times New Roman" panose="02020603050405020304" pitchFamily="18" charset="0"/>
              </a:rPr>
              <a:t>指标检测</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以下几个工作我觉得比较合适，代码也看了看</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二分类分期问题</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工作目录</a:t>
            </a:r>
            <a:endParaRPr lang="zh-CN" altLang="en-US" sz="2000" b="1" dirty="0">
              <a:latin typeface="微软雅黑" panose="020B0503020204020204" charset="-122"/>
              <a:ea typeface="微软雅黑" panose="020B0503020204020204" charset="-122"/>
            </a:endParaRPr>
          </a:p>
        </p:txBody>
      </p:sp>
      <p:sp>
        <p:nvSpPr>
          <p:cNvPr id="3" name="文本框 2"/>
          <p:cNvSpPr txBox="1"/>
          <p:nvPr/>
        </p:nvSpPr>
        <p:spPr>
          <a:xfrm>
            <a:off x="144145" y="976630"/>
            <a:ext cx="11734165" cy="1476375"/>
          </a:xfrm>
          <a:prstGeom prst="rect">
            <a:avLst/>
          </a:prstGeom>
          <a:noFill/>
        </p:spPr>
        <p:txBody>
          <a:bodyPr wrap="square" rtlCol="0">
            <a:spAutoFit/>
          </a:bodyPr>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视频分期问题</a:t>
            </a:r>
            <a:endParaRPr lang="zh-CN" altLang="en-US">
              <a:latin typeface="Times New Roman" panose="02020603050405020304" pitchFamily="18" charset="0"/>
              <a:cs typeface="Times New Roman" panose="02020603050405020304" pitchFamily="18" charset="0"/>
            </a:endParaRPr>
          </a:p>
          <a:p>
            <a:pPr marL="457200" lvl="1" indent="457200" algn="l"/>
            <a:r>
              <a:rPr lang="zh-CN" altLang="en-US">
                <a:latin typeface="Times New Roman" panose="02020603050405020304" pitchFamily="18" charset="0"/>
                <a:cs typeface="Times New Roman" panose="02020603050405020304" pitchFamily="18" charset="0"/>
              </a:rPr>
              <a:t>使用大模型的：</a:t>
            </a:r>
            <a:endParaRPr lang="en-US" altLang="zh-CN">
              <a:latin typeface="Times New Roman" panose="02020603050405020304" pitchFamily="18" charset="0"/>
              <a:cs typeface="Times New Roman" panose="02020603050405020304" pitchFamily="18" charset="0"/>
            </a:endParaRPr>
          </a:p>
          <a:p>
            <a:pPr marL="457200" lvl="1" indent="457200" algn="l">
              <a:buNone/>
            </a:pPr>
            <a:r>
              <a:rPr lang="zh-CN" altLang="en-US">
                <a:solidFill>
                  <a:schemeClr val="bg2"/>
                </a:solidFill>
                <a:latin typeface="Times New Roman" panose="02020603050405020304" pitchFamily="18" charset="0"/>
                <a:cs typeface="Times New Roman" panose="02020603050405020304" pitchFamily="18" charset="0"/>
              </a:rPr>
              <a:t>未使用大模型的：</a:t>
            </a:r>
            <a:endParaRPr lang="zh-CN" altLang="en-US">
              <a:solidFill>
                <a:schemeClr val="bg2"/>
              </a:solidFill>
              <a:latin typeface="Times New Roman" panose="02020603050405020304" pitchFamily="18" charset="0"/>
              <a:cs typeface="Times New Roman" panose="02020603050405020304" pitchFamily="18" charset="0"/>
            </a:endParaRPr>
          </a:p>
          <a:p>
            <a:pPr marL="457200" lvl="1" indent="457200" algn="l">
              <a:buNone/>
            </a:pPr>
            <a:endParaRPr lang="zh-CN" altLang="en-US">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SurgicalGPT: End-to-End Language-Vision GPT for Visual Question Answering in Surgery 2023 MICCAI</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391581" y="124440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任务</a:t>
            </a:r>
            <a:endParaRPr lang="zh-CN" altLang="en-US" sz="2000" b="1" dirty="0">
              <a:latin typeface="微软雅黑" panose="020B0503020204020204" charset="-122"/>
              <a:ea typeface="微软雅黑" panose="020B0503020204020204" charset="-122"/>
            </a:endParaRPr>
          </a:p>
        </p:txBody>
      </p:sp>
      <p:sp>
        <p:nvSpPr>
          <p:cNvPr id="4" name="文本框 3"/>
          <p:cNvSpPr txBox="1"/>
          <p:nvPr/>
        </p:nvSpPr>
        <p:spPr>
          <a:xfrm>
            <a:off x="391581" y="234803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贡献</a:t>
            </a:r>
            <a:endParaRPr lang="zh-CN" altLang="en-US" sz="2000" b="1" dirty="0">
              <a:latin typeface="微软雅黑" panose="020B0503020204020204" charset="-122"/>
              <a:ea typeface="微软雅黑" panose="020B0503020204020204" charset="-122"/>
            </a:endParaRPr>
          </a:p>
        </p:txBody>
      </p:sp>
      <p:sp>
        <p:nvSpPr>
          <p:cNvPr id="5" name="文本框 4"/>
          <p:cNvSpPr txBox="1"/>
          <p:nvPr/>
        </p:nvSpPr>
        <p:spPr>
          <a:xfrm>
            <a:off x="391581" y="4488621"/>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思考</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852170" y="1739900"/>
            <a:ext cx="2531745"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sym typeface="+mn-ea"/>
              </a:rPr>
              <a:t>手术视频阶段检测</a:t>
            </a:r>
            <a:endParaRPr lang="zh-CN" altLang="en-US">
              <a:latin typeface="Times New Roman" panose="02020603050405020304" pitchFamily="18" charset="0"/>
              <a:cs typeface="Times New Roman" panose="02020603050405020304" pitchFamily="18" charset="0"/>
              <a:sym typeface="+mn-ea"/>
            </a:endParaRPr>
          </a:p>
        </p:txBody>
      </p:sp>
      <p:pic>
        <p:nvPicPr>
          <p:cNvPr id="8" name="图片 7"/>
          <p:cNvPicPr>
            <a:picLocks noChangeAspect="1"/>
          </p:cNvPicPr>
          <p:nvPr/>
        </p:nvPicPr>
        <p:blipFill>
          <a:blip r:embed="rId2"/>
          <a:stretch>
            <a:fillRect/>
          </a:stretch>
        </p:blipFill>
        <p:spPr>
          <a:xfrm>
            <a:off x="3030855" y="599440"/>
            <a:ext cx="8666480" cy="3223260"/>
          </a:xfrm>
          <a:prstGeom prst="rect">
            <a:avLst/>
          </a:prstGeom>
        </p:spPr>
      </p:pic>
      <p:sp>
        <p:nvSpPr>
          <p:cNvPr id="9" name="文本框 8"/>
          <p:cNvSpPr txBox="1"/>
          <p:nvPr/>
        </p:nvSpPr>
        <p:spPr>
          <a:xfrm>
            <a:off x="852170" y="2747010"/>
            <a:ext cx="2531745"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sym typeface="+mn-ea"/>
              </a:rPr>
              <a:t>1.</a:t>
            </a:r>
            <a:r>
              <a:rPr lang="zh-CN" altLang="en-US">
                <a:latin typeface="Times New Roman" panose="02020603050405020304" pitchFamily="18" charset="0"/>
                <a:cs typeface="Times New Roman" panose="02020603050405020304" pitchFamily="18" charset="0"/>
                <a:sym typeface="+mn-ea"/>
              </a:rPr>
              <a:t>提出了</a:t>
            </a:r>
            <a:r>
              <a:rPr lang="en-US" altLang="zh-CN">
                <a:latin typeface="Times New Roman" panose="02020603050405020304" pitchFamily="18" charset="0"/>
                <a:cs typeface="Times New Roman" panose="02020603050405020304" pitchFamily="18" charset="0"/>
                <a:sym typeface="+mn-ea"/>
              </a:rPr>
              <a:t>token</a:t>
            </a:r>
            <a:r>
              <a:rPr lang="zh-CN" altLang="en-US">
                <a:latin typeface="Times New Roman" panose="02020603050405020304" pitchFamily="18" charset="0"/>
                <a:cs typeface="Times New Roman" panose="02020603050405020304" pitchFamily="18" charset="0"/>
                <a:sym typeface="+mn-ea"/>
              </a:rPr>
              <a:t>排序时</a:t>
            </a:r>
            <a:r>
              <a:rPr lang="en-US" altLang="zh-CN">
                <a:latin typeface="Times New Roman" panose="02020603050405020304" pitchFamily="18" charset="0"/>
                <a:cs typeface="Times New Roman" panose="02020603050405020304" pitchFamily="18" charset="0"/>
                <a:sym typeface="+mn-ea"/>
              </a:rPr>
              <a:t>vision token </a:t>
            </a:r>
            <a:r>
              <a:rPr lang="zh-CN" altLang="en-US">
                <a:latin typeface="Times New Roman" panose="02020603050405020304" pitchFamily="18" charset="0"/>
                <a:cs typeface="Times New Roman" panose="02020603050405020304" pitchFamily="18" charset="0"/>
                <a:sym typeface="+mn-ea"/>
              </a:rPr>
              <a:t>排在</a:t>
            </a:r>
            <a:r>
              <a:rPr lang="en-US" altLang="zh-CN">
                <a:latin typeface="Times New Roman" panose="02020603050405020304" pitchFamily="18" charset="0"/>
                <a:cs typeface="Times New Roman" panose="02020603050405020304" pitchFamily="18" charset="0"/>
                <a:sym typeface="+mn-ea"/>
              </a:rPr>
              <a:t>word token</a:t>
            </a:r>
            <a:r>
              <a:rPr lang="zh-CN" altLang="en-US">
                <a:latin typeface="Times New Roman" panose="02020603050405020304" pitchFamily="18" charset="0"/>
                <a:cs typeface="Times New Roman" panose="02020603050405020304" pitchFamily="18" charset="0"/>
                <a:sym typeface="+mn-ea"/>
              </a:rPr>
              <a:t>之后的提升</a:t>
            </a:r>
            <a:endParaRPr lang="zh-CN" altLang="en-US">
              <a:latin typeface="Times New Roman" panose="02020603050405020304" pitchFamily="18" charset="0"/>
              <a:cs typeface="Times New Roman" panose="02020603050405020304" pitchFamily="18" charset="0"/>
              <a:sym typeface="+mn-ea"/>
            </a:endParaRPr>
          </a:p>
          <a:p>
            <a:r>
              <a:rPr lang="en-US" altLang="zh-CN">
                <a:latin typeface="Times New Roman" panose="02020603050405020304" pitchFamily="18" charset="0"/>
                <a:cs typeface="Times New Roman" panose="02020603050405020304" pitchFamily="18" charset="0"/>
                <a:sym typeface="+mn-ea"/>
              </a:rPr>
              <a:t>2.</a:t>
            </a:r>
            <a:r>
              <a:rPr lang="zh-CN" altLang="en-US">
                <a:latin typeface="Times New Roman" panose="02020603050405020304" pitchFamily="18" charset="0"/>
                <a:cs typeface="Times New Roman" panose="02020603050405020304" pitchFamily="18" charset="0"/>
                <a:sym typeface="+mn-ea"/>
              </a:rPr>
              <a:t>结合了开源的基础</a:t>
            </a:r>
            <a:r>
              <a:rPr lang="en-US" altLang="zh-CN">
                <a:latin typeface="Times New Roman" panose="02020603050405020304" pitchFamily="18" charset="0"/>
                <a:cs typeface="Times New Roman" panose="02020603050405020304" pitchFamily="18" charset="0"/>
                <a:sym typeface="+mn-ea"/>
              </a:rPr>
              <a:t>llm-gpt2,</a:t>
            </a:r>
            <a:r>
              <a:rPr lang="zh-CN" altLang="en-US">
                <a:latin typeface="Times New Roman" panose="02020603050405020304" pitchFamily="18" charset="0"/>
                <a:cs typeface="Times New Roman" panose="02020603050405020304" pitchFamily="18" charset="0"/>
                <a:sym typeface="+mn-ea"/>
              </a:rPr>
              <a:t>在两个公开数据集上训练</a:t>
            </a:r>
            <a:endParaRPr lang="zh-CN" altLang="en-US">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918210" y="4887595"/>
            <a:ext cx="10974705"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sym typeface="+mn-ea"/>
              </a:rPr>
              <a:t>可以尝试微调下游任务输出</a:t>
            </a:r>
            <a:r>
              <a:rPr lang="en-US" altLang="zh-CN">
                <a:latin typeface="Times New Roman" panose="02020603050405020304" pitchFamily="18" charset="0"/>
                <a:cs typeface="Times New Roman" panose="02020603050405020304" pitchFamily="18" charset="0"/>
                <a:sym typeface="+mn-ea"/>
              </a:rPr>
              <a:t>smooth label</a:t>
            </a:r>
            <a:r>
              <a:rPr lang="zh-CN" altLang="en-US">
                <a:latin typeface="Times New Roman" panose="02020603050405020304" pitchFamily="18" charset="0"/>
                <a:cs typeface="Times New Roman" panose="02020603050405020304" pitchFamily="18" charset="0"/>
                <a:sym typeface="+mn-ea"/>
              </a:rPr>
              <a:t>。我们给的训练数据只需要是</a:t>
            </a:r>
            <a:r>
              <a:rPr lang="en-US" altLang="zh-CN">
                <a:latin typeface="Times New Roman" panose="02020603050405020304" pitchFamily="18" charset="0"/>
                <a:cs typeface="Times New Roman" panose="02020603050405020304" pitchFamily="18" charset="0"/>
                <a:sym typeface="+mn-ea"/>
              </a:rPr>
              <a:t>hard label 0/1 </a:t>
            </a:r>
            <a:r>
              <a:rPr lang="zh-CN" altLang="en-US">
                <a:latin typeface="Times New Roman" panose="02020603050405020304" pitchFamily="18" charset="0"/>
                <a:cs typeface="Times New Roman" panose="02020603050405020304" pitchFamily="18" charset="0"/>
                <a:sym typeface="+mn-ea"/>
              </a:rPr>
              <a:t>代表</a:t>
            </a:r>
            <a:r>
              <a:rPr lang="en-US" altLang="zh-CN">
                <a:latin typeface="Times New Roman" panose="02020603050405020304" pitchFamily="18" charset="0"/>
                <a:cs typeface="Times New Roman" panose="02020603050405020304" pitchFamily="18" charset="0"/>
                <a:sym typeface="+mn-ea"/>
              </a:rPr>
              <a:t>T0</a:t>
            </a:r>
            <a:r>
              <a:rPr lang="zh-CN" altLang="en-US">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T1</a:t>
            </a:r>
            <a:r>
              <a:rPr lang="zh-CN" altLang="en-US">
                <a:latin typeface="Times New Roman" panose="02020603050405020304" pitchFamily="18" charset="0"/>
                <a:cs typeface="Times New Roman" panose="02020603050405020304" pitchFamily="18" charset="0"/>
                <a:sym typeface="+mn-ea"/>
              </a:rPr>
              <a:t>期</a:t>
            </a:r>
            <a:endParaRPr lang="zh-CN" altLang="en-US">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SurgicalGPT: End-to-End Language-Vision GPT for Visual Question Answering in Surgery 2023 MICCAI</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235371" y="66147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流程</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614680" y="4577715"/>
            <a:ext cx="107315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sym typeface="+mn-ea"/>
              </a:rPr>
              <a:t>tokenizer</a:t>
            </a:r>
            <a:r>
              <a:rPr lang="zh-CN" altLang="en-US">
                <a:latin typeface="Times New Roman" panose="02020603050405020304" pitchFamily="18" charset="0"/>
                <a:cs typeface="Times New Roman" panose="02020603050405020304" pitchFamily="18" charset="0"/>
                <a:sym typeface="+mn-ea"/>
              </a:rPr>
              <a:t>使用</a:t>
            </a:r>
            <a:r>
              <a:rPr lang="en-US" altLang="zh-CN">
                <a:latin typeface="Times New Roman" panose="02020603050405020304" pitchFamily="18" charset="0"/>
                <a:cs typeface="Times New Roman" panose="02020603050405020304" pitchFamily="18" charset="0"/>
                <a:sym typeface="+mn-ea"/>
              </a:rPr>
              <a:t>gpt2</a:t>
            </a:r>
            <a:r>
              <a:rPr lang="zh-CN" altLang="en-US">
                <a:latin typeface="Times New Roman" panose="02020603050405020304" pitchFamily="18" charset="0"/>
                <a:cs typeface="Times New Roman" panose="02020603050405020304" pitchFamily="18" charset="0"/>
                <a:sym typeface="+mn-ea"/>
              </a:rPr>
              <a:t>的</a:t>
            </a:r>
            <a:r>
              <a:rPr lang="en-US" altLang="zh-CN">
                <a:latin typeface="Times New Roman" panose="02020603050405020304" pitchFamily="18" charset="0"/>
                <a:cs typeface="Times New Roman" panose="02020603050405020304" pitchFamily="18" charset="0"/>
                <a:sym typeface="+mn-ea"/>
              </a:rPr>
              <a:t>tokenizer</a:t>
            </a:r>
            <a:r>
              <a:rPr lang="zh-CN" altLang="en-US">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vision tokenizer</a:t>
            </a:r>
            <a:r>
              <a:rPr lang="zh-CN" altLang="en-US">
                <a:latin typeface="Times New Roman" panose="02020603050405020304" pitchFamily="18" charset="0"/>
                <a:cs typeface="Times New Roman" panose="02020603050405020304" pitchFamily="18" charset="0"/>
                <a:sym typeface="+mn-ea"/>
              </a:rPr>
              <a:t>使用</a:t>
            </a:r>
            <a:r>
              <a:rPr lang="en-US" altLang="zh-CN">
                <a:latin typeface="Times New Roman" panose="02020603050405020304" pitchFamily="18" charset="0"/>
                <a:cs typeface="Times New Roman" panose="02020603050405020304" pitchFamily="18" charset="0"/>
                <a:sym typeface="+mn-ea"/>
              </a:rPr>
              <a:t>VIT</a:t>
            </a:r>
            <a:r>
              <a:rPr lang="zh-CN" altLang="en-US">
                <a:latin typeface="Times New Roman" panose="02020603050405020304" pitchFamily="18" charset="0"/>
                <a:cs typeface="Times New Roman" panose="02020603050405020304" pitchFamily="18" charset="0"/>
                <a:sym typeface="+mn-ea"/>
              </a:rPr>
              <a:t>即可。然后二者的</a:t>
            </a:r>
            <a:r>
              <a:rPr lang="en-US" altLang="zh-CN">
                <a:latin typeface="Times New Roman" panose="02020603050405020304" pitchFamily="18" charset="0"/>
                <a:cs typeface="Times New Roman" panose="02020603050405020304" pitchFamily="18" charset="0"/>
                <a:sym typeface="+mn-ea"/>
              </a:rPr>
              <a:t>embedding</a:t>
            </a:r>
            <a:r>
              <a:rPr lang="zh-CN" altLang="en-US">
                <a:latin typeface="Times New Roman" panose="02020603050405020304" pitchFamily="18" charset="0"/>
                <a:cs typeface="Times New Roman" panose="02020603050405020304" pitchFamily="18" charset="0"/>
                <a:sym typeface="+mn-ea"/>
              </a:rPr>
              <a:t>有一个这样的</a:t>
            </a:r>
            <a:r>
              <a:rPr lang="en-US" altLang="zh-CN">
                <a:latin typeface="Times New Roman" panose="02020603050405020304" pitchFamily="18" charset="0"/>
                <a:cs typeface="Times New Roman" panose="02020603050405020304" pitchFamily="18" charset="0"/>
                <a:sym typeface="+mn-ea"/>
              </a:rPr>
              <a:t>resize</a:t>
            </a:r>
            <a:endParaRPr lang="en-US" altLang="zh-CN">
              <a:latin typeface="Times New Roman" panose="02020603050405020304" pitchFamily="18" charset="0"/>
              <a:cs typeface="Times New Roman" panose="02020603050405020304" pitchFamily="18" charset="0"/>
              <a:sym typeface="+mn-ea"/>
            </a:endParaRPr>
          </a:p>
          <a:p>
            <a:endParaRPr lang="en-US" altLang="zh-CN">
              <a:latin typeface="Times New Roman" panose="02020603050405020304" pitchFamily="18" charset="0"/>
              <a:cs typeface="Times New Roman" panose="02020603050405020304" pitchFamily="18" charset="0"/>
              <a:sym typeface="+mn-ea"/>
            </a:endParaRPr>
          </a:p>
          <a:p>
            <a:endParaRPr lang="en-US" altLang="zh-CN">
              <a:latin typeface="Times New Roman" panose="02020603050405020304" pitchFamily="18" charset="0"/>
              <a:cs typeface="Times New Roman" panose="02020603050405020304" pitchFamily="18" charset="0"/>
              <a:sym typeface="+mn-ea"/>
            </a:endParaRPr>
          </a:p>
          <a:p>
            <a:endParaRPr lang="en-US" altLang="zh-CN">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把</a:t>
            </a:r>
            <a:r>
              <a:rPr lang="en-US" altLang="zh-CN">
                <a:latin typeface="Times New Roman" panose="02020603050405020304" pitchFamily="18" charset="0"/>
                <a:cs typeface="Times New Roman" panose="02020603050405020304" pitchFamily="18" charset="0"/>
                <a:sym typeface="+mn-ea"/>
              </a:rPr>
              <a:t>vision token</a:t>
            </a:r>
            <a:r>
              <a:rPr lang="zh-CN" altLang="en-US">
                <a:latin typeface="Times New Roman" panose="02020603050405020304" pitchFamily="18" charset="0"/>
                <a:cs typeface="Times New Roman" panose="02020603050405020304" pitchFamily="18" charset="0"/>
                <a:sym typeface="+mn-ea"/>
              </a:rPr>
              <a:t>的</a:t>
            </a:r>
            <a:r>
              <a:rPr lang="en-US" altLang="zh-CN">
                <a:latin typeface="Times New Roman" panose="02020603050405020304" pitchFamily="18" charset="0"/>
                <a:cs typeface="Times New Roman" panose="02020603050405020304" pitchFamily="18" charset="0"/>
                <a:sym typeface="+mn-ea"/>
              </a:rPr>
              <a:t>dim</a:t>
            </a:r>
            <a:r>
              <a:rPr lang="zh-CN" altLang="en-US">
                <a:latin typeface="Times New Roman" panose="02020603050405020304" pitchFamily="18" charset="0"/>
                <a:cs typeface="Times New Roman" panose="02020603050405020304" pitchFamily="18" charset="0"/>
                <a:sym typeface="+mn-ea"/>
              </a:rPr>
              <a:t>给统一。然后执行</a:t>
            </a:r>
            <a:r>
              <a:rPr lang="en-US" altLang="zh-CN">
                <a:latin typeface="Times New Roman" panose="02020603050405020304" pitchFamily="18" charset="0"/>
                <a:cs typeface="Times New Roman" panose="02020603050405020304" pitchFamily="18" charset="0"/>
                <a:sym typeface="+mn-ea"/>
              </a:rPr>
              <a:t>Type embedding</a:t>
            </a:r>
            <a:r>
              <a:rPr lang="zh-CN" altLang="en-US">
                <a:latin typeface="Times New Roman" panose="02020603050405020304" pitchFamily="18" charset="0"/>
                <a:cs typeface="Times New Roman" panose="02020603050405020304" pitchFamily="18" charset="0"/>
                <a:sym typeface="+mn-ea"/>
              </a:rPr>
              <a:t>和</a:t>
            </a:r>
            <a:r>
              <a:rPr lang="en-US" altLang="zh-CN">
                <a:latin typeface="Times New Roman" panose="02020603050405020304" pitchFamily="18" charset="0"/>
                <a:cs typeface="Times New Roman" panose="02020603050405020304" pitchFamily="18" charset="0"/>
                <a:sym typeface="+mn-ea"/>
              </a:rPr>
              <a:t>Pos embedding</a:t>
            </a:r>
            <a:r>
              <a:rPr lang="zh-CN" altLang="en-US">
                <a:latin typeface="Times New Roman" panose="02020603050405020304" pitchFamily="18" charset="0"/>
                <a:cs typeface="Times New Roman" panose="02020603050405020304" pitchFamily="18" charset="0"/>
                <a:sym typeface="+mn-ea"/>
              </a:rPr>
              <a:t>之后按照</a:t>
            </a:r>
            <a:r>
              <a:rPr lang="en-US" altLang="zh-CN">
                <a:latin typeface="Times New Roman" panose="02020603050405020304" pitchFamily="18" charset="0"/>
                <a:cs typeface="Times New Roman" panose="02020603050405020304" pitchFamily="18" charset="0"/>
                <a:sym typeface="+mn-ea"/>
              </a:rPr>
              <a:t>word token</a:t>
            </a:r>
            <a:r>
              <a:rPr lang="zh-CN" altLang="en-US">
                <a:latin typeface="Times New Roman" panose="02020603050405020304" pitchFamily="18" charset="0"/>
                <a:cs typeface="Times New Roman" panose="02020603050405020304" pitchFamily="18" charset="0"/>
                <a:sym typeface="+mn-ea"/>
              </a:rPr>
              <a:t>在前，</a:t>
            </a:r>
            <a:r>
              <a:rPr lang="en-US" altLang="zh-CN">
                <a:latin typeface="Times New Roman" panose="02020603050405020304" pitchFamily="18" charset="0"/>
                <a:cs typeface="Times New Roman" panose="02020603050405020304" pitchFamily="18" charset="0"/>
                <a:sym typeface="+mn-ea"/>
              </a:rPr>
              <a:t>vision token</a:t>
            </a:r>
            <a:r>
              <a:rPr lang="zh-CN" altLang="en-US">
                <a:latin typeface="Times New Roman" panose="02020603050405020304" pitchFamily="18" charset="0"/>
                <a:cs typeface="Times New Roman" panose="02020603050405020304" pitchFamily="18" charset="0"/>
                <a:sym typeface="+mn-ea"/>
              </a:rPr>
              <a:t>灾后的顺序输入</a:t>
            </a:r>
            <a:r>
              <a:rPr lang="en-US" altLang="zh-CN">
                <a:latin typeface="Times New Roman" panose="02020603050405020304" pitchFamily="18" charset="0"/>
                <a:cs typeface="Times New Roman" panose="02020603050405020304" pitchFamily="18" charset="0"/>
                <a:sym typeface="+mn-ea"/>
              </a:rPr>
              <a:t>GPT2 block</a:t>
            </a:r>
            <a:r>
              <a:rPr lang="zh-CN" altLang="en-US">
                <a:latin typeface="Times New Roman" panose="02020603050405020304" pitchFamily="18" charset="0"/>
                <a:cs typeface="Times New Roman" panose="02020603050405020304" pitchFamily="18" charset="0"/>
                <a:sym typeface="+mn-ea"/>
              </a:rPr>
              <a:t>最后经过一系列的池化，线性层，</a:t>
            </a:r>
            <a:r>
              <a:rPr lang="en-US" altLang="zh-CN">
                <a:latin typeface="Times New Roman" panose="02020603050405020304" pitchFamily="18" charset="0"/>
                <a:cs typeface="Times New Roman" panose="02020603050405020304" pitchFamily="18" charset="0"/>
                <a:sym typeface="+mn-ea"/>
              </a:rPr>
              <a:t>norm</a:t>
            </a:r>
            <a:r>
              <a:rPr lang="zh-CN" altLang="en-US">
                <a:latin typeface="Times New Roman" panose="02020603050405020304" pitchFamily="18" charset="0"/>
                <a:cs typeface="Times New Roman" panose="02020603050405020304" pitchFamily="18" charset="0"/>
                <a:sym typeface="+mn-ea"/>
              </a:rPr>
              <a:t>之后输出预测。</a:t>
            </a:r>
            <a:endParaRPr lang="zh-CN" altLang="en-US">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nvPicPr>
        <p:blipFill>
          <a:blip r:embed="rId2"/>
          <a:stretch>
            <a:fillRect/>
          </a:stretch>
        </p:blipFill>
        <p:spPr>
          <a:xfrm>
            <a:off x="528955" y="1182370"/>
            <a:ext cx="10921365" cy="3395345"/>
          </a:xfrm>
          <a:prstGeom prst="rect">
            <a:avLst/>
          </a:prstGeom>
        </p:spPr>
      </p:pic>
      <p:pic>
        <p:nvPicPr>
          <p:cNvPr id="3" name="图片 2"/>
          <p:cNvPicPr>
            <a:picLocks noChangeAspect="1"/>
          </p:cNvPicPr>
          <p:nvPr/>
        </p:nvPicPr>
        <p:blipFill>
          <a:blip r:embed="rId3"/>
          <a:srcRect b="13971"/>
          <a:stretch>
            <a:fillRect/>
          </a:stretch>
        </p:blipFill>
        <p:spPr>
          <a:xfrm>
            <a:off x="2891155" y="4989195"/>
            <a:ext cx="6178550" cy="742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Guiding Medical Vision-Language Models with Explicit Visual Prompts: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Framework Design and Comprehensive Exploration of Prompt Variations 2025 Arxiv</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391581" y="124440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任务</a:t>
            </a:r>
            <a:endParaRPr lang="zh-CN" altLang="en-US" sz="2000" b="1" dirty="0">
              <a:latin typeface="微软雅黑" panose="020B0503020204020204" charset="-122"/>
              <a:ea typeface="微软雅黑" panose="020B0503020204020204" charset="-122"/>
            </a:endParaRPr>
          </a:p>
        </p:txBody>
      </p:sp>
      <p:sp>
        <p:nvSpPr>
          <p:cNvPr id="4" name="文本框 3"/>
          <p:cNvSpPr txBox="1"/>
          <p:nvPr/>
        </p:nvSpPr>
        <p:spPr>
          <a:xfrm>
            <a:off x="391581" y="234803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贡献</a:t>
            </a:r>
            <a:endParaRPr lang="zh-CN" altLang="en-US" sz="2000" b="1" dirty="0">
              <a:latin typeface="微软雅黑" panose="020B0503020204020204" charset="-122"/>
              <a:ea typeface="微软雅黑" panose="020B0503020204020204" charset="-122"/>
            </a:endParaRPr>
          </a:p>
        </p:txBody>
      </p:sp>
      <p:sp>
        <p:nvSpPr>
          <p:cNvPr id="5" name="文本框 4"/>
          <p:cNvSpPr txBox="1"/>
          <p:nvPr/>
        </p:nvSpPr>
        <p:spPr>
          <a:xfrm>
            <a:off x="391581" y="4488621"/>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思考</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852170" y="1739900"/>
            <a:ext cx="2531745"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sym typeface="+mn-ea"/>
              </a:rPr>
              <a:t>医疗视频图片的</a:t>
            </a:r>
            <a:r>
              <a:rPr lang="en-US" altLang="zh-CN">
                <a:latin typeface="Times New Roman" panose="02020603050405020304" pitchFamily="18" charset="0"/>
                <a:cs typeface="Times New Roman" panose="02020603050405020304" pitchFamily="18" charset="0"/>
                <a:sym typeface="+mn-ea"/>
              </a:rPr>
              <a:t>VQA</a:t>
            </a:r>
            <a:endParaRPr lang="en-US" altLang="zh-CN">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852170" y="2747010"/>
            <a:ext cx="2531745" cy="368300"/>
          </a:xfrm>
          <a:prstGeom prst="rect">
            <a:avLst/>
          </a:prstGeom>
          <a:noFill/>
        </p:spPr>
        <p:txBody>
          <a:bodyPr wrap="square" rtlCol="0" anchor="t">
            <a:spAutoFit/>
          </a:bodyPr>
          <a:p>
            <a:r>
              <a:rPr lang="zh-CN">
                <a:latin typeface="Times New Roman" panose="02020603050405020304" pitchFamily="18" charset="0"/>
                <a:cs typeface="Times New Roman" panose="02020603050405020304" pitchFamily="18" charset="0"/>
                <a:sym typeface="+mn-ea"/>
              </a:rPr>
              <a:t>使用显示视觉提示</a:t>
            </a:r>
            <a:r>
              <a:rPr lang="en-US" altLang="zh-CN">
                <a:latin typeface="Times New Roman" panose="02020603050405020304" pitchFamily="18" charset="0"/>
                <a:cs typeface="Times New Roman" panose="02020603050405020304" pitchFamily="18" charset="0"/>
                <a:sym typeface="+mn-ea"/>
              </a:rPr>
              <a:t>llm</a:t>
            </a:r>
            <a:endParaRPr lang="zh-CN" altLang="en-US">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918210" y="4887595"/>
            <a:ext cx="10974705"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sym typeface="+mn-ea"/>
              </a:rPr>
              <a:t>难点是，这个</a:t>
            </a:r>
            <a:r>
              <a:rPr lang="en-US" altLang="zh-CN">
                <a:latin typeface="Times New Roman" panose="02020603050405020304" pitchFamily="18" charset="0"/>
                <a:cs typeface="Times New Roman" panose="02020603050405020304" pitchFamily="18" charset="0"/>
                <a:sym typeface="+mn-ea"/>
              </a:rPr>
              <a:t>ROI</a:t>
            </a:r>
            <a:r>
              <a:rPr lang="zh-CN" altLang="en-US">
                <a:latin typeface="Times New Roman" panose="02020603050405020304" pitchFamily="18" charset="0"/>
                <a:cs typeface="Times New Roman" panose="02020603050405020304" pitchFamily="18" charset="0"/>
                <a:sym typeface="+mn-ea"/>
              </a:rPr>
              <a:t>给的是很准确的，不能是之前使用</a:t>
            </a:r>
            <a:r>
              <a:rPr lang="en-US" altLang="zh-CN">
                <a:latin typeface="Times New Roman" panose="02020603050405020304" pitchFamily="18" charset="0"/>
                <a:cs typeface="Times New Roman" panose="02020603050405020304" pitchFamily="18" charset="0"/>
                <a:sym typeface="+mn-ea"/>
              </a:rPr>
              <a:t>MedSAM</a:t>
            </a:r>
            <a:r>
              <a:rPr lang="zh-CN" altLang="en-US">
                <a:latin typeface="Times New Roman" panose="02020603050405020304" pitchFamily="18" charset="0"/>
                <a:cs typeface="Times New Roman" panose="02020603050405020304" pitchFamily="18" charset="0"/>
                <a:sym typeface="+mn-ea"/>
              </a:rPr>
              <a:t>在丰富基础知识下给出的大致建议</a:t>
            </a:r>
            <a:endParaRPr lang="zh-CN" altLang="en-US">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nvPicPr>
        <p:blipFill>
          <a:blip r:embed="rId2"/>
          <a:stretch>
            <a:fillRect/>
          </a:stretch>
        </p:blipFill>
        <p:spPr>
          <a:xfrm>
            <a:off x="4288790" y="640715"/>
            <a:ext cx="7150100" cy="3949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Guiding Medical Vision-Language Models with Explicit Visual Prompts: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Framework Design and Comprehensive Exploration of Prompt Variations 2025 Arxiv</a:t>
            </a:r>
            <a:endParaRPr lang="en-US" altLang="zh-CN" dirty="0">
              <a:effectLst/>
              <a:latin typeface="微软雅黑" panose="020B0503020204020204" charset="-122"/>
              <a:ea typeface="微软雅黑" panose="020B0503020204020204" charset="-122"/>
              <a:sym typeface="+mn-ea"/>
            </a:endParaRPr>
          </a:p>
        </p:txBody>
      </p:sp>
      <p:sp>
        <p:nvSpPr>
          <p:cNvPr id="10" name="文本框 9"/>
          <p:cNvSpPr txBox="1"/>
          <p:nvPr/>
        </p:nvSpPr>
        <p:spPr>
          <a:xfrm>
            <a:off x="2760345" y="5140960"/>
            <a:ext cx="6861810" cy="922020"/>
          </a:xfrm>
          <a:prstGeom prst="rect">
            <a:avLst/>
          </a:prstGeom>
          <a:noFill/>
        </p:spPr>
        <p:txBody>
          <a:bodyPr wrap="square" rtlCol="0" anchor="t">
            <a:spAutoFit/>
          </a:bodyPr>
          <a:p>
            <a:pPr algn="ctr"/>
            <a:r>
              <a:rPr lang="en-US">
                <a:latin typeface="Times New Roman" panose="02020603050405020304" pitchFamily="18" charset="0"/>
                <a:cs typeface="Times New Roman" panose="02020603050405020304" pitchFamily="18" charset="0"/>
                <a:sym typeface="+mn-ea"/>
              </a:rPr>
              <a:t>α</a:t>
            </a:r>
            <a:r>
              <a:rPr lang="zh-CN" altLang="en-US">
                <a:latin typeface="Times New Roman" panose="02020603050405020304" pitchFamily="18" charset="0"/>
                <a:cs typeface="Times New Roman" panose="02020603050405020304" pitchFamily="18" charset="0"/>
                <a:sym typeface="+mn-ea"/>
              </a:rPr>
              <a:t>是超参数，先把</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原图片和</a:t>
            </a:r>
            <a:r>
              <a:rPr lang="en-US" altLang="zh-CN">
                <a:latin typeface="Times New Roman" panose="02020603050405020304" pitchFamily="18" charset="0"/>
                <a:cs typeface="Times New Roman" panose="02020603050405020304" pitchFamily="18" charset="0"/>
                <a:sym typeface="+mn-ea"/>
              </a:rPr>
              <a:t>P</a:t>
            </a:r>
            <a:r>
              <a:rPr lang="zh-CN" altLang="en-US">
                <a:latin typeface="Times New Roman" panose="02020603050405020304" pitchFamily="18" charset="0"/>
                <a:cs typeface="Times New Roman" panose="02020603050405020304" pitchFamily="18" charset="0"/>
                <a:sym typeface="+mn-ea"/>
              </a:rPr>
              <a:t>提示</a:t>
            </a:r>
            <a:r>
              <a:rPr lang="en-US" altLang="zh-CN">
                <a:latin typeface="Times New Roman" panose="02020603050405020304" pitchFamily="18" charset="0"/>
                <a:cs typeface="Times New Roman" panose="02020603050405020304" pitchFamily="18" charset="0"/>
                <a:sym typeface="+mn-ea"/>
              </a:rPr>
              <a:t>ROI</a:t>
            </a:r>
            <a:r>
              <a:rPr lang="zh-CN" altLang="en-US">
                <a:latin typeface="Times New Roman" panose="02020603050405020304" pitchFamily="18" charset="0"/>
                <a:cs typeface="Times New Roman" panose="02020603050405020304" pitchFamily="18" charset="0"/>
                <a:sym typeface="+mn-ea"/>
              </a:rPr>
              <a:t>区域</a:t>
            </a:r>
            <a:r>
              <a:rPr lang="en-US" altLang="zh-CN">
                <a:latin typeface="Times New Roman" panose="02020603050405020304" pitchFamily="18" charset="0"/>
                <a:cs typeface="Times New Roman" panose="02020603050405020304" pitchFamily="18" charset="0"/>
                <a:sym typeface="+mn-ea"/>
              </a:rPr>
              <a:t>alpha</a:t>
            </a:r>
            <a:r>
              <a:rPr lang="zh-CN" altLang="en-US">
                <a:latin typeface="Times New Roman" panose="02020603050405020304" pitchFamily="18" charset="0"/>
                <a:cs typeface="Times New Roman" panose="02020603050405020304" pitchFamily="18" charset="0"/>
                <a:sym typeface="+mn-ea"/>
              </a:rPr>
              <a:t>融合</a:t>
            </a:r>
            <a:endParaRPr lang="zh-CN" altLang="en-US">
              <a:latin typeface="Times New Roman" panose="02020603050405020304" pitchFamily="18" charset="0"/>
              <a:cs typeface="Times New Roman" panose="02020603050405020304" pitchFamily="18" charset="0"/>
              <a:sym typeface="+mn-ea"/>
            </a:endParaRPr>
          </a:p>
          <a:p>
            <a:pPr algn="ctr"/>
            <a:endParaRPr lang="zh-CN" altLang="en-US">
              <a:latin typeface="Times New Roman" panose="02020603050405020304" pitchFamily="18" charset="0"/>
              <a:cs typeface="Times New Roman" panose="02020603050405020304" pitchFamily="18" charset="0"/>
              <a:sym typeface="+mn-ea"/>
            </a:endParaRPr>
          </a:p>
          <a:p>
            <a:pPr algn="ctr"/>
            <a:r>
              <a:rPr lang="zh-CN" altLang="en-US">
                <a:latin typeface="Times New Roman" panose="02020603050405020304" pitchFamily="18" charset="0"/>
                <a:cs typeface="Times New Roman" panose="02020603050405020304" pitchFamily="18" charset="0"/>
                <a:sym typeface="+mn-ea"/>
              </a:rPr>
              <a:t>随后自回归的对</a:t>
            </a:r>
            <a:r>
              <a:rPr lang="en-US" altLang="zh-CN">
                <a:latin typeface="Times New Roman" panose="02020603050405020304" pitchFamily="18" charset="0"/>
                <a:cs typeface="Times New Roman" panose="02020603050405020304" pitchFamily="18" charset="0"/>
                <a:sym typeface="+mn-ea"/>
              </a:rPr>
              <a:t>ROI</a:t>
            </a:r>
            <a:r>
              <a:rPr lang="zh-CN" altLang="en-US">
                <a:latin typeface="Times New Roman" panose="02020603050405020304" pitchFamily="18" charset="0"/>
                <a:cs typeface="Times New Roman" panose="02020603050405020304" pitchFamily="18" charset="0"/>
                <a:sym typeface="+mn-ea"/>
              </a:rPr>
              <a:t>提示建模，让生成的</a:t>
            </a:r>
            <a:r>
              <a:rPr lang="en-US" altLang="zh-CN">
                <a:latin typeface="Times New Roman" panose="02020603050405020304" pitchFamily="18" charset="0"/>
                <a:cs typeface="Times New Roman" panose="02020603050405020304" pitchFamily="18" charset="0"/>
                <a:sym typeface="+mn-ea"/>
              </a:rPr>
              <a:t>token</a:t>
            </a:r>
            <a:r>
              <a:rPr lang="zh-CN" altLang="en-US">
                <a:latin typeface="Times New Roman" panose="02020603050405020304" pitchFamily="18" charset="0"/>
                <a:cs typeface="Times New Roman" panose="02020603050405020304" pitchFamily="18" charset="0"/>
                <a:sym typeface="+mn-ea"/>
              </a:rPr>
              <a:t>和</a:t>
            </a:r>
            <a:r>
              <a:rPr lang="en-US" altLang="zh-CN">
                <a:latin typeface="Times New Roman" panose="02020603050405020304" pitchFamily="18" charset="0"/>
                <a:cs typeface="Times New Roman" panose="02020603050405020304" pitchFamily="18" charset="0"/>
                <a:sym typeface="+mn-ea"/>
              </a:rPr>
              <a:t>gt</a:t>
            </a:r>
            <a:r>
              <a:rPr lang="zh-CN" altLang="en-US">
                <a:latin typeface="Times New Roman" panose="02020603050405020304" pitchFamily="18" charset="0"/>
                <a:cs typeface="Times New Roman" panose="02020603050405020304" pitchFamily="18" charset="0"/>
                <a:sym typeface="+mn-ea"/>
              </a:rPr>
              <a:t>最大程度似然</a:t>
            </a:r>
            <a:endParaRPr lang="zh-CN" altLang="en-US">
              <a:latin typeface="Times New Roman" panose="02020603050405020304" pitchFamily="18" charset="0"/>
              <a:cs typeface="Times New Roman" panose="02020603050405020304" pitchFamily="18" charset="0"/>
              <a:sym typeface="+mn-ea"/>
            </a:endParaRPr>
          </a:p>
        </p:txBody>
      </p:sp>
      <p:pic>
        <p:nvPicPr>
          <p:cNvPr id="3" name="图片 2"/>
          <p:cNvPicPr>
            <a:picLocks noChangeAspect="1"/>
          </p:cNvPicPr>
          <p:nvPr/>
        </p:nvPicPr>
        <p:blipFill>
          <a:blip r:embed="rId2"/>
          <a:stretch>
            <a:fillRect/>
          </a:stretch>
        </p:blipFill>
        <p:spPr>
          <a:xfrm>
            <a:off x="2487295" y="539750"/>
            <a:ext cx="7134860" cy="4491990"/>
          </a:xfrm>
          <a:prstGeom prst="rect">
            <a:avLst/>
          </a:prstGeom>
        </p:spPr>
      </p:pic>
      <p:pic>
        <p:nvPicPr>
          <p:cNvPr id="8" name="图片 7"/>
          <p:cNvPicPr>
            <a:picLocks noChangeAspect="1"/>
          </p:cNvPicPr>
          <p:nvPr/>
        </p:nvPicPr>
        <p:blipFill>
          <a:blip r:embed="rId3"/>
          <a:stretch>
            <a:fillRect/>
          </a:stretch>
        </p:blipFill>
        <p:spPr>
          <a:xfrm>
            <a:off x="5222875" y="5482590"/>
            <a:ext cx="1663700" cy="266700"/>
          </a:xfrm>
          <a:prstGeom prst="rect">
            <a:avLst/>
          </a:prstGeom>
        </p:spPr>
      </p:pic>
      <p:cxnSp>
        <p:nvCxnSpPr>
          <p:cNvPr id="11" name="肘形连接符 10"/>
          <p:cNvCxnSpPr>
            <a:endCxn id="10" idx="0"/>
          </p:cNvCxnSpPr>
          <p:nvPr/>
        </p:nvCxnSpPr>
        <p:spPr>
          <a:xfrm rot="5400000" flipV="1">
            <a:off x="2448560" y="1398270"/>
            <a:ext cx="4159250" cy="3325495"/>
          </a:xfrm>
          <a:prstGeom prst="bentConnector3">
            <a:avLst>
              <a:gd name="adj1" fmla="val 50008"/>
            </a:avLst>
          </a:prstGeom>
        </p:spPr>
        <p:style>
          <a:lnRef idx="2">
            <a:schemeClr val="accent1"/>
          </a:lnRef>
          <a:fillRef idx="0">
            <a:srgbClr val="FFFFFF"/>
          </a:fillRef>
          <a:effectRef idx="0">
            <a:srgbClr val="FFFFFF"/>
          </a:effectRef>
          <a:fontRef idx="minor">
            <a:schemeClr val="tx1"/>
          </a:fontRef>
        </p:style>
      </p:cxnSp>
      <p:pic>
        <p:nvPicPr>
          <p:cNvPr id="12" name="图片 11"/>
          <p:cNvPicPr>
            <a:picLocks noChangeAspect="1"/>
          </p:cNvPicPr>
          <p:nvPr/>
        </p:nvPicPr>
        <p:blipFill>
          <a:blip r:embed="rId4"/>
          <a:stretch>
            <a:fillRect/>
          </a:stretch>
        </p:blipFill>
        <p:spPr>
          <a:xfrm>
            <a:off x="5041900" y="6032500"/>
            <a:ext cx="2025650" cy="825500"/>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2.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WPS 演示</Application>
  <PresentationFormat>宽屏</PresentationFormat>
  <Paragraphs>155</Paragraphs>
  <Slides>16</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微软雅黑</vt:lpstr>
      <vt:lpstr>Agency FB</vt:lpstr>
      <vt:lpstr>Wingdings</vt:lpstr>
      <vt:lpstr>Times New Roman</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3008</cp:revision>
  <dcterms:created xsi:type="dcterms:W3CDTF">2022-05-20T05:18:00Z</dcterms:created>
  <dcterms:modified xsi:type="dcterms:W3CDTF">2025-02-08T07:04:42Z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483F31FE7D5A41409AB88B3D5A8C54C6_13</vt:lpwstr>
  </property>
  <property fmtid="{D5CDD505-2E9C-101B-9397-08002B2CF9AE}" pid="3" name="KSOProductBuildVer">
    <vt:lpwstr>2052-12.1.0.19770</vt:lpwstr>
  </property>
</Properties>
</file>