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3"/>
    <p:sldId id="1047" r:id="rId4"/>
    <p:sldId id="1007" r:id="rId5"/>
    <p:sldId id="1286" r:id="rId6"/>
    <p:sldId id="1359" r:id="rId8"/>
    <p:sldId id="1364" r:id="rId9"/>
    <p:sldId id="1360" r:id="rId10"/>
    <p:sldId id="1365" r:id="rId11"/>
    <p:sldId id="1369" r:id="rId12"/>
    <p:sldId id="1370" r:id="rId13"/>
    <p:sldId id="1371" r:id="rId14"/>
    <p:sldId id="1372" r:id="rId15"/>
    <p:sldId id="1373" r:id="rId16"/>
    <p:sldId id="1374" r:id="rId17"/>
    <p:sldId id="1377" r:id="rId18"/>
    <p:sldId id="1375" r:id="rId19"/>
    <p:sldId id="1376" r:id="rId20"/>
    <p:sldId id="1358" r:id="rId21"/>
    <p:sldId id="1356" r:id="rId22"/>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Yang" initials="Z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68FDD"/>
    <a:srgbClr val="CFD8E2"/>
    <a:srgbClr val="B268FF"/>
    <a:srgbClr val="D0E0E3"/>
    <a:srgbClr val="F4E0D4"/>
    <a:srgbClr val="EAF2EA"/>
    <a:srgbClr val="F3F3F6"/>
    <a:srgbClr val="FF5353"/>
    <a:srgbClr val="87A6AD"/>
    <a:srgbClr val="8EB8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57" autoAdjust="0"/>
    <p:restoredTop sz="95078" autoAdjust="0"/>
  </p:normalViewPr>
  <p:slideViewPr>
    <p:cSldViewPr snapToGrid="0">
      <p:cViewPr varScale="1">
        <p:scale>
          <a:sx n="89" d="100"/>
          <a:sy n="89" d="100"/>
        </p:scale>
        <p:origin x="33"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gs" Target="tags/tag38.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D246ED-B8E7-4A2E-94FC-BB8B5D42EE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1DA921-5814-416C-A214-0F50BD08125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234DE-5926-46A3-BCF2-2F4AA86BDD6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F6506-3E36-4DC4-A087-9788A647FA0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0" Type="http://schemas.openxmlformats.org/officeDocument/2006/relationships/notesSlide" Target="../notesSlides/notesSlide10.xml"/><Relationship Id="rId1" Type="http://schemas.openxmlformats.org/officeDocument/2006/relationships/tags" Target="../tags/tag29.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tags" Target="../tags/tag30.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tags" Target="../tags/tag35.xml"/><Relationship Id="rId1" Type="http://schemas.openxmlformats.org/officeDocument/2006/relationships/tags" Target="../tags/tag34.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tags" Target="../tags/tag37.xml"/><Relationship Id="rId1" Type="http://schemas.openxmlformats.org/officeDocument/2006/relationships/tags" Target="../tags/tag3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0"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tags" Target="../tags/tag20.xml"/><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1"/>
          <p:cNvPicPr>
            <a:picLocks noChangeAspect="1"/>
          </p:cNvPicPr>
          <p:nvPr/>
        </p:nvPicPr>
        <p:blipFill>
          <a:blip r:embed="rId1"/>
          <a:stretch>
            <a:fillRect/>
          </a:stretch>
        </p:blipFill>
        <p:spPr>
          <a:xfrm>
            <a:off x="4745355" y="-588645"/>
            <a:ext cx="12060555" cy="8474075"/>
          </a:xfrm>
          <a:prstGeom prst="rect">
            <a:avLst/>
          </a:prstGeom>
        </p:spPr>
      </p:pic>
      <p:sp>
        <p:nvSpPr>
          <p:cNvPr id="19" name="文本框 18"/>
          <p:cNvSpPr txBox="1"/>
          <p:nvPr/>
        </p:nvSpPr>
        <p:spPr>
          <a:xfrm>
            <a:off x="4145280" y="4092257"/>
            <a:ext cx="3308361"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日期：</a:t>
            </a:r>
            <a:r>
              <a:rPr lang="en-US" altLang="zh-CN" sz="2800" dirty="0">
                <a:solidFill>
                  <a:srgbClr val="383987"/>
                </a:solidFill>
                <a:latin typeface="微软雅黑" panose="020B0503020204020204" charset="-122"/>
                <a:ea typeface="微软雅黑" panose="020B0503020204020204" charset="-122"/>
                <a:sym typeface="+mn-ea"/>
              </a:rPr>
              <a:t>2024.10.17</a:t>
            </a:r>
            <a:endParaRPr lang="en-US" altLang="zh-CN" sz="2800" dirty="0">
              <a:solidFill>
                <a:srgbClr val="383987"/>
              </a:solidFill>
              <a:latin typeface="微软雅黑" panose="020B0503020204020204" charset="-122"/>
              <a:ea typeface="微软雅黑" panose="020B0503020204020204" charset="-122"/>
              <a:sym typeface="+mn-ea"/>
            </a:endParaRPr>
          </a:p>
        </p:txBody>
      </p:sp>
      <p:sp>
        <p:nvSpPr>
          <p:cNvPr id="8" name="文本框 7"/>
          <p:cNvSpPr txBox="1"/>
          <p:nvPr/>
        </p:nvSpPr>
        <p:spPr>
          <a:xfrm>
            <a:off x="786765" y="4091940"/>
            <a:ext cx="2964180"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汇报</a:t>
            </a:r>
            <a:r>
              <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人：朱俊泽</a:t>
            </a:r>
            <a:endPar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sp>
        <p:nvSpPr>
          <p:cNvPr id="17" name="文本框 16"/>
          <p:cNvSpPr txBox="1"/>
          <p:nvPr/>
        </p:nvSpPr>
        <p:spPr>
          <a:xfrm>
            <a:off x="786994" y="1565414"/>
            <a:ext cx="7261028" cy="11988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7200" i="0" u="none" strike="noStrike" kern="1200" cap="none" spc="0" normalizeH="0" baseline="0" noProof="0" dirty="0">
                <a:ln>
                  <a:noFill/>
                </a:ln>
                <a:solidFill>
                  <a:srgbClr val="383987"/>
                </a:solidFill>
                <a:effectLst/>
                <a:uLnTx/>
                <a:uFillTx/>
                <a:latin typeface="Agency FB" panose="020B0503020202020204" pitchFamily="34" charset="0"/>
                <a:ea typeface="微软雅黑" panose="020B0503020204020204" charset="-122"/>
                <a:sym typeface="+mn-ea"/>
              </a:rPr>
              <a:t>近期学习</a:t>
            </a:r>
            <a:r>
              <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rPr>
              <a:t>汇报</a:t>
            </a:r>
            <a:endPar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1752" y="330730"/>
            <a:ext cx="979719" cy="9797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2.</a:t>
            </a:r>
            <a:r>
              <a:rPr lang="en-US" altLang="zh-CN" dirty="0">
                <a:effectLst/>
                <a:latin typeface="微软雅黑" panose="020B0503020204020204" charset="-122"/>
                <a:ea typeface="微软雅黑" panose="020B0503020204020204" charset="-122"/>
                <a:sym typeface="+mn-ea"/>
              </a:rPr>
              <a:t>DEFORMABLE DETR: DEFORMABLE TRANSFORMERS FOR END-TO-END OBJECT DETECTION</a:t>
            </a:r>
            <a:endParaRPr lang="en-US" altLang="zh-CN" dirty="0">
              <a:effectLst/>
              <a:latin typeface="微软雅黑" panose="020B0503020204020204" charset="-122"/>
              <a:ea typeface="微软雅黑" panose="020B0503020204020204" charset="-122"/>
              <a:sym typeface="+mn-ea"/>
            </a:endParaRPr>
          </a:p>
        </p:txBody>
      </p:sp>
      <p:sp>
        <p:nvSpPr>
          <p:cNvPr id="5" name="文本框 4"/>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任务：</a:t>
            </a:r>
            <a:endParaRPr lang="en-US" altLang="zh-CN" b="1" dirty="0">
              <a:latin typeface="微软雅黑" panose="020B0503020204020204" charset="-122"/>
              <a:ea typeface="微软雅黑" panose="020B0503020204020204" charset="-122"/>
            </a:endParaRPr>
          </a:p>
        </p:txBody>
      </p:sp>
      <p:sp>
        <p:nvSpPr>
          <p:cNvPr id="8" name="文本框 7"/>
          <p:cNvSpPr txBox="1"/>
          <p:nvPr/>
        </p:nvSpPr>
        <p:spPr>
          <a:xfrm>
            <a:off x="286385" y="2472055"/>
            <a:ext cx="7417435" cy="1276350"/>
          </a:xfrm>
          <a:prstGeom prst="rect">
            <a:avLst/>
          </a:prstGeom>
          <a:noFill/>
        </p:spPr>
        <p:txBody>
          <a:bodyPr wrap="square" rtlCol="0">
            <a:noAutofit/>
          </a:bodyPr>
          <a:p>
            <a:pPr indent="457200"/>
            <a:r>
              <a:rPr lang="en-US" altLang="zh-CN" sz="1600" dirty="0">
                <a:solidFill>
                  <a:schemeClr val="tx1"/>
                </a:solidFill>
                <a:latin typeface="微软雅黑" panose="020B0503020204020204" charset="-122"/>
                <a:ea typeface="微软雅黑" panose="020B0503020204020204" charset="-122"/>
              </a:rPr>
              <a:t>1.  </a:t>
            </a:r>
            <a:r>
              <a:rPr lang="zh-CN" altLang="en-US" sz="1600" dirty="0">
                <a:solidFill>
                  <a:schemeClr val="tx1"/>
                </a:solidFill>
                <a:latin typeface="微软雅黑" panose="020B0503020204020204" charset="-122"/>
                <a:ea typeface="微软雅黑" panose="020B0503020204020204" charset="-122"/>
              </a:rPr>
              <a:t>缓解可变形的卷积缺乏元素之间全局建模能力，而这正是</a:t>
            </a:r>
            <a:r>
              <a:rPr lang="en-US" altLang="zh-CN" sz="1600" dirty="0">
                <a:solidFill>
                  <a:schemeClr val="tx1"/>
                </a:solidFill>
                <a:latin typeface="微软雅黑" panose="020B0503020204020204" charset="-122"/>
                <a:ea typeface="微软雅黑" panose="020B0503020204020204" charset="-122"/>
              </a:rPr>
              <a:t>detr</a:t>
            </a:r>
            <a:r>
              <a:rPr lang="zh-CN" altLang="en-US" sz="1600" dirty="0">
                <a:solidFill>
                  <a:schemeClr val="tx1"/>
                </a:solidFill>
                <a:latin typeface="微软雅黑" panose="020B0503020204020204" charset="-122"/>
                <a:ea typeface="微软雅黑" panose="020B0503020204020204" charset="-122"/>
              </a:rPr>
              <a:t>实现的内</a:t>
            </a:r>
            <a:r>
              <a:rPr lang="en-US" altLang="zh-CN" sz="1600" dirty="0">
                <a:solidFill>
                  <a:schemeClr val="tx1"/>
                </a:solidFill>
                <a:latin typeface="微软雅黑" panose="020B0503020204020204" charset="-122"/>
                <a:ea typeface="微软雅黑" panose="020B0503020204020204" charset="-122"/>
              </a:rPr>
              <a:t>  </a:t>
            </a:r>
            <a:endParaRPr lang="en-US" altLang="zh-CN"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     </a:t>
            </a:r>
            <a:r>
              <a:rPr lang="zh-CN" altLang="en-US" sz="1600" dirty="0">
                <a:solidFill>
                  <a:schemeClr val="tx1"/>
                </a:solidFill>
                <a:latin typeface="微软雅黑" panose="020B0503020204020204" charset="-122"/>
                <a:ea typeface="微软雅黑" panose="020B0503020204020204" charset="-122"/>
              </a:rPr>
              <a:t>容</a:t>
            </a:r>
            <a:endParaRPr lang="en-US" altLang="zh-CN" sz="1600" dirty="0">
              <a:solidFill>
                <a:schemeClr val="tx1"/>
              </a:solidFill>
              <a:latin typeface="微软雅黑" panose="020B0503020204020204" charset="-122"/>
              <a:ea typeface="微软雅黑" panose="020B0503020204020204" charset="-122"/>
            </a:endParaRPr>
          </a:p>
          <a:p>
            <a:pPr marL="0" lvl="0" indent="457200">
              <a:buNone/>
            </a:pPr>
            <a:r>
              <a:rPr lang="en-US" altLang="zh-CN" sz="1600" dirty="0">
                <a:solidFill>
                  <a:schemeClr val="tx1"/>
                </a:solidFill>
                <a:latin typeface="微软雅黑" panose="020B0503020204020204" charset="-122"/>
                <a:ea typeface="微软雅黑" panose="020B0503020204020204" charset="-122"/>
              </a:rPr>
              <a:t>2.  </a:t>
            </a:r>
            <a:r>
              <a:rPr lang="zh-CN" altLang="en-US" sz="1600" dirty="0">
                <a:solidFill>
                  <a:schemeClr val="tx1"/>
                </a:solidFill>
                <a:latin typeface="微软雅黑" panose="020B0503020204020204" charset="-122"/>
                <a:ea typeface="微软雅黑" panose="020B0503020204020204" charset="-122"/>
              </a:rPr>
              <a:t>降低基于</a:t>
            </a:r>
            <a:r>
              <a:rPr lang="en-US" altLang="zh-CN" sz="1600" dirty="0">
                <a:solidFill>
                  <a:schemeClr val="tx1"/>
                </a:solidFill>
                <a:latin typeface="微软雅黑" panose="020B0503020204020204" charset="-122"/>
                <a:ea typeface="微软雅黑" panose="020B0503020204020204" charset="-122"/>
              </a:rPr>
              <a:t>Transformer</a:t>
            </a:r>
            <a:r>
              <a:rPr lang="zh-CN" altLang="en-US" sz="1600" dirty="0">
                <a:solidFill>
                  <a:schemeClr val="tx1"/>
                </a:solidFill>
                <a:latin typeface="微软雅黑" panose="020B0503020204020204" charset="-122"/>
                <a:ea typeface="微软雅黑" panose="020B0503020204020204" charset="-122"/>
              </a:rPr>
              <a:t>的</a:t>
            </a:r>
            <a:r>
              <a:rPr lang="en-US" altLang="zh-CN" sz="1600" dirty="0">
                <a:solidFill>
                  <a:schemeClr val="tx1"/>
                </a:solidFill>
                <a:latin typeface="微软雅黑" panose="020B0503020204020204" charset="-122"/>
                <a:ea typeface="微软雅黑" panose="020B0503020204020204" charset="-122"/>
              </a:rPr>
              <a:t>detr</a:t>
            </a:r>
            <a:r>
              <a:rPr lang="zh-CN" altLang="en-US" sz="1600" dirty="0">
                <a:solidFill>
                  <a:schemeClr val="tx1"/>
                </a:solidFill>
                <a:latin typeface="微软雅黑" panose="020B0503020204020204" charset="-122"/>
                <a:ea typeface="微软雅黑" panose="020B0503020204020204" charset="-122"/>
              </a:rPr>
              <a:t>对每一个其他元素都检测注意力的复杂性</a:t>
            </a: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
        <p:nvSpPr>
          <p:cNvPr id="11" name="文本框 10"/>
          <p:cNvSpPr txBox="1"/>
          <p:nvPr>
            <p:custDataLst>
              <p:tags r:id="rId3"/>
            </p:custDataLst>
          </p:nvPr>
        </p:nvSpPr>
        <p:spPr>
          <a:xfrm>
            <a:off x="455295" y="205676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动机：</a:t>
            </a:r>
            <a:endParaRPr lang="en-US" altLang="zh-CN" b="1" dirty="0">
              <a:latin typeface="微软雅黑" panose="020B0503020204020204" charset="-122"/>
              <a:ea typeface="微软雅黑" panose="020B0503020204020204" charset="-122"/>
            </a:endParaRPr>
          </a:p>
        </p:txBody>
      </p:sp>
      <p:sp>
        <p:nvSpPr>
          <p:cNvPr id="4" name="文本框 3"/>
          <p:cNvSpPr txBox="1"/>
          <p:nvPr>
            <p:custDataLst>
              <p:tags r:id="rId4"/>
            </p:custDataLst>
          </p:nvPr>
        </p:nvSpPr>
        <p:spPr>
          <a:xfrm>
            <a:off x="455295" y="3487420"/>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整体</a:t>
            </a:r>
            <a:r>
              <a:rPr lang="zh-CN" altLang="en-US" b="1" dirty="0">
                <a:latin typeface="微软雅黑" panose="020B0503020204020204" charset="-122"/>
                <a:ea typeface="微软雅黑" panose="020B0503020204020204" charset="-122"/>
              </a:rPr>
              <a:t>思路：</a:t>
            </a:r>
            <a:endParaRPr lang="en-US" altLang="zh-CN" b="1" dirty="0">
              <a:latin typeface="微软雅黑" panose="020B0503020204020204" charset="-122"/>
              <a:ea typeface="微软雅黑" panose="020B0503020204020204" charset="-122"/>
            </a:endParaRPr>
          </a:p>
        </p:txBody>
      </p:sp>
      <p:sp>
        <p:nvSpPr>
          <p:cNvPr id="6" name="文本框 5"/>
          <p:cNvSpPr txBox="1"/>
          <p:nvPr>
            <p:custDataLst>
              <p:tags r:id="rId5"/>
            </p:custDataLst>
          </p:nvPr>
        </p:nvSpPr>
        <p:spPr>
          <a:xfrm>
            <a:off x="455295" y="5053330"/>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贡献：</a:t>
            </a:r>
            <a:endParaRPr lang="en-US" altLang="zh-CN" b="1" dirty="0">
              <a:latin typeface="微软雅黑" panose="020B0503020204020204" charset="-122"/>
              <a:ea typeface="微软雅黑" panose="020B0503020204020204" charset="-122"/>
            </a:endParaRPr>
          </a:p>
        </p:txBody>
      </p:sp>
      <p:sp>
        <p:nvSpPr>
          <p:cNvPr id="9" name="文本框 8"/>
          <p:cNvSpPr txBox="1"/>
          <p:nvPr/>
        </p:nvSpPr>
        <p:spPr>
          <a:xfrm>
            <a:off x="724535" y="5537200"/>
            <a:ext cx="8395970" cy="829945"/>
          </a:xfrm>
          <a:prstGeom prst="rect">
            <a:avLst/>
          </a:prstGeom>
          <a:noFill/>
        </p:spPr>
        <p:txBody>
          <a:bodyPr wrap="square" rtlCol="0" anchor="t">
            <a:spAutoFit/>
          </a:bodyPr>
          <a:p>
            <a:pPr marL="0" lvl="0" indent="0">
              <a:buNone/>
            </a:pPr>
            <a:r>
              <a:rPr lang="en-US" altLang="zh-CN" sz="1600" dirty="0">
                <a:latin typeface="微软雅黑" panose="020B0503020204020204" charset="-122"/>
                <a:ea typeface="微软雅黑" panose="020B0503020204020204" charset="-122"/>
                <a:sym typeface="+mn-ea"/>
              </a:rPr>
              <a:t>1.  提出多尺度可变形注意力代替Encoder中的自注意力和Decoder中的交叉注意力</a:t>
            </a:r>
            <a:endParaRPr lang="en-US" altLang="zh-CN" sz="1600" dirty="0">
              <a:latin typeface="微软雅黑" panose="020B0503020204020204" charset="-122"/>
              <a:ea typeface="微软雅黑" panose="020B0503020204020204" charset="-122"/>
              <a:sym typeface="+mn-ea"/>
            </a:endParaRPr>
          </a:p>
          <a:p>
            <a:pPr marL="0" lvl="0" indent="0">
              <a:buNone/>
            </a:pPr>
            <a:r>
              <a:rPr lang="en-US" altLang="zh-CN" sz="1600" dirty="0">
                <a:latin typeface="微软雅黑" panose="020B0503020204020204" charset="-122"/>
                <a:ea typeface="微软雅黑" panose="020B0503020204020204" charset="-122"/>
                <a:sym typeface="+mn-ea"/>
              </a:rPr>
              <a:t>2.  多尺度特征，并且使用scale-level pos embedding，用于区分不同的特征层</a:t>
            </a:r>
            <a:endParaRPr lang="en-US" altLang="zh-CN" sz="1600" dirty="0">
              <a:latin typeface="微软雅黑" panose="020B0503020204020204" charset="-122"/>
              <a:ea typeface="微软雅黑" panose="020B0503020204020204" charset="-122"/>
              <a:sym typeface="+mn-ea"/>
            </a:endParaRPr>
          </a:p>
          <a:p>
            <a:pPr marL="0" lvl="0" indent="0">
              <a:buNone/>
            </a:pPr>
            <a:r>
              <a:rPr lang="en-US" altLang="zh-CN" sz="1600" dirty="0">
                <a:latin typeface="微软雅黑" panose="020B0503020204020204" charset="-122"/>
                <a:ea typeface="微软雅黑" panose="020B0503020204020204" charset="-122"/>
                <a:sym typeface="+mn-ea"/>
              </a:rPr>
              <a:t>3.  </a:t>
            </a:r>
            <a:r>
              <a:rPr lang="zh-CN" altLang="en-US" sz="1600" dirty="0">
                <a:latin typeface="微软雅黑" panose="020B0503020204020204" charset="-122"/>
                <a:ea typeface="微软雅黑" panose="020B0503020204020204" charset="-122"/>
                <a:sym typeface="+mn-ea"/>
              </a:rPr>
              <a:t>使用有限的参考点，降低了时间复杂度和计算量</a:t>
            </a:r>
            <a:endParaRPr lang="zh-CN" altLang="en-US" sz="1600" dirty="0">
              <a:latin typeface="微软雅黑" panose="020B0503020204020204" charset="-122"/>
              <a:ea typeface="微软雅黑" panose="020B0503020204020204" charset="-122"/>
              <a:sym typeface="+mn-ea"/>
            </a:endParaRPr>
          </a:p>
        </p:txBody>
      </p:sp>
      <p:sp>
        <p:nvSpPr>
          <p:cNvPr id="10" name="文本框 9"/>
          <p:cNvSpPr txBox="1"/>
          <p:nvPr/>
        </p:nvSpPr>
        <p:spPr>
          <a:xfrm>
            <a:off x="286385" y="1457325"/>
            <a:ext cx="7196455" cy="603885"/>
          </a:xfrm>
          <a:prstGeom prst="rect">
            <a:avLst/>
          </a:prstGeom>
          <a:noFill/>
        </p:spPr>
        <p:txBody>
          <a:bodyPr wrap="square" rtlCol="0">
            <a:noAutofit/>
          </a:bodyPr>
          <a:p>
            <a:pPr indent="457200"/>
            <a:r>
              <a:rPr lang="zh-CN" altLang="en-US" sz="1600" dirty="0">
                <a:solidFill>
                  <a:schemeClr val="tx1"/>
                </a:solidFill>
                <a:latin typeface="微软雅黑" panose="020B0503020204020204" charset="-122"/>
                <a:ea typeface="微软雅黑" panose="020B0503020204020204" charset="-122"/>
              </a:rPr>
              <a:t>改进</a:t>
            </a:r>
            <a:r>
              <a:rPr lang="en-US" altLang="zh-CN" sz="1600" dirty="0">
                <a:solidFill>
                  <a:schemeClr val="tx1"/>
                </a:solidFill>
                <a:latin typeface="微软雅黑" panose="020B0503020204020204" charset="-122"/>
                <a:ea typeface="微软雅黑" panose="020B0503020204020204" charset="-122"/>
              </a:rPr>
              <a:t>detr</a:t>
            </a:r>
            <a:r>
              <a:rPr lang="zh-CN" altLang="en-US" sz="1600" dirty="0">
                <a:solidFill>
                  <a:schemeClr val="tx1"/>
                </a:solidFill>
                <a:latin typeface="微软雅黑" panose="020B0503020204020204" charset="-122"/>
                <a:ea typeface="微软雅黑" panose="020B0503020204020204" charset="-122"/>
              </a:rPr>
              <a:t>的收敛速度慢问题和因为复杂度对高分辨率图片使用的限制而导致的小目标检测性能差问题</a:t>
            </a:r>
            <a:endParaRPr lang="zh-CN" altLang="en-US" sz="1600" dirty="0">
              <a:solidFill>
                <a:schemeClr val="tx1"/>
              </a:solidFill>
              <a:latin typeface="微软雅黑" panose="020B0503020204020204" charset="-122"/>
              <a:ea typeface="微软雅黑" panose="020B0503020204020204" charset="-122"/>
            </a:endParaRPr>
          </a:p>
        </p:txBody>
      </p:sp>
      <p:sp>
        <p:nvSpPr>
          <p:cNvPr id="2" name="文本框 1"/>
          <p:cNvSpPr txBox="1"/>
          <p:nvPr/>
        </p:nvSpPr>
        <p:spPr>
          <a:xfrm>
            <a:off x="205105" y="3982085"/>
            <a:ext cx="6447155" cy="1276350"/>
          </a:xfrm>
          <a:prstGeom prst="rect">
            <a:avLst/>
          </a:prstGeom>
          <a:noFill/>
        </p:spPr>
        <p:txBody>
          <a:bodyPr wrap="square" rtlCol="0">
            <a:noAutofit/>
          </a:bodyPr>
          <a:p>
            <a:pPr indent="457200"/>
            <a:r>
              <a:rPr lang="en-US" altLang="zh-CN" sz="1600" dirty="0">
                <a:solidFill>
                  <a:schemeClr val="tx1"/>
                </a:solidFill>
                <a:latin typeface="微软雅黑" panose="020B0503020204020204" charset="-122"/>
                <a:ea typeface="微软雅黑" panose="020B0503020204020204" charset="-122"/>
              </a:rPr>
              <a:t>1.  </a:t>
            </a:r>
            <a:r>
              <a:rPr lang="zh-CN" altLang="en-US" sz="1600" dirty="0">
                <a:solidFill>
                  <a:schemeClr val="tx1"/>
                </a:solidFill>
                <a:latin typeface="微软雅黑" panose="020B0503020204020204" charset="-122"/>
                <a:ea typeface="微软雅黑" panose="020B0503020204020204" charset="-122"/>
              </a:rPr>
              <a:t>取多尺度的特征图之后进行多尺度编码</a:t>
            </a:r>
            <a:endParaRPr lang="zh-CN" altLang="en-US"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2.  </a:t>
            </a:r>
            <a:r>
              <a:rPr lang="zh-CN" altLang="en-US" sz="1600" dirty="0">
                <a:solidFill>
                  <a:schemeClr val="tx1"/>
                </a:solidFill>
                <a:latin typeface="微软雅黑" panose="020B0503020204020204" charset="-122"/>
                <a:ea typeface="微软雅黑" panose="020B0503020204020204" charset="-122"/>
              </a:rPr>
              <a:t>选取参考点后输入</a:t>
            </a:r>
            <a:r>
              <a:rPr lang="en-US" altLang="zh-CN" sz="1600" dirty="0">
                <a:solidFill>
                  <a:schemeClr val="tx1"/>
                </a:solidFill>
                <a:latin typeface="微软雅黑" panose="020B0503020204020204" charset="-122"/>
                <a:ea typeface="微软雅黑" panose="020B0503020204020204" charset="-122"/>
              </a:rPr>
              <a:t>encoder</a:t>
            </a:r>
            <a:r>
              <a:rPr lang="zh-CN" altLang="en-US" sz="1600" dirty="0">
                <a:solidFill>
                  <a:schemeClr val="tx1"/>
                </a:solidFill>
                <a:latin typeface="微软雅黑" panose="020B0503020204020204" charset="-122"/>
                <a:ea typeface="微软雅黑" panose="020B0503020204020204" charset="-122"/>
              </a:rPr>
              <a:t>后使用多尺度的可变形注意力</a:t>
            </a:r>
            <a:endParaRPr lang="zh-CN" altLang="en-US"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3.  </a:t>
            </a: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pic>
        <p:nvPicPr>
          <p:cNvPr id="15" name="图片 14"/>
          <p:cNvPicPr>
            <a:picLocks noChangeAspect="1"/>
          </p:cNvPicPr>
          <p:nvPr/>
        </p:nvPicPr>
        <p:blipFill>
          <a:blip r:embed="rId6"/>
          <a:stretch>
            <a:fillRect/>
          </a:stretch>
        </p:blipFill>
        <p:spPr>
          <a:xfrm>
            <a:off x="7419975" y="539750"/>
            <a:ext cx="4700905" cy="34626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541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模型</a:t>
            </a:r>
            <a:r>
              <a:rPr lang="zh-CN" altLang="en-US" sz="2000" b="1" dirty="0">
                <a:latin typeface="微软雅黑" panose="020B0503020204020204" charset="-122"/>
                <a:ea typeface="微软雅黑" panose="020B0503020204020204" charset="-122"/>
              </a:rPr>
              <a:t>架构</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2.DEFORMABLE DETR: DEFORMABLE TRANSFORMERS FOR END-TO-END OBJECT DETECTION</a:t>
            </a:r>
            <a:endParaRPr lang="en-US" altLang="zh-CN" dirty="0">
              <a:effectLst/>
              <a:latin typeface="微软雅黑" panose="020B0503020204020204" charset="-122"/>
              <a:ea typeface="微软雅黑" panose="020B0503020204020204" charset="-122"/>
            </a:endParaRPr>
          </a:p>
        </p:txBody>
      </p:sp>
      <p:sp>
        <p:nvSpPr>
          <p:cNvPr id="3" name="文本框 2"/>
          <p:cNvSpPr txBox="1"/>
          <p:nvPr/>
        </p:nvSpPr>
        <p:spPr>
          <a:xfrm>
            <a:off x="226695" y="1083945"/>
            <a:ext cx="6489700" cy="1814830"/>
          </a:xfrm>
          <a:prstGeom prst="rect">
            <a:avLst/>
          </a:prstGeom>
        </p:spPr>
        <p:txBody>
          <a:bodyPr wrap="square">
            <a:spAutoFit/>
          </a:bodyPr>
          <a:p>
            <a:pPr marL="0" indent="0"/>
            <a:r>
              <a:rPr lang="zh-CN" altLang="en-US" sz="1600" i="0" dirty="0">
                <a:latin typeface="微软雅黑" panose="020B0503020204020204" charset="-122"/>
                <a:ea typeface="微软雅黑" panose="020B0503020204020204" charset="-122"/>
              </a:rPr>
              <a:t>ResNet作为神经网络提取特征的</a:t>
            </a:r>
            <a:r>
              <a:rPr lang="en-US" altLang="zh-CN" sz="1600" i="0" dirty="0">
                <a:latin typeface="微软雅黑" panose="020B0503020204020204" charset="-122"/>
                <a:ea typeface="微软雅黑" panose="020B0503020204020204" charset="-122"/>
              </a:rPr>
              <a:t>backbone</a:t>
            </a:r>
            <a:endParaRPr lang="zh-CN" altLang="en-US" sz="1600" i="0" dirty="0">
              <a:latin typeface="微软雅黑" panose="020B0503020204020204" charset="-122"/>
              <a:ea typeface="微软雅黑" panose="020B0503020204020204" charset="-122"/>
            </a:endParaRPr>
          </a:p>
          <a:p>
            <a:pPr marL="0" indent="0"/>
            <a:endParaRPr lang="zh-CN" altLang="en-US" sz="1600" i="0" dirty="0">
              <a:latin typeface="微软雅黑" panose="020B0503020204020204" charset="-122"/>
              <a:ea typeface="微软雅黑" panose="020B0503020204020204" charset="-122"/>
            </a:endParaRPr>
          </a:p>
          <a:p>
            <a:pPr marL="0" indent="0"/>
            <a:r>
              <a:rPr lang="zh-CN" altLang="en-US" sz="1600" i="0" dirty="0">
                <a:latin typeface="微软雅黑" panose="020B0503020204020204" charset="-122"/>
                <a:ea typeface="微软雅黑" panose="020B0503020204020204" charset="-122"/>
              </a:rPr>
              <a:t>将多尺度特征图、各特征图对应的mask、各特征图对应的位置编码、各特征图的宽高、各特征图flatten后的起始索引等信息展平后，</a:t>
            </a:r>
            <a:r>
              <a:rPr lang="zh-CN" altLang="en-US" sz="1600" dirty="0">
                <a:latin typeface="微软雅黑" panose="020B0503020204020204" charset="-122"/>
                <a:ea typeface="微软雅黑" panose="020B0503020204020204" charset="-122"/>
                <a:sym typeface="+mn-ea"/>
              </a:rPr>
              <a:t>输入</a:t>
            </a:r>
            <a:r>
              <a:rPr lang="en-US" altLang="zh-CN" sz="1600" dirty="0">
                <a:latin typeface="微软雅黑" panose="020B0503020204020204" charset="-122"/>
                <a:ea typeface="微软雅黑" panose="020B0503020204020204" charset="-122"/>
                <a:sym typeface="+mn-ea"/>
              </a:rPr>
              <a:t>encoder</a:t>
            </a:r>
            <a:r>
              <a:rPr lang="zh-CN" altLang="en-US" sz="1600" dirty="0">
                <a:latin typeface="微软雅黑" panose="020B0503020204020204" charset="-122"/>
                <a:ea typeface="微软雅黑" panose="020B0503020204020204" charset="-122"/>
                <a:sym typeface="+mn-ea"/>
              </a:rPr>
              <a:t>学习各个位置的相似度</a:t>
            </a:r>
            <a:endParaRPr lang="zh-CN" altLang="en-US" sz="1600" i="0" dirty="0">
              <a:latin typeface="微软雅黑" panose="020B0503020204020204" charset="-122"/>
              <a:ea typeface="微软雅黑" panose="020B0503020204020204" charset="-122"/>
            </a:endParaRPr>
          </a:p>
          <a:p>
            <a:pPr marL="0" indent="0"/>
            <a:endParaRPr lang="zh-CN" altLang="en-US" sz="1600" i="0" dirty="0">
              <a:latin typeface="微软雅黑" panose="020B0503020204020204" charset="-122"/>
              <a:ea typeface="微软雅黑" panose="020B0503020204020204" charset="-122"/>
            </a:endParaRPr>
          </a:p>
          <a:p>
            <a:pPr marL="0" indent="0"/>
            <a:endParaRPr lang="zh-CN" altLang="en-US" sz="1600" i="0" dirty="0">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2"/>
          <a:srcRect l="50777"/>
          <a:stretch>
            <a:fillRect/>
          </a:stretch>
        </p:blipFill>
        <p:spPr>
          <a:xfrm>
            <a:off x="6548120" y="774700"/>
            <a:ext cx="5608320" cy="5099050"/>
          </a:xfrm>
          <a:prstGeom prst="rect">
            <a:avLst/>
          </a:prstGeom>
        </p:spPr>
      </p:pic>
      <p:cxnSp>
        <p:nvCxnSpPr>
          <p:cNvPr id="7" name="肘形连接符 6"/>
          <p:cNvCxnSpPr/>
          <p:nvPr/>
        </p:nvCxnSpPr>
        <p:spPr>
          <a:xfrm rot="10800000" flipV="1">
            <a:off x="8914130" y="4584700"/>
            <a:ext cx="2931160" cy="1203960"/>
          </a:xfrm>
          <a:prstGeom prst="bentConnector3">
            <a:avLst>
              <a:gd name="adj1" fmla="val -9120"/>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795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多尺度特征</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2.DEFORMABLE DETR: DEFORMABLE TRANSFORMERS FOR END-TO-END OBJECT DETECTION</a:t>
            </a:r>
            <a:endParaRPr lang="en-US" altLang="zh-CN" dirty="0">
              <a:effectLst/>
              <a:latin typeface="微软雅黑" panose="020B0503020204020204" charset="-122"/>
              <a:ea typeface="微软雅黑" panose="020B0503020204020204" charset="-122"/>
            </a:endParaRPr>
          </a:p>
        </p:txBody>
      </p:sp>
      <p:pic>
        <p:nvPicPr>
          <p:cNvPr id="14" name="图片 13"/>
          <p:cNvPicPr>
            <a:picLocks noChangeAspect="1"/>
          </p:cNvPicPr>
          <p:nvPr/>
        </p:nvPicPr>
        <p:blipFill>
          <a:blip r:embed="rId2"/>
          <a:stretch>
            <a:fillRect/>
          </a:stretch>
        </p:blipFill>
        <p:spPr>
          <a:xfrm>
            <a:off x="340995" y="1062990"/>
            <a:ext cx="5006975" cy="2578735"/>
          </a:xfrm>
          <a:prstGeom prst="rect">
            <a:avLst/>
          </a:prstGeom>
        </p:spPr>
      </p:pic>
      <p:pic>
        <p:nvPicPr>
          <p:cNvPr id="3" name="图片 2"/>
          <p:cNvPicPr>
            <a:picLocks noChangeAspect="1"/>
          </p:cNvPicPr>
          <p:nvPr/>
        </p:nvPicPr>
        <p:blipFill>
          <a:blip r:embed="rId3"/>
          <a:stretch>
            <a:fillRect/>
          </a:stretch>
        </p:blipFill>
        <p:spPr>
          <a:xfrm>
            <a:off x="8298180" y="1062990"/>
            <a:ext cx="2787015" cy="2258695"/>
          </a:xfrm>
          <a:prstGeom prst="rect">
            <a:avLst/>
          </a:prstGeom>
        </p:spPr>
      </p:pic>
      <p:sp>
        <p:nvSpPr>
          <p:cNvPr id="10" name="文本框 9"/>
          <p:cNvSpPr txBox="1"/>
          <p:nvPr/>
        </p:nvSpPr>
        <p:spPr>
          <a:xfrm>
            <a:off x="7404100" y="3496945"/>
            <a:ext cx="4864100" cy="603885"/>
          </a:xfrm>
          <a:prstGeom prst="rect">
            <a:avLst/>
          </a:prstGeom>
          <a:noFill/>
        </p:spPr>
        <p:txBody>
          <a:bodyPr wrap="square" rtlCol="0">
            <a:noAutofit/>
          </a:bodyPr>
          <a:p>
            <a:pPr indent="457200"/>
            <a:r>
              <a:rPr lang="zh-CN" altLang="en-US" sz="1600" dirty="0">
                <a:solidFill>
                  <a:schemeClr val="tx1"/>
                </a:solidFill>
                <a:latin typeface="微软雅黑" panose="020B0503020204020204" charset="-122"/>
                <a:ea typeface="微软雅黑" panose="020B0503020204020204" charset="-122"/>
              </a:rPr>
              <a:t>直接提取</a:t>
            </a:r>
            <a:r>
              <a:rPr lang="en-US" altLang="zh-CN" sz="1600" dirty="0">
                <a:solidFill>
                  <a:schemeClr val="tx1"/>
                </a:solidFill>
                <a:latin typeface="微软雅黑" panose="020B0503020204020204" charset="-122"/>
                <a:ea typeface="微软雅黑" panose="020B0503020204020204" charset="-122"/>
              </a:rPr>
              <a:t>ResNet</a:t>
            </a:r>
            <a:r>
              <a:rPr lang="zh-CN" altLang="en-US" sz="1600" dirty="0">
                <a:solidFill>
                  <a:schemeClr val="tx1"/>
                </a:solidFill>
                <a:latin typeface="微软雅黑" panose="020B0503020204020204" charset="-122"/>
                <a:ea typeface="微软雅黑" panose="020B0503020204020204" charset="-122"/>
              </a:rPr>
              <a:t>的</a:t>
            </a:r>
            <a:r>
              <a:rPr lang="en-US" altLang="zh-CN" sz="1600" dirty="0">
                <a:solidFill>
                  <a:schemeClr val="tx1"/>
                </a:solidFill>
                <a:latin typeface="微软雅黑" panose="020B0503020204020204" charset="-122"/>
                <a:ea typeface="微软雅黑" panose="020B0503020204020204" charset="-122"/>
              </a:rPr>
              <a:t>layer4</a:t>
            </a:r>
            <a:r>
              <a:rPr lang="zh-CN" altLang="en-US" sz="1600" dirty="0">
                <a:solidFill>
                  <a:schemeClr val="tx1"/>
                </a:solidFill>
                <a:latin typeface="微软雅黑" panose="020B0503020204020204" charset="-122"/>
                <a:ea typeface="微软雅黑" panose="020B0503020204020204" charset="-122"/>
              </a:rPr>
              <a:t>的特征，前面的层数提取特征有限</a:t>
            </a:r>
            <a:endParaRPr lang="zh-CN" altLang="en-US" sz="1600" dirty="0">
              <a:solidFill>
                <a:schemeClr val="tx1"/>
              </a:solidFill>
              <a:latin typeface="微软雅黑" panose="020B0503020204020204" charset="-122"/>
              <a:ea typeface="微软雅黑" panose="020B0503020204020204" charset="-122"/>
            </a:endParaRPr>
          </a:p>
        </p:txBody>
      </p:sp>
      <p:sp>
        <p:nvSpPr>
          <p:cNvPr id="5" name="文本框 4"/>
          <p:cNvSpPr txBox="1"/>
          <p:nvPr/>
        </p:nvSpPr>
        <p:spPr>
          <a:xfrm>
            <a:off x="483870" y="3623945"/>
            <a:ext cx="4864100" cy="603885"/>
          </a:xfrm>
          <a:prstGeom prst="rect">
            <a:avLst/>
          </a:prstGeom>
          <a:noFill/>
        </p:spPr>
        <p:txBody>
          <a:bodyPr wrap="square" rtlCol="0">
            <a:noAutofit/>
          </a:bodyPr>
          <a:p>
            <a:pPr indent="457200"/>
            <a:r>
              <a:rPr lang="zh-CN" altLang="en-US" sz="1600" dirty="0">
                <a:solidFill>
                  <a:schemeClr val="tx1"/>
                </a:solidFill>
                <a:latin typeface="微软雅黑" panose="020B0503020204020204" charset="-122"/>
                <a:ea typeface="微软雅黑" panose="020B0503020204020204" charset="-122"/>
              </a:rPr>
              <a:t>从</a:t>
            </a:r>
            <a:r>
              <a:rPr lang="en-US" altLang="zh-CN" sz="1600" dirty="0">
                <a:solidFill>
                  <a:schemeClr val="tx1"/>
                </a:solidFill>
                <a:latin typeface="微软雅黑" panose="020B0503020204020204" charset="-122"/>
                <a:ea typeface="微软雅黑" panose="020B0503020204020204" charset="-122"/>
              </a:rPr>
              <a:t>ResNet</a:t>
            </a:r>
            <a:r>
              <a:rPr lang="zh-CN" altLang="en-US" sz="1600" dirty="0">
                <a:solidFill>
                  <a:schemeClr val="tx1"/>
                </a:solidFill>
                <a:latin typeface="微软雅黑" panose="020B0503020204020204" charset="-122"/>
                <a:ea typeface="微软雅黑" panose="020B0503020204020204" charset="-122"/>
              </a:rPr>
              <a:t>的</a:t>
            </a:r>
            <a:r>
              <a:rPr lang="en-US" altLang="zh-CN" sz="1600" dirty="0">
                <a:solidFill>
                  <a:schemeClr val="tx1"/>
                </a:solidFill>
                <a:latin typeface="微软雅黑" panose="020B0503020204020204" charset="-122"/>
                <a:ea typeface="微软雅黑" panose="020B0503020204020204" charset="-122"/>
              </a:rPr>
              <a:t>2-4</a:t>
            </a:r>
            <a:r>
              <a:rPr lang="zh-CN" altLang="en-US" sz="1600" dirty="0">
                <a:solidFill>
                  <a:schemeClr val="tx1"/>
                </a:solidFill>
                <a:latin typeface="微软雅黑" panose="020B0503020204020204" charset="-122"/>
                <a:ea typeface="微软雅黑" panose="020B0503020204020204" charset="-122"/>
              </a:rPr>
              <a:t>层不同尺度的特征中提取后分别接一个1x1conv + GroupNorm，再进一步Layer4接一个3x3conv + GroupNorm下采样，最后得到四个不同尺度的特征图</a:t>
            </a:r>
            <a:endParaRPr lang="zh-CN" altLang="en-US" sz="1600" dirty="0">
              <a:solidFill>
                <a:schemeClr val="tx1"/>
              </a:solidFill>
              <a:latin typeface="微软雅黑" panose="020B0503020204020204" charset="-122"/>
              <a:ea typeface="微软雅黑" panose="020B0503020204020204" charset="-122"/>
            </a:endParaRPr>
          </a:p>
          <a:p>
            <a:pPr indent="457200"/>
            <a:endParaRPr lang="zh-CN" altLang="en-US" sz="1600" dirty="0">
              <a:solidFill>
                <a:schemeClr val="tx1"/>
              </a:solidFill>
              <a:latin typeface="微软雅黑" panose="020B0503020204020204" charset="-122"/>
              <a:ea typeface="微软雅黑" panose="020B0503020204020204" charset="-122"/>
            </a:endParaRPr>
          </a:p>
          <a:p>
            <a:pPr indent="457200"/>
            <a:r>
              <a:rPr lang="zh-CN" altLang="en-US" sz="1600" dirty="0">
                <a:solidFill>
                  <a:schemeClr val="tx1"/>
                </a:solidFill>
                <a:latin typeface="微软雅黑" panose="020B0503020204020204" charset="-122"/>
                <a:ea typeface="微软雅黑" panose="020B0503020204020204" charset="-122"/>
              </a:rPr>
              <a:t>最后将这4个不同尺度的特征送入transformer中的encoder中</a:t>
            </a:r>
            <a:endParaRPr lang="zh-CN" altLang="en-US"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2379345"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多尺度位置编码</a:t>
            </a:r>
            <a:r>
              <a:rPr lang="en-US" altLang="zh-CN" sz="2000" b="1" dirty="0">
                <a:latin typeface="微软雅黑" panose="020B0503020204020204" charset="-122"/>
                <a:ea typeface="微软雅黑" panose="020B0503020204020204" charset="-122"/>
              </a:rPr>
              <a:t> </a:t>
            </a:r>
            <a:endParaRPr lang="en-US" altLang="zh-CN"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2.DEFORMABLE DETR: DEFORMABLE TRANSFORMERS FOR END-TO-END OBJECT DETECTION</a:t>
            </a:r>
            <a:endParaRPr lang="en-US" altLang="zh-CN" dirty="0">
              <a:effectLst/>
              <a:latin typeface="微软雅黑" panose="020B0503020204020204" charset="-122"/>
              <a:ea typeface="微软雅黑" panose="020B0503020204020204" charset="-122"/>
            </a:endParaRPr>
          </a:p>
        </p:txBody>
      </p:sp>
      <p:sp>
        <p:nvSpPr>
          <p:cNvPr id="2" name="文本框 1"/>
          <p:cNvSpPr txBox="1"/>
          <p:nvPr/>
        </p:nvSpPr>
        <p:spPr>
          <a:xfrm>
            <a:off x="106680" y="3636010"/>
            <a:ext cx="4864100" cy="4481195"/>
          </a:xfrm>
          <a:prstGeom prst="rect">
            <a:avLst/>
          </a:prstGeom>
          <a:noFill/>
        </p:spPr>
        <p:txBody>
          <a:bodyPr wrap="square" rtlCol="0">
            <a:noAutofit/>
          </a:bodyPr>
          <a:p>
            <a:pPr indent="457200"/>
            <a:r>
              <a:rPr lang="zh-CN" altLang="en-US" sz="1600" dirty="0">
                <a:solidFill>
                  <a:schemeClr val="tx1"/>
                </a:solidFill>
                <a:latin typeface="微软雅黑" panose="020B0503020204020204" charset="-122"/>
                <a:ea typeface="微软雅黑" panose="020B0503020204020204" charset="-122"/>
              </a:rPr>
              <a:t>原先的</a:t>
            </a:r>
            <a:r>
              <a:rPr lang="en-US" altLang="zh-CN" sz="1600" dirty="0">
                <a:solidFill>
                  <a:schemeClr val="tx1"/>
                </a:solidFill>
                <a:latin typeface="微软雅黑" panose="020B0503020204020204" charset="-122"/>
                <a:ea typeface="微软雅黑" panose="020B0503020204020204" charset="-122"/>
              </a:rPr>
              <a:t>detr</a:t>
            </a:r>
            <a:r>
              <a:rPr lang="zh-CN" altLang="en-US" sz="1600" dirty="0">
                <a:solidFill>
                  <a:schemeClr val="tx1"/>
                </a:solidFill>
                <a:latin typeface="微软雅黑" panose="020B0503020204020204" charset="-122"/>
                <a:ea typeface="微软雅黑" panose="020B0503020204020204" charset="-122"/>
              </a:rPr>
              <a:t>使用单尺度特征，所以只需要</a:t>
            </a:r>
            <a:r>
              <a:rPr lang="en-US" altLang="zh-CN" sz="1600" dirty="0">
                <a:solidFill>
                  <a:schemeClr val="tx1"/>
                </a:solidFill>
                <a:latin typeface="微软雅黑" panose="020B0503020204020204" charset="-122"/>
                <a:ea typeface="微软雅黑" panose="020B0503020204020204" charset="-122"/>
              </a:rPr>
              <a:t>x</a:t>
            </a:r>
            <a:r>
              <a:rPr lang="zh-CN" altLang="en-US" sz="1600" dirty="0">
                <a:solidFill>
                  <a:schemeClr val="tx1"/>
                </a:solidFill>
                <a:latin typeface="微软雅黑" panose="020B0503020204020204" charset="-122"/>
                <a:ea typeface="微软雅黑" panose="020B0503020204020204" charset="-122"/>
              </a:rPr>
              <a:t>，</a:t>
            </a:r>
            <a:r>
              <a:rPr lang="en-US" altLang="zh-CN" sz="1600" dirty="0">
                <a:solidFill>
                  <a:schemeClr val="tx1"/>
                </a:solidFill>
                <a:latin typeface="微软雅黑" panose="020B0503020204020204" charset="-122"/>
                <a:ea typeface="微软雅黑" panose="020B0503020204020204" charset="-122"/>
              </a:rPr>
              <a:t>y</a:t>
            </a:r>
            <a:r>
              <a:rPr lang="zh-CN" altLang="en-US" sz="1600" dirty="0">
                <a:solidFill>
                  <a:schemeClr val="tx1"/>
                </a:solidFill>
                <a:latin typeface="微软雅黑" panose="020B0503020204020204" charset="-122"/>
                <a:ea typeface="微软雅黑" panose="020B0503020204020204" charset="-122"/>
              </a:rPr>
              <a:t>配合三角函数的位置编码就能编入位置信息。</a:t>
            </a:r>
            <a:endParaRPr lang="zh-CN" altLang="en-US" sz="1600" dirty="0">
              <a:solidFill>
                <a:schemeClr val="tx1"/>
              </a:solidFill>
              <a:latin typeface="微软雅黑" panose="020B0503020204020204" charset="-122"/>
              <a:ea typeface="微软雅黑" panose="020B0503020204020204" charset="-122"/>
            </a:endParaRPr>
          </a:p>
          <a:p>
            <a:pPr indent="457200"/>
            <a:endParaRPr lang="zh-CN" altLang="en-US" sz="1600" dirty="0">
              <a:solidFill>
                <a:schemeClr val="tx1"/>
              </a:solidFill>
              <a:latin typeface="微软雅黑" panose="020B0503020204020204" charset="-122"/>
              <a:ea typeface="微软雅黑" panose="020B0503020204020204" charset="-122"/>
            </a:endParaRPr>
          </a:p>
          <a:p>
            <a:pPr indent="457200"/>
            <a:r>
              <a:rPr lang="zh-CN" altLang="en-US" sz="1600" dirty="0">
                <a:solidFill>
                  <a:schemeClr val="tx1"/>
                </a:solidFill>
                <a:latin typeface="微软雅黑" panose="020B0503020204020204" charset="-122"/>
                <a:ea typeface="微软雅黑" panose="020B0503020204020204" charset="-122"/>
              </a:rPr>
              <a:t>而</a:t>
            </a:r>
            <a:r>
              <a:rPr lang="en-US" altLang="zh-CN" sz="1600" dirty="0">
                <a:solidFill>
                  <a:schemeClr val="tx1"/>
                </a:solidFill>
                <a:latin typeface="微软雅黑" panose="020B0503020204020204" charset="-122"/>
                <a:ea typeface="微软雅黑" panose="020B0503020204020204" charset="-122"/>
              </a:rPr>
              <a:t>deformable detr </a:t>
            </a:r>
            <a:r>
              <a:rPr lang="zh-CN" altLang="en-US" sz="1600" dirty="0">
                <a:solidFill>
                  <a:schemeClr val="tx1"/>
                </a:solidFill>
                <a:latin typeface="微软雅黑" panose="020B0503020204020204" charset="-122"/>
                <a:ea typeface="微软雅黑" panose="020B0503020204020204" charset="-122"/>
              </a:rPr>
              <a:t>中有四个特征图，多尺度的特征，所以作者使用了多尺度位置编码</a:t>
            </a:r>
            <a:endParaRPr lang="zh-CN" altLang="en-US" sz="1600" dirty="0">
              <a:solidFill>
                <a:schemeClr val="tx1"/>
              </a:solidFill>
              <a:latin typeface="微软雅黑" panose="020B0503020204020204" charset="-122"/>
              <a:ea typeface="微软雅黑" panose="020B0503020204020204" charset="-122"/>
            </a:endParaRPr>
          </a:p>
          <a:p>
            <a:pPr indent="457200"/>
            <a:endParaRPr lang="zh-CN" altLang="en-US" sz="1600" dirty="0">
              <a:solidFill>
                <a:schemeClr val="tx1"/>
              </a:solidFill>
              <a:latin typeface="微软雅黑" panose="020B0503020204020204" charset="-122"/>
              <a:ea typeface="微软雅黑" panose="020B0503020204020204" charset="-122"/>
            </a:endParaRPr>
          </a:p>
          <a:p>
            <a:pPr indent="457200"/>
            <a:r>
              <a:rPr lang="zh-CN" altLang="en-US" sz="1600" dirty="0">
                <a:solidFill>
                  <a:schemeClr val="tx1"/>
                </a:solidFill>
                <a:latin typeface="微软雅黑" panose="020B0503020204020204" charset="-122"/>
                <a:ea typeface="微软雅黑" panose="020B0503020204020204" charset="-122"/>
              </a:rPr>
              <a:t>每一层所有位置加上相同的level_embed 且 不同层的level_embed不同</a:t>
            </a:r>
            <a:endParaRPr lang="zh-CN" altLang="en-US" sz="1600" dirty="0">
              <a:solidFill>
                <a:schemeClr val="tx1"/>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2"/>
          <a:stretch>
            <a:fillRect/>
          </a:stretch>
        </p:blipFill>
        <p:spPr>
          <a:xfrm>
            <a:off x="965200" y="1207770"/>
            <a:ext cx="3016250" cy="2305050"/>
          </a:xfrm>
          <a:prstGeom prst="rect">
            <a:avLst/>
          </a:prstGeom>
        </p:spPr>
      </p:pic>
      <p:sp>
        <p:nvSpPr>
          <p:cNvPr id="7" name="文本框 6"/>
          <p:cNvSpPr txBox="1"/>
          <p:nvPr/>
        </p:nvSpPr>
        <p:spPr>
          <a:xfrm>
            <a:off x="1086485" y="6116320"/>
            <a:ext cx="8039100" cy="337185"/>
          </a:xfrm>
          <a:prstGeom prst="rect">
            <a:avLst/>
          </a:prstGeom>
        </p:spPr>
        <p:txBody>
          <a:bodyPr wrap="square">
            <a:spAutoFit/>
          </a:bodyPr>
          <a:p>
            <a:pPr marL="0" indent="0" latinLnBrk="1">
              <a:spcBef>
                <a:spcPct val="0"/>
              </a:spcBef>
              <a:spcAft>
                <a:spcPct val="0"/>
              </a:spcAft>
            </a:pPr>
            <a:r>
              <a:rPr lang="zh-CN" altLang="en-US" sz="1600" b="0" i="0" dirty="0">
                <a:latin typeface="微软雅黑" panose="020B0503020204020204" charset="-122"/>
                <a:ea typeface="微软雅黑" panose="020B0503020204020204" charset="-122"/>
              </a:rPr>
              <a:t>for lvl,(src, mask, </a:t>
            </a:r>
            <a:r>
              <a:rPr lang="zh-CN" altLang="en-US" sz="1600" b="1" i="0" dirty="0">
                <a:latin typeface="微软雅黑" panose="020B0503020204020204" charset="-122"/>
                <a:ea typeface="微软雅黑" panose="020B0503020204020204" charset="-122"/>
              </a:rPr>
              <a:t>pos_embed</a:t>
            </a:r>
            <a:r>
              <a:rPr lang="zh-CN" altLang="en-US" sz="1600" b="0" i="0" dirty="0">
                <a:latin typeface="微软雅黑" panose="020B0503020204020204" charset="-122"/>
                <a:ea typeface="微软雅黑" panose="020B0503020204020204" charset="-122"/>
              </a:rPr>
              <a:t>)</a:t>
            </a:r>
            <a:r>
              <a:rPr lang="en-US" altLang="zh-CN" sz="1600" b="0" i="0" dirty="0">
                <a:latin typeface="微软雅黑" panose="020B0503020204020204" charset="-122"/>
                <a:ea typeface="微软雅黑" panose="020B0503020204020204" charset="-122"/>
              </a:rPr>
              <a:t> </a:t>
            </a:r>
            <a:r>
              <a:rPr lang="zh-CN" altLang="en-US" sz="1600" b="0" i="0" dirty="0">
                <a:latin typeface="微软雅黑" panose="020B0503020204020204" charset="-122"/>
                <a:ea typeface="微软雅黑" panose="020B0503020204020204" charset="-122"/>
              </a:rPr>
              <a:t>in</a:t>
            </a:r>
            <a:r>
              <a:rPr lang="en-US" altLang="zh-CN" sz="1600" b="0" i="0" dirty="0">
                <a:latin typeface="微软雅黑" panose="020B0503020204020204" charset="-122"/>
                <a:ea typeface="微软雅黑" panose="020B0503020204020204" charset="-122"/>
              </a:rPr>
              <a:t> </a:t>
            </a:r>
            <a:r>
              <a:rPr lang="zh-CN" altLang="en-US" sz="1600" b="0" i="0" dirty="0">
                <a:latin typeface="微软雅黑" panose="020B0503020204020204" charset="-122"/>
                <a:ea typeface="微软雅黑" panose="020B0503020204020204" charset="-122"/>
              </a:rPr>
              <a:t>enumerate(zip(srcs, masks, </a:t>
            </a:r>
            <a:r>
              <a:rPr lang="zh-CN" altLang="en-US" sz="1600" b="1" i="0" dirty="0">
                <a:latin typeface="微软雅黑" panose="020B0503020204020204" charset="-122"/>
                <a:ea typeface="微软雅黑" panose="020B0503020204020204" charset="-122"/>
              </a:rPr>
              <a:t>pos_embeds</a:t>
            </a:r>
            <a:r>
              <a:rPr lang="zh-CN" altLang="en-US" sz="1600" i="0" dirty="0">
                <a:latin typeface="微软雅黑" panose="020B0503020204020204" charset="-122"/>
                <a:ea typeface="微软雅黑" panose="020B0503020204020204" charset="-122"/>
              </a:rPr>
              <a:t>)</a:t>
            </a:r>
            <a:r>
              <a:rPr lang="zh-CN" altLang="en-US" sz="1600" b="0" i="0" dirty="0">
                <a:latin typeface="微软雅黑" panose="020B0503020204020204" charset="-122"/>
                <a:ea typeface="微软雅黑" panose="020B0503020204020204" charset="-122"/>
              </a:rPr>
              <a:t>):</a:t>
            </a:r>
            <a:endParaRPr lang="zh-CN" altLang="en-US" sz="1600" b="0" i="0" dirty="0">
              <a:latin typeface="微软雅黑" panose="020B0503020204020204" charset="-122"/>
              <a:ea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2811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多尺度可变性注意力</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2.DEFORMABLE DETR: DEFORMABLE TRANSFORMERS FOR END-TO-END OBJECT DETECTION</a:t>
            </a:r>
            <a:endParaRPr lang="en-US" altLang="zh-CN" dirty="0">
              <a:effectLst/>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256540" y="1181735"/>
            <a:ext cx="3580765" cy="1917065"/>
          </a:xfrm>
          <a:prstGeom prst="rect">
            <a:avLst/>
          </a:prstGeom>
        </p:spPr>
      </p:pic>
      <p:pic>
        <p:nvPicPr>
          <p:cNvPr id="3" name="图片 2"/>
          <p:cNvPicPr>
            <a:picLocks noChangeAspect="1"/>
          </p:cNvPicPr>
          <p:nvPr/>
        </p:nvPicPr>
        <p:blipFill>
          <a:blip r:embed="rId3"/>
          <a:stretch>
            <a:fillRect/>
          </a:stretch>
        </p:blipFill>
        <p:spPr>
          <a:xfrm>
            <a:off x="106680" y="3098800"/>
            <a:ext cx="3647440" cy="492125"/>
          </a:xfrm>
          <a:prstGeom prst="rect">
            <a:avLst/>
          </a:prstGeom>
        </p:spPr>
      </p:pic>
      <p:sp>
        <p:nvSpPr>
          <p:cNvPr id="4" name="下箭头 3"/>
          <p:cNvSpPr/>
          <p:nvPr/>
        </p:nvSpPr>
        <p:spPr>
          <a:xfrm>
            <a:off x="1607185" y="3834765"/>
            <a:ext cx="217805" cy="69088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5" name="图片 4"/>
          <p:cNvPicPr>
            <a:picLocks noChangeAspect="1"/>
          </p:cNvPicPr>
          <p:nvPr/>
        </p:nvPicPr>
        <p:blipFill>
          <a:blip r:embed="rId4"/>
          <a:stretch>
            <a:fillRect/>
          </a:stretch>
        </p:blipFill>
        <p:spPr>
          <a:xfrm>
            <a:off x="0" y="4712335"/>
            <a:ext cx="4859655" cy="649605"/>
          </a:xfrm>
          <a:prstGeom prst="rect">
            <a:avLst/>
          </a:prstGeom>
        </p:spPr>
      </p:pic>
      <p:sp>
        <p:nvSpPr>
          <p:cNvPr id="7" name="文本框 6"/>
          <p:cNvSpPr txBox="1"/>
          <p:nvPr/>
        </p:nvSpPr>
        <p:spPr>
          <a:xfrm>
            <a:off x="568325" y="5425440"/>
            <a:ext cx="3424555" cy="755015"/>
          </a:xfrm>
          <a:prstGeom prst="rect">
            <a:avLst/>
          </a:prstGeom>
        </p:spPr>
        <p:txBody>
          <a:bodyPr>
            <a:noAutofit/>
          </a:bodyPr>
          <a:p>
            <a:pPr marL="0" indent="0"/>
            <a:r>
              <a:rPr lang="zh-CN" altLang="en-US" sz="1600" b="0" i="0" dirty="0">
                <a:latin typeface="微软雅黑" panose="020B0503020204020204" charset="-122"/>
                <a:ea typeface="微软雅黑" panose="020B0503020204020204" charset="-122"/>
              </a:rPr>
              <a:t>对</a:t>
            </a:r>
            <a:r>
              <a:rPr lang="zh-CN" altLang="en-US" sz="1600" i="0" dirty="0">
                <a:latin typeface="微软雅黑" panose="020B0503020204020204" charset="-122"/>
                <a:ea typeface="微软雅黑" panose="020B0503020204020204" charset="-122"/>
              </a:rPr>
              <a:t>每个query，仅在全局位置中采样 局部/部分 位置的key（自学习的方式），并且value也是局部位置的value，最后把这个局部/稀疏的注意力权重和局部value进行计算</a:t>
            </a:r>
            <a:endParaRPr lang="zh-CN" altLang="en-US" sz="1600" i="0" dirty="0">
              <a:latin typeface="微软雅黑" panose="020B0503020204020204" charset="-122"/>
              <a:ea typeface="微软雅黑" panose="020B0503020204020204" charset="-122"/>
            </a:endParaRPr>
          </a:p>
        </p:txBody>
      </p:sp>
      <p:pic>
        <p:nvPicPr>
          <p:cNvPr id="8" name="图片 7"/>
          <p:cNvPicPr>
            <a:picLocks noChangeAspect="1"/>
          </p:cNvPicPr>
          <p:nvPr/>
        </p:nvPicPr>
        <p:blipFill>
          <a:blip r:embed="rId5"/>
          <a:stretch>
            <a:fillRect/>
          </a:stretch>
        </p:blipFill>
        <p:spPr>
          <a:xfrm>
            <a:off x="4859655" y="671195"/>
            <a:ext cx="7124700" cy="596900"/>
          </a:xfrm>
          <a:prstGeom prst="rect">
            <a:avLst/>
          </a:prstGeom>
        </p:spPr>
      </p:pic>
      <p:sp>
        <p:nvSpPr>
          <p:cNvPr id="9" name="文本框 8"/>
          <p:cNvSpPr txBox="1"/>
          <p:nvPr/>
        </p:nvSpPr>
        <p:spPr>
          <a:xfrm>
            <a:off x="5374005" y="1333500"/>
            <a:ext cx="6096000" cy="2799715"/>
          </a:xfrm>
          <a:prstGeom prst="rect">
            <a:avLst/>
          </a:prstGeom>
          <a:noFill/>
        </p:spPr>
        <p:txBody>
          <a:bodyPr wrap="square" rtlCol="0" anchor="t">
            <a:spAutoFit/>
          </a:bodyPr>
          <a:p>
            <a:r>
              <a:rPr lang="zh-CN" altLang="en-US" sz="1600" dirty="0">
                <a:latin typeface="微软雅黑" panose="020B0503020204020204" charset="-122"/>
                <a:ea typeface="微软雅黑" panose="020B0503020204020204" charset="-122"/>
              </a:rPr>
              <a:t>多尺度，总共有L层特征代表归一化的参考点坐标，ϕ表示将归一化后特征坐标映射到第l层特征上去，加上偏移量后计算出在不同特征层哪些采样点的位置。</a:t>
            </a:r>
            <a:endParaRPr lang="zh-CN" altLang="en-US" sz="1600" dirty="0">
              <a:latin typeface="微软雅黑" panose="020B0503020204020204" charset="-122"/>
              <a:ea typeface="微软雅黑" panose="020B0503020204020204" charset="-122"/>
            </a:endParaRPr>
          </a:p>
          <a:p>
            <a:endParaRPr lang="zh-CN" altLang="en-US" sz="1600" dirty="0">
              <a:latin typeface="微软雅黑" panose="020B0503020204020204" charset="-122"/>
              <a:ea typeface="微软雅黑" panose="020B0503020204020204" charset="-122"/>
            </a:endParaRPr>
          </a:p>
          <a:p>
            <a:r>
              <a:rPr lang="zh-CN" altLang="en-US" sz="1600" dirty="0">
                <a:latin typeface="微软雅黑" panose="020B0503020204020204" charset="-122"/>
                <a:ea typeface="微软雅黑" panose="020B0503020204020204" charset="-122"/>
              </a:rPr>
              <a:t>参考点：</a:t>
            </a:r>
            <a:endParaRPr lang="zh-CN" altLang="en-US" sz="1600" dirty="0">
              <a:latin typeface="微软雅黑" panose="020B0503020204020204" charset="-122"/>
              <a:ea typeface="微软雅黑" panose="020B0503020204020204" charset="-122"/>
            </a:endParaRPr>
          </a:p>
          <a:p>
            <a:endParaRPr lang="en-US" altLang="zh-CN" sz="1600" dirty="0">
              <a:latin typeface="微软雅黑" panose="020B0503020204020204" charset="-122"/>
              <a:ea typeface="微软雅黑" panose="020B0503020204020204" charset="-122"/>
            </a:endParaRPr>
          </a:p>
          <a:p>
            <a:endParaRPr lang="en-US" altLang="zh-CN" sz="1600" dirty="0">
              <a:latin typeface="微软雅黑" panose="020B0503020204020204" charset="-122"/>
              <a:ea typeface="微软雅黑" panose="020B0503020204020204" charset="-122"/>
            </a:endParaRPr>
          </a:p>
          <a:p>
            <a:r>
              <a:rPr lang="en-US" altLang="zh-CN" sz="1600" dirty="0">
                <a:latin typeface="微软雅黑" panose="020B0503020204020204" charset="-122"/>
                <a:ea typeface="微软雅黑" panose="020B0503020204020204" charset="-122"/>
              </a:rPr>
              <a:t>0.5开始到 H_ - 0.5 和 W_ - 0.5，这样做是为了让参考点位于特征图单元格的中心</a:t>
            </a:r>
            <a:r>
              <a:rPr lang="zh-CN" altLang="en-US" sz="1600" dirty="0">
                <a:latin typeface="微软雅黑" panose="020B0503020204020204" charset="-122"/>
                <a:ea typeface="微软雅黑" panose="020B0503020204020204" charset="-122"/>
              </a:rPr>
              <a:t>，随后加上偏移量获得参考点的位置。</a:t>
            </a:r>
            <a:endParaRPr lang="en-US" altLang="zh-CN" sz="1600" dirty="0">
              <a:latin typeface="微软雅黑" panose="020B0503020204020204" charset="-122"/>
              <a:ea typeface="微软雅黑" panose="020B0503020204020204" charset="-122"/>
            </a:endParaRPr>
          </a:p>
          <a:p>
            <a:endParaRPr lang="en-US" altLang="zh-CN" sz="1600" dirty="0">
              <a:latin typeface="微软雅黑" panose="020B0503020204020204" charset="-122"/>
              <a:ea typeface="微软雅黑" panose="020B0503020204020204" charset="-122"/>
            </a:endParaRPr>
          </a:p>
          <a:p>
            <a:endParaRPr lang="en-US" altLang="zh-CN" sz="1600" dirty="0">
              <a:latin typeface="微软雅黑" panose="020B0503020204020204" charset="-122"/>
              <a:ea typeface="微软雅黑" panose="020B0503020204020204" charset="-122"/>
            </a:endParaRPr>
          </a:p>
        </p:txBody>
      </p:sp>
      <p:pic>
        <p:nvPicPr>
          <p:cNvPr id="10" name="图片 9"/>
          <p:cNvPicPr>
            <a:picLocks noChangeAspect="1"/>
          </p:cNvPicPr>
          <p:nvPr/>
        </p:nvPicPr>
        <p:blipFill>
          <a:blip r:embed="rId6"/>
          <a:stretch>
            <a:fillRect/>
          </a:stretch>
        </p:blipFill>
        <p:spPr>
          <a:xfrm>
            <a:off x="5449570" y="2587625"/>
            <a:ext cx="6445250" cy="438150"/>
          </a:xfrm>
          <a:prstGeom prst="rect">
            <a:avLst/>
          </a:prstGeom>
        </p:spPr>
      </p:pic>
      <p:pic>
        <p:nvPicPr>
          <p:cNvPr id="11" name="图片 10"/>
          <p:cNvPicPr>
            <a:picLocks noChangeAspect="1"/>
          </p:cNvPicPr>
          <p:nvPr/>
        </p:nvPicPr>
        <p:blipFill>
          <a:blip r:embed="rId7"/>
          <a:stretch>
            <a:fillRect/>
          </a:stretch>
        </p:blipFill>
        <p:spPr>
          <a:xfrm>
            <a:off x="6325235" y="3590925"/>
            <a:ext cx="4194175" cy="3199765"/>
          </a:xfrm>
          <a:prstGeom prst="rect">
            <a:avLst/>
          </a:prstGeom>
        </p:spPr>
      </p:pic>
      <p:pic>
        <p:nvPicPr>
          <p:cNvPr id="12" name="图片 11"/>
          <p:cNvPicPr>
            <a:picLocks noChangeAspect="1"/>
          </p:cNvPicPr>
          <p:nvPr/>
        </p:nvPicPr>
        <p:blipFill>
          <a:blip r:embed="rId8"/>
          <a:stretch>
            <a:fillRect/>
          </a:stretch>
        </p:blipFill>
        <p:spPr>
          <a:xfrm>
            <a:off x="1939925" y="1482725"/>
            <a:ext cx="8312150" cy="38925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2811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多尺度可变性注意力</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2.DEFORMABLE DETR: DEFORMABLE TRANSFORMERS FOR END-TO-END OBJECT DETECTION</a:t>
            </a:r>
            <a:endParaRPr lang="en-US" altLang="zh-CN" dirty="0">
              <a:effectLst/>
              <a:latin typeface="微软雅黑" panose="020B0503020204020204" charset="-122"/>
              <a:ea typeface="微软雅黑" panose="020B0503020204020204" charset="-122"/>
            </a:endParaRPr>
          </a:p>
        </p:txBody>
      </p:sp>
      <p:sp>
        <p:nvSpPr>
          <p:cNvPr id="7" name="文本框 6"/>
          <p:cNvSpPr txBox="1"/>
          <p:nvPr/>
        </p:nvSpPr>
        <p:spPr>
          <a:xfrm>
            <a:off x="364490" y="3729355"/>
            <a:ext cx="5097780" cy="2534920"/>
          </a:xfrm>
          <a:prstGeom prst="rect">
            <a:avLst/>
          </a:prstGeom>
        </p:spPr>
        <p:txBody>
          <a:bodyPr>
            <a:noAutofit/>
          </a:bodyPr>
          <a:p>
            <a:pPr marL="0" indent="0"/>
            <a:r>
              <a:rPr lang="zh-CN" altLang="en-US" sz="1600" i="0" dirty="0">
                <a:latin typeface="微软雅黑" panose="020B0503020204020204" charset="-122"/>
                <a:ea typeface="微软雅黑" panose="020B0503020204020204" charset="-122"/>
              </a:rPr>
              <a:t>相比于</a:t>
            </a:r>
            <a:r>
              <a:rPr lang="en-US" altLang="zh-CN" sz="1600" i="0" dirty="0">
                <a:latin typeface="微软雅黑" panose="020B0503020204020204" charset="-122"/>
                <a:ea typeface="微软雅黑" panose="020B0503020204020204" charset="-122"/>
              </a:rPr>
              <a:t>detr</a:t>
            </a:r>
            <a:r>
              <a:rPr lang="zh-CN" altLang="en-US" sz="1600" i="0" dirty="0">
                <a:latin typeface="微软雅黑" panose="020B0503020204020204" charset="-122"/>
                <a:ea typeface="微软雅黑" panose="020B0503020204020204" charset="-122"/>
              </a:rPr>
              <a:t>的对所有点都要去执行</a:t>
            </a:r>
            <a:r>
              <a:rPr lang="en-US" altLang="zh-CN" sz="1600" i="0" dirty="0">
                <a:latin typeface="微软雅黑" panose="020B0503020204020204" charset="-122"/>
                <a:ea typeface="微软雅黑" panose="020B0503020204020204" charset="-122"/>
              </a:rPr>
              <a:t>q*k,deformable detr</a:t>
            </a:r>
            <a:r>
              <a:rPr lang="zh-CN" altLang="en-US" sz="1600" i="0" dirty="0">
                <a:latin typeface="微软雅黑" panose="020B0503020204020204" charset="-122"/>
                <a:ea typeface="微软雅黑" panose="020B0503020204020204" charset="-122"/>
              </a:rPr>
              <a:t>只对有限个参考点执行，降低了复杂度</a:t>
            </a:r>
            <a:endParaRPr lang="zh-CN" altLang="en-US" sz="1600" i="0" dirty="0">
              <a:latin typeface="微软雅黑" panose="020B0503020204020204" charset="-122"/>
              <a:ea typeface="微软雅黑" panose="020B0503020204020204" charset="-122"/>
            </a:endParaRPr>
          </a:p>
          <a:p>
            <a:pPr marL="0" indent="0"/>
            <a:endParaRPr lang="zh-CN" altLang="en-US" sz="1600" i="0" dirty="0">
              <a:latin typeface="微软雅黑" panose="020B0503020204020204" charset="-122"/>
              <a:ea typeface="微软雅黑" panose="020B0503020204020204" charset="-122"/>
            </a:endParaRPr>
          </a:p>
          <a:p>
            <a:pPr marL="0" indent="0"/>
            <a:r>
              <a:rPr lang="en-US" altLang="zh-CN" sz="1600" i="0" dirty="0">
                <a:latin typeface="微软雅黑" panose="020B0503020204020204" charset="-122"/>
                <a:ea typeface="微软雅黑" panose="020B0503020204020204" charset="-122"/>
              </a:rPr>
              <a:t>key</a:t>
            </a:r>
            <a:r>
              <a:rPr lang="zh-CN" altLang="en-US" sz="1600" i="0" dirty="0">
                <a:latin typeface="微软雅黑" panose="020B0503020204020204" charset="-122"/>
                <a:ea typeface="微软雅黑" panose="020B0503020204020204" charset="-122"/>
              </a:rPr>
              <a:t>的个数就是一个我们能调整的超参数，而</a:t>
            </a:r>
            <a:r>
              <a:rPr lang="en-US" altLang="zh-CN" sz="1600" i="0" dirty="0">
                <a:latin typeface="微软雅黑" panose="020B0503020204020204" charset="-122"/>
                <a:ea typeface="微软雅黑" panose="020B0503020204020204" charset="-122"/>
              </a:rPr>
              <a:t>key</a:t>
            </a:r>
            <a:r>
              <a:rPr lang="zh-CN" altLang="en-US" sz="1600" i="0" dirty="0">
                <a:latin typeface="微软雅黑" panose="020B0503020204020204" charset="-122"/>
                <a:ea typeface="微软雅黑" panose="020B0503020204020204" charset="-122"/>
              </a:rPr>
              <a:t>的选择（黄色区块）需要神经网络学习得到</a:t>
            </a:r>
            <a:endParaRPr lang="en-US" altLang="zh-CN" sz="1600" i="0" dirty="0">
              <a:latin typeface="微软雅黑" panose="020B0503020204020204" charset="-122"/>
              <a:ea typeface="微软雅黑" panose="020B0503020204020204" charset="-122"/>
            </a:endParaRPr>
          </a:p>
        </p:txBody>
      </p:sp>
      <p:pic>
        <p:nvPicPr>
          <p:cNvPr id="12" name="图片 11"/>
          <p:cNvPicPr>
            <a:picLocks noChangeAspect="1"/>
          </p:cNvPicPr>
          <p:nvPr/>
        </p:nvPicPr>
        <p:blipFill>
          <a:blip r:embed="rId2"/>
          <a:stretch>
            <a:fillRect/>
          </a:stretch>
        </p:blipFill>
        <p:spPr>
          <a:xfrm>
            <a:off x="0" y="1000760"/>
            <a:ext cx="5826125" cy="27285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实验</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2.DEFORMABLE DETR: DEFORMABLE TRANSFORMERS FOR END-TO-END OBJECT DETECTION</a:t>
            </a:r>
            <a:endParaRPr lang="en-US" altLang="zh-CN" dirty="0">
              <a:effectLst/>
              <a:latin typeface="微软雅黑" panose="020B0503020204020204" charset="-122"/>
              <a:ea typeface="微软雅黑" panose="020B0503020204020204" charset="-122"/>
            </a:endParaRPr>
          </a:p>
        </p:txBody>
      </p:sp>
      <p:sp>
        <p:nvSpPr>
          <p:cNvPr id="2" name="文本框 1"/>
          <p:cNvSpPr txBox="1"/>
          <p:nvPr/>
        </p:nvSpPr>
        <p:spPr>
          <a:xfrm>
            <a:off x="911860" y="1306195"/>
            <a:ext cx="11280140" cy="583565"/>
          </a:xfrm>
          <a:prstGeom prst="rect">
            <a:avLst/>
          </a:prstGeom>
        </p:spPr>
        <p:txBody>
          <a:bodyPr wrap="square">
            <a:spAutoFit/>
          </a:bodyPr>
          <a:p>
            <a:pPr marL="0" indent="0" algn="just"/>
            <a:r>
              <a:rPr lang="zh-CN" altLang="en-US" sz="1600" b="0" i="0">
                <a:solidFill>
                  <a:srgbClr val="000000"/>
                </a:solidFill>
                <a:latin typeface="微软雅黑" panose="020B0503020204020204" charset="-122"/>
                <a:ea typeface="微软雅黑" panose="020B0503020204020204" charset="-122"/>
              </a:rPr>
              <a:t>数据集：COCO 2017数据集</a:t>
            </a:r>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0" i="0">
                <a:solidFill>
                  <a:srgbClr val="000000"/>
                </a:solidFill>
                <a:latin typeface="微软雅黑" panose="020B0503020204020204" charset="-122"/>
                <a:ea typeface="微软雅黑" panose="020B0503020204020204" charset="-122"/>
              </a:rPr>
              <a:t>硬件：NVIDIA Tesla V100 GPU</a:t>
            </a:r>
            <a:endParaRPr lang="zh-CN" altLang="en-US" sz="1600" b="0" i="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845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实验背景：</a:t>
            </a:r>
            <a:endParaRPr lang="en-US" altLang="zh-CN" b="1" dirty="0">
              <a:latin typeface="微软雅黑" panose="020B0503020204020204" charset="-122"/>
              <a:ea typeface="微软雅黑" panose="020B0503020204020204" charset="-122"/>
            </a:endParaRPr>
          </a:p>
        </p:txBody>
      </p:sp>
      <p:sp>
        <p:nvSpPr>
          <p:cNvPr id="4" name="文本框 3"/>
          <p:cNvSpPr txBox="1"/>
          <p:nvPr>
            <p:custDataLst>
              <p:tags r:id="rId3"/>
            </p:custDataLst>
          </p:nvPr>
        </p:nvSpPr>
        <p:spPr>
          <a:xfrm>
            <a:off x="455295" y="1983740"/>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和</a:t>
            </a:r>
            <a:r>
              <a:rPr lang="en-US" altLang="zh-CN" b="1" dirty="0">
                <a:latin typeface="微软雅黑" panose="020B0503020204020204" charset="-122"/>
                <a:ea typeface="微软雅黑" panose="020B0503020204020204" charset="-122"/>
              </a:rPr>
              <a:t>detr</a:t>
            </a:r>
            <a:r>
              <a:rPr lang="zh-CN" altLang="en-US" b="1" dirty="0">
                <a:latin typeface="微软雅黑" panose="020B0503020204020204" charset="-122"/>
                <a:ea typeface="微软雅黑" panose="020B0503020204020204" charset="-122"/>
              </a:rPr>
              <a:t>比较：</a:t>
            </a:r>
            <a:endParaRPr lang="en-US" altLang="zh-CN" b="1" dirty="0">
              <a:latin typeface="微软雅黑" panose="020B0503020204020204" charset="-122"/>
              <a:ea typeface="微软雅黑" panose="020B0503020204020204" charset="-122"/>
            </a:endParaRPr>
          </a:p>
        </p:txBody>
      </p:sp>
      <p:pic>
        <p:nvPicPr>
          <p:cNvPr id="7" name="图片 6"/>
          <p:cNvPicPr>
            <a:picLocks noChangeAspect="1"/>
          </p:cNvPicPr>
          <p:nvPr/>
        </p:nvPicPr>
        <p:blipFill>
          <a:blip r:embed="rId4"/>
          <a:stretch>
            <a:fillRect/>
          </a:stretch>
        </p:blipFill>
        <p:spPr>
          <a:xfrm>
            <a:off x="106680" y="2490470"/>
            <a:ext cx="5851525" cy="2183130"/>
          </a:xfrm>
          <a:prstGeom prst="rect">
            <a:avLst/>
          </a:prstGeom>
        </p:spPr>
      </p:pic>
      <p:pic>
        <p:nvPicPr>
          <p:cNvPr id="10" name="图片 9"/>
          <p:cNvPicPr>
            <a:picLocks noChangeAspect="1"/>
          </p:cNvPicPr>
          <p:nvPr/>
        </p:nvPicPr>
        <p:blipFill>
          <a:blip r:embed="rId5"/>
          <a:stretch>
            <a:fillRect/>
          </a:stretch>
        </p:blipFill>
        <p:spPr>
          <a:xfrm>
            <a:off x="455295" y="4557395"/>
            <a:ext cx="5204460" cy="22898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541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消融实验</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2.DEFORMABLE DETR: DEFORMABLE TRANSFORMERS FOR END-TO-END OBJECT DETECTION</a:t>
            </a:r>
            <a:endParaRPr lang="en-US" altLang="zh-CN" dirty="0">
              <a:effectLst/>
              <a:latin typeface="微软雅黑" panose="020B0503020204020204" charset="-122"/>
              <a:ea typeface="微软雅黑" panose="020B0503020204020204" charset="-122"/>
            </a:endParaRPr>
          </a:p>
        </p:txBody>
      </p:sp>
      <p:sp>
        <p:nvSpPr>
          <p:cNvPr id="2" name="文本框 1"/>
          <p:cNvSpPr txBox="1"/>
          <p:nvPr/>
        </p:nvSpPr>
        <p:spPr>
          <a:xfrm>
            <a:off x="567055" y="1351915"/>
            <a:ext cx="11280140" cy="583565"/>
          </a:xfrm>
          <a:prstGeom prst="rect">
            <a:avLst/>
          </a:prstGeom>
        </p:spPr>
        <p:txBody>
          <a:bodyPr wrap="square">
            <a:spAutoFit/>
          </a:bodyPr>
          <a:p>
            <a:pPr marL="0" indent="0" algn="just"/>
            <a:r>
              <a:rPr lang="zh-CN" altLang="en-US" sz="1600" b="0" i="0">
                <a:solidFill>
                  <a:srgbClr val="000000"/>
                </a:solidFill>
                <a:latin typeface="微软雅黑" panose="020B0503020204020204" charset="-122"/>
                <a:ea typeface="微软雅黑" panose="020B0503020204020204" charset="-122"/>
              </a:rPr>
              <a:t>数据集：COCO 2017数据集</a:t>
            </a:r>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0" i="0">
                <a:solidFill>
                  <a:srgbClr val="000000"/>
                </a:solidFill>
                <a:latin typeface="微软雅黑" panose="020B0503020204020204" charset="-122"/>
                <a:ea typeface="微软雅黑" panose="020B0503020204020204" charset="-122"/>
              </a:rPr>
              <a:t>硬件：NVIDIA Tesla V100 GPU</a:t>
            </a:r>
            <a:endParaRPr lang="zh-CN" altLang="en-US" sz="1600" b="0" i="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845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实验背景：</a:t>
            </a:r>
            <a:endParaRPr lang="en-US" altLang="zh-CN" b="1" dirty="0">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3"/>
          <a:stretch>
            <a:fillRect/>
          </a:stretch>
        </p:blipFill>
        <p:spPr>
          <a:xfrm>
            <a:off x="567055" y="2195195"/>
            <a:ext cx="10210800" cy="34163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rPr>
              <a:t>3.</a:t>
            </a:r>
            <a:r>
              <a:rPr lang="zh-CN" altLang="en-US" dirty="0">
                <a:effectLst/>
                <a:latin typeface="微软雅黑" panose="020B0503020204020204" charset="-122"/>
                <a:ea typeface="微软雅黑" panose="020B0503020204020204" charset="-122"/>
              </a:rPr>
              <a:t>下周计划</a:t>
            </a:r>
            <a:r>
              <a:rPr lang="en-US" altLang="zh-CN" dirty="0">
                <a:effectLst/>
                <a:latin typeface="微软雅黑" panose="020B0503020204020204" charset="-122"/>
                <a:ea typeface="微软雅黑" panose="020B0503020204020204" charset="-122"/>
              </a:rPr>
              <a:t>&amp;</a:t>
            </a:r>
            <a:r>
              <a:rPr lang="zh-CN" altLang="en-US" dirty="0">
                <a:effectLst/>
                <a:latin typeface="微软雅黑" panose="020B0503020204020204" charset="-122"/>
                <a:ea typeface="微软雅黑" panose="020B0503020204020204" charset="-122"/>
              </a:rPr>
              <a:t>基础补齐</a:t>
            </a:r>
            <a:endParaRPr lang="zh-CN" altLang="en-US" dirty="0">
              <a:effectLst/>
              <a:latin typeface="微软雅黑" panose="020B0503020204020204" charset="-122"/>
              <a:ea typeface="微软雅黑" panose="020B0503020204020204" charset="-122"/>
            </a:endParaRPr>
          </a:p>
        </p:txBody>
      </p:sp>
      <p:sp>
        <p:nvSpPr>
          <p:cNvPr id="2" name="文本框 1"/>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深度学习：</a:t>
            </a:r>
            <a:endParaRPr lang="en-US" altLang="zh-CN" b="1" dirty="0">
              <a:latin typeface="微软雅黑" panose="020B0503020204020204" charset="-122"/>
              <a:ea typeface="微软雅黑" panose="020B0503020204020204" charset="-122"/>
            </a:endParaRPr>
          </a:p>
        </p:txBody>
      </p:sp>
      <p:sp>
        <p:nvSpPr>
          <p:cNvPr id="4" name="文本框 3"/>
          <p:cNvSpPr txBox="1"/>
          <p:nvPr/>
        </p:nvSpPr>
        <p:spPr>
          <a:xfrm>
            <a:off x="979170" y="1513840"/>
            <a:ext cx="2676525" cy="5110480"/>
          </a:xfrm>
          <a:prstGeom prst="rect">
            <a:avLst/>
          </a:prstGeom>
          <a:noFill/>
        </p:spPr>
        <p:txBody>
          <a:bodyPr wrap="square" rtlCol="0">
            <a:noAutofit/>
          </a:bodyPr>
          <a:p>
            <a:r>
              <a:rPr lang="en-US" altLang="zh-CN" sz="1600" dirty="0">
                <a:solidFill>
                  <a:schemeClr val="tx1"/>
                </a:solidFill>
                <a:latin typeface="微软雅黑" panose="020B0503020204020204" charset="-122"/>
                <a:ea typeface="微软雅黑" panose="020B0503020204020204" charset="-122"/>
              </a:rPr>
              <a:t>1.  </a:t>
            </a:r>
            <a:r>
              <a:rPr lang="zh-CN" altLang="en-US" sz="1600" dirty="0">
                <a:solidFill>
                  <a:schemeClr val="tx1"/>
                </a:solidFill>
                <a:latin typeface="微软雅黑" panose="020B0503020204020204" charset="-122"/>
                <a:ea typeface="微软雅黑" panose="020B0503020204020204" charset="-122"/>
              </a:rPr>
              <a:t>学习吴恩达卷积进阶课</a:t>
            </a:r>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r>
              <a:rPr lang="en-US" altLang="zh-CN" sz="1600" dirty="0">
                <a:solidFill>
                  <a:schemeClr val="tx1"/>
                </a:solidFill>
                <a:latin typeface="微软雅黑" panose="020B0503020204020204" charset="-122"/>
                <a:ea typeface="微软雅黑" panose="020B0503020204020204" charset="-122"/>
              </a:rPr>
              <a:t>2.  </a:t>
            </a:r>
            <a:r>
              <a:rPr lang="zh-CN" altLang="en-US" sz="1600" dirty="0">
                <a:solidFill>
                  <a:schemeClr val="tx1"/>
                </a:solidFill>
                <a:latin typeface="微软雅黑" panose="020B0503020204020204" charset="-122"/>
                <a:ea typeface="微软雅黑" panose="020B0503020204020204" charset="-122"/>
              </a:rPr>
              <a:t>重新</a:t>
            </a:r>
            <a:r>
              <a:rPr lang="zh-CN" sz="1600" dirty="0">
                <a:solidFill>
                  <a:schemeClr val="tx1"/>
                </a:solidFill>
                <a:latin typeface="微软雅黑" panose="020B0503020204020204" charset="-122"/>
                <a:ea typeface="微软雅黑" panose="020B0503020204020204" charset="-122"/>
              </a:rPr>
              <a:t>改一个</a:t>
            </a:r>
            <a:r>
              <a:rPr lang="en-US" altLang="zh-CN" sz="1600" b="1" dirty="0">
                <a:solidFill>
                  <a:schemeClr val="tx1"/>
                </a:solidFill>
                <a:latin typeface="微软雅黑" panose="020B0503020204020204" charset="-122"/>
                <a:ea typeface="微软雅黑" panose="020B0503020204020204" charset="-122"/>
              </a:rPr>
              <a:t>backbone</a:t>
            </a:r>
            <a:r>
              <a:rPr lang="zh-CN" altLang="en-US" sz="1600" dirty="0">
                <a:solidFill>
                  <a:schemeClr val="tx1"/>
                </a:solidFill>
                <a:latin typeface="微软雅黑" panose="020B0503020204020204" charset="-122"/>
                <a:ea typeface="微软雅黑" panose="020B0503020204020204" charset="-122"/>
              </a:rPr>
              <a:t>改成</a:t>
            </a:r>
            <a:r>
              <a:rPr lang="en-US" altLang="zh-CN" sz="1600" b="1" dirty="0">
                <a:solidFill>
                  <a:schemeClr val="tx1"/>
                </a:solidFill>
                <a:latin typeface="微软雅黑" panose="020B0503020204020204" charset="-122"/>
                <a:ea typeface="微软雅黑" panose="020B0503020204020204" charset="-122"/>
              </a:rPr>
              <a:t>detr</a:t>
            </a:r>
            <a:r>
              <a:rPr lang="zh-CN" altLang="en-US" sz="1600" dirty="0">
                <a:solidFill>
                  <a:schemeClr val="tx1"/>
                </a:solidFill>
                <a:latin typeface="微软雅黑" panose="020B0503020204020204" charset="-122"/>
                <a:ea typeface="微软雅黑" panose="020B0503020204020204" charset="-122"/>
              </a:rPr>
              <a:t>以保证对代码的理解</a:t>
            </a:r>
            <a:r>
              <a:rPr lang="en-US" altLang="zh-CN" sz="1600" dirty="0">
                <a:solidFill>
                  <a:schemeClr val="tx1"/>
                </a:solidFill>
                <a:latin typeface="微软雅黑" panose="020B0503020204020204" charset="-122"/>
                <a:ea typeface="微软雅黑" panose="020B0503020204020204" charset="-122"/>
              </a:rPr>
              <a:t> </a:t>
            </a:r>
            <a:r>
              <a:rPr lang="zh-CN" altLang="en-US" sz="1600" dirty="0">
                <a:solidFill>
                  <a:schemeClr val="tx1"/>
                </a:solidFill>
                <a:latin typeface="微软雅黑" panose="020B0503020204020204" charset="-122"/>
                <a:ea typeface="微软雅黑" panose="020B0503020204020204" charset="-122"/>
              </a:rPr>
              <a:t>，凭着自己的理解修改的代码效果更差了</a:t>
            </a:r>
            <a:r>
              <a:rPr lang="en-US" altLang="zh-CN" sz="1600" dirty="0">
                <a:solidFill>
                  <a:schemeClr val="tx1"/>
                </a:solidFill>
                <a:latin typeface="微软雅黑" panose="020B0503020204020204" charset="-122"/>
                <a:ea typeface="微软雅黑" panose="020B0503020204020204" charset="-122"/>
              </a:rPr>
              <a:t> </a:t>
            </a:r>
            <a:r>
              <a:rPr lang="zh-CN" altLang="en-US" sz="1600" dirty="0">
                <a:solidFill>
                  <a:schemeClr val="tx1"/>
                </a:solidFill>
                <a:latin typeface="微软雅黑" panose="020B0503020204020204" charset="-122"/>
                <a:ea typeface="微软雅黑" panose="020B0503020204020204" charset="-122"/>
              </a:rPr>
              <a:t>（上图是原效果，下图是修改后效果，</a:t>
            </a:r>
            <a:r>
              <a:rPr lang="zh-CN" altLang="en-US" sz="1600" b="1" dirty="0">
                <a:solidFill>
                  <a:schemeClr val="tx1"/>
                </a:solidFill>
                <a:latin typeface="微软雅黑" panose="020B0503020204020204" charset="-122"/>
                <a:ea typeface="微软雅黑" panose="020B0503020204020204" charset="-122"/>
              </a:rPr>
              <a:t>只修改架构不用去管下游工作</a:t>
            </a:r>
            <a:r>
              <a:rPr lang="zh-CN" altLang="en-US" sz="1600" dirty="0">
                <a:solidFill>
                  <a:schemeClr val="tx1"/>
                </a:solidFill>
                <a:latin typeface="微软雅黑" panose="020B0503020204020204" charset="-122"/>
                <a:ea typeface="微软雅黑" panose="020B0503020204020204" charset="-122"/>
              </a:rPr>
              <a:t>（是一个时间序列的预测工作））</a:t>
            </a:r>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r>
              <a:rPr lang="en-US" altLang="zh-CN" sz="1600" dirty="0">
                <a:solidFill>
                  <a:schemeClr val="tx1"/>
                </a:solidFill>
                <a:latin typeface="微软雅黑" panose="020B0503020204020204" charset="-122"/>
                <a:ea typeface="微软雅黑" panose="020B0503020204020204" charset="-122"/>
              </a:rPr>
              <a:t>3.  </a:t>
            </a:r>
            <a:r>
              <a:rPr lang="zh-CN" altLang="en-US" sz="1600" dirty="0">
                <a:solidFill>
                  <a:schemeClr val="tx1"/>
                </a:solidFill>
                <a:latin typeface="微软雅黑" panose="020B0503020204020204" charset="-122"/>
                <a:ea typeface="微软雅黑" panose="020B0503020204020204" charset="-122"/>
              </a:rPr>
              <a:t>下次汇报打算重新讲讲自己对</a:t>
            </a:r>
            <a:r>
              <a:rPr lang="en-US" altLang="zh-CN" sz="1600" b="1" dirty="0">
                <a:solidFill>
                  <a:schemeClr val="tx1"/>
                </a:solidFill>
                <a:latin typeface="微软雅黑" panose="020B0503020204020204" charset="-122"/>
                <a:ea typeface="微软雅黑" panose="020B0503020204020204" charset="-122"/>
              </a:rPr>
              <a:t>Transformer</a:t>
            </a:r>
            <a:r>
              <a:rPr lang="zh-CN" altLang="en-US" sz="1600" dirty="0">
                <a:solidFill>
                  <a:schemeClr val="tx1"/>
                </a:solidFill>
                <a:latin typeface="微软雅黑" panose="020B0503020204020204" charset="-122"/>
                <a:ea typeface="微软雅黑" panose="020B0503020204020204" charset="-122"/>
              </a:rPr>
              <a:t>的理解，不能为了讲而讲，最近敲代码才感觉对</a:t>
            </a:r>
            <a:r>
              <a:rPr lang="en-US" altLang="zh-CN" sz="1600" b="1" dirty="0">
                <a:solidFill>
                  <a:schemeClr val="tx1"/>
                </a:solidFill>
                <a:latin typeface="微软雅黑" panose="020B0503020204020204" charset="-122"/>
                <a:ea typeface="微软雅黑" panose="020B0503020204020204" charset="-122"/>
              </a:rPr>
              <a:t>Transformer</a:t>
            </a:r>
            <a:r>
              <a:rPr lang="zh-CN" altLang="en-US" sz="1600" dirty="0">
                <a:solidFill>
                  <a:schemeClr val="tx1"/>
                </a:solidFill>
                <a:latin typeface="微软雅黑" panose="020B0503020204020204" charset="-122"/>
                <a:ea typeface="微软雅黑" panose="020B0503020204020204" charset="-122"/>
              </a:rPr>
              <a:t>系列的模型稍有了解</a:t>
            </a:r>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p:txBody>
      </p:sp>
      <p:pic>
        <p:nvPicPr>
          <p:cNvPr id="6" name="图片 5" descr="scores_ecg2"/>
          <p:cNvPicPr>
            <a:picLocks noChangeAspect="1"/>
          </p:cNvPicPr>
          <p:nvPr/>
        </p:nvPicPr>
        <p:blipFill>
          <a:blip r:embed="rId3"/>
          <a:stretch>
            <a:fillRect/>
          </a:stretch>
        </p:blipFill>
        <p:spPr>
          <a:xfrm>
            <a:off x="3858895" y="539750"/>
            <a:ext cx="8216265" cy="2739390"/>
          </a:xfrm>
          <a:prstGeom prst="rect">
            <a:avLst/>
          </a:prstGeom>
        </p:spPr>
      </p:pic>
      <p:pic>
        <p:nvPicPr>
          <p:cNvPr id="5" name="图片 4" descr="微信图片_20241015164347"/>
          <p:cNvPicPr>
            <a:picLocks noChangeAspect="1"/>
          </p:cNvPicPr>
          <p:nvPr/>
        </p:nvPicPr>
        <p:blipFill>
          <a:blip r:embed="rId4"/>
          <a:stretch>
            <a:fillRect/>
          </a:stretch>
        </p:blipFill>
        <p:spPr>
          <a:xfrm>
            <a:off x="3936365" y="4011295"/>
            <a:ext cx="7838440" cy="26130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THANKS</a:t>
            </a:r>
            <a:endPar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2" name="文本框 1"/>
          <p:cNvSpPr txBox="1"/>
          <p:nvPr/>
        </p:nvSpPr>
        <p:spPr>
          <a:xfrm>
            <a:off x="934085" y="3540760"/>
            <a:ext cx="4176395" cy="46037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rPr>
              <a:t>谢谢观看</a:t>
            </a:r>
            <a:endPar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rPr>
              <a:t>目</a:t>
            </a:r>
            <a:r>
              <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rPr>
              <a:t>录</a:t>
            </a:r>
            <a:endPar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endParaRP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CONTENTS</a:t>
            </a:r>
            <a:endParaRPr kumimoji="0" lang="en-US" altLang="zh-CN" sz="2000" b="1"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grpSp>
        <p:nvGrpSpPr>
          <p:cNvPr id="15" name="组合 14"/>
          <p:cNvGrpSpPr/>
          <p:nvPr>
            <p:custDataLst>
              <p:tags r:id="rId2"/>
            </p:custDataLst>
          </p:nvPr>
        </p:nvGrpSpPr>
        <p:grpSpPr>
          <a:xfrm>
            <a:off x="3031524" y="2415834"/>
            <a:ext cx="7442200" cy="2992120"/>
            <a:chOff x="2742599" y="427033"/>
            <a:chExt cx="7442200" cy="2992120"/>
          </a:xfrm>
        </p:grpSpPr>
        <p:sp>
          <p:nvSpPr>
            <p:cNvPr id="16" name="文本框 15"/>
            <p:cNvSpPr txBox="1"/>
            <p:nvPr>
              <p:custDataLst>
                <p:tags r:id="rId3"/>
              </p:custDataLst>
            </p:nvPr>
          </p:nvSpPr>
          <p:spPr>
            <a:xfrm>
              <a:off x="2742599" y="491486"/>
              <a:ext cx="795655"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02</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17" name="文本框 16"/>
            <p:cNvSpPr txBox="1"/>
            <p:nvPr>
              <p:custDataLst>
                <p:tags r:id="rId4"/>
              </p:custDataLst>
            </p:nvPr>
          </p:nvSpPr>
          <p:spPr>
            <a:xfrm>
              <a:off x="3700179" y="427033"/>
              <a:ext cx="6484620" cy="2992120"/>
            </a:xfrm>
            <a:prstGeom prst="rect">
              <a:avLst/>
            </a:prstGeom>
            <a:noFill/>
          </p:spPr>
          <p:txBody>
            <a:bodyPr anchor="ctr"/>
            <a:lstStyle/>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p:txBody>
        </p:sp>
      </p:grpSp>
      <p:sp>
        <p:nvSpPr>
          <p:cNvPr id="8" name="文本框 7"/>
          <p:cNvSpPr txBox="1"/>
          <p:nvPr>
            <p:custDataLst>
              <p:tags r:id="rId5"/>
            </p:custDataLst>
          </p:nvPr>
        </p:nvSpPr>
        <p:spPr>
          <a:xfrm>
            <a:off x="3031490" y="1297940"/>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01</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10" name="文本框 9"/>
          <p:cNvSpPr txBox="1"/>
          <p:nvPr>
            <p:custDataLst>
              <p:tags r:id="rId6"/>
            </p:custDataLst>
          </p:nvPr>
        </p:nvSpPr>
        <p:spPr>
          <a:xfrm>
            <a:off x="3827179" y="3768720"/>
            <a:ext cx="746252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下周计划&amp;基础补齐</a:t>
            </a:r>
            <a:endParaRPr lang="zh-CN" altLang="en-US" sz="2400" dirty="0">
              <a:solidFill>
                <a:srgbClr val="383987"/>
              </a:solidFill>
              <a:latin typeface="微软雅黑" panose="020B0503020204020204" charset="-122"/>
              <a:ea typeface="微软雅黑" panose="020B0503020204020204" charset="-122"/>
              <a:sym typeface="+mn-ea"/>
            </a:endParaRPr>
          </a:p>
        </p:txBody>
      </p:sp>
      <p:sp>
        <p:nvSpPr>
          <p:cNvPr id="11" name="文本框 10"/>
          <p:cNvSpPr txBox="1"/>
          <p:nvPr>
            <p:custDataLst>
              <p:tags r:id="rId7"/>
            </p:custDataLst>
          </p:nvPr>
        </p:nvSpPr>
        <p:spPr>
          <a:xfrm>
            <a:off x="3500120" y="1405255"/>
            <a:ext cx="830453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srgbClr val="383987"/>
                </a:solidFill>
                <a:latin typeface="微软雅黑" panose="020B0503020204020204" charset="-122"/>
                <a:ea typeface="微软雅黑" panose="020B0503020204020204" charset="-122"/>
                <a:sym typeface="+mn-ea"/>
              </a:rPr>
              <a:t>AN IMAGE IS WORTH 16X16 WORDS:</a:t>
            </a:r>
            <a:endParaRPr lang="en-US" altLang="zh-CN" sz="2400" dirty="0">
              <a:solidFill>
                <a:srgbClr val="383987"/>
              </a:solidFill>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srgbClr val="383987"/>
                </a:solidFill>
                <a:latin typeface="微软雅黑" panose="020B0503020204020204" charset="-122"/>
                <a:ea typeface="微软雅黑" panose="020B0503020204020204" charset="-122"/>
                <a:sym typeface="+mn-ea"/>
              </a:rPr>
              <a:t>TRANSFORMERS FOR IMAGE RECOGNITION AT SCALE</a:t>
            </a:r>
            <a:endParaRPr lang="en-US" altLang="zh-CN" sz="2400" dirty="0">
              <a:solidFill>
                <a:srgbClr val="383987"/>
              </a:solidFill>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2400" dirty="0">
              <a:solidFill>
                <a:srgbClr val="383987"/>
              </a:solidFill>
              <a:latin typeface="微软雅黑" panose="020B0503020204020204" charset="-122"/>
              <a:ea typeface="微软雅黑" panose="020B0503020204020204" charset="-122"/>
              <a:sym typeface="+mn-ea"/>
            </a:endParaRPr>
          </a:p>
        </p:txBody>
      </p:sp>
      <p:sp>
        <p:nvSpPr>
          <p:cNvPr id="2" name="文本框 1"/>
          <p:cNvSpPr txBox="1"/>
          <p:nvPr>
            <p:custDataLst>
              <p:tags r:id="rId8"/>
            </p:custDataLst>
          </p:nvPr>
        </p:nvSpPr>
        <p:spPr>
          <a:xfrm>
            <a:off x="3031524" y="3707742"/>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03</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3" name="文本框 2"/>
          <p:cNvSpPr txBox="1"/>
          <p:nvPr>
            <p:custDataLst>
              <p:tags r:id="rId9"/>
            </p:custDataLst>
          </p:nvPr>
        </p:nvSpPr>
        <p:spPr>
          <a:xfrm>
            <a:off x="3827179" y="2485385"/>
            <a:ext cx="746252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DEFORMABLE DETR: DEFORMABLE TRANSFORMERS FOR END-TO-END OBJECT DETECTION</a:t>
            </a:r>
            <a:endParaRPr lang="zh-CN" altLang="en-US" sz="24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01</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AN IMAGE IS WORTH 16X16 WORDS:</a:t>
            </a:r>
            <a:endParaRPr lang="en-US" altLang="zh-CN" sz="3600" dirty="0">
              <a:solidFill>
                <a:srgbClr val="383987"/>
              </a:solidFill>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TRANSFORMERS FOR IMAGE RECOGNITION AT SCALE</a:t>
            </a:r>
            <a:endParaRPr lang="en-US" altLang="zh-CN" sz="3600" dirty="0">
              <a:solidFill>
                <a:srgbClr val="383987"/>
              </a:solidFill>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3600" dirty="0">
              <a:solidFill>
                <a:srgbClr val="383987"/>
              </a:solidFill>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 </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AN IMAGE IS WORTH 16X16 WORDS:</a:t>
            </a:r>
            <a:endParaRPr lang="en-US" altLang="zh-CN" dirty="0">
              <a:effectLst/>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TRANSFORMERS FOR IMAGE RECOGNITION AT SCALE</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任务：</a:t>
            </a:r>
            <a:endParaRPr lang="en-US" altLang="zh-CN" b="1" dirty="0">
              <a:latin typeface="微软雅黑" panose="020B0503020204020204" charset="-122"/>
              <a:ea typeface="微软雅黑" panose="020B0503020204020204" charset="-122"/>
            </a:endParaRPr>
          </a:p>
        </p:txBody>
      </p:sp>
      <p:sp>
        <p:nvSpPr>
          <p:cNvPr id="8" name="文本框 7"/>
          <p:cNvSpPr txBox="1"/>
          <p:nvPr/>
        </p:nvSpPr>
        <p:spPr>
          <a:xfrm>
            <a:off x="286385" y="2472055"/>
            <a:ext cx="9719945" cy="1276350"/>
          </a:xfrm>
          <a:prstGeom prst="rect">
            <a:avLst/>
          </a:prstGeom>
          <a:noFill/>
        </p:spPr>
        <p:txBody>
          <a:bodyPr wrap="square" rtlCol="0">
            <a:noAutofit/>
          </a:bodyPr>
          <a:p>
            <a:pPr indent="457200"/>
            <a:r>
              <a:rPr lang="en-US" altLang="zh-CN" sz="1600" dirty="0">
                <a:solidFill>
                  <a:schemeClr val="tx1"/>
                </a:solidFill>
                <a:latin typeface="微软雅黑" panose="020B0503020204020204" charset="-122"/>
                <a:ea typeface="微软雅黑" panose="020B0503020204020204" charset="-122"/>
              </a:rPr>
              <a:t>1.</a:t>
            </a:r>
            <a:r>
              <a:rPr lang="zh-CN" altLang="en-US" sz="1600" dirty="0">
                <a:solidFill>
                  <a:schemeClr val="tx1"/>
                </a:solidFill>
                <a:latin typeface="微软雅黑" panose="020B0503020204020204" charset="-122"/>
                <a:ea typeface="微软雅黑" panose="020B0503020204020204" charset="-122"/>
              </a:rPr>
              <a:t>解决</a:t>
            </a:r>
            <a:r>
              <a:rPr lang="en-US" altLang="zh-CN" sz="1600" dirty="0">
                <a:solidFill>
                  <a:schemeClr val="tx1"/>
                </a:solidFill>
                <a:latin typeface="微软雅黑" panose="020B0503020204020204" charset="-122"/>
                <a:ea typeface="微软雅黑" panose="020B0503020204020204" charset="-122"/>
              </a:rPr>
              <a:t>Transformer</a:t>
            </a:r>
            <a:r>
              <a:rPr lang="zh-CN" altLang="en-US" sz="1600" dirty="0">
                <a:solidFill>
                  <a:schemeClr val="tx1"/>
                </a:solidFill>
                <a:latin typeface="微软雅黑" panose="020B0503020204020204" charset="-122"/>
                <a:ea typeface="微软雅黑" panose="020B0503020204020204" charset="-122"/>
              </a:rPr>
              <a:t>在处理</a:t>
            </a:r>
            <a:r>
              <a:rPr lang="en-US" altLang="zh-CN" sz="1600" dirty="0">
                <a:solidFill>
                  <a:schemeClr val="tx1"/>
                </a:solidFill>
                <a:latin typeface="微软雅黑" panose="020B0503020204020204" charset="-122"/>
                <a:ea typeface="微软雅黑" panose="020B0503020204020204" charset="-122"/>
              </a:rPr>
              <a:t>cv</a:t>
            </a:r>
            <a:r>
              <a:rPr lang="zh-CN" altLang="en-US" sz="1600" dirty="0">
                <a:solidFill>
                  <a:schemeClr val="tx1"/>
                </a:solidFill>
                <a:latin typeface="微软雅黑" panose="020B0503020204020204" charset="-122"/>
                <a:ea typeface="微软雅黑" panose="020B0503020204020204" charset="-122"/>
              </a:rPr>
              <a:t>问题上要单独处理一个像素点的</a:t>
            </a:r>
            <a:r>
              <a:rPr lang="en-US" altLang="zh-CN" sz="1600" dirty="0">
                <a:solidFill>
                  <a:schemeClr val="tx1"/>
                </a:solidFill>
                <a:latin typeface="微软雅黑" panose="020B0503020204020204" charset="-122"/>
                <a:ea typeface="微软雅黑" panose="020B0503020204020204" charset="-122"/>
              </a:rPr>
              <a:t>           </a:t>
            </a:r>
            <a:endParaRPr lang="en-US" altLang="zh-CN"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   o(n</a:t>
            </a:r>
            <a:r>
              <a:rPr lang="en-US" altLang="zh-CN" sz="1600" baseline="30000" dirty="0">
                <a:solidFill>
                  <a:schemeClr val="tx1"/>
                </a:solidFill>
                <a:latin typeface="微软雅黑" panose="020B0503020204020204" charset="-122"/>
                <a:ea typeface="微软雅黑" panose="020B0503020204020204" charset="-122"/>
              </a:rPr>
              <a:t>2</a:t>
            </a:r>
            <a:r>
              <a:rPr lang="en-US" altLang="zh-CN" sz="1600" dirty="0">
                <a:solidFill>
                  <a:schemeClr val="tx1"/>
                </a:solidFill>
                <a:latin typeface="微软雅黑" panose="020B0503020204020204" charset="-122"/>
                <a:ea typeface="微软雅黑" panose="020B0503020204020204" charset="-122"/>
              </a:rPr>
              <a:t>) </a:t>
            </a:r>
            <a:r>
              <a:rPr lang="zh-CN" altLang="en-US" sz="1600" dirty="0">
                <a:solidFill>
                  <a:schemeClr val="tx1"/>
                </a:solidFill>
                <a:latin typeface="微软雅黑" panose="020B0503020204020204" charset="-122"/>
                <a:ea typeface="微软雅黑" panose="020B0503020204020204" charset="-122"/>
              </a:rPr>
              <a:t>太过复杂的问题</a:t>
            </a:r>
            <a:r>
              <a:rPr lang="en-US" altLang="zh-CN" sz="1600" dirty="0">
                <a:solidFill>
                  <a:schemeClr val="tx1"/>
                </a:solidFill>
                <a:latin typeface="微软雅黑" panose="020B0503020204020204" charset="-122"/>
                <a:ea typeface="微软雅黑" panose="020B0503020204020204" charset="-122"/>
              </a:rPr>
              <a:t> </a:t>
            </a:r>
            <a:endParaRPr lang="en-US" altLang="zh-CN"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2.</a:t>
            </a:r>
            <a:r>
              <a:rPr lang="zh-CN" altLang="en-US" sz="1600" dirty="0">
                <a:solidFill>
                  <a:schemeClr val="tx1"/>
                </a:solidFill>
                <a:latin typeface="微软雅黑" panose="020B0503020204020204" charset="-122"/>
                <a:ea typeface="微软雅黑" panose="020B0503020204020204" charset="-122"/>
              </a:rPr>
              <a:t>解决原先</a:t>
            </a:r>
            <a:r>
              <a:rPr lang="en-US" altLang="zh-CN" sz="1600" dirty="0">
                <a:solidFill>
                  <a:schemeClr val="tx1"/>
                </a:solidFill>
                <a:latin typeface="微软雅黑" panose="020B0503020204020204" charset="-122"/>
                <a:ea typeface="微软雅黑" panose="020B0503020204020204" charset="-122"/>
              </a:rPr>
              <a:t>CNN</a:t>
            </a:r>
            <a:r>
              <a:rPr lang="zh-CN" altLang="en-US" sz="1600" dirty="0">
                <a:solidFill>
                  <a:schemeClr val="tx1"/>
                </a:solidFill>
                <a:latin typeface="微软雅黑" panose="020B0503020204020204" charset="-122"/>
                <a:ea typeface="微软雅黑" panose="020B0503020204020204" charset="-122"/>
              </a:rPr>
              <a:t>等具有太多针对视觉问题的先验知识（归纳偏</a:t>
            </a:r>
            <a:endParaRPr lang="zh-CN" altLang="en-US" sz="1600" dirty="0">
              <a:solidFill>
                <a:schemeClr val="tx1"/>
              </a:solidFill>
              <a:latin typeface="微软雅黑" panose="020B0503020204020204" charset="-122"/>
              <a:ea typeface="微软雅黑" panose="020B0503020204020204" charset="-122"/>
            </a:endParaRPr>
          </a:p>
          <a:p>
            <a:pPr indent="457200"/>
            <a:r>
              <a:rPr lang="zh-CN" altLang="en-US" sz="1600" dirty="0">
                <a:solidFill>
                  <a:schemeClr val="tx1"/>
                </a:solidFill>
                <a:latin typeface="微软雅黑" panose="020B0503020204020204" charset="-122"/>
                <a:ea typeface="微软雅黑" panose="020B0503020204020204" charset="-122"/>
              </a:rPr>
              <a:t> </a:t>
            </a:r>
            <a:r>
              <a:rPr lang="en-US" altLang="zh-CN" sz="1600" dirty="0">
                <a:solidFill>
                  <a:schemeClr val="tx1"/>
                </a:solidFill>
                <a:latin typeface="微软雅黑" panose="020B0503020204020204" charset="-122"/>
                <a:ea typeface="微软雅黑" panose="020B0503020204020204" charset="-122"/>
              </a:rPr>
              <a:t>  </a:t>
            </a:r>
            <a:r>
              <a:rPr lang="zh-CN" altLang="en-US" sz="1600" dirty="0">
                <a:solidFill>
                  <a:schemeClr val="tx1"/>
                </a:solidFill>
                <a:latin typeface="微软雅黑" panose="020B0503020204020204" charset="-122"/>
                <a:ea typeface="微软雅黑" panose="020B0503020204020204" charset="-122"/>
              </a:rPr>
              <a:t>置），这样无法实现把</a:t>
            </a:r>
            <a:r>
              <a:rPr lang="en-US" altLang="zh-CN" sz="1600" dirty="0">
                <a:solidFill>
                  <a:schemeClr val="tx1"/>
                </a:solidFill>
                <a:latin typeface="微软雅黑" panose="020B0503020204020204" charset="-122"/>
                <a:ea typeface="微软雅黑" panose="020B0503020204020204" charset="-122"/>
              </a:rPr>
              <a:t>cv</a:t>
            </a:r>
            <a:r>
              <a:rPr lang="zh-CN" altLang="en-US" sz="1600" dirty="0">
                <a:solidFill>
                  <a:schemeClr val="tx1"/>
                </a:solidFill>
                <a:latin typeface="微软雅黑" panose="020B0503020204020204" charset="-122"/>
                <a:ea typeface="微软雅黑" panose="020B0503020204020204" charset="-122"/>
              </a:rPr>
              <a:t>问题当做</a:t>
            </a:r>
            <a:r>
              <a:rPr lang="en-US" altLang="zh-CN" sz="1600" dirty="0">
                <a:solidFill>
                  <a:schemeClr val="tx1"/>
                </a:solidFill>
                <a:latin typeface="微软雅黑" panose="020B0503020204020204" charset="-122"/>
                <a:ea typeface="微软雅黑" panose="020B0503020204020204" charset="-122"/>
              </a:rPr>
              <a:t>nlp</a:t>
            </a:r>
            <a:r>
              <a:rPr lang="zh-CN" altLang="en-US" sz="1600" dirty="0">
                <a:solidFill>
                  <a:schemeClr val="tx1"/>
                </a:solidFill>
                <a:latin typeface="微软雅黑" panose="020B0503020204020204" charset="-122"/>
                <a:ea typeface="微软雅黑" panose="020B0503020204020204" charset="-122"/>
              </a:rPr>
              <a:t>问题来解决</a:t>
            </a: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
        <p:nvSpPr>
          <p:cNvPr id="11" name="文本框 10"/>
          <p:cNvSpPr txBox="1"/>
          <p:nvPr>
            <p:custDataLst>
              <p:tags r:id="rId3"/>
            </p:custDataLst>
          </p:nvPr>
        </p:nvSpPr>
        <p:spPr>
          <a:xfrm>
            <a:off x="455295" y="205676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动机：</a:t>
            </a:r>
            <a:endParaRPr lang="en-US" altLang="zh-CN" b="1" dirty="0">
              <a:latin typeface="微软雅黑" panose="020B0503020204020204" charset="-122"/>
              <a:ea typeface="微软雅黑" panose="020B0503020204020204" charset="-122"/>
            </a:endParaRPr>
          </a:p>
        </p:txBody>
      </p:sp>
      <p:sp>
        <p:nvSpPr>
          <p:cNvPr id="4" name="文本框 3"/>
          <p:cNvSpPr txBox="1"/>
          <p:nvPr>
            <p:custDataLst>
              <p:tags r:id="rId4"/>
            </p:custDataLst>
          </p:nvPr>
        </p:nvSpPr>
        <p:spPr>
          <a:xfrm>
            <a:off x="455295" y="3487420"/>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整体</a:t>
            </a:r>
            <a:r>
              <a:rPr lang="zh-CN" altLang="en-US" b="1" dirty="0">
                <a:latin typeface="微软雅黑" panose="020B0503020204020204" charset="-122"/>
                <a:ea typeface="微软雅黑" panose="020B0503020204020204" charset="-122"/>
              </a:rPr>
              <a:t>思路：</a:t>
            </a:r>
            <a:endParaRPr lang="en-US" altLang="zh-CN" b="1" dirty="0">
              <a:latin typeface="微软雅黑" panose="020B0503020204020204" charset="-122"/>
              <a:ea typeface="微软雅黑" panose="020B0503020204020204" charset="-122"/>
            </a:endParaRPr>
          </a:p>
        </p:txBody>
      </p:sp>
      <p:sp>
        <p:nvSpPr>
          <p:cNvPr id="6" name="文本框 5"/>
          <p:cNvSpPr txBox="1"/>
          <p:nvPr>
            <p:custDataLst>
              <p:tags r:id="rId5"/>
            </p:custDataLst>
          </p:nvPr>
        </p:nvSpPr>
        <p:spPr>
          <a:xfrm>
            <a:off x="455295" y="5053330"/>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贡献：</a:t>
            </a:r>
            <a:endParaRPr lang="en-US" altLang="zh-CN" b="1" dirty="0">
              <a:latin typeface="微软雅黑" panose="020B0503020204020204" charset="-122"/>
              <a:ea typeface="微软雅黑" panose="020B0503020204020204" charset="-122"/>
            </a:endParaRPr>
          </a:p>
        </p:txBody>
      </p:sp>
      <p:sp>
        <p:nvSpPr>
          <p:cNvPr id="9" name="文本框 8"/>
          <p:cNvSpPr txBox="1"/>
          <p:nvPr/>
        </p:nvSpPr>
        <p:spPr>
          <a:xfrm>
            <a:off x="724535" y="5537200"/>
            <a:ext cx="10685145" cy="583565"/>
          </a:xfrm>
          <a:prstGeom prst="rect">
            <a:avLst/>
          </a:prstGeom>
          <a:noFill/>
        </p:spPr>
        <p:txBody>
          <a:bodyPr wrap="square" rtlCol="0" anchor="t">
            <a:spAutoFit/>
          </a:bodyPr>
          <a:p>
            <a:pPr marL="0" lvl="0" indent="0">
              <a:buNone/>
            </a:pPr>
            <a:r>
              <a:rPr lang="en-US" altLang="zh-CN" sz="1600" dirty="0">
                <a:latin typeface="微软雅黑" panose="020B0503020204020204" charset="-122"/>
                <a:ea typeface="微软雅黑" panose="020B0503020204020204" charset="-122"/>
                <a:sym typeface="+mn-ea"/>
              </a:rPr>
              <a:t>1.</a:t>
            </a:r>
            <a:r>
              <a:rPr lang="zh-CN" altLang="en-US" sz="1600" dirty="0">
                <a:latin typeface="微软雅黑" panose="020B0503020204020204" charset="-122"/>
                <a:ea typeface="微软雅黑" panose="020B0503020204020204" charset="-122"/>
                <a:sym typeface="+mn-ea"/>
              </a:rPr>
              <a:t>提出了把图片切分为等大小的</a:t>
            </a:r>
            <a:r>
              <a:rPr lang="en-US" altLang="zh-CN" sz="1600" dirty="0">
                <a:latin typeface="微软雅黑" panose="020B0503020204020204" charset="-122"/>
                <a:ea typeface="微软雅黑" panose="020B0503020204020204" charset="-122"/>
                <a:sym typeface="+mn-ea"/>
              </a:rPr>
              <a:t>batch</a:t>
            </a:r>
            <a:r>
              <a:rPr lang="zh-CN" altLang="en-US" sz="1600" dirty="0">
                <a:latin typeface="微软雅黑" panose="020B0503020204020204" charset="-122"/>
                <a:ea typeface="微软雅黑" panose="020B0503020204020204" charset="-122"/>
                <a:sym typeface="+mn-ea"/>
              </a:rPr>
              <a:t>，将</a:t>
            </a:r>
            <a:r>
              <a:rPr lang="en-US" altLang="zh-CN" sz="1600" dirty="0">
                <a:latin typeface="微软雅黑" panose="020B0503020204020204" charset="-122"/>
                <a:ea typeface="微软雅黑" panose="020B0503020204020204" charset="-122"/>
                <a:sym typeface="+mn-ea"/>
              </a:rPr>
              <a:t>Transformer</a:t>
            </a:r>
            <a:r>
              <a:rPr lang="zh-CN" altLang="en-US" sz="1600" dirty="0">
                <a:latin typeface="微软雅黑" panose="020B0503020204020204" charset="-122"/>
                <a:ea typeface="微软雅黑" panose="020B0503020204020204" charset="-122"/>
                <a:sym typeface="+mn-ea"/>
              </a:rPr>
              <a:t>直接应用到了</a:t>
            </a:r>
            <a:r>
              <a:rPr lang="en-US" altLang="zh-CN" sz="1600" dirty="0">
                <a:latin typeface="微软雅黑" panose="020B0503020204020204" charset="-122"/>
                <a:ea typeface="微软雅黑" panose="020B0503020204020204" charset="-122"/>
                <a:sym typeface="+mn-ea"/>
              </a:rPr>
              <a:t>cv</a:t>
            </a:r>
            <a:r>
              <a:rPr lang="zh-CN" altLang="en-US" sz="1600" dirty="0">
                <a:latin typeface="微软雅黑" panose="020B0503020204020204" charset="-122"/>
                <a:ea typeface="微软雅黑" panose="020B0503020204020204" charset="-122"/>
                <a:sym typeface="+mn-ea"/>
              </a:rPr>
              <a:t>任务里面</a:t>
            </a:r>
            <a:endParaRPr lang="zh-CN" altLang="en-US" sz="1600" dirty="0">
              <a:latin typeface="微软雅黑" panose="020B0503020204020204" charset="-122"/>
              <a:ea typeface="微软雅黑" panose="020B0503020204020204" charset="-122"/>
              <a:sym typeface="+mn-ea"/>
            </a:endParaRPr>
          </a:p>
          <a:p>
            <a:pPr marL="0" lvl="0" indent="0">
              <a:buNone/>
            </a:pPr>
            <a:r>
              <a:rPr lang="en-US" altLang="zh-CN" sz="1600" dirty="0">
                <a:latin typeface="微软雅黑" panose="020B0503020204020204" charset="-122"/>
                <a:ea typeface="微软雅黑" panose="020B0503020204020204" charset="-122"/>
                <a:sym typeface="+mn-ea"/>
              </a:rPr>
              <a:t>2.</a:t>
            </a:r>
            <a:r>
              <a:rPr lang="zh-CN" altLang="en-US" sz="1600" dirty="0">
                <a:latin typeface="微软雅黑" panose="020B0503020204020204" charset="-122"/>
                <a:ea typeface="微软雅黑" panose="020B0503020204020204" charset="-122"/>
                <a:sym typeface="+mn-ea"/>
              </a:rPr>
              <a:t>利用</a:t>
            </a:r>
            <a:r>
              <a:rPr lang="en-US" altLang="zh-CN" sz="1600" dirty="0">
                <a:latin typeface="微软雅黑" panose="020B0503020204020204" charset="-122"/>
                <a:ea typeface="微软雅黑" panose="020B0503020204020204" charset="-122"/>
                <a:sym typeface="+mn-ea"/>
              </a:rPr>
              <a:t>Transformer</a:t>
            </a:r>
            <a:r>
              <a:rPr lang="zh-CN" altLang="en-US" sz="1600" dirty="0">
                <a:latin typeface="微软雅黑" panose="020B0503020204020204" charset="-122"/>
                <a:ea typeface="微软雅黑" panose="020B0503020204020204" charset="-122"/>
                <a:sym typeface="+mn-ea"/>
              </a:rPr>
              <a:t>，实现了预训练数据集大小对模型效果增益几乎无饱和的预期</a:t>
            </a:r>
            <a:endParaRPr lang="zh-CN" altLang="en-US" sz="1600" dirty="0">
              <a:latin typeface="微软雅黑" panose="020B0503020204020204" charset="-122"/>
              <a:ea typeface="微软雅黑" panose="020B0503020204020204" charset="-122"/>
              <a:sym typeface="+mn-ea"/>
            </a:endParaRPr>
          </a:p>
        </p:txBody>
      </p:sp>
      <p:sp>
        <p:nvSpPr>
          <p:cNvPr id="10" name="文本框 9"/>
          <p:cNvSpPr txBox="1"/>
          <p:nvPr/>
        </p:nvSpPr>
        <p:spPr>
          <a:xfrm>
            <a:off x="286385" y="1457325"/>
            <a:ext cx="6884035" cy="603885"/>
          </a:xfrm>
          <a:prstGeom prst="rect">
            <a:avLst/>
          </a:prstGeom>
          <a:noFill/>
        </p:spPr>
        <p:txBody>
          <a:bodyPr wrap="square" rtlCol="0">
            <a:noAutofit/>
          </a:bodyPr>
          <a:p>
            <a:pPr indent="457200"/>
            <a:r>
              <a:rPr lang="zh-CN" altLang="en-US" sz="1600" dirty="0">
                <a:solidFill>
                  <a:schemeClr val="tx1"/>
                </a:solidFill>
                <a:latin typeface="微软雅黑" panose="020B0503020204020204" charset="-122"/>
                <a:ea typeface="微软雅黑" panose="020B0503020204020204" charset="-122"/>
              </a:rPr>
              <a:t>直接应用</a:t>
            </a:r>
            <a:r>
              <a:rPr lang="en-US" altLang="zh-CN" sz="1600" dirty="0">
                <a:solidFill>
                  <a:schemeClr val="tx1"/>
                </a:solidFill>
                <a:latin typeface="微软雅黑" panose="020B0503020204020204" charset="-122"/>
                <a:ea typeface="微软雅黑" panose="020B0503020204020204" charset="-122"/>
              </a:rPr>
              <a:t>Transformer</a:t>
            </a:r>
            <a:r>
              <a:rPr lang="zh-CN" altLang="en-US" sz="1600" dirty="0">
                <a:solidFill>
                  <a:schemeClr val="tx1"/>
                </a:solidFill>
                <a:latin typeface="微软雅黑" panose="020B0503020204020204" charset="-122"/>
                <a:ea typeface="微软雅黑" panose="020B0503020204020204" charset="-122"/>
              </a:rPr>
              <a:t>到目标检测任务，把视觉当做自然语言处理</a:t>
            </a: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
        <p:nvSpPr>
          <p:cNvPr id="2" name="文本框 1"/>
          <p:cNvSpPr txBox="1"/>
          <p:nvPr/>
        </p:nvSpPr>
        <p:spPr>
          <a:xfrm>
            <a:off x="205105" y="3982085"/>
            <a:ext cx="8361045" cy="1276350"/>
          </a:xfrm>
          <a:prstGeom prst="rect">
            <a:avLst/>
          </a:prstGeom>
          <a:noFill/>
        </p:spPr>
        <p:txBody>
          <a:bodyPr wrap="square" rtlCol="0">
            <a:noAutofit/>
          </a:bodyPr>
          <a:p>
            <a:pPr indent="457200"/>
            <a:r>
              <a:rPr lang="en-US" altLang="zh-CN" sz="1600" dirty="0">
                <a:solidFill>
                  <a:schemeClr val="tx1"/>
                </a:solidFill>
                <a:latin typeface="微软雅黑" panose="020B0503020204020204" charset="-122"/>
                <a:ea typeface="微软雅黑" panose="020B0503020204020204" charset="-122"/>
              </a:rPr>
              <a:t>1.</a:t>
            </a:r>
            <a:r>
              <a:rPr lang="zh-CN" altLang="en-US" sz="1600" dirty="0">
                <a:solidFill>
                  <a:schemeClr val="tx1"/>
                </a:solidFill>
                <a:latin typeface="微软雅黑" panose="020B0503020204020204" charset="-122"/>
                <a:ea typeface="微软雅黑" panose="020B0503020204020204" charset="-122"/>
              </a:rPr>
              <a:t>把图片打成</a:t>
            </a:r>
            <a:r>
              <a:rPr lang="en-US" altLang="zh-CN" sz="1600" dirty="0">
                <a:solidFill>
                  <a:schemeClr val="tx1"/>
                </a:solidFill>
                <a:latin typeface="微软雅黑" panose="020B0503020204020204" charset="-122"/>
                <a:ea typeface="微软雅黑" panose="020B0503020204020204" charset="-122"/>
              </a:rPr>
              <a:t>16*16</a:t>
            </a:r>
            <a:r>
              <a:rPr lang="zh-CN" altLang="en-US" sz="1600" dirty="0">
                <a:solidFill>
                  <a:schemeClr val="tx1"/>
                </a:solidFill>
                <a:latin typeface="微软雅黑" panose="020B0503020204020204" charset="-122"/>
                <a:ea typeface="微软雅黑" panose="020B0503020204020204" charset="-122"/>
              </a:rPr>
              <a:t>的</a:t>
            </a:r>
            <a:r>
              <a:rPr lang="en-US" altLang="zh-CN" sz="1600" dirty="0">
                <a:solidFill>
                  <a:schemeClr val="tx1"/>
                </a:solidFill>
                <a:latin typeface="微软雅黑" panose="020B0503020204020204" charset="-122"/>
                <a:ea typeface="微软雅黑" panose="020B0503020204020204" charset="-122"/>
              </a:rPr>
              <a:t>patch </a:t>
            </a:r>
            <a:endParaRPr lang="en-US" altLang="zh-CN"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2.</a:t>
            </a:r>
            <a:r>
              <a:rPr lang="zh-CN" altLang="en-US" sz="1600" dirty="0">
                <a:solidFill>
                  <a:schemeClr val="tx1"/>
                </a:solidFill>
                <a:latin typeface="微软雅黑" panose="020B0503020204020204" charset="-122"/>
                <a:ea typeface="微软雅黑" panose="020B0503020204020204" charset="-122"/>
              </a:rPr>
              <a:t>在经过线性层后加入位置编码后加入一个</a:t>
            </a:r>
            <a:r>
              <a:rPr lang="en-US" altLang="zh-CN" sz="1600" dirty="0">
                <a:solidFill>
                  <a:schemeClr val="tx1"/>
                </a:solidFill>
                <a:latin typeface="微软雅黑" panose="020B0503020204020204" charset="-122"/>
                <a:ea typeface="微软雅黑" panose="020B0503020204020204" charset="-122"/>
              </a:rPr>
              <a:t>class</a:t>
            </a:r>
            <a:r>
              <a:rPr lang="zh-CN" altLang="en-US" sz="1600" dirty="0">
                <a:solidFill>
                  <a:schemeClr val="tx1"/>
                </a:solidFill>
                <a:latin typeface="微软雅黑" panose="020B0503020204020204" charset="-122"/>
                <a:ea typeface="微软雅黑" panose="020B0503020204020204" charset="-122"/>
              </a:rPr>
              <a:t>（</a:t>
            </a:r>
            <a:r>
              <a:rPr lang="en-US" altLang="zh-CN" sz="1600" dirty="0">
                <a:solidFill>
                  <a:schemeClr val="tx1"/>
                </a:solidFill>
                <a:latin typeface="微软雅黑" panose="020B0503020204020204" charset="-122"/>
                <a:ea typeface="微软雅黑" panose="020B0503020204020204" charset="-122"/>
              </a:rPr>
              <a:t>token</a:t>
            </a:r>
            <a:r>
              <a:rPr lang="zh-CN" altLang="en-US" sz="1600" dirty="0">
                <a:solidFill>
                  <a:schemeClr val="tx1"/>
                </a:solidFill>
                <a:latin typeface="微软雅黑" panose="020B0503020204020204" charset="-122"/>
                <a:ea typeface="微软雅黑" panose="020B0503020204020204" charset="-122"/>
              </a:rPr>
              <a:t>为</a:t>
            </a:r>
            <a:r>
              <a:rPr lang="en-US" altLang="zh-CN" sz="1600" dirty="0">
                <a:solidFill>
                  <a:schemeClr val="tx1"/>
                </a:solidFill>
                <a:latin typeface="微软雅黑" panose="020B0503020204020204" charset="-122"/>
                <a:ea typeface="微软雅黑" panose="020B0503020204020204" charset="-122"/>
              </a:rPr>
              <a:t>0</a:t>
            </a:r>
            <a:r>
              <a:rPr lang="zh-CN" altLang="en-US" sz="1600" dirty="0">
                <a:solidFill>
                  <a:schemeClr val="tx1"/>
                </a:solidFill>
                <a:latin typeface="微软雅黑" panose="020B0503020204020204" charset="-122"/>
                <a:ea typeface="微软雅黑" panose="020B0503020204020204" charset="-122"/>
              </a:rPr>
              <a:t>）</a:t>
            </a:r>
            <a:endParaRPr lang="zh-CN" altLang="en-US"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3.</a:t>
            </a:r>
            <a:r>
              <a:rPr lang="zh-CN" altLang="en-US" sz="1600" dirty="0">
                <a:solidFill>
                  <a:schemeClr val="tx1"/>
                </a:solidFill>
                <a:latin typeface="微软雅黑" panose="020B0503020204020204" charset="-122"/>
                <a:ea typeface="微软雅黑" panose="020B0503020204020204" charset="-122"/>
              </a:rPr>
              <a:t>经过</a:t>
            </a:r>
            <a:r>
              <a:rPr lang="en-US" altLang="zh-CN" sz="1600" dirty="0">
                <a:solidFill>
                  <a:schemeClr val="tx1"/>
                </a:solidFill>
                <a:latin typeface="微软雅黑" panose="020B0503020204020204" charset="-122"/>
                <a:ea typeface="微软雅黑" panose="020B0503020204020204" charset="-122"/>
              </a:rPr>
              <a:t>L</a:t>
            </a:r>
            <a:r>
              <a:rPr lang="zh-CN" altLang="en-US" sz="1600" dirty="0">
                <a:solidFill>
                  <a:schemeClr val="tx1"/>
                </a:solidFill>
                <a:latin typeface="微软雅黑" panose="020B0503020204020204" charset="-122"/>
                <a:ea typeface="微软雅黑" panose="020B0503020204020204" charset="-122"/>
              </a:rPr>
              <a:t>层</a:t>
            </a:r>
            <a:r>
              <a:rPr lang="en-US" altLang="zh-CN" sz="1600" dirty="0">
                <a:solidFill>
                  <a:schemeClr val="tx1"/>
                </a:solidFill>
                <a:latin typeface="微软雅黑" panose="020B0503020204020204" charset="-122"/>
                <a:ea typeface="微软雅黑" panose="020B0503020204020204" charset="-122"/>
              </a:rPr>
              <a:t>Transformer</a:t>
            </a:r>
            <a:r>
              <a:rPr lang="zh-CN" altLang="en-US" sz="1600" dirty="0">
                <a:solidFill>
                  <a:schemeClr val="tx1"/>
                </a:solidFill>
                <a:latin typeface="微软雅黑" panose="020B0503020204020204" charset="-122"/>
                <a:ea typeface="微软雅黑" panose="020B0503020204020204" charset="-122"/>
              </a:rPr>
              <a:t>循环之后取</a:t>
            </a:r>
            <a:r>
              <a:rPr lang="en-US" altLang="zh-CN" sz="1600" dirty="0">
                <a:solidFill>
                  <a:schemeClr val="tx1"/>
                </a:solidFill>
                <a:latin typeface="微软雅黑" panose="020B0503020204020204" charset="-122"/>
                <a:ea typeface="微软雅黑" panose="020B0503020204020204" charset="-122"/>
              </a:rPr>
              <a:t>class</a:t>
            </a:r>
            <a:r>
              <a:rPr lang="zh-CN" altLang="en-US" sz="1600" dirty="0">
                <a:solidFill>
                  <a:schemeClr val="tx1"/>
                </a:solidFill>
                <a:latin typeface="微软雅黑" panose="020B0503020204020204" charset="-122"/>
                <a:ea typeface="微软雅黑" panose="020B0503020204020204" charset="-122"/>
              </a:rPr>
              <a:t>对应的输出作为分类预</a:t>
            </a:r>
            <a:endParaRPr lang="zh-CN" altLang="en-US" sz="1600" dirty="0">
              <a:solidFill>
                <a:schemeClr val="tx1"/>
              </a:solidFill>
              <a:latin typeface="微软雅黑" panose="020B0503020204020204" charset="-122"/>
              <a:ea typeface="微软雅黑" panose="020B0503020204020204" charset="-122"/>
            </a:endParaRPr>
          </a:p>
          <a:p>
            <a:pPr indent="457200"/>
            <a:r>
              <a:rPr lang="zh-CN" altLang="en-US" sz="1600" dirty="0">
                <a:solidFill>
                  <a:schemeClr val="tx1"/>
                </a:solidFill>
                <a:latin typeface="微软雅黑" panose="020B0503020204020204" charset="-122"/>
                <a:ea typeface="微软雅黑" panose="020B0503020204020204" charset="-122"/>
              </a:rPr>
              <a:t> </a:t>
            </a:r>
            <a:r>
              <a:rPr lang="en-US" altLang="zh-CN" sz="1600" dirty="0">
                <a:solidFill>
                  <a:schemeClr val="tx1"/>
                </a:solidFill>
                <a:latin typeface="微软雅黑" panose="020B0503020204020204" charset="-122"/>
                <a:ea typeface="微软雅黑" panose="020B0503020204020204" charset="-122"/>
              </a:rPr>
              <a:t>  </a:t>
            </a:r>
            <a:r>
              <a:rPr lang="zh-CN" altLang="en-US" sz="1600" dirty="0">
                <a:solidFill>
                  <a:schemeClr val="tx1"/>
                </a:solidFill>
                <a:latin typeface="微软雅黑" panose="020B0503020204020204" charset="-122"/>
                <a:ea typeface="微软雅黑" panose="020B0503020204020204" charset="-122"/>
              </a:rPr>
              <a:t>测</a:t>
            </a: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541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模型</a:t>
            </a:r>
            <a:r>
              <a:rPr lang="zh-CN" altLang="en-US" sz="2000" b="1" dirty="0">
                <a:latin typeface="微软雅黑" panose="020B0503020204020204" charset="-122"/>
                <a:ea typeface="微软雅黑" panose="020B0503020204020204" charset="-122"/>
              </a:rPr>
              <a:t>架构</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1.</a:t>
            </a:r>
            <a:r>
              <a:rPr lang="en-US" altLang="zh-CN" dirty="0">
                <a:effectLst/>
                <a:latin typeface="微软雅黑" panose="020B0503020204020204" charset="-122"/>
                <a:ea typeface="微软雅黑" panose="020B0503020204020204" charset="-122"/>
                <a:sym typeface="+mn-ea"/>
              </a:rPr>
              <a:t>AN IMAGE IS WORTH 16X16 WORDS:</a:t>
            </a:r>
            <a:endParaRPr lang="en-US" altLang="zh-CN" dirty="0">
              <a:effectLst/>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TRANSFORMERS FOR IMAGE RECOGNITION AT SCALE</a:t>
            </a:r>
            <a:endParaRPr lang="en-US" altLang="zh-CN" dirty="0">
              <a:effectLst/>
              <a:latin typeface="微软雅黑" panose="020B0503020204020204" charset="-122"/>
              <a:ea typeface="微软雅黑" panose="020B0503020204020204" charset="-122"/>
            </a:endParaRPr>
          </a:p>
        </p:txBody>
      </p:sp>
      <p:sp>
        <p:nvSpPr>
          <p:cNvPr id="22" name="文本框 21"/>
          <p:cNvSpPr txBox="1"/>
          <p:nvPr/>
        </p:nvSpPr>
        <p:spPr>
          <a:xfrm>
            <a:off x="632460" y="1000760"/>
            <a:ext cx="5574030" cy="2061210"/>
          </a:xfrm>
          <a:prstGeom prst="rect">
            <a:avLst/>
          </a:prstGeom>
        </p:spPr>
        <p:txBody>
          <a:bodyPr wrap="square">
            <a:spAutoFit/>
          </a:bodyPr>
          <a:p>
            <a:pPr marL="0" indent="0"/>
            <a:r>
              <a:rPr lang="zh-CN" altLang="en-US" sz="1600" b="0" i="0" dirty="0">
                <a:latin typeface="微软雅黑" panose="020B0503020204020204" charset="-122"/>
                <a:ea typeface="微软雅黑" panose="020B0503020204020204" charset="-122"/>
              </a:rPr>
              <a:t>先把图打成</a:t>
            </a:r>
            <a:r>
              <a:rPr lang="en-US" altLang="zh-CN" sz="1600" b="1" i="0" dirty="0">
                <a:latin typeface="微软雅黑" panose="020B0503020204020204" charset="-122"/>
                <a:ea typeface="微软雅黑" panose="020B0503020204020204" charset="-122"/>
              </a:rPr>
              <a:t>patch</a:t>
            </a:r>
            <a:r>
              <a:rPr lang="zh-CN" altLang="en-US" sz="1600" b="0" i="0" dirty="0">
                <a:latin typeface="微软雅黑" panose="020B0503020204020204" charset="-122"/>
                <a:ea typeface="微软雅黑" panose="020B0503020204020204" charset="-122"/>
              </a:rPr>
              <a:t>，然后为了保存图片的顺序加上</a:t>
            </a:r>
            <a:r>
              <a:rPr lang="en-US" altLang="zh-CN" sz="1600" b="0" i="0" dirty="0">
                <a:latin typeface="微软雅黑" panose="020B0503020204020204" charset="-122"/>
                <a:ea typeface="微软雅黑" panose="020B0503020204020204" charset="-122"/>
              </a:rPr>
              <a:t>position embedding</a:t>
            </a:r>
            <a:r>
              <a:rPr lang="zh-CN" altLang="en-US" sz="1600" b="0" i="0" dirty="0">
                <a:latin typeface="微软雅黑" panose="020B0503020204020204" charset="-122"/>
                <a:ea typeface="微软雅黑" panose="020B0503020204020204" charset="-122"/>
              </a:rPr>
              <a:t>之后通过线性层展平特征</a:t>
            </a:r>
            <a:endParaRPr lang="zh-CN" altLang="en-US" sz="1600" b="0" i="0" dirty="0">
              <a:latin typeface="微软雅黑" panose="020B0503020204020204" charset="-122"/>
              <a:ea typeface="微软雅黑" panose="020B0503020204020204" charset="-122"/>
            </a:endParaRPr>
          </a:p>
          <a:p>
            <a:pPr marL="0" indent="0"/>
            <a:endParaRPr lang="zh-CN" altLang="en-US" sz="1600" b="0" i="0" dirty="0">
              <a:latin typeface="微软雅黑" panose="020B0503020204020204" charset="-122"/>
              <a:ea typeface="微软雅黑" panose="020B0503020204020204" charset="-122"/>
            </a:endParaRPr>
          </a:p>
          <a:p>
            <a:pPr marL="0" indent="0"/>
            <a:r>
              <a:rPr lang="zh-CN" altLang="en-US" sz="1600" b="0" i="0" dirty="0">
                <a:latin typeface="微软雅黑" panose="020B0503020204020204" charset="-122"/>
                <a:ea typeface="微软雅黑" panose="020B0503020204020204" charset="-122"/>
              </a:rPr>
              <a:t>同时加入一个可学习的类别</a:t>
            </a:r>
            <a:r>
              <a:rPr lang="en-US" altLang="zh-CN" sz="1600" b="0" i="0" dirty="0">
                <a:latin typeface="微软雅黑" panose="020B0503020204020204" charset="-122"/>
                <a:ea typeface="微软雅黑" panose="020B0503020204020204" charset="-122"/>
              </a:rPr>
              <a:t>embedding--</a:t>
            </a:r>
            <a:r>
              <a:rPr lang="zh-CN" altLang="en-US" sz="1600" b="1" i="0" dirty="0">
                <a:latin typeface="微软雅黑" panose="020B0503020204020204" charset="-122"/>
                <a:ea typeface="微软雅黑" panose="020B0503020204020204" charset="-122"/>
              </a:rPr>
              <a:t>（</a:t>
            </a:r>
            <a:r>
              <a:rPr lang="en-US" altLang="zh-CN" sz="1600" b="1" i="0" dirty="0">
                <a:latin typeface="微软雅黑" panose="020B0503020204020204" charset="-122"/>
                <a:ea typeface="微软雅黑" panose="020B0503020204020204" charset="-122"/>
              </a:rPr>
              <a:t>class</a:t>
            </a:r>
            <a:r>
              <a:rPr lang="zh-CN" altLang="en-US" sz="1600" b="1" i="0" dirty="0">
                <a:latin typeface="微软雅黑" panose="020B0503020204020204" charset="-122"/>
                <a:ea typeface="微软雅黑" panose="020B0503020204020204" charset="-122"/>
              </a:rPr>
              <a:t>）</a:t>
            </a:r>
            <a:r>
              <a:rPr lang="en-US" altLang="zh-CN" sz="1600" b="0" i="0" dirty="0">
                <a:latin typeface="微软雅黑" panose="020B0503020204020204" charset="-122"/>
                <a:ea typeface="微软雅黑" panose="020B0503020204020204" charset="-122"/>
              </a:rPr>
              <a:t> </a:t>
            </a:r>
            <a:r>
              <a:rPr lang="zh-CN" altLang="en-US" sz="1600" b="0" i="0" dirty="0">
                <a:latin typeface="微软雅黑" panose="020B0503020204020204" charset="-122"/>
                <a:ea typeface="微软雅黑" panose="020B0503020204020204" charset="-122"/>
              </a:rPr>
              <a:t>位置编码为</a:t>
            </a:r>
            <a:r>
              <a:rPr lang="en-US" altLang="zh-CN" sz="1600" b="0" i="0" dirty="0">
                <a:latin typeface="微软雅黑" panose="020B0503020204020204" charset="-122"/>
                <a:ea typeface="微软雅黑" panose="020B0503020204020204" charset="-122"/>
              </a:rPr>
              <a:t>0</a:t>
            </a:r>
            <a:r>
              <a:rPr lang="zh-CN" altLang="en-US" sz="1600" b="0" i="0" dirty="0">
                <a:latin typeface="微软雅黑" panose="020B0503020204020204" charset="-122"/>
                <a:ea typeface="微软雅黑" panose="020B0503020204020204" charset="-122"/>
              </a:rPr>
              <a:t>一起输入给</a:t>
            </a:r>
            <a:r>
              <a:rPr lang="en-US" altLang="zh-CN" sz="1600" b="0" i="0" dirty="0">
                <a:latin typeface="微软雅黑" panose="020B0503020204020204" charset="-122"/>
                <a:ea typeface="微软雅黑" panose="020B0503020204020204" charset="-122"/>
              </a:rPr>
              <a:t>encoder</a:t>
            </a:r>
            <a:endParaRPr lang="en-US" altLang="zh-CN" sz="1600" b="0" i="0" dirty="0">
              <a:latin typeface="微软雅黑" panose="020B0503020204020204" charset="-122"/>
              <a:ea typeface="微软雅黑" panose="020B0503020204020204" charset="-122"/>
            </a:endParaRPr>
          </a:p>
          <a:p>
            <a:pPr marL="0" indent="0"/>
            <a:endParaRPr lang="en-US" altLang="zh-CN" sz="1600" b="0" i="0" dirty="0">
              <a:latin typeface="微软雅黑" panose="020B0503020204020204" charset="-122"/>
              <a:ea typeface="微软雅黑" panose="020B0503020204020204" charset="-122"/>
            </a:endParaRPr>
          </a:p>
          <a:p>
            <a:pPr marL="0" indent="0"/>
            <a:r>
              <a:rPr lang="zh-CN" altLang="en-US" sz="1600" b="0" i="0" dirty="0">
                <a:latin typeface="微软雅黑" panose="020B0503020204020204" charset="-122"/>
                <a:ea typeface="微软雅黑" panose="020B0503020204020204" charset="-122"/>
              </a:rPr>
              <a:t>在经过</a:t>
            </a:r>
            <a:r>
              <a:rPr lang="en-US" altLang="zh-CN" sz="1600" b="0" i="0" dirty="0">
                <a:latin typeface="微软雅黑" panose="020B0503020204020204" charset="-122"/>
                <a:ea typeface="微软雅黑" panose="020B0503020204020204" charset="-122"/>
              </a:rPr>
              <a:t>L</a:t>
            </a:r>
            <a:r>
              <a:rPr lang="zh-CN" altLang="en-US" sz="1600" b="0" i="0" dirty="0">
                <a:latin typeface="微软雅黑" panose="020B0503020204020204" charset="-122"/>
                <a:ea typeface="微软雅黑" panose="020B0503020204020204" charset="-122"/>
              </a:rPr>
              <a:t>层的</a:t>
            </a:r>
            <a:r>
              <a:rPr lang="en-US" altLang="zh-CN" sz="1600" b="0" i="0" dirty="0">
                <a:latin typeface="微软雅黑" panose="020B0503020204020204" charset="-122"/>
                <a:ea typeface="微软雅黑" panose="020B0503020204020204" charset="-122"/>
              </a:rPr>
              <a:t>Transformer encoder</a:t>
            </a:r>
            <a:r>
              <a:rPr lang="zh-CN" altLang="en-US" sz="1600" b="0" i="0" dirty="0">
                <a:latin typeface="微软雅黑" panose="020B0503020204020204" charset="-122"/>
                <a:ea typeface="微软雅黑" panose="020B0503020204020204" charset="-122"/>
              </a:rPr>
              <a:t>输入输出之后，</a:t>
            </a:r>
            <a:r>
              <a:rPr lang="en-US" altLang="zh-CN" sz="1600" b="1" i="0" dirty="0">
                <a:latin typeface="微软雅黑" panose="020B0503020204020204" charset="-122"/>
                <a:ea typeface="微软雅黑" panose="020B0503020204020204" charset="-122"/>
              </a:rPr>
              <a:t>(class)</a:t>
            </a:r>
            <a:r>
              <a:rPr lang="zh-CN" altLang="en-US" sz="1600" b="0" i="0" dirty="0">
                <a:latin typeface="微软雅黑" panose="020B0503020204020204" charset="-122"/>
                <a:ea typeface="微软雅黑" panose="020B0503020204020204" charset="-122"/>
              </a:rPr>
              <a:t>对应的输出在经过一个</a:t>
            </a:r>
            <a:r>
              <a:rPr lang="en-US" altLang="zh-CN" sz="1600" b="0" i="0" dirty="0">
                <a:latin typeface="微软雅黑" panose="020B0503020204020204" charset="-122"/>
                <a:ea typeface="微软雅黑" panose="020B0503020204020204" charset="-122"/>
              </a:rPr>
              <a:t>tanh</a:t>
            </a:r>
            <a:r>
              <a:rPr lang="zh-CN" altLang="en-US" sz="1600" b="0" i="0" dirty="0">
                <a:latin typeface="微软雅黑" panose="020B0503020204020204" charset="-122"/>
                <a:ea typeface="微软雅黑" panose="020B0503020204020204" charset="-122"/>
              </a:rPr>
              <a:t>激活的</a:t>
            </a:r>
            <a:r>
              <a:rPr lang="en-US" altLang="zh-CN" sz="1600" b="0" i="0" dirty="0">
                <a:latin typeface="微软雅黑" panose="020B0503020204020204" charset="-122"/>
                <a:ea typeface="微软雅黑" panose="020B0503020204020204" charset="-122"/>
              </a:rPr>
              <a:t>MLP</a:t>
            </a:r>
            <a:r>
              <a:rPr lang="zh-CN" altLang="en-US" sz="1600" b="0" i="0" dirty="0">
                <a:latin typeface="微软雅黑" panose="020B0503020204020204" charset="-122"/>
                <a:ea typeface="微软雅黑" panose="020B0503020204020204" charset="-122"/>
              </a:rPr>
              <a:t>之后输出结果</a:t>
            </a:r>
            <a:endParaRPr lang="zh-CN" altLang="en-US" sz="1600" b="0" i="0" dirty="0">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2"/>
          <a:stretch>
            <a:fillRect/>
          </a:stretch>
        </p:blipFill>
        <p:spPr>
          <a:xfrm>
            <a:off x="466090" y="3144520"/>
            <a:ext cx="6525895" cy="3509010"/>
          </a:xfrm>
          <a:prstGeom prst="rect">
            <a:avLst/>
          </a:prstGeom>
        </p:spPr>
      </p:pic>
      <p:cxnSp>
        <p:nvCxnSpPr>
          <p:cNvPr id="10" name="肘形连接符 9"/>
          <p:cNvCxnSpPr/>
          <p:nvPr/>
        </p:nvCxnSpPr>
        <p:spPr>
          <a:xfrm flipV="1">
            <a:off x="3441700" y="3894455"/>
            <a:ext cx="2032000" cy="417830"/>
          </a:xfrm>
          <a:prstGeom prst="bentConnector3">
            <a:avLst>
              <a:gd name="adj1" fmla="val -1406"/>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541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模型</a:t>
            </a:r>
            <a:r>
              <a:rPr lang="zh-CN" altLang="en-US" sz="2000" b="1" dirty="0">
                <a:latin typeface="微软雅黑" panose="020B0503020204020204" charset="-122"/>
                <a:ea typeface="微软雅黑" panose="020B0503020204020204" charset="-122"/>
              </a:rPr>
              <a:t>架构</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99695"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1.</a:t>
            </a:r>
            <a:r>
              <a:rPr lang="en-US" altLang="zh-CN" dirty="0">
                <a:effectLst/>
                <a:latin typeface="微软雅黑" panose="020B0503020204020204" charset="-122"/>
                <a:ea typeface="微软雅黑" panose="020B0503020204020204" charset="-122"/>
                <a:sym typeface="+mn-ea"/>
              </a:rPr>
              <a:t>AN IMAGE IS WORTH 16X16 WORDS:</a:t>
            </a:r>
            <a:endParaRPr lang="en-US" altLang="zh-CN" dirty="0">
              <a:effectLst/>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TRANSFORMERS FOR IMAGE RECOGNITION AT SCALE</a:t>
            </a:r>
            <a:endParaRPr lang="en-US" altLang="zh-CN" dirty="0">
              <a:effectLst/>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rcRect b="70171"/>
          <a:stretch>
            <a:fillRect/>
          </a:stretch>
        </p:blipFill>
        <p:spPr>
          <a:xfrm>
            <a:off x="1221740" y="1062990"/>
            <a:ext cx="9554845" cy="520700"/>
          </a:xfrm>
          <a:prstGeom prst="rect">
            <a:avLst/>
          </a:prstGeom>
        </p:spPr>
      </p:pic>
      <p:sp>
        <p:nvSpPr>
          <p:cNvPr id="3" name="文本框 2"/>
          <p:cNvSpPr txBox="1"/>
          <p:nvPr/>
        </p:nvSpPr>
        <p:spPr>
          <a:xfrm>
            <a:off x="3877945" y="1645920"/>
            <a:ext cx="4627880" cy="645160"/>
          </a:xfrm>
          <a:prstGeom prst="rect">
            <a:avLst/>
          </a:prstGeom>
        </p:spPr>
        <p:txBody>
          <a:bodyPr wrap="square">
            <a:noAutofit/>
          </a:bodyPr>
          <a:p>
            <a:pPr marL="0" indent="0" algn="ctr"/>
            <a:r>
              <a:rPr lang="zh-CN" altLang="en-US" sz="1600" b="0" i="0" dirty="0">
                <a:latin typeface="微软雅黑" panose="020B0503020204020204" charset="-122"/>
                <a:ea typeface="微软雅黑" panose="020B0503020204020204" charset="-122"/>
              </a:rPr>
              <a:t>加上</a:t>
            </a:r>
            <a:r>
              <a:rPr lang="en-US" altLang="zh-CN" sz="1600" b="1" i="0" dirty="0">
                <a:latin typeface="微软雅黑" panose="020B0503020204020204" charset="-122"/>
                <a:ea typeface="微软雅黑" panose="020B0503020204020204" charset="-122"/>
              </a:rPr>
              <a:t>class</a:t>
            </a:r>
            <a:r>
              <a:rPr lang="zh-CN" altLang="en-US" sz="1600" i="0" dirty="0">
                <a:latin typeface="微软雅黑" panose="020B0503020204020204" charset="-122"/>
                <a:ea typeface="微软雅黑" panose="020B0503020204020204" charset="-122"/>
              </a:rPr>
              <a:t>，其他的每个</a:t>
            </a:r>
            <a:r>
              <a:rPr lang="en-US" altLang="zh-CN" sz="1600" i="0" dirty="0">
                <a:latin typeface="微软雅黑" panose="020B0503020204020204" charset="-122"/>
                <a:ea typeface="微软雅黑" panose="020B0503020204020204" charset="-122"/>
              </a:rPr>
              <a:t>patch</a:t>
            </a:r>
            <a:r>
              <a:rPr lang="zh-CN" altLang="en-US" sz="1600" i="0" dirty="0">
                <a:latin typeface="微软雅黑" panose="020B0503020204020204" charset="-122"/>
                <a:ea typeface="微软雅黑" panose="020B0503020204020204" charset="-122"/>
              </a:rPr>
              <a:t>在经过线性层后的内容加上位置编码作为输入</a:t>
            </a:r>
            <a:endParaRPr lang="zh-CN" altLang="en-US" sz="1600" i="0" dirty="0">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2"/>
          <a:srcRect t="28556" b="48163"/>
          <a:stretch>
            <a:fillRect/>
          </a:stretch>
        </p:blipFill>
        <p:spPr>
          <a:xfrm>
            <a:off x="1221740" y="2188210"/>
            <a:ext cx="9554845" cy="406400"/>
          </a:xfrm>
          <a:prstGeom prst="rect">
            <a:avLst/>
          </a:prstGeom>
        </p:spPr>
      </p:pic>
      <p:sp>
        <p:nvSpPr>
          <p:cNvPr id="7" name="文本框 6"/>
          <p:cNvSpPr txBox="1"/>
          <p:nvPr/>
        </p:nvSpPr>
        <p:spPr>
          <a:xfrm>
            <a:off x="3877945" y="2594610"/>
            <a:ext cx="4627880" cy="645160"/>
          </a:xfrm>
          <a:prstGeom prst="rect">
            <a:avLst/>
          </a:prstGeom>
        </p:spPr>
        <p:txBody>
          <a:bodyPr wrap="square">
            <a:noAutofit/>
          </a:bodyPr>
          <a:p>
            <a:pPr marL="0" indent="0" algn="ctr"/>
            <a:r>
              <a:rPr lang="zh-CN" altLang="en-US" sz="1600" i="0" dirty="0">
                <a:latin typeface="微软雅黑" panose="020B0503020204020204" charset="-122"/>
                <a:ea typeface="微软雅黑" panose="020B0503020204020204" charset="-122"/>
              </a:rPr>
              <a:t>在经过</a:t>
            </a:r>
            <a:r>
              <a:rPr lang="en-US" altLang="zh-CN" sz="1600" i="0" dirty="0">
                <a:latin typeface="微软雅黑" panose="020B0503020204020204" charset="-122"/>
                <a:ea typeface="微软雅黑" panose="020B0503020204020204" charset="-122"/>
              </a:rPr>
              <a:t>layer norm</a:t>
            </a:r>
            <a:r>
              <a:rPr lang="zh-CN" altLang="en-US" sz="1600" i="0" dirty="0">
                <a:latin typeface="微软雅黑" panose="020B0503020204020204" charset="-122"/>
                <a:ea typeface="微软雅黑" panose="020B0503020204020204" charset="-122"/>
              </a:rPr>
              <a:t>的输入后执行多头注意力机制。并且隔层加上残差链接</a:t>
            </a:r>
            <a:endParaRPr lang="zh-CN" altLang="en-US" sz="1600" i="0" dirty="0">
              <a:latin typeface="微软雅黑" panose="020B0503020204020204" charset="-122"/>
              <a:ea typeface="微软雅黑" panose="020B0503020204020204" charset="-122"/>
            </a:endParaRPr>
          </a:p>
        </p:txBody>
      </p:sp>
      <p:pic>
        <p:nvPicPr>
          <p:cNvPr id="8" name="图片 7"/>
          <p:cNvPicPr>
            <a:picLocks noChangeAspect="1"/>
          </p:cNvPicPr>
          <p:nvPr/>
        </p:nvPicPr>
        <p:blipFill>
          <a:blip r:embed="rId2"/>
          <a:srcRect l="3" t="48454" r="-3" b="28265"/>
          <a:stretch>
            <a:fillRect/>
          </a:stretch>
        </p:blipFill>
        <p:spPr>
          <a:xfrm>
            <a:off x="1414780" y="3199130"/>
            <a:ext cx="9554845" cy="406400"/>
          </a:xfrm>
          <a:prstGeom prst="rect">
            <a:avLst/>
          </a:prstGeom>
        </p:spPr>
      </p:pic>
      <p:sp>
        <p:nvSpPr>
          <p:cNvPr id="11" name="文本框 10"/>
          <p:cNvSpPr txBox="1"/>
          <p:nvPr/>
        </p:nvSpPr>
        <p:spPr>
          <a:xfrm>
            <a:off x="4004945" y="3605530"/>
            <a:ext cx="4627880" cy="645160"/>
          </a:xfrm>
          <a:prstGeom prst="rect">
            <a:avLst/>
          </a:prstGeom>
        </p:spPr>
        <p:txBody>
          <a:bodyPr wrap="square">
            <a:noAutofit/>
          </a:bodyPr>
          <a:p>
            <a:pPr marL="0" indent="0" algn="ctr"/>
            <a:r>
              <a:rPr lang="zh-CN" altLang="en-US" sz="1600" i="0" dirty="0">
                <a:latin typeface="微软雅黑" panose="020B0503020204020204" charset="-122"/>
                <a:ea typeface="微软雅黑" panose="020B0503020204020204" charset="-122"/>
              </a:rPr>
              <a:t>在经过</a:t>
            </a:r>
            <a:r>
              <a:rPr lang="en-US" altLang="zh-CN" sz="1600" i="0" dirty="0">
                <a:latin typeface="微软雅黑" panose="020B0503020204020204" charset="-122"/>
                <a:ea typeface="微软雅黑" panose="020B0503020204020204" charset="-122"/>
              </a:rPr>
              <a:t>layer norm</a:t>
            </a:r>
            <a:r>
              <a:rPr lang="zh-CN" altLang="en-US" sz="1600" i="0" dirty="0">
                <a:latin typeface="微软雅黑" panose="020B0503020204020204" charset="-122"/>
                <a:ea typeface="微软雅黑" panose="020B0503020204020204" charset="-122"/>
              </a:rPr>
              <a:t>后经过一个</a:t>
            </a:r>
            <a:r>
              <a:rPr lang="en-US" altLang="zh-CN" sz="1600" i="0" dirty="0">
                <a:latin typeface="微软雅黑" panose="020B0503020204020204" charset="-122"/>
                <a:ea typeface="微软雅黑" panose="020B0503020204020204" charset="-122"/>
              </a:rPr>
              <a:t>tanh</a:t>
            </a:r>
            <a:r>
              <a:rPr lang="zh-CN" altLang="en-US" sz="1600" i="0" dirty="0">
                <a:latin typeface="微软雅黑" panose="020B0503020204020204" charset="-122"/>
                <a:ea typeface="微软雅黑" panose="020B0503020204020204" charset="-122"/>
              </a:rPr>
              <a:t>作激活的</a:t>
            </a:r>
            <a:r>
              <a:rPr lang="en-US" altLang="zh-CN" sz="1600" i="0" dirty="0">
                <a:latin typeface="微软雅黑" panose="020B0503020204020204" charset="-122"/>
                <a:ea typeface="微软雅黑" panose="020B0503020204020204" charset="-122"/>
              </a:rPr>
              <a:t>MLP</a:t>
            </a:r>
            <a:r>
              <a:rPr lang="zh-CN" altLang="en-US" sz="1600" i="0" dirty="0">
                <a:latin typeface="微软雅黑" panose="020B0503020204020204" charset="-122"/>
                <a:ea typeface="微软雅黑" panose="020B0503020204020204" charset="-122"/>
              </a:rPr>
              <a:t>之后作为本层</a:t>
            </a:r>
            <a:r>
              <a:rPr lang="en-US" altLang="zh-CN" sz="1600" i="0" dirty="0">
                <a:latin typeface="微软雅黑" panose="020B0503020204020204" charset="-122"/>
                <a:ea typeface="微软雅黑" panose="020B0503020204020204" charset="-122"/>
              </a:rPr>
              <a:t>Transformer</a:t>
            </a:r>
            <a:r>
              <a:rPr lang="zh-CN" altLang="en-US" sz="1600" i="0" dirty="0">
                <a:latin typeface="微软雅黑" panose="020B0503020204020204" charset="-122"/>
                <a:ea typeface="微软雅黑" panose="020B0503020204020204" charset="-122"/>
              </a:rPr>
              <a:t>输出结果</a:t>
            </a:r>
            <a:endParaRPr lang="zh-CN" altLang="en-US" sz="1600" i="0" dirty="0">
              <a:latin typeface="微软雅黑" panose="020B0503020204020204" charset="-122"/>
              <a:ea typeface="微软雅黑" panose="020B0503020204020204" charset="-122"/>
            </a:endParaRPr>
          </a:p>
        </p:txBody>
      </p:sp>
      <p:pic>
        <p:nvPicPr>
          <p:cNvPr id="12" name="图片 11"/>
          <p:cNvPicPr>
            <a:picLocks noChangeAspect="1"/>
          </p:cNvPicPr>
          <p:nvPr/>
        </p:nvPicPr>
        <p:blipFill>
          <a:blip r:embed="rId2"/>
          <a:srcRect l="3" t="71735" r="-3" b="4984"/>
          <a:stretch>
            <a:fillRect/>
          </a:stretch>
        </p:blipFill>
        <p:spPr>
          <a:xfrm>
            <a:off x="1414780" y="4210050"/>
            <a:ext cx="9554845" cy="406400"/>
          </a:xfrm>
          <a:prstGeom prst="rect">
            <a:avLst/>
          </a:prstGeom>
        </p:spPr>
      </p:pic>
      <p:sp>
        <p:nvSpPr>
          <p:cNvPr id="14" name="文本框 13"/>
          <p:cNvSpPr txBox="1"/>
          <p:nvPr/>
        </p:nvSpPr>
        <p:spPr>
          <a:xfrm>
            <a:off x="4131945" y="4616450"/>
            <a:ext cx="4627880" cy="645160"/>
          </a:xfrm>
          <a:prstGeom prst="rect">
            <a:avLst/>
          </a:prstGeom>
        </p:spPr>
        <p:txBody>
          <a:bodyPr wrap="square">
            <a:noAutofit/>
          </a:bodyPr>
          <a:p>
            <a:pPr marL="0" indent="0" algn="ctr"/>
            <a:r>
              <a:rPr lang="zh-CN" altLang="en-US" sz="1600" i="0" dirty="0">
                <a:latin typeface="微软雅黑" panose="020B0503020204020204" charset="-122"/>
                <a:ea typeface="微软雅黑" panose="020B0503020204020204" charset="-122"/>
              </a:rPr>
              <a:t>循环经过</a:t>
            </a:r>
            <a:r>
              <a:rPr lang="en-US" altLang="zh-CN" sz="1600" i="0" dirty="0">
                <a:latin typeface="微软雅黑" panose="020B0503020204020204" charset="-122"/>
                <a:ea typeface="微软雅黑" panose="020B0503020204020204" charset="-122"/>
              </a:rPr>
              <a:t>L</a:t>
            </a:r>
            <a:r>
              <a:rPr lang="zh-CN" altLang="en-US" sz="1600" i="0" dirty="0">
                <a:latin typeface="微软雅黑" panose="020B0503020204020204" charset="-122"/>
                <a:ea typeface="微软雅黑" panose="020B0503020204020204" charset="-122"/>
              </a:rPr>
              <a:t>层之后，把第一个输出作为分类输出。也就是对应一开始输入的</a:t>
            </a:r>
            <a:r>
              <a:rPr lang="en-US" altLang="zh-CN" sz="1600" b="1" i="0" dirty="0">
                <a:latin typeface="微软雅黑" panose="020B0503020204020204" charset="-122"/>
                <a:ea typeface="微软雅黑" panose="020B0503020204020204" charset="-122"/>
              </a:rPr>
              <a:t>class</a:t>
            </a:r>
            <a:endParaRPr lang="en-US" altLang="zh-CN" sz="1600" b="1" i="0" dirty="0">
              <a:latin typeface="微软雅黑" panose="020B0503020204020204" charset="-122"/>
              <a:ea typeface="微软雅黑" panose="020B0503020204020204" charset="-122"/>
            </a:endParaRPr>
          </a:p>
        </p:txBody>
      </p:sp>
      <p:cxnSp>
        <p:nvCxnSpPr>
          <p:cNvPr id="16" name="肘形连接符 15"/>
          <p:cNvCxnSpPr/>
          <p:nvPr/>
        </p:nvCxnSpPr>
        <p:spPr>
          <a:xfrm rot="10800000">
            <a:off x="2437765" y="1571625"/>
            <a:ext cx="4958080" cy="3634740"/>
          </a:xfrm>
          <a:prstGeom prst="bentConnector3">
            <a:avLst>
              <a:gd name="adj1" fmla="val 133132"/>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实验</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1.AN IMAGE IS WORTH 16X16 WORDS:</a:t>
            </a:r>
            <a:endParaRPr lang="en-US" altLang="zh-CN" dirty="0">
              <a:effectLst/>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TRANSFORMERS FOR IMAGE RECOGNITION AT SCALE</a:t>
            </a:r>
            <a:endParaRPr lang="en-US" altLang="zh-CN" dirty="0">
              <a:effectLst/>
              <a:latin typeface="微软雅黑" panose="020B0503020204020204" charset="-122"/>
              <a:ea typeface="微软雅黑" panose="020B0503020204020204" charset="-122"/>
            </a:endParaRPr>
          </a:p>
        </p:txBody>
      </p:sp>
      <p:sp>
        <p:nvSpPr>
          <p:cNvPr id="2" name="文本框 1"/>
          <p:cNvSpPr txBox="1"/>
          <p:nvPr/>
        </p:nvSpPr>
        <p:spPr>
          <a:xfrm>
            <a:off x="911860" y="1306195"/>
            <a:ext cx="11280140" cy="829945"/>
          </a:xfrm>
          <a:prstGeom prst="rect">
            <a:avLst/>
          </a:prstGeom>
        </p:spPr>
        <p:txBody>
          <a:bodyPr wrap="square">
            <a:spAutoFit/>
          </a:bodyPr>
          <a:p>
            <a:pPr marL="0" indent="0" algn="just"/>
            <a:r>
              <a:rPr lang="zh-CN" sz="1600" b="0" i="0">
                <a:solidFill>
                  <a:srgbClr val="000000"/>
                </a:solidFill>
                <a:latin typeface="微软雅黑" panose="020B0503020204020204" charset="-122"/>
                <a:ea typeface="微软雅黑" panose="020B0503020204020204" charset="-122"/>
              </a:rPr>
              <a:t>预训练：</a:t>
            </a:r>
            <a:r>
              <a:rPr sz="1600" b="0" i="0">
                <a:solidFill>
                  <a:srgbClr val="000000"/>
                </a:solidFill>
                <a:latin typeface="微软雅黑" panose="020B0503020204020204" charset="-122"/>
                <a:ea typeface="微软雅黑" panose="020B0503020204020204" charset="-122"/>
              </a:rPr>
              <a:t>ILSVRC-2012 ImageNet</a:t>
            </a:r>
            <a:r>
              <a:rPr lang="en-US" sz="1600" b="0" i="0">
                <a:solidFill>
                  <a:srgbClr val="000000"/>
                </a:solidFill>
                <a:latin typeface="微软雅黑" panose="020B0503020204020204" charset="-122"/>
                <a:ea typeface="微软雅黑" panose="020B0503020204020204" charset="-122"/>
              </a:rPr>
              <a:t> </a:t>
            </a:r>
            <a:r>
              <a:rPr lang="zh-CN" altLang="en-US" sz="1600" b="0" i="0">
                <a:solidFill>
                  <a:srgbClr val="000000"/>
                </a:solidFill>
                <a:latin typeface="微软雅黑" panose="020B0503020204020204" charset="-122"/>
                <a:ea typeface="微软雅黑" panose="020B0503020204020204" charset="-122"/>
              </a:rPr>
              <a:t>和</a:t>
            </a:r>
            <a:r>
              <a:rPr lang="en-US" altLang="zh-CN" sz="1600" b="0" i="0">
                <a:solidFill>
                  <a:srgbClr val="000000"/>
                </a:solidFill>
                <a:latin typeface="微软雅黑" panose="020B0503020204020204" charset="-122"/>
                <a:ea typeface="微软雅黑" panose="020B0503020204020204" charset="-122"/>
              </a:rPr>
              <a:t> JFT300M</a:t>
            </a:r>
            <a:r>
              <a:rPr lang="zh-CN" altLang="en-US" sz="1600" b="0" i="0">
                <a:solidFill>
                  <a:srgbClr val="000000"/>
                </a:solidFill>
                <a:latin typeface="微软雅黑" panose="020B0503020204020204" charset="-122"/>
                <a:ea typeface="微软雅黑" panose="020B0503020204020204" charset="-122"/>
              </a:rPr>
              <a:t>数据集</a:t>
            </a:r>
            <a:r>
              <a:rPr lang="en-US" altLang="zh-CN" sz="1600" b="0" i="0">
                <a:solidFill>
                  <a:srgbClr val="000000"/>
                </a:solidFill>
                <a:latin typeface="微软雅黑" panose="020B0503020204020204" charset="-122"/>
                <a:ea typeface="微软雅黑" panose="020B0503020204020204" charset="-122"/>
              </a:rPr>
              <a:t> </a:t>
            </a:r>
            <a:r>
              <a:rPr lang="zh-CN" altLang="en-US" sz="1600" b="0" i="0">
                <a:solidFill>
                  <a:srgbClr val="000000"/>
                </a:solidFill>
                <a:latin typeface="微软雅黑" panose="020B0503020204020204" charset="-122"/>
                <a:ea typeface="微软雅黑" panose="020B0503020204020204" charset="-122"/>
              </a:rPr>
              <a:t>进行预训练</a:t>
            </a:r>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0" i="0">
                <a:solidFill>
                  <a:srgbClr val="000000"/>
                </a:solidFill>
                <a:latin typeface="微软雅黑" panose="020B0503020204020204" charset="-122"/>
                <a:ea typeface="微软雅黑" panose="020B0503020204020204" charset="-122"/>
              </a:rPr>
              <a:t>硬件：TPUv3硬件</a:t>
            </a:r>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0" i="0">
                <a:solidFill>
                  <a:srgbClr val="000000"/>
                </a:solidFill>
                <a:latin typeface="微软雅黑" panose="020B0503020204020204" charset="-122"/>
                <a:ea typeface="微软雅黑" panose="020B0503020204020204" charset="-122"/>
              </a:rPr>
              <a:t>评估标准：</a:t>
            </a:r>
            <a:r>
              <a:rPr lang="en-US" altLang="zh-CN" sz="1600" b="0" i="0">
                <a:solidFill>
                  <a:srgbClr val="000000"/>
                </a:solidFill>
                <a:latin typeface="微软雅黑" panose="020B0503020204020204" charset="-122"/>
                <a:ea typeface="微软雅黑" panose="020B0503020204020204" charset="-122"/>
              </a:rPr>
              <a:t>map</a:t>
            </a:r>
            <a:r>
              <a:rPr lang="zh-CN" altLang="en-US" sz="1600" b="0" i="0">
                <a:solidFill>
                  <a:srgbClr val="000000"/>
                </a:solidFill>
                <a:latin typeface="微软雅黑" panose="020B0503020204020204" charset="-122"/>
                <a:ea typeface="微软雅黑" panose="020B0503020204020204" charset="-122"/>
              </a:rPr>
              <a:t>和</a:t>
            </a:r>
            <a:r>
              <a:rPr lang="en-US" altLang="zh-CN" sz="1600" b="0" i="0">
                <a:solidFill>
                  <a:srgbClr val="000000"/>
                </a:solidFill>
                <a:latin typeface="微软雅黑" panose="020B0503020204020204" charset="-122"/>
                <a:ea typeface="微软雅黑" panose="020B0503020204020204" charset="-122"/>
              </a:rPr>
              <a:t>TPUv3-core-days(</a:t>
            </a:r>
            <a:r>
              <a:rPr lang="zh-CN" altLang="en-US" sz="1600" b="0" i="0">
                <a:solidFill>
                  <a:srgbClr val="000000"/>
                </a:solidFill>
                <a:latin typeface="微软雅黑" panose="020B0503020204020204" charset="-122"/>
                <a:ea typeface="微软雅黑" panose="020B0503020204020204" charset="-122"/>
              </a:rPr>
              <a:t>在一个</a:t>
            </a:r>
            <a:r>
              <a:rPr lang="en-US" altLang="zh-CN" sz="1600" b="0" i="0">
                <a:solidFill>
                  <a:srgbClr val="000000"/>
                </a:solidFill>
                <a:latin typeface="微软雅黑" panose="020B0503020204020204" charset="-122"/>
                <a:ea typeface="微软雅黑" panose="020B0503020204020204" charset="-122"/>
              </a:rPr>
              <a:t>TPUv3</a:t>
            </a:r>
            <a:r>
              <a:rPr lang="zh-CN" altLang="en-US" sz="1600" b="0" i="0">
                <a:solidFill>
                  <a:srgbClr val="000000"/>
                </a:solidFill>
                <a:latin typeface="微软雅黑" panose="020B0503020204020204" charset="-122"/>
                <a:ea typeface="微软雅黑" panose="020B0503020204020204" charset="-122"/>
              </a:rPr>
              <a:t>核（两块芯片）的硬件配置下训练的天数</a:t>
            </a:r>
            <a:r>
              <a:rPr lang="en-US" altLang="zh-CN" sz="1600" b="0" i="0">
                <a:solidFill>
                  <a:srgbClr val="000000"/>
                </a:solidFill>
                <a:latin typeface="微软雅黑" panose="020B0503020204020204" charset="-122"/>
                <a:ea typeface="微软雅黑" panose="020B0503020204020204" charset="-122"/>
              </a:rPr>
              <a:t>)</a:t>
            </a:r>
            <a:endParaRPr lang="en-US" altLang="zh-CN" sz="1600" b="0" i="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845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实验背景：</a:t>
            </a:r>
            <a:endParaRPr lang="en-US" altLang="zh-CN" b="1" dirty="0">
              <a:latin typeface="微软雅黑" panose="020B0503020204020204" charset="-122"/>
              <a:ea typeface="微软雅黑" panose="020B0503020204020204" charset="-122"/>
            </a:endParaRPr>
          </a:p>
        </p:txBody>
      </p:sp>
      <p:sp>
        <p:nvSpPr>
          <p:cNvPr id="3" name="文本框 2"/>
          <p:cNvSpPr txBox="1"/>
          <p:nvPr>
            <p:custDataLst>
              <p:tags r:id="rId3"/>
            </p:custDataLst>
          </p:nvPr>
        </p:nvSpPr>
        <p:spPr>
          <a:xfrm>
            <a:off x="455295" y="1935480"/>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模型变体：</a:t>
            </a:r>
            <a:endParaRPr lang="en-US" altLang="zh-CN" b="1" dirty="0">
              <a:latin typeface="微软雅黑" panose="020B0503020204020204" charset="-122"/>
              <a:ea typeface="微软雅黑" panose="020B0503020204020204" charset="-122"/>
            </a:endParaRPr>
          </a:p>
        </p:txBody>
      </p:sp>
      <p:pic>
        <p:nvPicPr>
          <p:cNvPr id="8" name="图片 7"/>
          <p:cNvPicPr>
            <a:picLocks noChangeAspect="1"/>
          </p:cNvPicPr>
          <p:nvPr/>
        </p:nvPicPr>
        <p:blipFill>
          <a:blip r:embed="rId4"/>
          <a:stretch>
            <a:fillRect/>
          </a:stretch>
        </p:blipFill>
        <p:spPr>
          <a:xfrm>
            <a:off x="818515" y="2442210"/>
            <a:ext cx="6235700" cy="1276350"/>
          </a:xfrm>
          <a:prstGeom prst="rect">
            <a:avLst/>
          </a:prstGeom>
        </p:spPr>
      </p:pic>
      <p:pic>
        <p:nvPicPr>
          <p:cNvPr id="9" name="图片 8"/>
          <p:cNvPicPr>
            <a:picLocks noChangeAspect="1"/>
          </p:cNvPicPr>
          <p:nvPr/>
        </p:nvPicPr>
        <p:blipFill>
          <a:blip r:embed="rId5"/>
          <a:stretch>
            <a:fillRect/>
          </a:stretch>
        </p:blipFill>
        <p:spPr>
          <a:xfrm>
            <a:off x="745490" y="3994150"/>
            <a:ext cx="9144000" cy="28638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实验</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1.AN IMAGE IS WORTH 16X16 WORDS:</a:t>
            </a:r>
            <a:endParaRPr lang="en-US" altLang="zh-CN" dirty="0">
              <a:effectLst/>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TRANSFORMERS FOR IMAGE RECOGNITION AT SCALE</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845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实验背景：</a:t>
            </a:r>
            <a:endParaRPr lang="en-US" altLang="zh-CN" b="1" dirty="0">
              <a:latin typeface="微软雅黑" panose="020B0503020204020204" charset="-122"/>
              <a:ea typeface="微软雅黑" panose="020B0503020204020204" charset="-122"/>
            </a:endParaRPr>
          </a:p>
        </p:txBody>
      </p:sp>
      <p:sp>
        <p:nvSpPr>
          <p:cNvPr id="4" name="文本框 3"/>
          <p:cNvSpPr txBox="1"/>
          <p:nvPr/>
        </p:nvSpPr>
        <p:spPr>
          <a:xfrm>
            <a:off x="911860" y="1306195"/>
            <a:ext cx="11280140" cy="337185"/>
          </a:xfrm>
          <a:prstGeom prst="rect">
            <a:avLst/>
          </a:prstGeom>
        </p:spPr>
        <p:txBody>
          <a:bodyPr wrap="square">
            <a:spAutoFit/>
          </a:bodyPr>
          <a:p>
            <a:pPr marL="0" indent="0" algn="just"/>
            <a:r>
              <a:rPr lang="zh-CN" altLang="en-US" sz="1600" b="0" i="0">
                <a:solidFill>
                  <a:srgbClr val="000000"/>
                </a:solidFill>
                <a:latin typeface="微软雅黑" panose="020B0503020204020204" charset="-122"/>
                <a:ea typeface="微软雅黑" panose="020B0503020204020204" charset="-122"/>
              </a:rPr>
              <a:t>检测预训练集大小对模型效果的影响</a:t>
            </a:r>
            <a:endParaRPr lang="zh-CN" altLang="en-US" sz="1600" b="0" i="0">
              <a:solidFill>
                <a:srgbClr val="000000"/>
              </a:solidFill>
              <a:latin typeface="微软雅黑" panose="020B0503020204020204" charset="-122"/>
              <a:ea typeface="微软雅黑" panose="020B0503020204020204" charset="-122"/>
            </a:endParaRPr>
          </a:p>
        </p:txBody>
      </p:sp>
      <p:pic>
        <p:nvPicPr>
          <p:cNvPr id="7" name="图片 6"/>
          <p:cNvPicPr>
            <a:picLocks noChangeAspect="1"/>
          </p:cNvPicPr>
          <p:nvPr/>
        </p:nvPicPr>
        <p:blipFill>
          <a:blip r:embed="rId3"/>
          <a:stretch>
            <a:fillRect/>
          </a:stretch>
        </p:blipFill>
        <p:spPr>
          <a:xfrm>
            <a:off x="551180" y="1719580"/>
            <a:ext cx="4610100" cy="5149850"/>
          </a:xfrm>
          <a:prstGeom prst="rect">
            <a:avLst/>
          </a:prstGeom>
        </p:spPr>
      </p:pic>
      <p:sp>
        <p:nvSpPr>
          <p:cNvPr id="10" name="文本框 9"/>
          <p:cNvSpPr txBox="1"/>
          <p:nvPr/>
        </p:nvSpPr>
        <p:spPr>
          <a:xfrm>
            <a:off x="5393055" y="1851660"/>
            <a:ext cx="4661535" cy="1322070"/>
          </a:xfrm>
          <a:prstGeom prst="rect">
            <a:avLst/>
          </a:prstGeom>
        </p:spPr>
        <p:txBody>
          <a:bodyPr wrap="square">
            <a:spAutoFit/>
          </a:bodyPr>
          <a:p>
            <a:pPr marL="0" indent="0" algn="just"/>
            <a:r>
              <a:rPr lang="zh-CN" altLang="en-US" sz="1600" b="0" i="0">
                <a:solidFill>
                  <a:srgbClr val="000000"/>
                </a:solidFill>
                <a:latin typeface="微软雅黑" panose="020B0503020204020204" charset="-122"/>
                <a:ea typeface="微软雅黑" panose="020B0503020204020204" charset="-122"/>
              </a:rPr>
              <a:t>卷积实现的</a:t>
            </a:r>
            <a:r>
              <a:rPr lang="en-US" altLang="zh-CN" sz="1600" b="0" i="0">
                <a:solidFill>
                  <a:srgbClr val="000000"/>
                </a:solidFill>
                <a:latin typeface="微软雅黑" panose="020B0503020204020204" charset="-122"/>
                <a:ea typeface="微软雅黑" panose="020B0503020204020204" charset="-122"/>
              </a:rPr>
              <a:t>BiT</a:t>
            </a:r>
            <a:r>
              <a:rPr lang="zh-CN" altLang="en-US" sz="1600" b="0" i="0">
                <a:solidFill>
                  <a:srgbClr val="000000"/>
                </a:solidFill>
                <a:latin typeface="微软雅黑" panose="020B0503020204020204" charset="-122"/>
                <a:ea typeface="微软雅黑" panose="020B0503020204020204" charset="-122"/>
              </a:rPr>
              <a:t>在较小数据集的预训练效果会比</a:t>
            </a:r>
            <a:r>
              <a:rPr lang="en-US" altLang="zh-CN" sz="1600" b="0" i="0">
                <a:solidFill>
                  <a:srgbClr val="000000"/>
                </a:solidFill>
                <a:latin typeface="微软雅黑" panose="020B0503020204020204" charset="-122"/>
                <a:ea typeface="微软雅黑" panose="020B0503020204020204" charset="-122"/>
              </a:rPr>
              <a:t>ViT</a:t>
            </a:r>
            <a:r>
              <a:rPr lang="zh-CN" altLang="en-US" sz="1600" b="0" i="0">
                <a:solidFill>
                  <a:srgbClr val="000000"/>
                </a:solidFill>
                <a:latin typeface="微软雅黑" panose="020B0503020204020204" charset="-122"/>
                <a:ea typeface="微软雅黑" panose="020B0503020204020204" charset="-122"/>
              </a:rPr>
              <a:t>要好</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0" i="0">
                <a:solidFill>
                  <a:srgbClr val="000000"/>
                </a:solidFill>
                <a:latin typeface="微软雅黑" panose="020B0503020204020204" charset="-122"/>
                <a:ea typeface="微软雅黑" panose="020B0503020204020204" charset="-122"/>
              </a:rPr>
              <a:t>但是在数据集增大的过程中，</a:t>
            </a:r>
            <a:r>
              <a:rPr lang="en-US" altLang="zh-CN" sz="1600" b="0" i="0">
                <a:solidFill>
                  <a:srgbClr val="000000"/>
                </a:solidFill>
                <a:latin typeface="微软雅黑" panose="020B0503020204020204" charset="-122"/>
                <a:ea typeface="微软雅黑" panose="020B0503020204020204" charset="-122"/>
              </a:rPr>
              <a:t>BiT</a:t>
            </a:r>
            <a:r>
              <a:rPr lang="zh-CN" altLang="en-US" sz="1600" b="0" i="0">
                <a:solidFill>
                  <a:srgbClr val="000000"/>
                </a:solidFill>
                <a:latin typeface="微软雅黑" panose="020B0503020204020204" charset="-122"/>
                <a:ea typeface="微软雅黑" panose="020B0503020204020204" charset="-122"/>
              </a:rPr>
              <a:t>会出现饱和甚至下降，而</a:t>
            </a:r>
            <a:r>
              <a:rPr lang="en-US" altLang="zh-CN" sz="1600" b="0" i="0">
                <a:solidFill>
                  <a:srgbClr val="000000"/>
                </a:solidFill>
                <a:latin typeface="微软雅黑" panose="020B0503020204020204" charset="-122"/>
                <a:ea typeface="微软雅黑" panose="020B0503020204020204" charset="-122"/>
              </a:rPr>
              <a:t>ViT</a:t>
            </a:r>
            <a:r>
              <a:rPr lang="zh-CN" altLang="en-US" sz="1600" b="0" i="0">
                <a:solidFill>
                  <a:srgbClr val="000000"/>
                </a:solidFill>
                <a:latin typeface="微软雅黑" panose="020B0503020204020204" charset="-122"/>
                <a:ea typeface="微软雅黑" panose="020B0503020204020204" charset="-122"/>
              </a:rPr>
              <a:t>没有出现饱和趋势</a:t>
            </a:r>
            <a:endParaRPr lang="zh-CN" altLang="en-US" sz="1600" b="0" i="0">
              <a:solidFill>
                <a:srgbClr val="000000"/>
              </a:solidFill>
              <a:latin typeface="微软雅黑" panose="020B0503020204020204" charset="-122"/>
              <a:ea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02</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DEFORMABLE DETR: DEFORMABLE TRANSFORMERS FOR END-TO-END OBJECT DETECTION</a:t>
            </a:r>
            <a:endParaRPr lang="en-US" altLang="zh-CN" sz="3600" dirty="0">
              <a:solidFill>
                <a:srgbClr val="383987"/>
              </a:solidFill>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 </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tags/tag1.xml><?xml version="1.0" encoding="utf-8"?>
<p:tagLst xmlns:p="http://schemas.openxmlformats.org/presentationml/2006/main">
  <p:tag name="KSO_WM_DIAGRAM_VIRTUALLY_FRAME" val="{&quot;height&quot;:130.17354330708662,&quot;left&quot;:238.70267716535432,&quot;top&quot;:116.24960629921259,&quot;width&quot;:665.8}"/>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DIAGRAM_VIRTUALLY_FRAME" val="{&quot;height&quot;:130.17354330708662,&quot;left&quot;:238.70267716535432,&quot;top&quot;:116.24960629921259,&quot;width&quot;:665.8}"/>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DIAGRAM_VIRTUALLY_FRAME" val="{&quot;height&quot;:130.17354330708662,&quot;left&quot;:238.70267716535432,&quot;top&quot;:116.24960629921259,&quot;width&quot;:665.8}"/>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PP_MARK_KEY" val="c7925d13-95db-4618-ac98-c22196edd7f9"/>
  <p:tag name="COMMONDATA" val="eyJoZGlkIjoiZTg3MzIzMDhlODgyZTlkYzQ0OWY3ZDI2YzlhMjBjMGIifQ=="/>
  <p:tag name="commondata" val="eyJoZGlkIjoiNjRkZDE1MjIxMjM2NmMxYzY5Y2M3N2FjNDEyZThkY2QifQ=="/>
</p:tagLst>
</file>

<file path=ppt/tags/tag4.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5.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6.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7.xml><?xml version="1.0" encoding="utf-8"?>
<p:tagLst xmlns:p="http://schemas.openxmlformats.org/presentationml/2006/main">
  <p:tag name="KSO_WM_DIAGRAM_VIRTUALLY_FRAME" val="{&quot;height&quot;:130.17354330708662,&quot;left&quot;:238.70267716535432,&quot;top&quot;:116.24960629921259,&quot;width&quot;:665.8}"/>
</p:tagLst>
</file>

<file path=ppt/tags/tag8.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3681</Words>
  <Application>WPS 演示</Application>
  <PresentationFormat>宽屏</PresentationFormat>
  <Paragraphs>254</Paragraphs>
  <Slides>19</Slides>
  <Notes>15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Arial</vt:lpstr>
      <vt:lpstr>宋体</vt:lpstr>
      <vt:lpstr>Wingdings</vt:lpstr>
      <vt:lpstr>微软雅黑</vt:lpstr>
      <vt:lpstr>Agency FB</vt:lpstr>
      <vt:lpstr>Wingdings</vt:lpstr>
      <vt:lpstr>Arial Unicode MS</vt:lpstr>
      <vt:lpstr>等线 Light</vt:lpstr>
      <vt:lpstr>等线</vt:lpstr>
      <vt:lpstr>Calibri</vt:lpstr>
      <vt:lpstr>Source Code Pro</vt:lpstr>
      <vt:lpstr>Segoe Print</vt:lpstr>
      <vt:lpstr>-apple-system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Zhang</dc:creator>
  <cp:lastModifiedBy>几</cp:lastModifiedBy>
  <cp:revision>2419</cp:revision>
  <dcterms:created xsi:type="dcterms:W3CDTF">2022-05-20T05:18:00Z</dcterms:created>
  <dcterms:modified xsi:type="dcterms:W3CDTF">2024-10-16T10:40:02Z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B4E0230798E74D94B72B46E9C00066D1_12</vt:lpwstr>
  </property>
  <property fmtid="{D5CDD505-2E9C-101B-9397-08002B2CF9AE}" pid="3" name="KSOProductBuildVer">
    <vt:lpwstr>2052-12.1.0.18276</vt:lpwstr>
  </property>
</Properties>
</file>