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656" r:id="rId8"/>
    <p:sldId id="1785" r:id="rId9"/>
    <p:sldId id="1786" r:id="rId10"/>
    <p:sldId id="1787" r:id="rId11"/>
    <p:sldId id="1788" r:id="rId12"/>
    <p:sldId id="1789" r:id="rId13"/>
    <p:sldId id="1791" r:id="rId14"/>
    <p:sldId id="1792" r:id="rId15"/>
    <p:sldId id="1794" r:id="rId16"/>
    <p:sldId id="1795" r:id="rId17"/>
    <p:sldId id="1356"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8.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11.png"/><Relationship Id="rId13" Type="http://schemas.openxmlformats.org/officeDocument/2006/relationships/notesSlide" Target="../notesSlides/notesSlide9.xml"/><Relationship Id="rId12" Type="http://schemas.openxmlformats.org/officeDocument/2006/relationships/slideLayout" Target="../slideLayouts/slideLayout2.xml"/><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16.xml"/><Relationship Id="rId3" Type="http://schemas.openxmlformats.org/officeDocument/2006/relationships/image" Target="../media/image6.png"/><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2024.9.26</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rPr>
              <a:t>检测加速</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06680" y="1000760"/>
            <a:ext cx="7047230" cy="4324350"/>
          </a:xfrm>
          <a:prstGeom prst="rect">
            <a:avLst/>
          </a:prstGeom>
        </p:spPr>
      </p:pic>
      <p:sp>
        <p:nvSpPr>
          <p:cNvPr id="9" name="文本框 8"/>
          <p:cNvSpPr txBox="1"/>
          <p:nvPr/>
        </p:nvSpPr>
        <p:spPr>
          <a:xfrm>
            <a:off x="7665720" y="972185"/>
            <a:ext cx="4294505" cy="230695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加速目标检测</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特征图共享：只计算一次整个图像的特征减少冗余的计算</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级联检测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网络的修建和量化</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轻量化网络设计</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计算时的加速</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807585" y="-93408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993775" y="2651760"/>
            <a:ext cx="9890125" cy="777240"/>
          </a:xfrm>
          <a:prstGeom prst="rect">
            <a:avLst/>
          </a:prstGeom>
          <a:noFill/>
        </p:spPr>
        <p:txBody>
          <a:bodyPr wrap="square" rtlCol="0">
            <a:noAutofit/>
          </a:bodyPr>
          <a:lstStyle/>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Attention Is All You Need</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End-to-End Object Detection</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with Transformers</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Uni3DETR: Unified 3D Detection Transformer</a:t>
            </a:r>
            <a:endParaRPr lang="en-US" altLang="zh-CN" sz="3600" dirty="0">
              <a:solidFill>
                <a:srgbClr val="383987"/>
              </a:solidFill>
              <a:latin typeface="微软雅黑" panose="020B0503020204020204" charset="-122"/>
              <a:ea typeface="微软雅黑" panose="020B0503020204020204" charset="-122"/>
              <a:sym typeface="+mn-ea"/>
            </a:endParaRPr>
          </a:p>
        </p:txBody>
      </p:sp>
      <p:cxnSp>
        <p:nvCxnSpPr>
          <p:cNvPr id="2" name="直接箭头连接符 1"/>
          <p:cNvCxnSpPr>
            <a:stCxn id="6" idx="2"/>
          </p:cNvCxnSpPr>
          <p:nvPr/>
        </p:nvCxnSpPr>
        <p:spPr>
          <a:xfrm>
            <a:off x="5939155" y="3429000"/>
            <a:ext cx="635"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 name="直接箭头连接符 2"/>
          <p:cNvCxnSpPr/>
          <p:nvPr/>
        </p:nvCxnSpPr>
        <p:spPr>
          <a:xfrm>
            <a:off x="5982970" y="5335905"/>
            <a:ext cx="635"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19" name="文本框 18"/>
          <p:cNvSpPr txBox="1"/>
          <p:nvPr/>
        </p:nvSpPr>
        <p:spPr>
          <a:xfrm>
            <a:off x="455295" y="855980"/>
            <a:ext cx="1054100" cy="506730"/>
          </a:xfrm>
          <a:prstGeom prst="rect">
            <a:avLst/>
          </a:prstGeom>
          <a:noFill/>
        </p:spPr>
        <p:txBody>
          <a:bodyPr wrap="square" rtlCol="0">
            <a:sp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27" name="文本框 26"/>
          <p:cNvSpPr txBox="1"/>
          <p:nvPr/>
        </p:nvSpPr>
        <p:spPr>
          <a:xfrm>
            <a:off x="455295" y="4822825"/>
            <a:ext cx="1575435" cy="454660"/>
          </a:xfrm>
          <a:prstGeom prst="rect">
            <a:avLst/>
          </a:prstGeom>
          <a:noFill/>
        </p:spPr>
        <p:txBody>
          <a:bodyPr wrap="square" rtlCol="0">
            <a:no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724535" y="1323340"/>
            <a:ext cx="2850515" cy="410845"/>
          </a:xfrm>
          <a:prstGeom prst="rect">
            <a:avLst/>
          </a:prstGeom>
          <a:noFill/>
        </p:spPr>
        <p:txBody>
          <a:bodyPr wrap="square">
            <a:noAutofit/>
          </a:bodyPr>
          <a:lstStyle/>
          <a:p>
            <a:pPr algn="l" fontAlgn="auto">
              <a:lnSpc>
                <a:spcPts val="2200"/>
              </a:lnSpc>
              <a:buClrTx/>
              <a:buSzTx/>
              <a:buNone/>
            </a:pPr>
            <a:r>
              <a:rPr lang="zh-CN" altLang="en-US" sz="1600" dirty="0">
                <a:latin typeface="微软雅黑" panose="020B0503020204020204" charset="-122"/>
                <a:ea typeface="微软雅黑" panose="020B0503020204020204" charset="-122"/>
              </a:rPr>
              <a:t>学习语言模型进行翻译任务</a:t>
            </a:r>
            <a:endParaRPr lang="zh-CN" altLang="en-US" sz="1600" dirty="0">
              <a:latin typeface="微软雅黑" panose="020B0503020204020204" charset="-122"/>
              <a:ea typeface="微软雅黑" panose="020B0503020204020204" charset="-122"/>
            </a:endParaRPr>
          </a:p>
        </p:txBody>
      </p:sp>
      <p:sp>
        <p:nvSpPr>
          <p:cNvPr id="9" name="文本框 8"/>
          <p:cNvSpPr txBox="1"/>
          <p:nvPr/>
        </p:nvSpPr>
        <p:spPr>
          <a:xfrm>
            <a:off x="724535" y="5277485"/>
            <a:ext cx="10603865" cy="1219835"/>
          </a:xfrm>
          <a:prstGeom prst="rect">
            <a:avLst/>
          </a:prstGeom>
          <a:noFill/>
        </p:spPr>
        <p:txBody>
          <a:bodyPr wrap="square">
            <a:spAutoFit/>
          </a:bodyPr>
          <a:lstStyle/>
          <a:p>
            <a:pPr indent="0" algn="l" fontAlgn="auto">
              <a:lnSpc>
                <a:spcPts val="2200"/>
              </a:lnSpc>
              <a:buClrTx/>
              <a:buSzTx/>
              <a:buFontTx/>
              <a:buNone/>
            </a:pPr>
            <a:r>
              <a:rPr lang="en-US" sz="1600" dirty="0">
                <a:latin typeface="微软雅黑" panose="020B0503020204020204" charset="-122"/>
                <a:ea typeface="微软雅黑" panose="020B0503020204020204" charset="-122"/>
              </a:rPr>
              <a:t>1. </a:t>
            </a:r>
            <a:r>
              <a:rPr sz="1600" dirty="0">
                <a:latin typeface="微软雅黑" panose="020B0503020204020204" charset="-122"/>
                <a:ea typeface="微软雅黑" panose="020B0503020204020204" charset="-122"/>
              </a:rPr>
              <a:t>提出了完全基于注意力机制的Transformer模型，摒弃了传统的循环和卷积神经网络，实现了更高的并行化能力</a:t>
            </a:r>
            <a:endParaRPr sz="1600" dirty="0">
              <a:latin typeface="微软雅黑" panose="020B0503020204020204" charset="-122"/>
              <a:ea typeface="微软雅黑" panose="020B0503020204020204" charset="-122"/>
            </a:endParaRPr>
          </a:p>
          <a:p>
            <a:pPr indent="0" algn="l" fontAlgn="auto">
              <a:lnSpc>
                <a:spcPts val="2200"/>
              </a:lnSpc>
              <a:buClrTx/>
              <a:buSzTx/>
              <a:buFontTx/>
              <a:buNone/>
            </a:pPr>
            <a:r>
              <a:rPr lang="en-US" sz="1600" dirty="0">
                <a:latin typeface="微软雅黑" panose="020B0503020204020204" charset="-122"/>
                <a:ea typeface="微软雅黑" panose="020B0503020204020204" charset="-122"/>
              </a:rPr>
              <a:t>2. </a:t>
            </a:r>
            <a:r>
              <a:rPr sz="1600" dirty="0">
                <a:latin typeface="微软雅黑" panose="020B0503020204020204" charset="-122"/>
                <a:ea typeface="微软雅黑" panose="020B0503020204020204" charset="-122"/>
              </a:rPr>
              <a:t>引入了多头注意力机制，允许模型从不同的角度并行地处理序列，提高了模型对信息的捕捉能力</a:t>
            </a:r>
            <a:endParaRPr sz="1600" dirty="0">
              <a:latin typeface="微软雅黑" panose="020B0503020204020204" charset="-122"/>
              <a:ea typeface="微软雅黑" panose="020B0503020204020204" charset="-122"/>
            </a:endParaRPr>
          </a:p>
          <a:p>
            <a:pPr indent="0" algn="l" fontAlgn="auto">
              <a:lnSpc>
                <a:spcPts val="2200"/>
              </a:lnSpc>
              <a:buClrTx/>
              <a:buSzTx/>
              <a:buFontTx/>
              <a:buNone/>
            </a:pPr>
            <a:r>
              <a:rPr lang="en-US" sz="1600" dirty="0">
                <a:latin typeface="微软雅黑" panose="020B0503020204020204" charset="-122"/>
                <a:ea typeface="微软雅黑" panose="020B0503020204020204" charset="-122"/>
              </a:rPr>
              <a:t>3. </a:t>
            </a:r>
            <a:r>
              <a:rPr sz="1600" dirty="0">
                <a:latin typeface="微软雅黑" panose="020B0503020204020204" charset="-122"/>
                <a:ea typeface="微软雅黑" panose="020B0503020204020204" charset="-122"/>
              </a:rPr>
              <a:t>为了弥补模型中缺少循环和卷积带来的位置信息，设计了基于正弦和余弦函数的位置编码，使得模型能够处理序列中的顺序信息</a:t>
            </a:r>
            <a:endParaRPr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1460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Attention Is All You Need</a:t>
            </a:r>
            <a:endParaRPr lang="en-US" altLang="zh-CN" dirty="0">
              <a:effectLst/>
              <a:latin typeface="微软雅黑" panose="020B0503020204020204" charset="-122"/>
              <a:ea typeface="微软雅黑" panose="020B0503020204020204" charset="-122"/>
            </a:endParaRPr>
          </a:p>
        </p:txBody>
      </p:sp>
      <p:sp>
        <p:nvSpPr>
          <p:cNvPr id="11" name="文本框 10"/>
          <p:cNvSpPr txBox="1"/>
          <p:nvPr>
            <p:custDataLst>
              <p:tags r:id="rId2"/>
            </p:custDataLst>
          </p:nvPr>
        </p:nvSpPr>
        <p:spPr>
          <a:xfrm>
            <a:off x="455295" y="16109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12" name="文本框 11"/>
          <p:cNvSpPr txBox="1"/>
          <p:nvPr>
            <p:custDataLst>
              <p:tags r:id="rId3"/>
            </p:custDataLst>
          </p:nvPr>
        </p:nvSpPr>
        <p:spPr>
          <a:xfrm>
            <a:off x="724535" y="2120900"/>
            <a:ext cx="5572760" cy="894715"/>
          </a:xfrm>
          <a:prstGeom prst="rect">
            <a:avLst/>
          </a:prstGeom>
          <a:noFill/>
        </p:spPr>
        <p:txBody>
          <a:bodyPr wrap="square">
            <a:noAutofit/>
          </a:bodyPr>
          <a:p>
            <a:pPr algn="l" fontAlgn="auto">
              <a:lnSpc>
                <a:spcPts val="2200"/>
              </a:lnSpc>
              <a:buClrTx/>
              <a:buSzTx/>
              <a:buFontTx/>
              <a:buNone/>
            </a:pPr>
            <a:r>
              <a:rPr lang="zh-CN" altLang="en-US" sz="1600" dirty="0">
                <a:latin typeface="微软雅黑" panose="020B0503020204020204" charset="-122"/>
                <a:ea typeface="微软雅黑" panose="020B0503020204020204" charset="-122"/>
              </a:rPr>
              <a:t>1. </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减少原有的顺序计算，利用并行性减少训练时间</a:t>
            </a:r>
            <a:endParaRPr lang="zh-CN" altLang="en-US" sz="1600" dirty="0">
              <a:latin typeface="微软雅黑" panose="020B0503020204020204" charset="-122"/>
              <a:ea typeface="微软雅黑" panose="020B0503020204020204" charset="-122"/>
            </a:endParaRPr>
          </a:p>
          <a:p>
            <a:pPr algn="l" fontAlgn="auto">
              <a:lnSpc>
                <a:spcPts val="2200"/>
              </a:lnSpc>
              <a:buClrTx/>
              <a:buSzTx/>
              <a:buFontTx/>
              <a:buNone/>
            </a:pPr>
            <a:r>
              <a:rPr lang="en-US" altLang="zh-CN" sz="1600" dirty="0">
                <a:latin typeface="微软雅黑" panose="020B0503020204020204" charset="-122"/>
                <a:ea typeface="微软雅黑" panose="020B0503020204020204" charset="-122"/>
              </a:rPr>
              <a:t>2.  有效地建模长距离依赖</a:t>
            </a:r>
            <a:r>
              <a:rPr lang="zh-CN" altLang="en-US" sz="1600" dirty="0">
                <a:latin typeface="微软雅黑" panose="020B0503020204020204" charset="-122"/>
                <a:ea typeface="微软雅黑" panose="020B0503020204020204" charset="-122"/>
              </a:rPr>
              <a:t>，对依赖关系进行建模，而不考虑它们在输入或输出序列中的距离</a:t>
            </a:r>
            <a:endParaRPr lang="zh-CN" altLang="en-US" sz="1600"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29241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724535" y="3429000"/>
            <a:ext cx="6004560" cy="1187450"/>
          </a:xfrm>
          <a:prstGeom prst="rect">
            <a:avLst/>
          </a:prstGeom>
          <a:noFill/>
        </p:spPr>
        <p:txBody>
          <a:bodyPr wrap="square">
            <a:noAutofit/>
          </a:bodyPr>
          <a:p>
            <a:pPr algn="l" fontAlgn="auto">
              <a:lnSpc>
                <a:spcPts val="2200"/>
              </a:lnSpc>
              <a:buClrTx/>
              <a:buSzTx/>
              <a:buFontTx/>
              <a:buNone/>
            </a:pPr>
            <a:r>
              <a:rPr sz="1600" dirty="0">
                <a:latin typeface="微软雅黑" panose="020B0503020204020204" charset="-122"/>
                <a:ea typeface="微软雅黑" panose="020B0503020204020204" charset="-122"/>
              </a:rPr>
              <a:t>Transformer的整体思路是通过多层自注意力机制和全连接层来构建编码器和解码器。自注意力机制允许模型在处理序列时直接计算任意两个位置之间的依赖关系，而无需经过多个RNN步骤或堆叠多层CNN。此外，引入了多头注意力机制，以允许模型在不同表示子空间上并行地关注序列的不同部分。。</a:t>
            </a:r>
            <a:endParaRPr sz="1600"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Attention Is All You Need</a:t>
            </a:r>
            <a:endParaRPr lang="en-US" altLang="zh-CN" dirty="0">
              <a:effectLst/>
              <a:latin typeface="微软雅黑" panose="020B0503020204020204" charset="-122"/>
              <a:ea typeface="微软雅黑" panose="020B0503020204020204" charset="-122"/>
            </a:endParaRPr>
          </a:p>
        </p:txBody>
      </p:sp>
      <p:pic>
        <p:nvPicPr>
          <p:cNvPr id="2" name="图片 1" descr="model"/>
          <p:cNvPicPr>
            <a:picLocks noChangeAspect="1"/>
          </p:cNvPicPr>
          <p:nvPr/>
        </p:nvPicPr>
        <p:blipFill>
          <a:blip r:embed="rId2"/>
          <a:stretch>
            <a:fillRect/>
          </a:stretch>
        </p:blipFill>
        <p:spPr>
          <a:xfrm>
            <a:off x="-6350" y="1144270"/>
            <a:ext cx="4810125" cy="5057775"/>
          </a:xfrm>
          <a:prstGeom prst="rect">
            <a:avLst/>
          </a:prstGeom>
        </p:spPr>
      </p:pic>
      <p:sp>
        <p:nvSpPr>
          <p:cNvPr id="4" name="文本框 3"/>
          <p:cNvSpPr txBox="1"/>
          <p:nvPr/>
        </p:nvSpPr>
        <p:spPr>
          <a:xfrm>
            <a:off x="3921125" y="1000760"/>
            <a:ext cx="8270875" cy="583565"/>
          </a:xfrm>
          <a:prstGeom prst="rect">
            <a:avLst/>
          </a:prstGeom>
        </p:spPr>
        <p:txBody>
          <a:bodyPr wrap="square">
            <a:spAutoFit/>
          </a:bodyPr>
          <a:p>
            <a:r>
              <a:rPr sz="1600" dirty="0">
                <a:latin typeface="微软雅黑" panose="020B0503020204020204" charset="-122"/>
                <a:ea typeface="微软雅黑" panose="020B0503020204020204" charset="-122"/>
              </a:rPr>
              <a:t>编码器由</a:t>
            </a:r>
            <a:r>
              <a:rPr lang="en-US" sz="1600" dirty="0">
                <a:latin typeface="微软雅黑" panose="020B0503020204020204" charset="-122"/>
                <a:ea typeface="微软雅黑" panose="020B0503020204020204" charset="-122"/>
              </a:rPr>
              <a:t>N=</a:t>
            </a:r>
            <a:r>
              <a:rPr sz="1600" dirty="0">
                <a:latin typeface="微软雅黑" panose="020B0503020204020204" charset="-122"/>
                <a:ea typeface="微软雅黑" panose="020B0503020204020204" charset="-122"/>
              </a:rPr>
              <a:t>6个相同层，每层有两个子层。每一个子层输</a:t>
            </a:r>
            <a:r>
              <a:rPr lang="zh-CN" sz="1600" dirty="0">
                <a:latin typeface="微软雅黑" panose="020B0503020204020204" charset="-122"/>
                <a:ea typeface="微软雅黑" panose="020B0503020204020204" charset="-122"/>
              </a:rPr>
              <a:t>出</a:t>
            </a:r>
            <a:r>
              <a:rPr sz="1600" dirty="0">
                <a:latin typeface="微软雅黑" panose="020B0503020204020204" charset="-122"/>
                <a:ea typeface="微软雅黑" panose="020B0503020204020204" charset="-122"/>
              </a:rPr>
              <a:t>layernorm(x+sublayer(x))，设置维度是d=512</a:t>
            </a:r>
            <a:r>
              <a:rPr lang="zh-CN" sz="1600" dirty="0">
                <a:latin typeface="微软雅黑" panose="020B0503020204020204" charset="-122"/>
                <a:ea typeface="微软雅黑" panose="020B0503020204020204" charset="-122"/>
              </a:rPr>
              <a:t>。然后调参只需要调</a:t>
            </a:r>
            <a:r>
              <a:rPr lang="en-US" altLang="zh-CN" sz="1600" dirty="0">
                <a:latin typeface="微软雅黑" panose="020B0503020204020204" charset="-122"/>
                <a:ea typeface="微软雅黑" panose="020B0503020204020204" charset="-122"/>
              </a:rPr>
              <a:t>N</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d</a:t>
            </a:r>
            <a:endParaRPr lang="en-US" altLang="zh-CN" sz="1600" dirty="0">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3698240" y="58864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编码器：</a:t>
            </a:r>
            <a:endParaRPr lang="en-US" altLang="zh-CN" b="1" dirty="0">
              <a:latin typeface="微软雅黑" panose="020B0503020204020204" charset="-122"/>
              <a:ea typeface="微软雅黑" panose="020B0503020204020204" charset="-122"/>
            </a:endParaRPr>
          </a:p>
        </p:txBody>
      </p:sp>
      <p:sp>
        <p:nvSpPr>
          <p:cNvPr id="7" name="文本框 6"/>
          <p:cNvSpPr txBox="1"/>
          <p:nvPr>
            <p:custDataLst>
              <p:tags r:id="rId4"/>
            </p:custDataLst>
          </p:nvPr>
        </p:nvSpPr>
        <p:spPr>
          <a:xfrm>
            <a:off x="3698240" y="139827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解码器：</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3921125" y="1905000"/>
            <a:ext cx="8270875" cy="337185"/>
          </a:xfrm>
          <a:prstGeom prst="rect">
            <a:avLst/>
          </a:prstGeom>
        </p:spPr>
        <p:txBody>
          <a:bodyPr wrap="square">
            <a:spAutoFit/>
          </a:bodyPr>
          <a:p>
            <a:r>
              <a:rPr lang="zh-CN" sz="1600" dirty="0">
                <a:latin typeface="微软雅黑" panose="020B0503020204020204" charset="-122"/>
                <a:ea typeface="微软雅黑" panose="020B0503020204020204" charset="-122"/>
              </a:rPr>
              <a:t>解码器多使用了一个带掩码的多头注意力层，用来确保输入</a:t>
            </a:r>
            <a:r>
              <a:rPr lang="en-US" altLang="zh-CN" sz="1600" dirty="0">
                <a:latin typeface="微软雅黑" panose="020B0503020204020204" charset="-122"/>
                <a:ea typeface="微软雅黑" panose="020B0503020204020204" charset="-122"/>
              </a:rPr>
              <a:t>t</a:t>
            </a:r>
            <a:r>
              <a:rPr lang="zh-CN" altLang="en-US" sz="1600" dirty="0">
                <a:latin typeface="微软雅黑" panose="020B0503020204020204" charset="-122"/>
                <a:ea typeface="微软雅黑" panose="020B0503020204020204" charset="-122"/>
              </a:rPr>
              <a:t>时不会检测</a:t>
            </a:r>
            <a:r>
              <a:rPr lang="en-US" altLang="zh-CN" sz="1600" dirty="0">
                <a:latin typeface="微软雅黑" panose="020B0503020204020204" charset="-122"/>
                <a:ea typeface="微软雅黑" panose="020B0503020204020204" charset="-122"/>
              </a:rPr>
              <a:t>t</a:t>
            </a:r>
            <a:r>
              <a:rPr lang="zh-CN" altLang="en-US" sz="1600" dirty="0">
                <a:latin typeface="微软雅黑" panose="020B0503020204020204" charset="-122"/>
                <a:ea typeface="微软雅黑" panose="020B0503020204020204" charset="-122"/>
              </a:rPr>
              <a:t>以后的输入</a:t>
            </a:r>
            <a:endParaRPr lang="zh-CN" altLang="en-US" sz="1600" dirty="0">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3698240" y="212725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注意力：</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921125" y="2562860"/>
            <a:ext cx="8270875" cy="337185"/>
          </a:xfrm>
          <a:prstGeom prst="rect">
            <a:avLst/>
          </a:prstGeom>
        </p:spPr>
        <p:txBody>
          <a:bodyPr wrap="square">
            <a:spAutoFit/>
          </a:bodyPr>
          <a:p>
            <a:r>
              <a:rPr lang="zh-CN" altLang="en-US" sz="1600" dirty="0">
                <a:latin typeface="微软雅黑" panose="020B0503020204020204" charset="-122"/>
                <a:ea typeface="微软雅黑" panose="020B0503020204020204" charset="-122"/>
              </a:rPr>
              <a:t>最经典的注意力机制：</a:t>
            </a:r>
            <a:endParaRPr lang="zh-CN" altLang="en-US" sz="1600" dirty="0">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6"/>
          <a:stretch>
            <a:fillRect/>
          </a:stretch>
        </p:blipFill>
        <p:spPr>
          <a:xfrm>
            <a:off x="6096635" y="2303780"/>
            <a:ext cx="3604260" cy="713740"/>
          </a:xfrm>
          <a:prstGeom prst="rect">
            <a:avLst/>
          </a:prstGeom>
        </p:spPr>
      </p:pic>
      <p:sp>
        <p:nvSpPr>
          <p:cNvPr id="12" name="文本框 11"/>
          <p:cNvSpPr txBox="1"/>
          <p:nvPr/>
        </p:nvSpPr>
        <p:spPr>
          <a:xfrm>
            <a:off x="3921125" y="2964180"/>
            <a:ext cx="8270875" cy="1568450"/>
          </a:xfrm>
          <a:prstGeom prst="rect">
            <a:avLst/>
          </a:prstGeom>
        </p:spPr>
        <p:txBody>
          <a:bodyPr wrap="square">
            <a:spAutoFit/>
          </a:bodyPr>
          <a:p>
            <a:r>
              <a:rPr lang="zh-CN" altLang="en-US" sz="1600" dirty="0">
                <a:latin typeface="微软雅黑" panose="020B0503020204020204" charset="-122"/>
                <a:ea typeface="微软雅黑" panose="020B0503020204020204" charset="-122"/>
              </a:rPr>
              <a:t>多头的注意力机制：</a:t>
            </a:r>
            <a:endParaRPr lang="zh-CN" altLang="en-US"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本文中的三个注意力：</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左侧编码器中的注意力机制使用自注意力机制，一份特征向量复制成</a:t>
            </a:r>
            <a:r>
              <a:rPr lang="en-US" altLang="zh-CN" sz="1600" dirty="0">
                <a:latin typeface="微软雅黑" panose="020B0503020204020204" charset="-122"/>
                <a:ea typeface="微软雅黑" panose="020B0503020204020204" charset="-122"/>
              </a:rPr>
              <a:t>K</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V</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Q</a:t>
            </a:r>
            <a:r>
              <a:rPr lang="zh-CN" altLang="en-US" sz="1600" dirty="0">
                <a:latin typeface="微软雅黑" panose="020B0503020204020204" charset="-122"/>
                <a:ea typeface="微软雅黑" panose="020B0503020204020204" charset="-122"/>
              </a:rPr>
              <a:t>来输入。</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右侧下方的解码器使用有掩码的自注意力机制用来屏蔽当前输入之后的内容保持时序性</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右侧上方使用注意力机制来挑选出相似度最高的</a:t>
            </a:r>
            <a:r>
              <a:rPr lang="en-US" altLang="zh-CN" sz="1600" dirty="0">
                <a:latin typeface="微软雅黑" panose="020B0503020204020204" charset="-122"/>
                <a:ea typeface="微软雅黑" panose="020B0503020204020204" charset="-122"/>
              </a:rPr>
              <a:t>Q</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K</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V</a:t>
            </a:r>
            <a:endParaRPr lang="en-US" altLang="zh-CN" sz="16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7"/>
          <a:stretch>
            <a:fillRect/>
          </a:stretch>
        </p:blipFill>
        <p:spPr>
          <a:xfrm>
            <a:off x="6035040" y="2900045"/>
            <a:ext cx="4387850" cy="829310"/>
          </a:xfrm>
          <a:prstGeom prst="rect">
            <a:avLst/>
          </a:prstGeom>
        </p:spPr>
      </p:pic>
      <p:sp>
        <p:nvSpPr>
          <p:cNvPr id="15" name="文本框 14"/>
          <p:cNvSpPr txBox="1"/>
          <p:nvPr>
            <p:custDataLst>
              <p:tags r:id="rId8"/>
            </p:custDataLst>
          </p:nvPr>
        </p:nvSpPr>
        <p:spPr>
          <a:xfrm>
            <a:off x="3698240" y="4367530"/>
            <a:ext cx="1725930" cy="92202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前馈反应：</a:t>
            </a:r>
            <a:endParaRPr lang="zh-CN" altLang="en-US" b="1" dirty="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p"/>
            </a:pPr>
            <a:endParaRPr lang="en-US" altLang="zh-CN" b="1" dirty="0">
              <a:latin typeface="微软雅黑" panose="020B0503020204020204" charset="-122"/>
              <a:ea typeface="微软雅黑" panose="020B0503020204020204" charset="-122"/>
            </a:endParaRPr>
          </a:p>
        </p:txBody>
      </p:sp>
      <p:sp>
        <p:nvSpPr>
          <p:cNvPr id="16" name="文本框 15"/>
          <p:cNvSpPr txBox="1"/>
          <p:nvPr/>
        </p:nvSpPr>
        <p:spPr>
          <a:xfrm>
            <a:off x="3921125" y="4781550"/>
            <a:ext cx="8270875" cy="337185"/>
          </a:xfrm>
          <a:prstGeom prst="rect">
            <a:avLst/>
          </a:prstGeom>
        </p:spPr>
        <p:txBody>
          <a:bodyPr wrap="square">
            <a:spAutoFit/>
          </a:bodyPr>
          <a:p>
            <a:r>
              <a:rPr lang="zh-CN" altLang="en-US" sz="1600" dirty="0">
                <a:latin typeface="微软雅黑" panose="020B0503020204020204" charset="-122"/>
                <a:ea typeface="微软雅黑" panose="020B0503020204020204" charset="-122"/>
              </a:rPr>
              <a:t>对每一个位置输出的内容经过两个线性层实现语义转换</a:t>
            </a:r>
            <a:endParaRPr lang="zh-CN" altLang="en-US" sz="1600" dirty="0">
              <a:latin typeface="微软雅黑" panose="020B0503020204020204" charset="-122"/>
              <a:ea typeface="微软雅黑" panose="020B0503020204020204" charset="-122"/>
            </a:endParaRPr>
          </a:p>
        </p:txBody>
      </p:sp>
      <p:sp>
        <p:nvSpPr>
          <p:cNvPr id="17" name="文本框 16"/>
          <p:cNvSpPr txBox="1"/>
          <p:nvPr>
            <p:custDataLst>
              <p:tags r:id="rId9"/>
            </p:custDataLst>
          </p:nvPr>
        </p:nvSpPr>
        <p:spPr>
          <a:xfrm>
            <a:off x="3698240" y="5438775"/>
            <a:ext cx="1725930" cy="92202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位置编码：</a:t>
            </a:r>
            <a:endParaRPr lang="zh-CN" altLang="en-US" b="1" dirty="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p"/>
            </a:pPr>
            <a:endParaRPr lang="en-US" altLang="zh-CN" b="1" dirty="0">
              <a:latin typeface="微软雅黑" panose="020B0503020204020204" charset="-122"/>
              <a:ea typeface="微软雅黑" panose="020B0503020204020204" charset="-122"/>
            </a:endParaRPr>
          </a:p>
        </p:txBody>
      </p:sp>
      <p:sp>
        <p:nvSpPr>
          <p:cNvPr id="18" name="文本框 17"/>
          <p:cNvSpPr txBox="1"/>
          <p:nvPr/>
        </p:nvSpPr>
        <p:spPr>
          <a:xfrm>
            <a:off x="3921125" y="5912485"/>
            <a:ext cx="8270875" cy="337185"/>
          </a:xfrm>
          <a:prstGeom prst="rect">
            <a:avLst/>
          </a:prstGeom>
        </p:spPr>
        <p:txBody>
          <a:bodyPr wrap="square">
            <a:spAutoFit/>
          </a:bodyPr>
          <a:p>
            <a:r>
              <a:rPr lang="zh-CN" altLang="en-US" sz="1600" dirty="0">
                <a:latin typeface="微软雅黑" panose="020B0503020204020204" charset="-122"/>
                <a:ea typeface="微软雅黑" panose="020B0503020204020204" charset="-122"/>
              </a:rPr>
              <a:t>实现输入的时候自带时序信息</a:t>
            </a:r>
            <a:endParaRPr lang="zh-CN" altLang="en-US" sz="1600" dirty="0">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10"/>
          <a:stretch>
            <a:fillRect/>
          </a:stretch>
        </p:blipFill>
        <p:spPr>
          <a:xfrm>
            <a:off x="6299835" y="5092700"/>
            <a:ext cx="3696970" cy="615950"/>
          </a:xfrm>
          <a:prstGeom prst="rect">
            <a:avLst/>
          </a:prstGeom>
        </p:spPr>
      </p:pic>
      <p:pic>
        <p:nvPicPr>
          <p:cNvPr id="20" name="图片 19"/>
          <p:cNvPicPr>
            <a:picLocks noChangeAspect="1"/>
          </p:cNvPicPr>
          <p:nvPr/>
        </p:nvPicPr>
        <p:blipFill>
          <a:blip r:embed="rId11"/>
          <a:stretch>
            <a:fillRect/>
          </a:stretch>
        </p:blipFill>
        <p:spPr>
          <a:xfrm>
            <a:off x="6827520" y="5648325"/>
            <a:ext cx="4092575" cy="1015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19" name="文本框 18"/>
          <p:cNvSpPr txBox="1"/>
          <p:nvPr/>
        </p:nvSpPr>
        <p:spPr>
          <a:xfrm>
            <a:off x="455295" y="855980"/>
            <a:ext cx="1054100" cy="506730"/>
          </a:xfrm>
          <a:prstGeom prst="rect">
            <a:avLst/>
          </a:prstGeom>
          <a:noFill/>
        </p:spPr>
        <p:txBody>
          <a:bodyPr wrap="square" rtlCol="0">
            <a:sp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27" name="文本框 26"/>
          <p:cNvSpPr txBox="1"/>
          <p:nvPr/>
        </p:nvSpPr>
        <p:spPr>
          <a:xfrm>
            <a:off x="455295" y="4822825"/>
            <a:ext cx="1575435" cy="454660"/>
          </a:xfrm>
          <a:prstGeom prst="rect">
            <a:avLst/>
          </a:prstGeom>
          <a:noFill/>
        </p:spPr>
        <p:txBody>
          <a:bodyPr wrap="square" rtlCol="0">
            <a:no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724535" y="1323340"/>
            <a:ext cx="6473825" cy="410845"/>
          </a:xfrm>
          <a:prstGeom prst="rect">
            <a:avLst/>
          </a:prstGeom>
          <a:noFill/>
        </p:spPr>
        <p:txBody>
          <a:bodyPr wrap="square">
            <a:noAutofit/>
          </a:bodyPr>
          <a:lstStyle/>
          <a:p>
            <a:pPr algn="l" fontAlgn="auto">
              <a:lnSpc>
                <a:spcPts val="2200"/>
              </a:lnSpc>
              <a:buClrTx/>
              <a:buSzTx/>
              <a:buNone/>
            </a:pPr>
            <a:r>
              <a:rPr lang="zh-CN" altLang="en-US" sz="1600" dirty="0">
                <a:latin typeface="微软雅黑" panose="020B0503020204020204" charset="-122"/>
                <a:ea typeface="微软雅黑" panose="020B0503020204020204" charset="-122"/>
              </a:rPr>
              <a:t>使用</a:t>
            </a:r>
            <a:r>
              <a:rPr lang="en-US" altLang="zh-CN" sz="1600" dirty="0">
                <a:latin typeface="微软雅黑" panose="020B0503020204020204" charset="-122"/>
                <a:ea typeface="微软雅黑" panose="020B0503020204020204" charset="-122"/>
              </a:rPr>
              <a:t>transformer</a:t>
            </a:r>
            <a:r>
              <a:rPr lang="zh-CN" altLang="en-US" sz="1600" dirty="0">
                <a:latin typeface="微软雅黑" panose="020B0503020204020204" charset="-122"/>
                <a:ea typeface="微软雅黑" panose="020B0503020204020204" charset="-122"/>
              </a:rPr>
              <a:t>实现</a:t>
            </a:r>
            <a:r>
              <a:rPr lang="en-US" altLang="zh-CN" sz="1600" dirty="0">
                <a:latin typeface="微软雅黑" panose="020B0503020204020204" charset="-122"/>
                <a:ea typeface="微软雅黑" panose="020B0503020204020204" charset="-122"/>
              </a:rPr>
              <a:t>objection detection</a:t>
            </a:r>
            <a:endParaRPr lang="en-US" altLang="zh-CN" sz="1600" dirty="0">
              <a:latin typeface="微软雅黑" panose="020B0503020204020204" charset="-122"/>
              <a:ea typeface="微软雅黑" panose="020B0503020204020204" charset="-122"/>
            </a:endParaRPr>
          </a:p>
        </p:txBody>
      </p:sp>
      <p:sp>
        <p:nvSpPr>
          <p:cNvPr id="9" name="文本框 8"/>
          <p:cNvSpPr txBox="1"/>
          <p:nvPr/>
        </p:nvSpPr>
        <p:spPr>
          <a:xfrm>
            <a:off x="724535" y="5277485"/>
            <a:ext cx="10603865" cy="1219835"/>
          </a:xfrm>
          <a:prstGeom prst="rect">
            <a:avLst/>
          </a:prstGeom>
          <a:noFill/>
        </p:spPr>
        <p:txBody>
          <a:bodyPr wrap="square">
            <a:spAutoFit/>
          </a:bodyPr>
          <a:lstStyle/>
          <a:p>
            <a:pPr indent="0" algn="l" fontAlgn="auto">
              <a:lnSpc>
                <a:spcPts val="2200"/>
              </a:lnSpc>
              <a:buClrTx/>
              <a:buSzTx/>
              <a:buFontTx/>
              <a:buNone/>
            </a:pPr>
            <a:r>
              <a:rPr lang="en-US" sz="1600" dirty="0">
                <a:latin typeface="微软雅黑" panose="020B0503020204020204" charset="-122"/>
                <a:ea typeface="微软雅黑" panose="020B0503020204020204" charset="-122"/>
              </a:rPr>
              <a:t>1. </a:t>
            </a:r>
            <a:r>
              <a:rPr sz="1600" dirty="0">
                <a:latin typeface="微软雅黑" panose="020B0503020204020204" charset="-122"/>
                <a:ea typeface="微软雅黑" panose="020B0503020204020204" charset="-122"/>
              </a:rPr>
              <a:t>提出了完全基于注意力机制的Transformer模型，摒弃了传统的循环和卷积神经网络，实现了更高的并行化能力</a:t>
            </a:r>
            <a:endParaRPr sz="1600" dirty="0">
              <a:latin typeface="微软雅黑" panose="020B0503020204020204" charset="-122"/>
              <a:ea typeface="微软雅黑" panose="020B0503020204020204" charset="-122"/>
            </a:endParaRPr>
          </a:p>
          <a:p>
            <a:pPr indent="0" algn="l" fontAlgn="auto">
              <a:lnSpc>
                <a:spcPts val="2200"/>
              </a:lnSpc>
              <a:buClrTx/>
              <a:buSzTx/>
              <a:buFontTx/>
              <a:buNone/>
            </a:pPr>
            <a:r>
              <a:rPr lang="en-US" sz="1600" dirty="0">
                <a:latin typeface="微软雅黑" panose="020B0503020204020204" charset="-122"/>
                <a:ea typeface="微软雅黑" panose="020B0503020204020204" charset="-122"/>
              </a:rPr>
              <a:t>2. </a:t>
            </a:r>
            <a:r>
              <a:rPr sz="1600" dirty="0">
                <a:latin typeface="微软雅黑" panose="020B0503020204020204" charset="-122"/>
                <a:ea typeface="微软雅黑" panose="020B0503020204020204" charset="-122"/>
              </a:rPr>
              <a:t>引入了多头注意力机制，允许模型从不同的角度并行地处理序列，提高了模型对信息的捕捉能力</a:t>
            </a:r>
            <a:endParaRPr sz="1600" dirty="0">
              <a:latin typeface="微软雅黑" panose="020B0503020204020204" charset="-122"/>
              <a:ea typeface="微软雅黑" panose="020B0503020204020204" charset="-122"/>
            </a:endParaRPr>
          </a:p>
          <a:p>
            <a:pPr indent="0" algn="l" fontAlgn="auto">
              <a:lnSpc>
                <a:spcPts val="2200"/>
              </a:lnSpc>
              <a:buClrTx/>
              <a:buSzTx/>
              <a:buFontTx/>
              <a:buNone/>
            </a:pPr>
            <a:r>
              <a:rPr lang="en-US" sz="1600" dirty="0">
                <a:latin typeface="微软雅黑" panose="020B0503020204020204" charset="-122"/>
                <a:ea typeface="微软雅黑" panose="020B0503020204020204" charset="-122"/>
              </a:rPr>
              <a:t>3. </a:t>
            </a:r>
            <a:r>
              <a:rPr sz="1600" dirty="0">
                <a:latin typeface="微软雅黑" panose="020B0503020204020204" charset="-122"/>
                <a:ea typeface="微软雅黑" panose="020B0503020204020204" charset="-122"/>
              </a:rPr>
              <a:t>为了弥补模型中缺少循环和卷积带来的位置信息，设计了基于正弦和余弦函数的位置编码，使得模型能够处理序列中的顺序信息</a:t>
            </a:r>
            <a:endParaRPr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1460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rPr>
              <a:t>End-to-End Object Detection with Transformers</a:t>
            </a:r>
            <a:endParaRPr lang="en-US" altLang="zh-CN" dirty="0">
              <a:effectLst/>
              <a:latin typeface="微软雅黑" panose="020B0503020204020204" charset="-122"/>
              <a:ea typeface="微软雅黑" panose="020B0503020204020204" charset="-122"/>
            </a:endParaRPr>
          </a:p>
        </p:txBody>
      </p:sp>
      <p:sp>
        <p:nvSpPr>
          <p:cNvPr id="11" name="文本框 10"/>
          <p:cNvSpPr txBox="1"/>
          <p:nvPr>
            <p:custDataLst>
              <p:tags r:id="rId2"/>
            </p:custDataLst>
          </p:nvPr>
        </p:nvSpPr>
        <p:spPr>
          <a:xfrm>
            <a:off x="455295" y="16109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12" name="文本框 11"/>
          <p:cNvSpPr txBox="1"/>
          <p:nvPr>
            <p:custDataLst>
              <p:tags r:id="rId3"/>
            </p:custDataLst>
          </p:nvPr>
        </p:nvSpPr>
        <p:spPr>
          <a:xfrm>
            <a:off x="724535" y="2120900"/>
            <a:ext cx="5572760" cy="894715"/>
          </a:xfrm>
          <a:prstGeom prst="rect">
            <a:avLst/>
          </a:prstGeom>
          <a:noFill/>
        </p:spPr>
        <p:txBody>
          <a:bodyPr wrap="square">
            <a:noAutofit/>
          </a:bodyPr>
          <a:p>
            <a:pPr algn="l" fontAlgn="auto">
              <a:lnSpc>
                <a:spcPts val="2200"/>
              </a:lnSpc>
              <a:buClrTx/>
              <a:buSzTx/>
              <a:buFontTx/>
              <a:buNone/>
            </a:pPr>
            <a:r>
              <a:rPr lang="zh-CN" altLang="en-US" sz="1600" dirty="0">
                <a:latin typeface="微软雅黑" panose="020B0503020204020204" charset="-122"/>
                <a:ea typeface="微软雅黑" panose="020B0503020204020204" charset="-122"/>
              </a:rPr>
              <a:t>1. </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减少原有的顺序计算，利用并行性减少训练时间</a:t>
            </a:r>
            <a:endParaRPr lang="zh-CN" altLang="en-US" sz="1600" dirty="0">
              <a:latin typeface="微软雅黑" panose="020B0503020204020204" charset="-122"/>
              <a:ea typeface="微软雅黑" panose="020B0503020204020204" charset="-122"/>
            </a:endParaRPr>
          </a:p>
          <a:p>
            <a:pPr algn="l" fontAlgn="auto">
              <a:lnSpc>
                <a:spcPts val="2200"/>
              </a:lnSpc>
              <a:buClrTx/>
              <a:buSzTx/>
              <a:buFontTx/>
              <a:buNone/>
            </a:pPr>
            <a:r>
              <a:rPr lang="en-US" altLang="zh-CN" sz="1600" dirty="0">
                <a:latin typeface="微软雅黑" panose="020B0503020204020204" charset="-122"/>
                <a:ea typeface="微软雅黑" panose="020B0503020204020204" charset="-122"/>
              </a:rPr>
              <a:t>2.  有效地建模长距离依赖</a:t>
            </a:r>
            <a:r>
              <a:rPr lang="zh-CN" altLang="en-US" sz="1600" dirty="0">
                <a:latin typeface="微软雅黑" panose="020B0503020204020204" charset="-122"/>
                <a:ea typeface="微软雅黑" panose="020B0503020204020204" charset="-122"/>
              </a:rPr>
              <a:t>，对依赖关系进行建模，而不考虑它们在输入或输出序列中的距离</a:t>
            </a:r>
            <a:endParaRPr lang="zh-CN" altLang="en-US" sz="1600"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29241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724535" y="3429000"/>
            <a:ext cx="6004560" cy="1187450"/>
          </a:xfrm>
          <a:prstGeom prst="rect">
            <a:avLst/>
          </a:prstGeom>
          <a:noFill/>
        </p:spPr>
        <p:txBody>
          <a:bodyPr wrap="square">
            <a:noAutofit/>
          </a:bodyPr>
          <a:p>
            <a:pPr algn="l" fontAlgn="auto">
              <a:lnSpc>
                <a:spcPts val="2200"/>
              </a:lnSpc>
              <a:buClrTx/>
              <a:buSzTx/>
              <a:buFontTx/>
              <a:buNone/>
            </a:pPr>
            <a:r>
              <a:rPr sz="1600" dirty="0">
                <a:latin typeface="微软雅黑" panose="020B0503020204020204" charset="-122"/>
                <a:ea typeface="微软雅黑" panose="020B0503020204020204" charset="-122"/>
              </a:rPr>
              <a:t>Transformer的整体思路是通过多层自注意力机制和全连接层来构建编码器和解码器。自注意力机制允许模型在处理序列时直接计算任意两个位置之间的依赖关系，而无需经过多个RNN步骤或堆叠多层CNN。此外，引入了多头注意力机制，以允许模型在不同表示子空间上并行地关注序列的不同部分。。</a:t>
            </a:r>
            <a:endParaRPr sz="1600" dirty="0">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280275" cy="2992120"/>
            <a:chOff x="2904524" y="427033"/>
            <a:chExt cx="7280275" cy="2992120"/>
          </a:xfrm>
        </p:grpSpPr>
        <p:sp>
          <p:nvSpPr>
            <p:cNvPr id="16" name="文本框 15"/>
            <p:cNvSpPr txBox="1"/>
            <p:nvPr>
              <p:custDataLst>
                <p:tags r:id="rId3"/>
              </p:custDataLst>
            </p:nvPr>
          </p:nvSpPr>
          <p:spPr>
            <a:xfrm>
              <a:off x="2904524"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Attention Is All You Need</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End-to-End Object Detection</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with Transformers</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Uni3DETR: Unified 3D Detection Transformer</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grpSp>
        <p:nvGrpSpPr>
          <p:cNvPr id="7" name="组合 6"/>
          <p:cNvGrpSpPr/>
          <p:nvPr>
            <p:custDataLst>
              <p:tags r:id="rId5"/>
            </p:custDataLst>
          </p:nvPr>
        </p:nvGrpSpPr>
        <p:grpSpPr>
          <a:xfrm>
            <a:off x="3031524" y="1476370"/>
            <a:ext cx="8455660" cy="648970"/>
            <a:chOff x="2904524" y="2109148"/>
            <a:chExt cx="8455660" cy="648970"/>
          </a:xfrm>
        </p:grpSpPr>
        <p:sp>
          <p:nvSpPr>
            <p:cNvPr id="8" name="文本框 7"/>
            <p:cNvSpPr txBox="1"/>
            <p:nvPr>
              <p:custDataLst>
                <p:tags r:id="rId6"/>
              </p:custDataLst>
            </p:nvPr>
          </p:nvSpPr>
          <p:spPr>
            <a:xfrm>
              <a:off x="2904524" y="2174236"/>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9" name="文本框 8"/>
            <p:cNvSpPr txBox="1"/>
            <p:nvPr>
              <p:custDataLst>
                <p:tags r:id="rId7"/>
              </p:custDataLst>
            </p:nvPr>
          </p:nvSpPr>
          <p:spPr>
            <a:xfrm>
              <a:off x="3897664" y="2109148"/>
              <a:ext cx="7462520" cy="648970"/>
            </a:xfrm>
            <a:prstGeom prst="rect">
              <a:avLst/>
            </a:prstGeom>
            <a:noFill/>
          </p:spPr>
          <p:txBody>
            <a:bodyPr anchor="ctr"/>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Object Detection in 20 Years:A Survey</a:t>
              </a:r>
              <a:endParaRPr lang="en-US" altLang="zh-CN" sz="2400" dirty="0">
                <a:solidFill>
                  <a:srgbClr val="383987"/>
                </a:solidFill>
                <a:latin typeface="微软雅黑" panose="020B0503020204020204" charset="-122"/>
                <a:ea typeface="微软雅黑" panose="020B0503020204020204" charset="-122"/>
                <a:sym typeface="+mn-ea"/>
              </a:endParaRPr>
            </a:p>
          </p:txBody>
        </p:sp>
      </p:grpSp>
      <p:cxnSp>
        <p:nvCxnSpPr>
          <p:cNvPr id="2" name="直接箭头连接符 1"/>
          <p:cNvCxnSpPr/>
          <p:nvPr/>
        </p:nvCxnSpPr>
        <p:spPr>
          <a:xfrm>
            <a:off x="7065645" y="2927350"/>
            <a:ext cx="0" cy="4533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 name="直接箭头连接符 2"/>
          <p:cNvCxnSpPr/>
          <p:nvPr/>
        </p:nvCxnSpPr>
        <p:spPr>
          <a:xfrm>
            <a:off x="7065645" y="4030345"/>
            <a:ext cx="0" cy="4533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9890125" cy="7772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Object Detection in 20 Years:A Survey</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现有方向：</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979170" y="1513840"/>
            <a:ext cx="4022725" cy="1915795"/>
          </a:xfrm>
          <a:prstGeom prst="rect">
            <a:avLst/>
          </a:prstGeom>
          <a:noFill/>
        </p:spPr>
        <p:txBody>
          <a:bodyPr wrap="square" rtlCol="0">
            <a:noAutofit/>
          </a:bodyPr>
          <a:p>
            <a:r>
              <a:rPr lang="en-US" altLang="zh-CN"/>
              <a:t>1.</a:t>
            </a:r>
            <a:r>
              <a:rPr lang="zh-CN" altLang="en-US"/>
              <a:t>目标检测器模型</a:t>
            </a:r>
            <a:endParaRPr lang="zh-CN" altLang="en-US"/>
          </a:p>
          <a:p>
            <a:r>
              <a:rPr lang="en-US" altLang="zh-CN"/>
              <a:t>2.</a:t>
            </a:r>
            <a:r>
              <a:rPr lang="zh-CN" altLang="en-US"/>
              <a:t>数据集和测评指标</a:t>
            </a:r>
            <a:endParaRPr lang="zh-CN" altLang="en-US"/>
          </a:p>
          <a:p>
            <a:r>
              <a:rPr lang="en-US" altLang="zh-CN"/>
              <a:t>3.</a:t>
            </a:r>
            <a:r>
              <a:rPr lang="zh-CN" altLang="en-US"/>
              <a:t>目标检测特殊技术：</a:t>
            </a:r>
            <a:endParaRPr lang="zh-CN" altLang="en-US"/>
          </a:p>
          <a:p>
            <a:pPr indent="457200"/>
            <a:r>
              <a:rPr lang="en-US" altLang="zh-CN"/>
              <a:t>3.1语境启动的技术	</a:t>
            </a:r>
            <a:endParaRPr lang="en-US" altLang="zh-CN"/>
          </a:p>
          <a:p>
            <a:pPr indent="457200"/>
            <a:r>
              <a:rPr lang="en-US" altLang="zh-CN">
                <a:sym typeface="+mn-ea"/>
              </a:rPr>
              <a:t>3.2</a:t>
            </a:r>
            <a:r>
              <a:rPr lang="zh-CN" altLang="en-US">
                <a:sym typeface="+mn-ea"/>
              </a:rPr>
              <a:t>多尺度技术</a:t>
            </a:r>
            <a:endParaRPr lang="zh-CN" altLang="en-US"/>
          </a:p>
          <a:p>
            <a:pPr indent="457200"/>
            <a:r>
              <a:rPr lang="en-US" altLang="zh-CN"/>
              <a:t>3.3</a:t>
            </a:r>
            <a:r>
              <a:rPr lang="zh-CN" altLang="en-US"/>
              <a:t>难例挖掘</a:t>
            </a:r>
            <a:endParaRPr lang="zh-CN" altLang="en-US"/>
          </a:p>
          <a:p>
            <a:pPr indent="457200"/>
            <a:r>
              <a:rPr lang="en-US" altLang="zh-CN"/>
              <a:t>3.4</a:t>
            </a:r>
            <a:r>
              <a:rPr lang="zh-CN" altLang="en-US"/>
              <a:t>非极大抑制</a:t>
            </a:r>
            <a:endParaRPr lang="zh-CN" altLang="en-US"/>
          </a:p>
          <a:p>
            <a:pPr indent="457200"/>
            <a:endParaRPr lang="zh-CN" altLang="en-US"/>
          </a:p>
          <a:p>
            <a:pPr indent="457200"/>
            <a:endParaRPr lang="zh-CN" altLang="en-US"/>
          </a:p>
        </p:txBody>
      </p:sp>
      <p:sp>
        <p:nvSpPr>
          <p:cNvPr id="10" name="文本框 9"/>
          <p:cNvSpPr txBox="1"/>
          <p:nvPr/>
        </p:nvSpPr>
        <p:spPr>
          <a:xfrm>
            <a:off x="979170" y="3521710"/>
            <a:ext cx="4022725" cy="1915795"/>
          </a:xfrm>
          <a:prstGeom prst="rect">
            <a:avLst/>
          </a:prstGeom>
          <a:noFill/>
        </p:spPr>
        <p:txBody>
          <a:bodyPr wrap="square" rtlCol="0">
            <a:noAutofit/>
          </a:bodyPr>
          <a:p>
            <a:r>
              <a:rPr lang="en-US" altLang="zh-CN"/>
              <a:t>4.</a:t>
            </a:r>
            <a:r>
              <a:rPr lang="zh-CN" altLang="en-US"/>
              <a:t>检测加速、</a:t>
            </a:r>
            <a:endParaRPr lang="zh-CN" altLang="en-US"/>
          </a:p>
          <a:p>
            <a:endParaRPr lang="zh-CN" altLang="en-US"/>
          </a:p>
        </p:txBody>
      </p:sp>
      <p:sp>
        <p:nvSpPr>
          <p:cNvPr id="15" name="文本框 14"/>
          <p:cNvSpPr txBox="1"/>
          <p:nvPr>
            <p:custDataLst>
              <p:tags r:id="rId3"/>
            </p:custDataLst>
          </p:nvPr>
        </p:nvSpPr>
        <p:spPr>
          <a:xfrm>
            <a:off x="455295" y="422592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未来方向：</a:t>
            </a:r>
            <a:endParaRPr lang="en-US" altLang="zh-CN" b="1" dirty="0">
              <a:latin typeface="微软雅黑" panose="020B0503020204020204" charset="-122"/>
              <a:ea typeface="微软雅黑" panose="020B0503020204020204" charset="-122"/>
            </a:endParaRPr>
          </a:p>
        </p:txBody>
      </p:sp>
      <p:sp>
        <p:nvSpPr>
          <p:cNvPr id="16" name="文本框 15"/>
          <p:cNvSpPr txBox="1"/>
          <p:nvPr/>
        </p:nvSpPr>
        <p:spPr>
          <a:xfrm>
            <a:off x="979170" y="4822190"/>
            <a:ext cx="4022725" cy="1915795"/>
          </a:xfrm>
          <a:prstGeom prst="rect">
            <a:avLst/>
          </a:prstGeom>
          <a:noFill/>
        </p:spPr>
        <p:txBody>
          <a:bodyPr wrap="square" rtlCol="0">
            <a:noAutofit/>
          </a:bodyPr>
          <a:p>
            <a:pPr indent="457200"/>
            <a:endParaRPr lang="en-US"/>
          </a:p>
        </p:txBody>
      </p:sp>
      <p:sp>
        <p:nvSpPr>
          <p:cNvPr id="17" name="文本框 16"/>
          <p:cNvSpPr txBox="1"/>
          <p:nvPr/>
        </p:nvSpPr>
        <p:spPr>
          <a:xfrm>
            <a:off x="979170" y="4822190"/>
            <a:ext cx="4022725" cy="1915795"/>
          </a:xfrm>
          <a:prstGeom prst="rect">
            <a:avLst/>
          </a:prstGeom>
          <a:noFill/>
        </p:spPr>
        <p:txBody>
          <a:bodyPr wrap="square" rtlCol="0">
            <a:noAutofit/>
          </a:bodyPr>
          <a:p>
            <a:r>
              <a:rPr lang="en-US" altLang="zh-CN"/>
              <a:t>1.</a:t>
            </a:r>
            <a:r>
              <a:rPr lang="en-US" altLang="zh-CN" b="1"/>
              <a:t>3D</a:t>
            </a:r>
            <a:r>
              <a:rPr lang="zh-CN" altLang="en-US" b="1"/>
              <a:t>物体检测</a:t>
            </a:r>
            <a:endParaRPr lang="zh-CN" altLang="en-US"/>
          </a:p>
          <a:p>
            <a:pPr indent="457200"/>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303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目标检测器模型</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06680" y="1000760"/>
            <a:ext cx="6407150" cy="3284855"/>
          </a:xfrm>
          <a:prstGeom prst="rect">
            <a:avLst/>
          </a:prstGeom>
        </p:spPr>
      </p:pic>
      <p:sp>
        <p:nvSpPr>
          <p:cNvPr id="4" name="图文框 3"/>
          <p:cNvSpPr/>
          <p:nvPr/>
        </p:nvSpPr>
        <p:spPr>
          <a:xfrm>
            <a:off x="5252085" y="2155825"/>
            <a:ext cx="1068070" cy="24193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7" name="文本框 6"/>
          <p:cNvSpPr txBox="1"/>
          <p:nvPr/>
        </p:nvSpPr>
        <p:spPr>
          <a:xfrm>
            <a:off x="6842760" y="1356360"/>
            <a:ext cx="5144770" cy="329184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基于现有的模型或者新开发的模型进行模型的开发或者修改迭代</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两阶段检测器</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高精度但是慢</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单阶段检测器</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快但是精度相对低</a:t>
            </a:r>
            <a:endParaRPr lang="zh-CN" altLang="en-US" sz="1600" dirty="0">
              <a:latin typeface="微软雅黑" panose="020B0503020204020204" charset="-122"/>
              <a:ea typeface="微软雅黑" panose="020B0503020204020204" charset="-122"/>
            </a:endParaRPr>
          </a:p>
          <a:p>
            <a:pPr lvl="2" indent="0" algn="l">
              <a:buClrTx/>
              <a:buSzTx/>
              <a:buFont typeface="Arial" panose="020B0604020202020204" pitchFamily="34" charset="0"/>
              <a:buNone/>
            </a:pPr>
            <a:endParaRPr lang="zh-CN" altLang="en-US" sz="1600" dirty="0">
              <a:latin typeface="微软雅黑" panose="020B0503020204020204" charset="-122"/>
              <a:ea typeface="微软雅黑" panose="020B0503020204020204" charset="-122"/>
            </a:endParaRPr>
          </a:p>
          <a:p>
            <a:pPr marL="285750" lvl="0" indent="-285750" algn="l">
              <a:buClrTx/>
              <a:buSzTx/>
              <a:buFont typeface="Arial" panose="020B0604020202020204" pitchFamily="34" charset="0"/>
              <a:buChar char="•"/>
            </a:pPr>
            <a:r>
              <a:rPr lang="zh-CN" altLang="en-US" sz="1600" b="1" dirty="0">
                <a:solidFill>
                  <a:schemeClr val="tx1"/>
                </a:solidFill>
                <a:latin typeface="微软雅黑" panose="020B0503020204020204" charset="-122"/>
                <a:ea typeface="微软雅黑" panose="020B0503020204020204" charset="-122"/>
              </a:rPr>
              <a:t>可研究内容</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小目标检测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模型修改迭代</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模型的跨模态</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模型的泛化能力</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数据集和测评指标</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214630" y="1630680"/>
            <a:ext cx="7633335" cy="2054225"/>
          </a:xfrm>
          <a:prstGeom prst="rect">
            <a:avLst/>
          </a:prstGeom>
        </p:spPr>
      </p:pic>
      <p:sp>
        <p:nvSpPr>
          <p:cNvPr id="7" name="文本框 6"/>
          <p:cNvSpPr txBox="1"/>
          <p:nvPr>
            <p:custDataLst>
              <p:tags r:id="rId3"/>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数据集：</a:t>
            </a:r>
            <a:endParaRPr lang="en-US" altLang="zh-CN" b="1" dirty="0">
              <a:latin typeface="微软雅黑" panose="020B0503020204020204" charset="-122"/>
              <a:ea typeface="微软雅黑" panose="020B0503020204020204" charset="-122"/>
            </a:endParaRPr>
          </a:p>
        </p:txBody>
      </p:sp>
      <p:sp>
        <p:nvSpPr>
          <p:cNvPr id="9" name="文本框 8"/>
          <p:cNvSpPr txBox="1"/>
          <p:nvPr>
            <p:custDataLst>
              <p:tags r:id="rId4"/>
            </p:custDataLst>
          </p:nvPr>
        </p:nvSpPr>
        <p:spPr>
          <a:xfrm>
            <a:off x="455295" y="383667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测评指标：</a:t>
            </a:r>
            <a:endParaRPr lang="en-US" altLang="zh-CN" b="1" dirty="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5"/>
          <a:stretch>
            <a:fillRect/>
          </a:stretch>
        </p:blipFill>
        <p:spPr>
          <a:xfrm>
            <a:off x="455295" y="4314825"/>
            <a:ext cx="6186170" cy="2078990"/>
          </a:xfrm>
          <a:prstGeom prst="rect">
            <a:avLst/>
          </a:prstGeom>
        </p:spPr>
      </p:pic>
      <p:sp>
        <p:nvSpPr>
          <p:cNvPr id="12" name="文本框 11"/>
          <p:cNvSpPr txBox="1"/>
          <p:nvPr/>
        </p:nvSpPr>
        <p:spPr>
          <a:xfrm>
            <a:off x="7644765" y="601980"/>
            <a:ext cx="4294505" cy="279971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可以对数据集进行分析、结合、或者提出新的数据集</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sz="1600" dirty="0">
                <a:latin typeface="微软雅黑" panose="020B0503020204020204" charset="-122"/>
                <a:ea typeface="微软雅黑" panose="020B0503020204020204" charset="-122"/>
              </a:rPr>
              <a:t>介绍新的数据集</a:t>
            </a:r>
            <a:r>
              <a:rPr lang="en-US" altLang="zh-CN" sz="1600" dirty="0">
                <a:latin typeface="微软雅黑" panose="020B0503020204020204" charset="-122"/>
                <a:ea typeface="微软雅黑" panose="020B0503020204020204" charset="-122"/>
              </a:rPr>
              <a:t>--</a:t>
            </a:r>
            <a:r>
              <a:rPr lang="zh-CN" altLang="en-US" sz="1600">
                <a:sym typeface="+mn-ea"/>
              </a:rPr>
              <a:t>Objects365: A Large-scale, High-quality Dataset for Object Detection</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整合现有的数据集</a:t>
            </a:r>
            <a:r>
              <a:rPr lang="en-US" altLang="zh-CN" sz="1600" dirty="0">
                <a:latin typeface="微软雅黑" panose="020B0503020204020204" charset="-122"/>
                <a:ea typeface="微软雅黑" panose="020B0503020204020204" charset="-122"/>
              </a:rPr>
              <a:t>--</a:t>
            </a:r>
            <a:r>
              <a:rPr lang="zh-CN" altLang="en-US" sz="1600">
                <a:sym typeface="+mn-ea"/>
              </a:rPr>
              <a:t>Detection Hub: Unifying Object Detection Datasets via Query Adaptation on Language Embedding</a:t>
            </a:r>
            <a:endParaRPr lang="zh-CN" altLang="en-US" sz="1600" dirty="0">
              <a:solidFill>
                <a:schemeClr val="tx1"/>
              </a:solidFill>
              <a:latin typeface="微软雅黑" panose="020B0503020204020204" charset="-122"/>
              <a:ea typeface="微软雅黑" panose="020B0503020204020204" charset="-122"/>
            </a:endParaRPr>
          </a:p>
        </p:txBody>
      </p:sp>
      <p:sp>
        <p:nvSpPr>
          <p:cNvPr id="14" name="文本框 13"/>
          <p:cNvSpPr txBox="1"/>
          <p:nvPr/>
        </p:nvSpPr>
        <p:spPr>
          <a:xfrm>
            <a:off x="7148830" y="3566160"/>
            <a:ext cx="4294505" cy="329184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对模型在数据集的测评之后的效果评估</a:t>
            </a:r>
            <a:endParaRPr lang="zh-CN" altLang="en-US" sz="1600" b="1"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sym typeface="+mn-ea"/>
              </a:rPr>
              <a:t>介绍（评估）测评指标</a:t>
            </a:r>
            <a:r>
              <a:rPr lang="en-US" altLang="zh-CN" sz="1600" dirty="0">
                <a:latin typeface="微软雅黑" panose="020B0503020204020204" charset="-122"/>
                <a:ea typeface="微软雅黑" panose="020B0503020204020204" charset="-122"/>
              </a:rPr>
              <a:t>--</a:t>
            </a:r>
            <a:r>
              <a:rPr lang="zh-CN" altLang="en-US" sz="1600">
                <a:sym typeface="+mn-ea"/>
              </a:rPr>
              <a:t>A Survey on Performance Metrics for</a:t>
            </a:r>
            <a:endParaRPr lang="zh-CN" altLang="en-US" sz="1600"/>
          </a:p>
          <a:p>
            <a:pPr marL="742950" lvl="1" indent="-285750" algn="l">
              <a:buClrTx/>
              <a:buSzTx/>
              <a:buFont typeface="Arial" panose="020B0604020202020204" pitchFamily="34" charset="0"/>
              <a:buChar char="•"/>
            </a:pPr>
            <a:r>
              <a:rPr lang="zh-CN" altLang="en-US" sz="1600">
                <a:sym typeface="+mn-ea"/>
              </a:rPr>
              <a:t>Object-Detection Algorithms</a:t>
            </a:r>
            <a:endParaRPr lang="zh-CN" altLang="en-US" sz="1600"/>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跨领域评估</a:t>
            </a:r>
            <a:r>
              <a:rPr lang="en-US" altLang="zh-CN" sz="1600" dirty="0">
                <a:latin typeface="微软雅黑" panose="020B0503020204020204" charset="-122"/>
                <a:ea typeface="微软雅黑" panose="020B0503020204020204" charset="-122"/>
              </a:rPr>
              <a:t>--</a:t>
            </a:r>
            <a:r>
              <a:rPr lang="zh-CN" altLang="en-US" sz="1600"/>
              <a:t>Domain Adaptive Object Detection via Gradient Detach Based Stacked Complementary Losses</a:t>
            </a:r>
            <a:r>
              <a:rPr lang="en-US" altLang="zh-CN" sz="1600"/>
              <a:t> </a:t>
            </a:r>
            <a:r>
              <a:rPr lang="zh-CN" altLang="en-US" sz="1600"/>
              <a:t>提高测评指标对不同数据集的测评能力</a:t>
            </a:r>
            <a:endParaRPr lang="en-US" altLang="zh-CN"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多维度评估，结合精度、测评速度、鲁棒性等等</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a:t>
            </a:r>
            <a:r>
              <a:rPr lang="zh-CN" altLang="en-US" sz="2000" b="1" dirty="0">
                <a:latin typeface="微软雅黑" panose="020B0503020204020204" charset="-122"/>
                <a:ea typeface="微软雅黑" panose="020B0503020204020204" charset="-122"/>
                <a:sym typeface="+mn-ea"/>
              </a:rPr>
              <a:t>检测特殊技术</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多尺度检测：</a:t>
            </a:r>
            <a:endParaRPr lang="en-US" altLang="zh-CN"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455295" y="1550035"/>
            <a:ext cx="5122545" cy="2485390"/>
          </a:xfrm>
          <a:prstGeom prst="rect">
            <a:avLst/>
          </a:prstGeom>
        </p:spPr>
      </p:pic>
      <p:sp>
        <p:nvSpPr>
          <p:cNvPr id="5" name="文本框 4"/>
          <p:cNvSpPr txBox="1"/>
          <p:nvPr>
            <p:custDataLst>
              <p:tags r:id="rId4"/>
            </p:custDataLst>
          </p:nvPr>
        </p:nvSpPr>
        <p:spPr>
          <a:xfrm>
            <a:off x="582295" y="38849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语境启动：</a:t>
            </a:r>
            <a:endParaRPr lang="en-US" altLang="zh-CN"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5"/>
          <a:stretch>
            <a:fillRect/>
          </a:stretch>
        </p:blipFill>
        <p:spPr>
          <a:xfrm>
            <a:off x="455295" y="4391660"/>
            <a:ext cx="5743575" cy="2389505"/>
          </a:xfrm>
          <a:prstGeom prst="rect">
            <a:avLst/>
          </a:prstGeom>
        </p:spPr>
      </p:pic>
      <p:sp>
        <p:nvSpPr>
          <p:cNvPr id="12" name="文本框 11"/>
          <p:cNvSpPr txBox="1"/>
          <p:nvPr/>
        </p:nvSpPr>
        <p:spPr>
          <a:xfrm>
            <a:off x="6412865" y="1550035"/>
            <a:ext cx="4294505" cy="230695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解决检测目标大小比例不同的问题</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对象提议：预先计算好候选窗口</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深度回归</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无锚点检测：深度回归预测边界框的坐标</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多参考/多分辨率检测：定义一组参考，在图像的每个位置锚定(包括框和点)，然后根据这些参考预测检测框。</a:t>
            </a:r>
            <a:endParaRPr lang="zh-CN" altLang="en-US" sz="1600" dirty="0">
              <a:solidFill>
                <a:schemeClr val="tx1"/>
              </a:solidFill>
              <a:latin typeface="微软雅黑" panose="020B0503020204020204" charset="-122"/>
              <a:ea typeface="微软雅黑" panose="020B0503020204020204" charset="-122"/>
            </a:endParaRPr>
          </a:p>
        </p:txBody>
      </p:sp>
      <p:sp>
        <p:nvSpPr>
          <p:cNvPr id="9" name="文本框 8"/>
          <p:cNvSpPr txBox="1"/>
          <p:nvPr/>
        </p:nvSpPr>
        <p:spPr>
          <a:xfrm>
            <a:off x="6496050" y="4035425"/>
            <a:ext cx="4294505" cy="181483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模拟人识别物体的方式</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通过环境来辅助识别</a:t>
            </a:r>
            <a:r>
              <a:rPr lang="en-US" altLang="zh-CN"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全局上下文检测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本地信息检测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上下文交互</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a:t>
            </a:r>
            <a:r>
              <a:rPr lang="zh-CN" altLang="en-US" sz="2000" b="1" dirty="0">
                <a:latin typeface="微软雅黑" panose="020B0503020204020204" charset="-122"/>
                <a:ea typeface="微软雅黑" panose="020B0503020204020204" charset="-122"/>
                <a:sym typeface="+mn-ea"/>
              </a:rPr>
              <a:t>检测特殊技术</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难例挖掘：</a:t>
            </a:r>
            <a:endParaRPr lang="en-US" altLang="zh-CN"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630555" y="1478915"/>
            <a:ext cx="6341745" cy="2348865"/>
          </a:xfrm>
          <a:prstGeom prst="rect">
            <a:avLst/>
          </a:prstGeom>
        </p:spPr>
      </p:pic>
      <p:sp>
        <p:nvSpPr>
          <p:cNvPr id="9" name="文本框 8"/>
          <p:cNvSpPr txBox="1"/>
          <p:nvPr/>
        </p:nvSpPr>
        <p:spPr>
          <a:xfrm>
            <a:off x="7329170" y="1379855"/>
            <a:ext cx="4294505" cy="156845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解决不平衡问题，筛选掉大量的简单否定的内容</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Bootstrap</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基于深度学习的难例挖掘</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a:t>
            </a:r>
            <a:r>
              <a:rPr lang="zh-CN" altLang="en-US" sz="2000" b="1" dirty="0">
                <a:latin typeface="微软雅黑" panose="020B0503020204020204" charset="-122"/>
                <a:ea typeface="微软雅黑" panose="020B0503020204020204" charset="-122"/>
                <a:sym typeface="+mn-ea"/>
              </a:rPr>
              <a:t>检测特殊技术</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非极大抑制：</a:t>
            </a:r>
            <a:endParaRPr lang="en-US" altLang="zh-CN"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398780" y="1478915"/>
            <a:ext cx="7117080" cy="3245485"/>
          </a:xfrm>
          <a:prstGeom prst="rect">
            <a:avLst/>
          </a:prstGeom>
        </p:spPr>
      </p:pic>
      <p:sp>
        <p:nvSpPr>
          <p:cNvPr id="9" name="文本框 8"/>
          <p:cNvSpPr txBox="1"/>
          <p:nvPr/>
        </p:nvSpPr>
        <p:spPr>
          <a:xfrm>
            <a:off x="7665720" y="972185"/>
            <a:ext cx="4294505" cy="181483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解决相邻的窗口相似度过大的问题</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贪心</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边界框聚合</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基于学习的非极大抑制</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完全端到端实现不使用非极大抑制</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2893</Words>
  <Application>WPS 演示</Application>
  <PresentationFormat>宽屏</PresentationFormat>
  <Paragraphs>244</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微软雅黑</vt:lpstr>
      <vt:lpstr>Agency FB</vt:lpstr>
      <vt:lpstr>Wingdings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2254</cp:revision>
  <dcterms:created xsi:type="dcterms:W3CDTF">2022-05-20T05:18:00Z</dcterms:created>
  <dcterms:modified xsi:type="dcterms:W3CDTF">2024-09-24T14:01:39Z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2052-12.1.0.18276</vt:lpwstr>
  </property>
</Properties>
</file>