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438" r:id="rId8"/>
    <p:sldId id="1439" r:id="rId9"/>
    <p:sldId id="1440" r:id="rId10"/>
    <p:sldId id="1441" r:id="rId11"/>
    <p:sldId id="1442" r:id="rId12"/>
    <p:sldId id="1443" r:id="rId13"/>
    <p:sldId id="1369" r:id="rId14"/>
    <p:sldId id="1370" r:id="rId15"/>
    <p:sldId id="1437" r:id="rId16"/>
    <p:sldId id="1429" r:id="rId17"/>
    <p:sldId id="1433" r:id="rId18"/>
    <p:sldId id="1434" r:id="rId19"/>
    <p:sldId id="1444" r:id="rId20"/>
    <p:sldId id="1445" r:id="rId21"/>
    <p:sldId id="1446" r:id="rId22"/>
    <p:sldId id="1430" r:id="rId23"/>
    <p:sldId id="1432" r:id="rId24"/>
    <p:sldId id="1356"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46.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27.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38.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tags" Target="../tags/tag39.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tags" Target="../tags/tag40.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tags" Target="../tags/tag41.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tags" Target="../tags/tag42.xml"/></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2.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tags" Target="../tags/tag17.xml"/><Relationship Id="rId2" Type="http://schemas.openxmlformats.org/officeDocument/2006/relationships/image" Target="../media/image3.png"/><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tags" Target="../tags/tag19.xml"/><Relationship Id="rId2" Type="http://schemas.openxmlformats.org/officeDocument/2006/relationships/image" Target="../media/image3.png"/><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tags" Target="../tags/tag23.xml"/><Relationship Id="rId1" Type="http://schemas.openxmlformats.org/officeDocument/2006/relationships/tags" Target="../tags/tag2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25.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2024.10.24</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lgn="l">
              <a:buClrTx/>
              <a:buSzTx/>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Context-Guided Spatial Feature Reconstruction for Efficient Semantic Segmentation</a:t>
            </a:r>
            <a:endParaRPr lang="en-US" altLang="zh-CN"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724535" y="890270"/>
            <a:ext cx="283146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消融实验</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568325" y="1619885"/>
            <a:ext cx="7245350" cy="2425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粗读论文：</a:t>
            </a:r>
            <a:r>
              <a:rPr lang="en-US" altLang="zh-CN" sz="3600" dirty="0">
                <a:solidFill>
                  <a:srgbClr val="383987"/>
                </a:solidFill>
                <a:latin typeface="微软雅黑" panose="020B0503020204020204" charset="-122"/>
                <a:ea typeface="微软雅黑" panose="020B0503020204020204" charset="-122"/>
                <a:sym typeface="+mn-ea"/>
              </a:rPr>
              <a:t>SAM</a:t>
            </a:r>
            <a:r>
              <a:rPr lang="zh-CN" altLang="en-US" sz="3600" dirty="0">
                <a:solidFill>
                  <a:srgbClr val="383987"/>
                </a:solidFill>
                <a:latin typeface="微软雅黑" panose="020B0503020204020204" charset="-122"/>
                <a:ea typeface="微软雅黑" panose="020B0503020204020204" charset="-122"/>
                <a:sym typeface="+mn-ea"/>
              </a:rPr>
              <a:t>系列</a:t>
            </a: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粗读论文：SAM系列 ：Segment Anything</a:t>
            </a:r>
            <a:endParaRPr lang="en-US" altLang="zh-CN" dirty="0">
              <a:effectLst/>
              <a:latin typeface="微软雅黑" panose="020B0503020204020204" charset="-122"/>
              <a:ea typeface="微软雅黑" panose="020B0503020204020204" charset="-122"/>
              <a:sym typeface="+mn-ea"/>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11242675" cy="1276350"/>
          </a:xfrm>
          <a:prstGeom prst="rect">
            <a:avLst/>
          </a:prstGeom>
          <a:noFill/>
        </p:spPr>
        <p:txBody>
          <a:bodyPr wrap="square" rtlCol="0">
            <a:noAutofit/>
          </a:bodyPr>
          <a:p>
            <a:pPr indent="457200"/>
            <a:r>
              <a:rPr lang="zh-CN" sz="1600" dirty="0">
                <a:solidFill>
                  <a:schemeClr val="tx1"/>
                </a:solidFill>
                <a:latin typeface="微软雅黑" panose="020B0503020204020204" charset="-122"/>
                <a:ea typeface="微软雅黑" panose="020B0503020204020204" charset="-122"/>
              </a:rPr>
              <a:t>实现</a:t>
            </a:r>
            <a:r>
              <a:rPr sz="1600" dirty="0">
                <a:solidFill>
                  <a:schemeClr val="tx1"/>
                </a:solidFill>
                <a:latin typeface="微软雅黑" panose="020B0503020204020204" charset="-122"/>
                <a:ea typeface="微软雅黑" panose="020B0503020204020204" charset="-122"/>
              </a:rPr>
              <a:t>一个可提示的模型，并使用能够实现强大泛化的任务在广泛的数据集上对其进行预训练</a:t>
            </a:r>
            <a:endParaRPr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48742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33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9" name="文本框 8"/>
          <p:cNvSpPr txBox="1"/>
          <p:nvPr/>
        </p:nvSpPr>
        <p:spPr>
          <a:xfrm>
            <a:off x="724535" y="5537200"/>
            <a:ext cx="10475595" cy="583565"/>
          </a:xfrm>
          <a:prstGeom prst="rect">
            <a:avLst/>
          </a:prstGeom>
          <a:noFill/>
        </p:spPr>
        <p:txBody>
          <a:bodyPr wrap="square" rtlCol="0" anchor="t">
            <a:spAutoFit/>
          </a:bodyPr>
          <a:p>
            <a:pPr marL="0" lvl="0" indent="0">
              <a:buNone/>
            </a:pPr>
            <a:r>
              <a:rPr lang="en-US" altLang="zh-CN" sz="1600" dirty="0">
                <a:latin typeface="微软雅黑" panose="020B0503020204020204" charset="-122"/>
                <a:ea typeface="微软雅黑" panose="020B0503020204020204" charset="-122"/>
                <a:sym typeface="+mn-ea"/>
              </a:rPr>
              <a:t>1.  提出了提示分割任务，其目标是在给定任何分割提示的情况下返回有效的分割mask（分割区域和对象）</a:t>
            </a:r>
            <a:endParaRPr lang="en-US" altLang="zh-CN" sz="1600" dirty="0">
              <a:latin typeface="微软雅黑" panose="020B0503020204020204" charset="-122"/>
              <a:ea typeface="微软雅黑" panose="020B0503020204020204" charset="-122"/>
              <a:sym typeface="+mn-ea"/>
            </a:endParaRPr>
          </a:p>
          <a:p>
            <a:pPr marL="0" lvl="0" indent="0">
              <a:buNone/>
            </a:pPr>
            <a:r>
              <a:rPr lang="en-US" altLang="zh-CN" sz="1600" dirty="0">
                <a:latin typeface="微软雅黑" panose="020B0503020204020204" charset="-122"/>
                <a:ea typeface="微软雅黑" panose="020B0503020204020204" charset="-122"/>
                <a:sym typeface="+mn-ea"/>
              </a:rPr>
              <a:t>2.  </a:t>
            </a:r>
            <a:r>
              <a:rPr lang="zh-CN" altLang="en-US" sz="1600" dirty="0">
                <a:latin typeface="微软雅黑" panose="020B0503020204020204" charset="-122"/>
                <a:ea typeface="微软雅黑" panose="020B0503020204020204" charset="-122"/>
                <a:sym typeface="+mn-ea"/>
              </a:rPr>
              <a:t>实现的模型在迁移学习中表现突出</a:t>
            </a:r>
            <a:endParaRPr lang="zh-CN" altLang="en-US" sz="1600" dirty="0">
              <a:latin typeface="微软雅黑" panose="020B0503020204020204" charset="-122"/>
              <a:ea typeface="微软雅黑" panose="020B0503020204020204" charset="-122"/>
              <a:sym typeface="+mn-ea"/>
            </a:endParaRPr>
          </a:p>
        </p:txBody>
      </p:sp>
      <p:sp>
        <p:nvSpPr>
          <p:cNvPr id="10" name="文本框 9"/>
          <p:cNvSpPr txBox="1"/>
          <p:nvPr/>
        </p:nvSpPr>
        <p:spPr>
          <a:xfrm>
            <a:off x="286385" y="1457325"/>
            <a:ext cx="4709160" cy="603885"/>
          </a:xfrm>
          <a:prstGeom prst="rect">
            <a:avLst/>
          </a:prstGeom>
          <a:noFill/>
        </p:spPr>
        <p:txBody>
          <a:bodyPr wrap="square" rtlCol="0">
            <a:noAutofit/>
          </a:bodyPr>
          <a:p>
            <a:pPr indent="457200"/>
            <a:r>
              <a:rPr lang="zh-CN" sz="1600" dirty="0">
                <a:solidFill>
                  <a:schemeClr val="tx1"/>
                </a:solidFill>
                <a:latin typeface="微软雅黑" panose="020B0503020204020204" charset="-122"/>
                <a:ea typeface="微软雅黑" panose="020B0503020204020204" charset="-122"/>
              </a:rPr>
              <a:t>利用大模型实现 </a:t>
            </a:r>
            <a:r>
              <a:rPr lang="zh-CN" sz="1600" b="1" dirty="0">
                <a:solidFill>
                  <a:schemeClr val="tx1"/>
                </a:solidFill>
                <a:latin typeface="微软雅黑" panose="020B0503020204020204" charset="-122"/>
                <a:ea typeface="微软雅黑" panose="020B0503020204020204" charset="-122"/>
              </a:rPr>
              <a:t>零样本</a:t>
            </a:r>
            <a:r>
              <a:rPr lang="zh-CN" sz="1600" dirty="0">
                <a:solidFill>
                  <a:schemeClr val="tx1"/>
                </a:solidFill>
                <a:latin typeface="微软雅黑" panose="020B0503020204020204" charset="-122"/>
                <a:ea typeface="微软雅黑" panose="020B0503020204020204" charset="-122"/>
              </a:rPr>
              <a:t> 转移到新的图像分布</a:t>
            </a:r>
            <a:endParaRPr lang="zh-CN" sz="1600" dirty="0">
              <a:solidFill>
                <a:schemeClr val="tx1"/>
              </a:solidFill>
              <a:latin typeface="微软雅黑" panose="020B0503020204020204" charset="-122"/>
              <a:ea typeface="微软雅黑" panose="020B0503020204020204" charset="-122"/>
            </a:endParaRPr>
          </a:p>
          <a:p>
            <a:pPr indent="457200"/>
            <a:r>
              <a:rPr lang="zh-CN" sz="1600" dirty="0">
                <a:solidFill>
                  <a:schemeClr val="tx1"/>
                </a:solidFill>
                <a:latin typeface="微软雅黑" panose="020B0503020204020204" charset="-122"/>
                <a:ea typeface="微软雅黑" panose="020B0503020204020204" charset="-122"/>
              </a:rPr>
              <a:t>和任务。</a:t>
            </a:r>
            <a:endParaRPr lang="zh-CN" sz="16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05105" y="3982085"/>
            <a:ext cx="644715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使用ViT模型最低限度地处理高分辨率的图像输入。</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sz="1600" dirty="0">
                <a:solidFill>
                  <a:schemeClr val="tx1"/>
                </a:solidFill>
                <a:latin typeface="微软雅黑" panose="020B0503020204020204" charset="-122"/>
                <a:ea typeface="微软雅黑" panose="020B0503020204020204" charset="-122"/>
              </a:rPr>
              <a:t>卷积嵌入密集提示（即mask），并与图像嵌入按元素求和</a:t>
            </a:r>
            <a:endParaRPr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  </a:t>
            </a:r>
            <a:r>
              <a:rPr sz="1600" dirty="0">
                <a:solidFill>
                  <a:schemeClr val="tx1"/>
                </a:solidFill>
                <a:latin typeface="微软雅黑" panose="020B0503020204020204" charset="-122"/>
                <a:ea typeface="微软雅黑" panose="020B0503020204020204" charset="-122"/>
              </a:rPr>
              <a:t>mask解码器有效地将图像嵌入、提示嵌入和输出标记映射到</a:t>
            </a:r>
            <a:endParaRPr sz="1600" dirty="0">
              <a:solidFill>
                <a:schemeClr val="tx1"/>
              </a:solidFill>
              <a:latin typeface="微软雅黑" panose="020B0503020204020204" charset="-122"/>
              <a:ea typeface="微软雅黑" panose="020B0503020204020204" charset="-122"/>
            </a:endParaRPr>
          </a:p>
          <a:p>
            <a:pPr indent="457200"/>
            <a:r>
              <a:rPr sz="1600" dirty="0">
                <a:solidFill>
                  <a:schemeClr val="tx1"/>
                </a:solidFill>
                <a:latin typeface="微软雅黑" panose="020B0503020204020204" charset="-122"/>
                <a:ea typeface="微软雅黑" panose="020B0503020204020204" charset="-122"/>
              </a:rPr>
              <a:t>mask。</a:t>
            </a:r>
            <a:endParaRPr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pic>
        <p:nvPicPr>
          <p:cNvPr id="16" name="图片 15"/>
          <p:cNvPicPr>
            <a:picLocks noChangeAspect="1"/>
          </p:cNvPicPr>
          <p:nvPr/>
        </p:nvPicPr>
        <p:blipFill>
          <a:blip r:embed="rId6"/>
          <a:stretch>
            <a:fillRect/>
          </a:stretch>
        </p:blipFill>
        <p:spPr>
          <a:xfrm>
            <a:off x="5097780" y="639445"/>
            <a:ext cx="6958965" cy="14217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1"/>
          <a:stretch>
            <a:fillRect/>
          </a:stretch>
        </p:blipFill>
        <p:spPr>
          <a:xfrm>
            <a:off x="7219950" y="601980"/>
            <a:ext cx="4972050" cy="3943350"/>
          </a:xfrm>
          <a:prstGeom prst="rect">
            <a:avLst/>
          </a:prstGeom>
        </p:spPr>
      </p:pic>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2"/>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粗读论文：SAM系列 ：Open-Vocabulary SAM: Segment and Recognize Twenty-thousand Classes Interactively</a:t>
            </a:r>
            <a:endParaRPr lang="en-US" altLang="zh-CN" dirty="0">
              <a:effectLst/>
              <a:latin typeface="微软雅黑" panose="020B0503020204020204" charset="-122"/>
              <a:ea typeface="微软雅黑" panose="020B0503020204020204" charset="-122"/>
              <a:sym typeface="+mn-ea"/>
            </a:endParaRPr>
          </a:p>
        </p:txBody>
      </p:sp>
      <p:sp>
        <p:nvSpPr>
          <p:cNvPr id="5" name="文本框 4"/>
          <p:cNvSpPr txBox="1"/>
          <p:nvPr>
            <p:custDataLst>
              <p:tags r:id="rId3"/>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7225030" cy="1276350"/>
          </a:xfrm>
          <a:prstGeom prst="rect">
            <a:avLst/>
          </a:prstGeom>
          <a:noFill/>
        </p:spPr>
        <p:txBody>
          <a:bodyPr wrap="square" rtlCol="0">
            <a:noAutofit/>
          </a:bodyPr>
          <a:p>
            <a:pPr indent="457200"/>
            <a:r>
              <a:rPr sz="1600" b="1" dirty="0">
                <a:solidFill>
                  <a:schemeClr val="tx1"/>
                </a:solidFill>
                <a:latin typeface="微软雅黑" panose="020B0503020204020204" charset="-122"/>
                <a:ea typeface="微软雅黑" panose="020B0503020204020204" charset="-122"/>
              </a:rPr>
              <a:t>SAM：</a:t>
            </a:r>
            <a:r>
              <a:rPr sz="1600" dirty="0">
                <a:solidFill>
                  <a:schemeClr val="tx1"/>
                </a:solidFill>
                <a:latin typeface="微软雅黑" panose="020B0503020204020204" charset="-122"/>
                <a:ea typeface="微软雅黑" panose="020B0503020204020204" charset="-122"/>
              </a:rPr>
              <a:t>在分割任务中表现出色，尤其擅长通过交互式提示适应各种领域，</a:t>
            </a:r>
            <a:endParaRPr sz="1600" dirty="0">
              <a:solidFill>
                <a:schemeClr val="tx1"/>
              </a:solidFill>
              <a:latin typeface="微软雅黑" panose="020B0503020204020204" charset="-122"/>
              <a:ea typeface="微软雅黑" panose="020B0503020204020204" charset="-122"/>
            </a:endParaRPr>
          </a:p>
          <a:p>
            <a:pPr indent="457200"/>
            <a:r>
              <a:rPr sz="1600" dirty="0">
                <a:solidFill>
                  <a:schemeClr val="tx1"/>
                </a:solidFill>
                <a:latin typeface="微软雅黑" panose="020B0503020204020204" charset="-122"/>
                <a:ea typeface="微软雅黑" panose="020B0503020204020204" charset="-122"/>
              </a:rPr>
              <a:t>但缺乏识别分割区域的能力。</a:t>
            </a:r>
            <a:endParaRPr sz="1600" dirty="0">
              <a:solidFill>
                <a:schemeClr val="tx1"/>
              </a:solidFill>
              <a:latin typeface="微软雅黑" panose="020B0503020204020204" charset="-122"/>
              <a:ea typeface="微软雅黑" panose="020B0503020204020204" charset="-122"/>
            </a:endParaRPr>
          </a:p>
          <a:p>
            <a:pPr indent="457200"/>
            <a:r>
              <a:rPr sz="1600" b="1" dirty="0">
                <a:solidFill>
                  <a:schemeClr val="tx1"/>
                </a:solidFill>
                <a:latin typeface="微软雅黑" panose="020B0503020204020204" charset="-122"/>
                <a:ea typeface="微软雅黑" panose="020B0503020204020204" charset="-122"/>
              </a:rPr>
              <a:t>CLIP：</a:t>
            </a:r>
            <a:r>
              <a:rPr sz="1600" dirty="0">
                <a:solidFill>
                  <a:schemeClr val="tx1"/>
                </a:solidFill>
                <a:latin typeface="微软雅黑" panose="020B0503020204020204" charset="-122"/>
                <a:ea typeface="微软雅黑" panose="020B0503020204020204" charset="-122"/>
              </a:rPr>
              <a:t>以其零样本识别能力著称，通过数十亿图文对训练，但在密集预测</a:t>
            </a:r>
            <a:endParaRPr sz="1600" dirty="0">
              <a:solidFill>
                <a:schemeClr val="tx1"/>
              </a:solidFill>
              <a:latin typeface="微软雅黑" panose="020B0503020204020204" charset="-122"/>
              <a:ea typeface="微软雅黑" panose="020B0503020204020204" charset="-122"/>
            </a:endParaRPr>
          </a:p>
          <a:p>
            <a:pPr indent="457200"/>
            <a:r>
              <a:rPr sz="1600" dirty="0">
                <a:solidFill>
                  <a:schemeClr val="tx1"/>
                </a:solidFill>
                <a:latin typeface="微软雅黑" panose="020B0503020204020204" charset="-122"/>
                <a:ea typeface="微软雅黑" panose="020B0503020204020204" charset="-122"/>
              </a:rPr>
              <a:t>任务（如分割）中的表现受限。</a:t>
            </a:r>
            <a:endParaRPr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4"/>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5"/>
            </p:custDataLst>
          </p:nvPr>
        </p:nvSpPr>
        <p:spPr>
          <a:xfrm>
            <a:off x="455295" y="348742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6"/>
            </p:custDataLst>
          </p:nvPr>
        </p:nvSpPr>
        <p:spPr>
          <a:xfrm>
            <a:off x="455295" y="50533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9" name="文本框 8"/>
          <p:cNvSpPr txBox="1"/>
          <p:nvPr/>
        </p:nvSpPr>
        <p:spPr>
          <a:xfrm>
            <a:off x="724535" y="5537200"/>
            <a:ext cx="10475595" cy="829945"/>
          </a:xfrm>
          <a:prstGeom prst="rect">
            <a:avLst/>
          </a:prstGeom>
          <a:noFill/>
        </p:spPr>
        <p:txBody>
          <a:bodyPr wrap="square" rtlCol="0" anchor="t">
            <a:spAutoFit/>
          </a:bodyPr>
          <a:p>
            <a:pPr marL="0" lvl="0" indent="0">
              <a:buNone/>
            </a:pPr>
            <a:r>
              <a:rPr lang="en-US" altLang="zh-CN" sz="1600" dirty="0">
                <a:latin typeface="微软雅黑" panose="020B0503020204020204" charset="-122"/>
                <a:ea typeface="微软雅黑" panose="020B0503020204020204" charset="-122"/>
                <a:sym typeface="+mn-ea"/>
              </a:rPr>
              <a:t>通过SAM2CLIP和CLIP2SAM两个模块，实现了SAM和CLIP之间的有效知识迁移，显著提升了模型在分割和识别任务上的性能</a:t>
            </a:r>
            <a:endParaRPr lang="en-US" altLang="zh-CN" sz="1600" dirty="0">
              <a:latin typeface="微软雅黑" panose="020B0503020204020204" charset="-122"/>
              <a:ea typeface="微软雅黑" panose="020B0503020204020204" charset="-122"/>
              <a:sym typeface="+mn-ea"/>
            </a:endParaRPr>
          </a:p>
          <a:p>
            <a:pPr marL="0" lvl="0" indent="0">
              <a:buNone/>
            </a:pPr>
            <a:endParaRPr lang="zh-CN" altLang="en-US" sz="1600" dirty="0">
              <a:latin typeface="微软雅黑" panose="020B0503020204020204" charset="-122"/>
              <a:ea typeface="微软雅黑" panose="020B0503020204020204" charset="-122"/>
              <a:sym typeface="+mn-ea"/>
            </a:endParaRPr>
          </a:p>
        </p:txBody>
      </p:sp>
      <p:sp>
        <p:nvSpPr>
          <p:cNvPr id="10" name="文本框 9"/>
          <p:cNvSpPr txBox="1"/>
          <p:nvPr/>
        </p:nvSpPr>
        <p:spPr>
          <a:xfrm>
            <a:off x="286385" y="1457325"/>
            <a:ext cx="4709160" cy="603885"/>
          </a:xfrm>
          <a:prstGeom prst="rect">
            <a:avLst/>
          </a:prstGeom>
          <a:noFill/>
        </p:spPr>
        <p:txBody>
          <a:bodyPr wrap="square" rtlCol="0">
            <a:noAutofit/>
          </a:bodyPr>
          <a:p>
            <a:pPr indent="457200"/>
            <a:r>
              <a:rPr lang="zh-CN" sz="1600" dirty="0">
                <a:solidFill>
                  <a:schemeClr val="tx1"/>
                </a:solidFill>
                <a:latin typeface="微软雅黑" panose="020B0503020204020204" charset="-122"/>
                <a:ea typeface="微软雅黑" panose="020B0503020204020204" charset="-122"/>
              </a:rPr>
              <a:t>结合Segment Anything Model (SAM)和</a:t>
            </a:r>
            <a:endParaRPr lang="zh-CN" sz="1600" dirty="0">
              <a:solidFill>
                <a:schemeClr val="tx1"/>
              </a:solidFill>
              <a:latin typeface="微软雅黑" panose="020B0503020204020204" charset="-122"/>
              <a:ea typeface="微软雅黑" panose="020B0503020204020204" charset="-122"/>
            </a:endParaRPr>
          </a:p>
          <a:p>
            <a:pPr indent="457200"/>
            <a:r>
              <a:rPr lang="zh-CN" sz="1600" dirty="0">
                <a:solidFill>
                  <a:schemeClr val="tx1"/>
                </a:solidFill>
                <a:latin typeface="微软雅黑" panose="020B0503020204020204" charset="-122"/>
                <a:ea typeface="微软雅黑" panose="020B0503020204020204" charset="-122"/>
              </a:rPr>
              <a:t>CLIP两个视觉基础模型的优点</a:t>
            </a:r>
            <a:endParaRPr lang="zh-CN" sz="16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05105" y="3982085"/>
            <a:ext cx="7710805" cy="1276350"/>
          </a:xfrm>
          <a:prstGeom prst="rect">
            <a:avLst/>
          </a:prstGeom>
          <a:noFill/>
        </p:spPr>
        <p:txBody>
          <a:bodyPr wrap="square" rtlCol="0">
            <a:noAutofit/>
          </a:bodyPr>
          <a:p>
            <a:pPr marL="0" lvl="0" indent="457200" algn="l">
              <a:buNone/>
            </a:pPr>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输入的图片分解成多尺度的特征后经由</a:t>
            </a:r>
            <a:r>
              <a:rPr lang="en-US" altLang="zh-CN" sz="1600" dirty="0">
                <a:solidFill>
                  <a:schemeClr val="tx1"/>
                </a:solidFill>
                <a:latin typeface="微软雅黑" panose="020B0503020204020204" charset="-122"/>
                <a:ea typeface="微软雅黑" panose="020B0503020204020204" charset="-122"/>
              </a:rPr>
              <a:t>CLIP2SAM模块</a:t>
            </a:r>
            <a:r>
              <a:rPr lang="zh-CN" altLang="en-US" sz="1600" dirty="0">
                <a:solidFill>
                  <a:schemeClr val="tx1"/>
                </a:solidFill>
                <a:latin typeface="微软雅黑" panose="020B0503020204020204" charset="-122"/>
                <a:ea typeface="微软雅黑" panose="020B0503020204020204" charset="-122"/>
              </a:rPr>
              <a:t>（将</a:t>
            </a:r>
            <a:r>
              <a:rPr lang="en-US" altLang="zh-CN" sz="1600" dirty="0">
                <a:solidFill>
                  <a:schemeClr val="tx1"/>
                </a:solidFill>
                <a:latin typeface="微软雅黑" panose="020B0503020204020204" charset="-122"/>
                <a:ea typeface="微软雅黑" panose="020B0503020204020204" charset="-122"/>
              </a:rPr>
              <a:t>CLIP</a:t>
            </a:r>
            <a:r>
              <a:rPr lang="zh-CN" altLang="en-US" sz="1600" dirty="0">
                <a:solidFill>
                  <a:schemeClr val="tx1"/>
                </a:solidFill>
                <a:latin typeface="微软雅黑" panose="020B0503020204020204" charset="-122"/>
                <a:ea typeface="微软雅黑" panose="020B0503020204020204" charset="-122"/>
              </a:rPr>
              <a:t>的知识迁移</a:t>
            </a:r>
            <a:endParaRPr lang="zh-CN" altLang="en-US" sz="1600" dirty="0">
              <a:solidFill>
                <a:schemeClr val="tx1"/>
              </a:solidFill>
              <a:latin typeface="微软雅黑" panose="020B0503020204020204" charset="-122"/>
              <a:ea typeface="微软雅黑" panose="020B0503020204020204" charset="-122"/>
            </a:endParaRPr>
          </a:p>
          <a:p>
            <a:pPr marL="0" lvl="0" indent="457200" algn="l">
              <a:buNone/>
            </a:pPr>
            <a:r>
              <a:rPr lang="zh-CN" altLang="en-US" sz="1600" dirty="0">
                <a:solidFill>
                  <a:schemeClr val="tx1"/>
                </a:solidFill>
                <a:latin typeface="微软雅黑" panose="020B0503020204020204" charset="-122"/>
                <a:ea typeface="微软雅黑" panose="020B0503020204020204" charset="-122"/>
              </a:rPr>
              <a:t>到</a:t>
            </a:r>
            <a:r>
              <a:rPr lang="en-US" altLang="zh-CN" sz="1600" dirty="0">
                <a:solidFill>
                  <a:schemeClr val="tx1"/>
                </a:solidFill>
                <a:latin typeface="微软雅黑" panose="020B0503020204020204" charset="-122"/>
                <a:ea typeface="微软雅黑" panose="020B0503020204020204" charset="-122"/>
              </a:rPr>
              <a:t>SAM</a:t>
            </a:r>
            <a:r>
              <a:rPr lang="zh-CN" altLang="en-US" sz="1600" dirty="0">
                <a:solidFill>
                  <a:schemeClr val="tx1"/>
                </a:solidFill>
                <a:latin typeface="微软雅黑" panose="020B0503020204020204" charset="-122"/>
                <a:ea typeface="微软雅黑" panose="020B0503020204020204" charset="-122"/>
              </a:rPr>
              <a:t>中），增强模块的识别能力，</a:t>
            </a:r>
            <a:endParaRPr lang="zh-CN" altLang="en-US" sz="1600" dirty="0">
              <a:solidFill>
                <a:schemeClr val="tx1"/>
              </a:solidFill>
              <a:latin typeface="微软雅黑" panose="020B0503020204020204" charset="-122"/>
              <a:ea typeface="微软雅黑" panose="020B0503020204020204" charset="-122"/>
            </a:endParaRPr>
          </a:p>
          <a:p>
            <a:pPr marL="0" lvl="0" indent="457200" algn="l">
              <a:buNone/>
            </a:pPr>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输入的图片分解出的多尺度特征经由SAM2CLIP模块（将</a:t>
            </a:r>
            <a:r>
              <a:rPr lang="en-US" altLang="zh-CN" sz="1600" dirty="0">
                <a:solidFill>
                  <a:schemeClr val="tx1"/>
                </a:solidFill>
                <a:latin typeface="微软雅黑" panose="020B0503020204020204" charset="-122"/>
                <a:ea typeface="微软雅黑" panose="020B0503020204020204" charset="-122"/>
              </a:rPr>
              <a:t>SAM</a:t>
            </a:r>
            <a:r>
              <a:rPr lang="zh-CN" altLang="en-US" sz="1600" dirty="0">
                <a:solidFill>
                  <a:schemeClr val="tx1"/>
                </a:solidFill>
                <a:latin typeface="微软雅黑" panose="020B0503020204020204" charset="-122"/>
                <a:ea typeface="微软雅黑" panose="020B0503020204020204" charset="-122"/>
              </a:rPr>
              <a:t>的知识迁移到</a:t>
            </a:r>
            <a:endParaRPr lang="zh-CN" altLang="en-US" sz="1600" dirty="0">
              <a:solidFill>
                <a:schemeClr val="tx1"/>
              </a:solidFill>
              <a:latin typeface="微软雅黑" panose="020B0503020204020204" charset="-122"/>
              <a:ea typeface="微软雅黑" panose="020B0503020204020204" charset="-122"/>
            </a:endParaRPr>
          </a:p>
          <a:p>
            <a:pPr marL="0" lvl="0" indent="457200" algn="l">
              <a:buNone/>
            </a:pPr>
            <a:r>
              <a:rPr lang="en-US" altLang="zh-CN" sz="1600" dirty="0">
                <a:solidFill>
                  <a:schemeClr val="tx1"/>
                </a:solidFill>
                <a:latin typeface="微软雅黑" panose="020B0503020204020204" charset="-122"/>
                <a:ea typeface="微软雅黑" panose="020B0503020204020204" charset="-122"/>
              </a:rPr>
              <a:t>CLIP</a:t>
            </a:r>
            <a:r>
              <a:rPr lang="zh-CN" altLang="en-US" sz="1600" dirty="0">
                <a:solidFill>
                  <a:schemeClr val="tx1"/>
                </a:solidFill>
                <a:latin typeface="微软雅黑" panose="020B0503020204020204" charset="-122"/>
                <a:ea typeface="微软雅黑" panose="020B0503020204020204" charset="-122"/>
              </a:rPr>
              <a:t>），然后经过适配器对齐特征</a:t>
            </a:r>
            <a:endParaRPr lang="zh-CN" altLang="en-US" sz="1600" dirty="0">
              <a:solidFill>
                <a:schemeClr val="tx1"/>
              </a:solidFill>
              <a:latin typeface="微软雅黑" panose="020B0503020204020204" charset="-122"/>
              <a:ea typeface="微软雅黑" panose="020B0503020204020204" charset="-122"/>
            </a:endParaRPr>
          </a:p>
          <a:p>
            <a:pPr marL="0" lvl="0" indent="457200" algn="l">
              <a:buNone/>
            </a:pPr>
            <a:r>
              <a:rPr lang="en-US" altLang="zh-CN" sz="1600" dirty="0">
                <a:solidFill>
                  <a:schemeClr val="tx1"/>
                </a:solidFill>
                <a:latin typeface="微软雅黑" panose="020B0503020204020204" charset="-122"/>
                <a:ea typeface="微软雅黑" panose="020B0503020204020204" charset="-122"/>
              </a:rPr>
              <a:t>3.</a:t>
            </a:r>
            <a:r>
              <a:rPr lang="zh-CN" altLang="en-US" sz="1600" dirty="0">
                <a:solidFill>
                  <a:schemeClr val="tx1"/>
                </a:solidFill>
                <a:latin typeface="微软雅黑" panose="020B0503020204020204" charset="-122"/>
                <a:ea typeface="微软雅黑" panose="020B0503020204020204" charset="-122"/>
              </a:rPr>
              <a:t>最后经过</a:t>
            </a:r>
            <a:r>
              <a:rPr lang="en-US" altLang="zh-CN" sz="1600" dirty="0">
                <a:solidFill>
                  <a:schemeClr val="tx1"/>
                </a:solidFill>
                <a:latin typeface="微软雅黑" panose="020B0503020204020204" charset="-122"/>
                <a:ea typeface="微软雅黑" panose="020B0503020204020204" charset="-122"/>
              </a:rPr>
              <a:t>SAM decoder</a:t>
            </a:r>
            <a:r>
              <a:rPr lang="zh-CN" altLang="en-US" sz="1600" dirty="0">
                <a:solidFill>
                  <a:schemeClr val="tx1"/>
                </a:solidFill>
                <a:latin typeface="微软雅黑" panose="020B0503020204020204" charset="-122"/>
                <a:ea typeface="微软雅黑" panose="020B0503020204020204" charset="-122"/>
              </a:rPr>
              <a:t>输出</a:t>
            </a:r>
            <a:r>
              <a:rPr lang="en-US" altLang="zh-CN" sz="1600" dirty="0">
                <a:solidFill>
                  <a:schemeClr val="tx1"/>
                </a:solidFill>
                <a:latin typeface="微软雅黑" panose="020B0503020204020204" charset="-122"/>
                <a:ea typeface="微软雅黑" panose="020B0503020204020204" charset="-122"/>
              </a:rPr>
              <a:t>label</a:t>
            </a:r>
            <a:r>
              <a:rPr lang="zh-CN" altLang="en-US" sz="1600" dirty="0">
                <a:solidFill>
                  <a:schemeClr val="tx1"/>
                </a:solidFill>
                <a:latin typeface="微软雅黑" panose="020B0503020204020204" charset="-122"/>
                <a:ea typeface="微软雅黑" panose="020B0503020204020204" charset="-122"/>
              </a:rPr>
              <a:t>和</a:t>
            </a:r>
            <a:r>
              <a:rPr lang="en-US" altLang="zh-CN" sz="1600" dirty="0">
                <a:solidFill>
                  <a:schemeClr val="tx1"/>
                </a:solidFill>
                <a:latin typeface="微软雅黑" panose="020B0503020204020204" charset="-122"/>
                <a:ea typeface="微软雅黑" panose="020B0503020204020204" charset="-122"/>
              </a:rPr>
              <a:t>mask</a:t>
            </a:r>
            <a:endParaRPr lang="zh-CN" altLang="en-US"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03</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3600" dirty="0">
                <a:solidFill>
                  <a:srgbClr val="383987"/>
                </a:solidFill>
                <a:latin typeface="微软雅黑" panose="020B0503020204020204" charset="-122"/>
                <a:ea typeface="微软雅黑" panose="020B0503020204020204" charset="-122"/>
                <a:sym typeface="+mn-ea"/>
              </a:rPr>
              <a:t>Uni3DETR </a:t>
            </a:r>
            <a:r>
              <a:rPr lang="zh-CN" altLang="en-US" sz="3600" dirty="0">
                <a:solidFill>
                  <a:srgbClr val="383987"/>
                </a:solidFill>
                <a:latin typeface="微软雅黑" panose="020B0503020204020204" charset="-122"/>
                <a:ea typeface="微软雅黑" panose="020B0503020204020204" charset="-122"/>
                <a:sym typeface="+mn-ea"/>
              </a:rPr>
              <a:t>复现</a:t>
            </a:r>
            <a:endParaRPr lang="zh-CN" altLang="en-US"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55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项目整体阅读分析</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3.uni3detr </a:t>
            </a:r>
            <a:r>
              <a:rPr lang="zh-CN" altLang="en-US" sz="1800" dirty="0">
                <a:effectLst/>
                <a:latin typeface="微软雅黑" panose="020B0503020204020204" charset="-122"/>
                <a:ea typeface="微软雅黑" panose="020B0503020204020204" charset="-122"/>
              </a:rPr>
              <a:t>复现</a:t>
            </a:r>
            <a:endParaRPr lang="zh-CN" altLang="en-US" sz="1800" dirty="0">
              <a:effectLst/>
              <a:latin typeface="微软雅黑" panose="020B0503020204020204" charset="-122"/>
              <a:ea typeface="微软雅黑" panose="020B0503020204020204" charset="-122"/>
              <a:sym typeface="+mn-ea"/>
            </a:endParaRPr>
          </a:p>
        </p:txBody>
      </p:sp>
      <p:pic>
        <p:nvPicPr>
          <p:cNvPr id="12" name="图片 11"/>
          <p:cNvPicPr>
            <a:picLocks noChangeAspect="1"/>
          </p:cNvPicPr>
          <p:nvPr/>
        </p:nvPicPr>
        <p:blipFill>
          <a:blip r:embed="rId2"/>
          <a:stretch>
            <a:fillRect/>
          </a:stretch>
        </p:blipFill>
        <p:spPr>
          <a:xfrm>
            <a:off x="0" y="1000760"/>
            <a:ext cx="2647950" cy="5857875"/>
          </a:xfrm>
          <a:prstGeom prst="rect">
            <a:avLst/>
          </a:prstGeom>
        </p:spPr>
      </p:pic>
      <p:sp>
        <p:nvSpPr>
          <p:cNvPr id="14" name="文本框 13"/>
          <p:cNvSpPr txBox="1"/>
          <p:nvPr/>
        </p:nvSpPr>
        <p:spPr>
          <a:xfrm>
            <a:off x="3503295" y="601980"/>
            <a:ext cx="6096000" cy="337185"/>
          </a:xfrm>
          <a:prstGeom prst="rect">
            <a:avLst/>
          </a:prstGeom>
          <a:noFill/>
        </p:spPr>
        <p:txBody>
          <a:bodyPr wrap="square" rtlCol="0" anchor="t">
            <a:spAutoFit/>
          </a:bodyPr>
          <a:p>
            <a:pPr indent="457200"/>
            <a:r>
              <a:rPr lang="en-US" altLang="zh-CN" sz="1600" dirty="0">
                <a:latin typeface="微软雅黑" panose="020B0503020204020204" charset="-122"/>
                <a:ea typeface="微软雅黑" panose="020B0503020204020204" charset="-122"/>
                <a:sym typeface="+mn-ea"/>
              </a:rPr>
              <a:t>eval_metric.py:uni3detr </a:t>
            </a:r>
            <a:r>
              <a:rPr lang="zh-CN" altLang="en-US" sz="1600" dirty="0">
                <a:latin typeface="微软雅黑" panose="020B0503020204020204" charset="-122"/>
                <a:ea typeface="微软雅黑" panose="020B0503020204020204" charset="-122"/>
                <a:sym typeface="+mn-ea"/>
              </a:rPr>
              <a:t>定义的读取模型并且评估的</a:t>
            </a:r>
            <a:r>
              <a:rPr lang="en-US" altLang="zh-CN" sz="1600" dirty="0">
                <a:latin typeface="微软雅黑" panose="020B0503020204020204" charset="-122"/>
                <a:ea typeface="微软雅黑" panose="020B0503020204020204" charset="-122"/>
                <a:sym typeface="+mn-ea"/>
              </a:rPr>
              <a:t>py</a:t>
            </a:r>
            <a:endParaRPr lang="en-US" altLang="zh-CN" sz="1600" dirty="0">
              <a:latin typeface="微软雅黑" panose="020B0503020204020204" charset="-122"/>
              <a:ea typeface="微软雅黑" panose="020B0503020204020204" charset="-122"/>
              <a:sym typeface="+mn-ea"/>
            </a:endParaRPr>
          </a:p>
        </p:txBody>
      </p:sp>
      <p:cxnSp>
        <p:nvCxnSpPr>
          <p:cNvPr id="17" name="肘形连接符 16"/>
          <p:cNvCxnSpPr/>
          <p:nvPr/>
        </p:nvCxnSpPr>
        <p:spPr>
          <a:xfrm flipV="1">
            <a:off x="2642870" y="755015"/>
            <a:ext cx="1403350" cy="1369060"/>
          </a:xfrm>
          <a:prstGeom prst="bentConnector3">
            <a:avLst>
              <a:gd name="adj1" fmla="val 50045"/>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肘形连接符 18"/>
          <p:cNvCxnSpPr/>
          <p:nvPr/>
        </p:nvCxnSpPr>
        <p:spPr>
          <a:xfrm>
            <a:off x="2732405" y="4443095"/>
            <a:ext cx="1892300" cy="1869440"/>
          </a:xfrm>
          <a:prstGeom prst="bentConnector3">
            <a:avLst>
              <a:gd name="adj1" fmla="val 50034"/>
            </a:avLst>
          </a:prstGeom>
          <a:ln>
            <a:tailEnd type="arrow"/>
          </a:ln>
        </p:spPr>
        <p:style>
          <a:lnRef idx="2">
            <a:schemeClr val="accent1"/>
          </a:lnRef>
          <a:fillRef idx="0">
            <a:srgbClr val="FFFFFF"/>
          </a:fillRef>
          <a:effectRef idx="0">
            <a:srgbClr val="FFFFFF"/>
          </a:effectRef>
          <a:fontRef idx="minor">
            <a:schemeClr val="tx1"/>
          </a:fontRef>
        </p:style>
      </p:cxnSp>
      <p:sp>
        <p:nvSpPr>
          <p:cNvPr id="20" name="文本框 19"/>
          <p:cNvSpPr txBox="1"/>
          <p:nvPr/>
        </p:nvSpPr>
        <p:spPr>
          <a:xfrm>
            <a:off x="4709160" y="5721350"/>
            <a:ext cx="7280275" cy="829945"/>
          </a:xfrm>
          <a:prstGeom prst="rect">
            <a:avLst/>
          </a:prstGeom>
          <a:noFill/>
        </p:spPr>
        <p:txBody>
          <a:bodyPr wrap="square" rtlCol="0" anchor="t">
            <a:spAutoFit/>
          </a:bodyPr>
          <a:p>
            <a:pPr indent="457200"/>
            <a:r>
              <a:rPr lang="en-US" altLang="zh-CN" sz="1600" dirty="0">
                <a:latin typeface="微软雅黑" panose="020B0503020204020204" charset="-122"/>
                <a:ea typeface="微软雅黑" panose="020B0503020204020204" charset="-122"/>
                <a:sym typeface="+mn-ea"/>
              </a:rPr>
              <a:t>projects</a:t>
            </a:r>
            <a:r>
              <a:rPr lang="zh-CN" altLang="en-US" sz="1600" dirty="0">
                <a:latin typeface="微软雅黑" panose="020B0503020204020204" charset="-122"/>
                <a:ea typeface="微软雅黑" panose="020B0503020204020204" charset="-122"/>
                <a:sym typeface="+mn-ea"/>
              </a:rPr>
              <a:t>文件夹</a:t>
            </a:r>
            <a:r>
              <a:rPr lang="en-US" altLang="zh-CN" sz="1600" dirty="0">
                <a:latin typeface="微软雅黑" panose="020B0503020204020204" charset="-122"/>
                <a:ea typeface="微软雅黑" panose="020B0503020204020204" charset="-122"/>
                <a:sym typeface="+mn-ea"/>
              </a:rPr>
              <a:t>:</a:t>
            </a:r>
            <a:r>
              <a:rPr lang="zh-CN" altLang="en-US" sz="1600" dirty="0">
                <a:latin typeface="微软雅黑" panose="020B0503020204020204" charset="-122"/>
                <a:ea typeface="微软雅黑" panose="020B0503020204020204" charset="-122"/>
                <a:sym typeface="+mn-ea"/>
              </a:rPr>
              <a:t>里面包含</a:t>
            </a:r>
            <a:r>
              <a:rPr lang="en-US" altLang="zh-CN" sz="1600" dirty="0">
                <a:latin typeface="微软雅黑" panose="020B0503020204020204" charset="-122"/>
                <a:ea typeface="微软雅黑" panose="020B0503020204020204" charset="-122"/>
                <a:sym typeface="+mn-ea"/>
              </a:rPr>
              <a:t>mmdet3d</a:t>
            </a:r>
            <a:r>
              <a:rPr lang="zh-CN" altLang="en-US" sz="1600" dirty="0">
                <a:latin typeface="微软雅黑" panose="020B0503020204020204" charset="-122"/>
                <a:ea typeface="微软雅黑" panose="020B0503020204020204" charset="-122"/>
                <a:sym typeface="+mn-ea"/>
              </a:rPr>
              <a:t>，是</a:t>
            </a:r>
            <a:r>
              <a:rPr lang="en-US" altLang="zh-CN" sz="1600" dirty="0">
                <a:latin typeface="微软雅黑" panose="020B0503020204020204" charset="-122"/>
                <a:ea typeface="微软雅黑" panose="020B0503020204020204" charset="-122"/>
                <a:sym typeface="+mn-ea"/>
              </a:rPr>
              <a:t>3d detection</a:t>
            </a:r>
            <a:r>
              <a:rPr lang="zh-CN" altLang="en-US" sz="1600" dirty="0">
                <a:latin typeface="微软雅黑" panose="020B0503020204020204" charset="-122"/>
                <a:ea typeface="微软雅黑" panose="020B0503020204020204" charset="-122"/>
                <a:sym typeface="+mn-ea"/>
              </a:rPr>
              <a:t>的</a:t>
            </a:r>
            <a:r>
              <a:rPr lang="en-US" altLang="zh-CN" sz="1600" dirty="0">
                <a:latin typeface="微软雅黑" panose="020B0503020204020204" charset="-122"/>
                <a:ea typeface="微软雅黑" panose="020B0503020204020204" charset="-122"/>
                <a:sym typeface="+mn-ea"/>
              </a:rPr>
              <a:t> baseline</a:t>
            </a:r>
            <a:r>
              <a:rPr lang="zh-CN" altLang="en-US" sz="1600" dirty="0">
                <a:latin typeface="微软雅黑" panose="020B0503020204020204" charset="-122"/>
                <a:ea typeface="微软雅黑" panose="020B0503020204020204" charset="-122"/>
                <a:sym typeface="+mn-ea"/>
              </a:rPr>
              <a:t>。复现就打算从这里面开始</a:t>
            </a:r>
            <a:r>
              <a:rPr lang="en-US" altLang="zh-CN" sz="1600" dirty="0">
                <a:latin typeface="微软雅黑" panose="020B0503020204020204" charset="-122"/>
                <a:ea typeface="微软雅黑" panose="020B0503020204020204" charset="-122"/>
                <a:sym typeface="+mn-ea"/>
              </a:rPr>
              <a:t>,uni3detr</a:t>
            </a:r>
            <a:r>
              <a:rPr lang="zh-CN" altLang="en-US" sz="1600" dirty="0">
                <a:latin typeface="微软雅黑" panose="020B0503020204020204" charset="-122"/>
                <a:ea typeface="微软雅黑" panose="020B0503020204020204" charset="-122"/>
                <a:sym typeface="+mn-ea"/>
              </a:rPr>
              <a:t>提出的可学习的参考点和非可学习的参考点也在里面的</a:t>
            </a:r>
            <a:r>
              <a:rPr lang="en-US" altLang="zh-CN" sz="1600" dirty="0">
                <a:latin typeface="微软雅黑" panose="020B0503020204020204" charset="-122"/>
                <a:ea typeface="微软雅黑" panose="020B0503020204020204" charset="-122"/>
                <a:sym typeface="+mn-ea"/>
              </a:rPr>
              <a:t>models</a:t>
            </a:r>
            <a:r>
              <a:rPr lang="zh-CN" altLang="en-US" sz="1600" dirty="0">
                <a:latin typeface="微软雅黑" panose="020B0503020204020204" charset="-122"/>
                <a:ea typeface="微软雅黑" panose="020B0503020204020204" charset="-122"/>
                <a:sym typeface="+mn-ea"/>
              </a:rPr>
              <a:t>文件夹</a:t>
            </a:r>
            <a:endParaRPr lang="zh-CN" altLang="en-US" sz="1600" dirty="0">
              <a:latin typeface="微软雅黑" panose="020B0503020204020204" charset="-122"/>
              <a:ea typeface="微软雅黑" panose="020B0503020204020204" charset="-122"/>
              <a:sym typeface="+mn-ea"/>
            </a:endParaRPr>
          </a:p>
        </p:txBody>
      </p:sp>
      <p:cxnSp>
        <p:nvCxnSpPr>
          <p:cNvPr id="21" name="肘形连接符 20"/>
          <p:cNvCxnSpPr>
            <a:stCxn id="24" idx="2"/>
          </p:cNvCxnSpPr>
          <p:nvPr/>
        </p:nvCxnSpPr>
        <p:spPr>
          <a:xfrm rot="10800000" flipH="1">
            <a:off x="2873375" y="1395730"/>
            <a:ext cx="2330450" cy="1168400"/>
          </a:xfrm>
          <a:prstGeom prst="bentConnector3">
            <a:avLst>
              <a:gd name="adj1" fmla="val 44168"/>
            </a:avLst>
          </a:prstGeom>
          <a:ln>
            <a:tailEnd type="arrow"/>
          </a:ln>
        </p:spPr>
        <p:style>
          <a:lnRef idx="2">
            <a:schemeClr val="accent1"/>
          </a:lnRef>
          <a:fillRef idx="0">
            <a:srgbClr val="FFFFFF"/>
          </a:fillRef>
          <a:effectRef idx="0">
            <a:srgbClr val="FFFFFF"/>
          </a:effectRef>
          <a:fontRef idx="minor">
            <a:schemeClr val="tx1"/>
          </a:fontRef>
        </p:style>
      </p:cxnSp>
      <p:sp>
        <p:nvSpPr>
          <p:cNvPr id="22" name="文本框 21"/>
          <p:cNvSpPr txBox="1"/>
          <p:nvPr/>
        </p:nvSpPr>
        <p:spPr>
          <a:xfrm>
            <a:off x="4863465" y="1255395"/>
            <a:ext cx="6096000" cy="337185"/>
          </a:xfrm>
          <a:prstGeom prst="rect">
            <a:avLst/>
          </a:prstGeom>
          <a:noFill/>
        </p:spPr>
        <p:txBody>
          <a:bodyPr wrap="square" rtlCol="0" anchor="t">
            <a:spAutoFit/>
          </a:bodyPr>
          <a:p>
            <a:pPr indent="457200"/>
            <a:r>
              <a:rPr lang="zh-CN" sz="1600" dirty="0">
                <a:latin typeface="微软雅黑" panose="020B0503020204020204" charset="-122"/>
                <a:ea typeface="微软雅黑" panose="020B0503020204020204" charset="-122"/>
                <a:sym typeface="+mn-ea"/>
              </a:rPr>
              <a:t>转换数据集，转换出</a:t>
            </a:r>
            <a:r>
              <a:rPr lang="en-US" altLang="zh-CN" sz="1600" dirty="0">
                <a:latin typeface="微软雅黑" panose="020B0503020204020204" charset="-122"/>
                <a:ea typeface="微软雅黑" panose="020B0503020204020204" charset="-122"/>
                <a:sym typeface="+mn-ea"/>
              </a:rPr>
              <a:t>2d</a:t>
            </a:r>
            <a:r>
              <a:rPr lang="zh-CN" altLang="en-US" sz="1600" dirty="0">
                <a:latin typeface="微软雅黑" panose="020B0503020204020204" charset="-122"/>
                <a:ea typeface="微软雅黑" panose="020B0503020204020204" charset="-122"/>
                <a:sym typeface="+mn-ea"/>
              </a:rPr>
              <a:t>图和</a:t>
            </a:r>
            <a:r>
              <a:rPr lang="en-US" altLang="zh-CN" sz="1600" dirty="0">
                <a:latin typeface="微软雅黑" panose="020B0503020204020204" charset="-122"/>
                <a:ea typeface="微软雅黑" panose="020B0503020204020204" charset="-122"/>
                <a:sym typeface="+mn-ea"/>
              </a:rPr>
              <a:t>ground-truth</a:t>
            </a:r>
            <a:endParaRPr lang="en-US" altLang="zh-CN" sz="1600" dirty="0">
              <a:latin typeface="微软雅黑" panose="020B0503020204020204" charset="-122"/>
              <a:ea typeface="微软雅黑" panose="020B0503020204020204" charset="-122"/>
              <a:sym typeface="+mn-ea"/>
            </a:endParaRPr>
          </a:p>
        </p:txBody>
      </p:sp>
      <p:sp>
        <p:nvSpPr>
          <p:cNvPr id="24" name="右中括号 23"/>
          <p:cNvSpPr/>
          <p:nvPr/>
        </p:nvSpPr>
        <p:spPr>
          <a:xfrm>
            <a:off x="2662555" y="2339340"/>
            <a:ext cx="210820" cy="448945"/>
          </a:xfrm>
          <a:prstGeom prst="rightBracke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26" name="肘形连接符 25"/>
          <p:cNvCxnSpPr>
            <a:stCxn id="27" idx="2"/>
          </p:cNvCxnSpPr>
          <p:nvPr/>
        </p:nvCxnSpPr>
        <p:spPr>
          <a:xfrm rot="10800000" flipH="1">
            <a:off x="2887980" y="2931795"/>
            <a:ext cx="2595245" cy="710565"/>
          </a:xfrm>
          <a:prstGeom prst="bentConnector3">
            <a:avLst>
              <a:gd name="adj1" fmla="val 61169"/>
            </a:avLst>
          </a:prstGeom>
          <a:ln>
            <a:tailEnd type="arrow"/>
          </a:ln>
        </p:spPr>
        <p:style>
          <a:lnRef idx="2">
            <a:schemeClr val="accent1"/>
          </a:lnRef>
          <a:fillRef idx="0">
            <a:srgbClr val="FFFFFF"/>
          </a:fillRef>
          <a:effectRef idx="0">
            <a:srgbClr val="FFFFFF"/>
          </a:effectRef>
          <a:fontRef idx="minor">
            <a:schemeClr val="tx1"/>
          </a:fontRef>
        </p:style>
      </p:cxnSp>
      <p:sp>
        <p:nvSpPr>
          <p:cNvPr id="27" name="右中括号 26"/>
          <p:cNvSpPr/>
          <p:nvPr/>
        </p:nvSpPr>
        <p:spPr>
          <a:xfrm>
            <a:off x="2677160" y="2951480"/>
            <a:ext cx="210820" cy="1381125"/>
          </a:xfrm>
          <a:prstGeom prst="rightBracket">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8" name="文本框 27"/>
          <p:cNvSpPr txBox="1"/>
          <p:nvPr/>
        </p:nvSpPr>
        <p:spPr>
          <a:xfrm>
            <a:off x="5300980" y="2747645"/>
            <a:ext cx="6096000" cy="337185"/>
          </a:xfrm>
          <a:prstGeom prst="rect">
            <a:avLst/>
          </a:prstGeom>
          <a:noFill/>
        </p:spPr>
        <p:txBody>
          <a:bodyPr wrap="square" rtlCol="0" anchor="t">
            <a:spAutoFit/>
          </a:bodyPr>
          <a:p>
            <a:pPr indent="457200"/>
            <a:r>
              <a:rPr lang="zh-CN" altLang="en-US" sz="1600" dirty="0">
                <a:latin typeface="微软雅黑" panose="020B0503020204020204" charset="-122"/>
                <a:ea typeface="微软雅黑" panose="020B0503020204020204" charset="-122"/>
                <a:sym typeface="+mn-ea"/>
              </a:rPr>
              <a:t>训练模型，暂存训练节点</a:t>
            </a:r>
            <a:endParaRPr lang="zh-CN" altLang="en-US" sz="1600" dirty="0">
              <a:latin typeface="微软雅黑" panose="020B0503020204020204" charset="-122"/>
              <a:ea typeface="微软雅黑" panose="020B0503020204020204"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14" y="601786"/>
            <a:ext cx="3519170" cy="398780"/>
          </a:xfrm>
          <a:prstGeom prst="rect">
            <a:avLst/>
          </a:prstGeom>
          <a:noFill/>
        </p:spPr>
        <p:txBody>
          <a:bodyPr wrap="none" rtlCol="0">
            <a:spAutoFit/>
          </a:bodyPr>
          <a:lstStyle/>
          <a:p>
            <a:pPr marL="342900" indent="-342900">
              <a:buFont typeface="Wingdings" panose="05000000000000000000" charset="0"/>
              <a:buChar char="n"/>
            </a:pPr>
            <a:r>
              <a:rPr lang="en-US" altLang="zh-CN" sz="2000" b="1" dirty="0">
                <a:latin typeface="微软雅黑" panose="020B0503020204020204" charset="-122"/>
                <a:ea typeface="微软雅黑" panose="020B0503020204020204" charset="-122"/>
              </a:rPr>
              <a:t>mmdet3d--</a:t>
            </a:r>
            <a:r>
              <a:rPr lang="zh-CN" altLang="en-US" sz="2000" b="1" dirty="0">
                <a:latin typeface="微软雅黑" panose="020B0503020204020204" charset="-122"/>
                <a:ea typeface="微软雅黑" panose="020B0503020204020204" charset="-122"/>
              </a:rPr>
              <a:t>匈牙利二分图</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3.uni3detr </a:t>
            </a:r>
            <a:r>
              <a:rPr lang="zh-CN" altLang="en-US" sz="1800" dirty="0">
                <a:effectLst/>
                <a:latin typeface="微软雅黑" panose="020B0503020204020204" charset="-122"/>
                <a:ea typeface="微软雅黑" panose="020B0503020204020204" charset="-122"/>
              </a:rPr>
              <a:t>复现</a:t>
            </a:r>
            <a:endParaRPr lang="zh-CN" altLang="en-US" sz="1800" dirty="0">
              <a:effectLst/>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2"/>
          <a:stretch>
            <a:fillRect/>
          </a:stretch>
        </p:blipFill>
        <p:spPr>
          <a:xfrm>
            <a:off x="303530" y="1120140"/>
            <a:ext cx="5427345" cy="1722120"/>
          </a:xfrm>
          <a:prstGeom prst="rect">
            <a:avLst/>
          </a:prstGeom>
        </p:spPr>
      </p:pic>
      <p:sp>
        <p:nvSpPr>
          <p:cNvPr id="20" name="文本框 19"/>
          <p:cNvSpPr txBox="1"/>
          <p:nvPr/>
        </p:nvSpPr>
        <p:spPr>
          <a:xfrm>
            <a:off x="303530" y="2957195"/>
            <a:ext cx="5319395" cy="583565"/>
          </a:xfrm>
          <a:prstGeom prst="rect">
            <a:avLst/>
          </a:prstGeom>
          <a:noFill/>
        </p:spPr>
        <p:txBody>
          <a:bodyPr wrap="square" rtlCol="0" anchor="t">
            <a:spAutoFit/>
          </a:bodyPr>
          <a:p>
            <a:pPr indent="457200"/>
            <a:r>
              <a:rPr lang="zh-CN" altLang="en-US" sz="1600" dirty="0">
                <a:latin typeface="微软雅黑" panose="020B0503020204020204" charset="-122"/>
                <a:ea typeface="微软雅黑" panose="020B0503020204020204" charset="-122"/>
                <a:sym typeface="+mn-ea"/>
              </a:rPr>
              <a:t>构造匈牙利二分图实例，注意一开始</a:t>
            </a:r>
            <a:r>
              <a:rPr lang="en-US" altLang="zh-CN" sz="1600" dirty="0">
                <a:latin typeface="微软雅黑" panose="020B0503020204020204" charset="-122"/>
                <a:ea typeface="微软雅黑" panose="020B0503020204020204" charset="-122"/>
                <a:sym typeface="+mn-ea"/>
              </a:rPr>
              <a:t>IoU</a:t>
            </a:r>
            <a:r>
              <a:rPr lang="zh-CN" altLang="en-US" sz="1600" dirty="0">
                <a:latin typeface="微软雅黑" panose="020B0503020204020204" charset="-122"/>
                <a:ea typeface="微软雅黑" panose="020B0503020204020204" charset="-122"/>
                <a:sym typeface="+mn-ea"/>
              </a:rPr>
              <a:t>默认权值是</a:t>
            </a:r>
            <a:r>
              <a:rPr lang="en-US" altLang="zh-CN" sz="1600" dirty="0">
                <a:latin typeface="微软雅黑" panose="020B0503020204020204" charset="-122"/>
                <a:ea typeface="微软雅黑" panose="020B0503020204020204" charset="-122"/>
                <a:sym typeface="+mn-ea"/>
              </a:rPr>
              <a:t>0</a:t>
            </a:r>
            <a:r>
              <a:rPr lang="zh-CN" altLang="en-US" sz="1600" dirty="0">
                <a:latin typeface="微软雅黑" panose="020B0503020204020204" charset="-122"/>
                <a:ea typeface="微软雅黑" panose="020B0503020204020204" charset="-122"/>
                <a:sym typeface="+mn-ea"/>
              </a:rPr>
              <a:t>，就是不考虑</a:t>
            </a:r>
            <a:r>
              <a:rPr lang="en-US" altLang="zh-CN" sz="1600" dirty="0">
                <a:latin typeface="微软雅黑" panose="020B0503020204020204" charset="-122"/>
                <a:ea typeface="微软雅黑" panose="020B0503020204020204" charset="-122"/>
                <a:sym typeface="+mn-ea"/>
              </a:rPr>
              <a:t>IoU</a:t>
            </a:r>
            <a:r>
              <a:rPr lang="zh-CN" altLang="en-US" sz="1600" dirty="0">
                <a:latin typeface="微软雅黑" panose="020B0503020204020204" charset="-122"/>
                <a:ea typeface="微软雅黑" panose="020B0503020204020204" charset="-122"/>
                <a:sym typeface="+mn-ea"/>
              </a:rPr>
              <a:t>成本</a:t>
            </a:r>
            <a:endParaRPr lang="zh-CN" altLang="en-US" sz="1600" dirty="0">
              <a:latin typeface="微软雅黑" panose="020B0503020204020204" charset="-122"/>
              <a:ea typeface="微软雅黑" panose="020B0503020204020204" charset="-122"/>
              <a:sym typeface="+mn-ea"/>
            </a:endParaRPr>
          </a:p>
        </p:txBody>
      </p:sp>
      <p:pic>
        <p:nvPicPr>
          <p:cNvPr id="6" name="图片 5"/>
          <p:cNvPicPr>
            <a:picLocks noChangeAspect="1"/>
          </p:cNvPicPr>
          <p:nvPr/>
        </p:nvPicPr>
        <p:blipFill>
          <a:blip r:embed="rId3"/>
          <a:stretch>
            <a:fillRect/>
          </a:stretch>
        </p:blipFill>
        <p:spPr>
          <a:xfrm>
            <a:off x="7082155" y="921385"/>
            <a:ext cx="3707765" cy="1791335"/>
          </a:xfrm>
          <a:prstGeom prst="rect">
            <a:avLst/>
          </a:prstGeom>
        </p:spPr>
      </p:pic>
      <p:sp>
        <p:nvSpPr>
          <p:cNvPr id="8" name="文本框 7"/>
          <p:cNvSpPr txBox="1"/>
          <p:nvPr/>
        </p:nvSpPr>
        <p:spPr>
          <a:xfrm>
            <a:off x="6522085" y="3255010"/>
            <a:ext cx="5309870" cy="2799715"/>
          </a:xfrm>
          <a:prstGeom prst="rect">
            <a:avLst/>
          </a:prstGeom>
          <a:noFill/>
        </p:spPr>
        <p:txBody>
          <a:bodyPr wrap="square" rtlCol="0" anchor="t">
            <a:spAutoFit/>
          </a:bodyPr>
          <a:p>
            <a:pPr indent="457200"/>
            <a:r>
              <a:rPr lang="zh-CN" altLang="en-US" sz="1600" dirty="0">
                <a:latin typeface="微软雅黑" panose="020B0503020204020204" charset="-122"/>
                <a:ea typeface="微软雅黑" panose="020B0503020204020204" charset="-122"/>
                <a:sym typeface="+mn-ea"/>
              </a:rPr>
              <a:t>bbox_pred：预测的边界框，坐标（ cx, cy, w, h），形状为 [num_query, 4]。</a:t>
            </a:r>
            <a:endParaRPr lang="zh-CN" altLang="en-US" sz="1600"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cls_pred：分类预测的 logit 值，形状为 [num_query, num_class]。</a:t>
            </a:r>
            <a:endParaRPr lang="zh-CN" altLang="en-US" sz="1600"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gt_bboxes：真实边界框，形状为 [num_gt, 4]。</a:t>
            </a:r>
            <a:endParaRPr lang="zh-CN" altLang="en-US" sz="1600"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gt_labels：真实边界框的标签，形状为 [num_gt]。</a:t>
            </a:r>
            <a:endParaRPr lang="zh-CN" altLang="en-US" sz="1600"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num_query：查询预测的数量。</a:t>
            </a:r>
            <a:endParaRPr lang="zh-CN" altLang="en-US" sz="1600"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gt_bboxes_ignore：可选，表示被忽略的真实边界框。</a:t>
            </a:r>
            <a:endParaRPr lang="zh-CN" altLang="en-US" sz="1600"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eps：用于数值稳定性的小值，默认为 1e-7。</a:t>
            </a:r>
            <a:endParaRPr lang="zh-CN" altLang="en-US" sz="1600"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gt_repeattimes：重复次数，用于控制匹配的效果</a:t>
            </a:r>
            <a:endParaRPr lang="zh-CN" altLang="en-US" sz="1600" dirty="0">
              <a:latin typeface="微软雅黑" panose="020B0503020204020204" charset="-122"/>
              <a:ea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14" y="601786"/>
            <a:ext cx="3519170" cy="398780"/>
          </a:xfrm>
          <a:prstGeom prst="rect">
            <a:avLst/>
          </a:prstGeom>
          <a:noFill/>
        </p:spPr>
        <p:txBody>
          <a:bodyPr wrap="none" rtlCol="0">
            <a:spAutoFit/>
          </a:bodyPr>
          <a:lstStyle/>
          <a:p>
            <a:pPr marL="342900" indent="-342900">
              <a:buFont typeface="Wingdings" panose="05000000000000000000" charset="0"/>
              <a:buChar char="n"/>
            </a:pPr>
            <a:r>
              <a:rPr lang="en-US" altLang="zh-CN" sz="2000" b="1" dirty="0">
                <a:latin typeface="微软雅黑" panose="020B0503020204020204" charset="-122"/>
                <a:ea typeface="微软雅黑" panose="020B0503020204020204" charset="-122"/>
              </a:rPr>
              <a:t>mmdet3d--</a:t>
            </a:r>
            <a:r>
              <a:rPr lang="zh-CN" altLang="en-US" sz="2000" b="1" dirty="0">
                <a:latin typeface="微软雅黑" panose="020B0503020204020204" charset="-122"/>
                <a:ea typeface="微软雅黑" panose="020B0503020204020204" charset="-122"/>
              </a:rPr>
              <a:t>匈牙利二分图</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3.uni3detr </a:t>
            </a:r>
            <a:r>
              <a:rPr lang="zh-CN" altLang="en-US" sz="1800" dirty="0">
                <a:effectLst/>
                <a:latin typeface="微软雅黑" panose="020B0503020204020204" charset="-122"/>
                <a:ea typeface="微软雅黑" panose="020B0503020204020204" charset="-122"/>
              </a:rPr>
              <a:t>复现</a:t>
            </a:r>
            <a:endParaRPr lang="zh-CN" altLang="en-US" sz="1800" dirty="0">
              <a:effectLst/>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0" y="1002665"/>
            <a:ext cx="5102860" cy="2841625"/>
          </a:xfrm>
          <a:prstGeom prst="rect">
            <a:avLst/>
          </a:prstGeom>
        </p:spPr>
      </p:pic>
      <p:sp>
        <p:nvSpPr>
          <p:cNvPr id="5" name="文本框 4"/>
          <p:cNvSpPr txBox="1"/>
          <p:nvPr/>
        </p:nvSpPr>
        <p:spPr>
          <a:xfrm>
            <a:off x="99695" y="3925570"/>
            <a:ext cx="5126355" cy="1322070"/>
          </a:xfrm>
          <a:prstGeom prst="rect">
            <a:avLst/>
          </a:prstGeom>
          <a:noFill/>
        </p:spPr>
        <p:txBody>
          <a:bodyPr wrap="square" rtlCol="0" anchor="t">
            <a:spAutoFit/>
          </a:bodyPr>
          <a:p>
            <a:pPr indent="457200"/>
            <a:r>
              <a:rPr lang="zh-CN" altLang="en-US" sz="1600" dirty="0">
                <a:latin typeface="微软雅黑" panose="020B0503020204020204" charset="-122"/>
                <a:ea typeface="微软雅黑" panose="020B0503020204020204" charset="-122"/>
                <a:sym typeface="+mn-ea"/>
              </a:rPr>
              <a:t>处理一下默认值情况，还有没有</a:t>
            </a:r>
            <a:r>
              <a:rPr lang="en-US" altLang="zh-CN" sz="1600" dirty="0">
                <a:latin typeface="微软雅黑" panose="020B0503020204020204" charset="-122"/>
                <a:ea typeface="微软雅黑" panose="020B0503020204020204" charset="-122"/>
                <a:sym typeface="+mn-ea"/>
              </a:rPr>
              <a:t>ground-truth</a:t>
            </a:r>
            <a:r>
              <a:rPr lang="zh-CN" altLang="en-US" sz="1600" dirty="0">
                <a:latin typeface="微软雅黑" panose="020B0503020204020204" charset="-122"/>
                <a:ea typeface="微软雅黑" panose="020B0503020204020204" charset="-122"/>
                <a:sym typeface="+mn-ea"/>
              </a:rPr>
              <a:t>或者没有预测</a:t>
            </a:r>
            <a:r>
              <a:rPr lang="en-US" altLang="zh-CN" sz="1600" dirty="0">
                <a:latin typeface="微软雅黑" panose="020B0503020204020204" charset="-122"/>
                <a:ea typeface="微软雅黑" panose="020B0503020204020204" charset="-122"/>
                <a:sym typeface="+mn-ea"/>
              </a:rPr>
              <a:t>box</a:t>
            </a:r>
            <a:r>
              <a:rPr lang="zh-CN" altLang="en-US" sz="1600" dirty="0">
                <a:latin typeface="微软雅黑" panose="020B0503020204020204" charset="-122"/>
                <a:ea typeface="微软雅黑" panose="020B0503020204020204" charset="-122"/>
                <a:sym typeface="+mn-ea"/>
              </a:rPr>
              <a:t>的情况</a:t>
            </a:r>
            <a:endParaRPr lang="zh-CN" altLang="en-US" sz="1600" dirty="0">
              <a:latin typeface="微软雅黑" panose="020B0503020204020204" charset="-122"/>
              <a:ea typeface="微软雅黑" panose="020B0503020204020204" charset="-122"/>
              <a:sym typeface="+mn-ea"/>
            </a:endParaRPr>
          </a:p>
          <a:p>
            <a:pPr indent="457200"/>
            <a:endParaRPr lang="zh-CN" altLang="en-US" sz="1600"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如果没有真实框，则将所有预测框标记为背景（索引 0）</a:t>
            </a:r>
            <a:endParaRPr lang="zh-CN" altLang="en-US" sz="1600" dirty="0">
              <a:latin typeface="微软雅黑" panose="020B0503020204020204" charset="-122"/>
              <a:ea typeface="微软雅黑" panose="020B0503020204020204" charset="-122"/>
              <a:sym typeface="+mn-ea"/>
            </a:endParaRPr>
          </a:p>
        </p:txBody>
      </p:sp>
      <p:pic>
        <p:nvPicPr>
          <p:cNvPr id="9" name="图片 8"/>
          <p:cNvPicPr>
            <a:picLocks noChangeAspect="1"/>
          </p:cNvPicPr>
          <p:nvPr/>
        </p:nvPicPr>
        <p:blipFill>
          <a:blip r:embed="rId3"/>
          <a:stretch>
            <a:fillRect/>
          </a:stretch>
        </p:blipFill>
        <p:spPr>
          <a:xfrm>
            <a:off x="5872480" y="650875"/>
            <a:ext cx="5991225" cy="2613025"/>
          </a:xfrm>
          <a:prstGeom prst="rect">
            <a:avLst/>
          </a:prstGeom>
        </p:spPr>
      </p:pic>
      <p:sp>
        <p:nvSpPr>
          <p:cNvPr id="10" name="文本框 9"/>
          <p:cNvSpPr txBox="1"/>
          <p:nvPr/>
        </p:nvSpPr>
        <p:spPr>
          <a:xfrm>
            <a:off x="5951220" y="3375025"/>
            <a:ext cx="5843905" cy="1568450"/>
          </a:xfrm>
          <a:prstGeom prst="rect">
            <a:avLst/>
          </a:prstGeom>
        </p:spPr>
        <p:txBody>
          <a:bodyPr wrap="square">
            <a:spAutoFit/>
          </a:bodyPr>
          <a:p>
            <a:pPr marL="0" indent="0" algn="l"/>
            <a:r>
              <a:rPr lang="en-US" altLang="zh-CN" sz="1600" b="0" i="0" dirty="0">
                <a:latin typeface="微软雅黑" panose="020B0503020204020204" charset="-122"/>
                <a:ea typeface="微软雅黑" panose="020B0503020204020204" charset="-122"/>
              </a:rPr>
              <a:t>首先对真实框进行归一化处理，然后将预测框解归一化</a:t>
            </a:r>
            <a:endParaRPr lang="en-US" altLang="zh-CN" sz="1600" b="0" i="0" dirty="0">
              <a:latin typeface="微软雅黑" panose="020B0503020204020204" charset="-122"/>
              <a:ea typeface="微软雅黑" panose="020B0503020204020204" charset="-122"/>
            </a:endParaRPr>
          </a:p>
          <a:p>
            <a:pPr marL="0" indent="0" algn="l"/>
            <a:r>
              <a:rPr lang="en-US" altLang="zh-CN" sz="1600" b="0" i="0" dirty="0">
                <a:latin typeface="微软雅黑" panose="020B0503020204020204" charset="-122"/>
                <a:ea typeface="微软雅黑" panose="020B0503020204020204" charset="-122"/>
              </a:rPr>
              <a:t>计算预测框与真实框之间的 IoU。</a:t>
            </a:r>
            <a:endParaRPr lang="en-US" altLang="zh-CN" sz="1600" b="0" i="0" dirty="0">
              <a:latin typeface="微软雅黑" panose="020B0503020204020204" charset="-122"/>
              <a:ea typeface="微软雅黑" panose="020B0503020204020204" charset="-122"/>
            </a:endParaRPr>
          </a:p>
          <a:p>
            <a:pPr marL="0" indent="0" algn="l"/>
            <a:r>
              <a:rPr lang="en-US" altLang="zh-CN" sz="1600" b="0" i="0" dirty="0">
                <a:latin typeface="微软雅黑" panose="020B0503020204020204" charset="-122"/>
                <a:ea typeface="微软雅黑" panose="020B0503020204020204" charset="-122"/>
              </a:rPr>
              <a:t>通过定义的成本函数计算每种成本</a:t>
            </a:r>
            <a:r>
              <a:rPr lang="zh-CN" altLang="en-US" sz="1600" b="0" i="0" dirty="0">
                <a:latin typeface="微软雅黑" panose="020B0503020204020204" charset="-122"/>
                <a:ea typeface="微软雅黑" panose="020B0503020204020204" charset="-122"/>
              </a:rPr>
              <a:t>，计算三种成本和为总成本</a:t>
            </a:r>
            <a:endParaRPr lang="zh-CN" altLang="en-US" sz="1600" b="0" i="0" dirty="0">
              <a:latin typeface="微软雅黑" panose="020B0503020204020204" charset="-122"/>
              <a:ea typeface="微软雅黑" panose="020B0503020204020204" charset="-122"/>
            </a:endParaRPr>
          </a:p>
          <a:p>
            <a:pPr marL="0" indent="0" algn="l"/>
            <a:endParaRPr lang="zh-CN" altLang="en-US" sz="1600" b="0" i="0" dirty="0">
              <a:latin typeface="微软雅黑" panose="020B0503020204020204" charset="-122"/>
              <a:ea typeface="微软雅黑" panose="020B0503020204020204" charset="-122"/>
            </a:endParaRPr>
          </a:p>
          <a:p>
            <a:pPr marL="0" indent="0" algn="l"/>
            <a:endParaRPr lang="zh-CN" altLang="en-US" sz="1600" b="0" i="0" dirty="0">
              <a:latin typeface="微软雅黑" panose="020B0503020204020204" charset="-122"/>
              <a:ea typeface="微软雅黑" panose="020B0503020204020204" charset="-122"/>
            </a:endParaRPr>
          </a:p>
          <a:p>
            <a:pPr marL="0" indent="0" algn="l"/>
            <a:endParaRPr lang="zh-CN" altLang="en-US" sz="1600" b="0" i="0" dirty="0">
              <a:latin typeface="微软雅黑" panose="020B0503020204020204" charset="-122"/>
              <a:ea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14" y="601786"/>
            <a:ext cx="3519170" cy="398780"/>
          </a:xfrm>
          <a:prstGeom prst="rect">
            <a:avLst/>
          </a:prstGeom>
          <a:noFill/>
        </p:spPr>
        <p:txBody>
          <a:bodyPr wrap="none" rtlCol="0">
            <a:spAutoFit/>
          </a:bodyPr>
          <a:lstStyle/>
          <a:p>
            <a:pPr marL="342900" indent="-342900">
              <a:buFont typeface="Wingdings" panose="05000000000000000000" charset="0"/>
              <a:buChar char="n"/>
            </a:pPr>
            <a:r>
              <a:rPr lang="en-US" altLang="zh-CN" sz="2000" b="1" dirty="0">
                <a:latin typeface="微软雅黑" panose="020B0503020204020204" charset="-122"/>
                <a:ea typeface="微软雅黑" panose="020B0503020204020204" charset="-122"/>
              </a:rPr>
              <a:t>mmdet3d--</a:t>
            </a:r>
            <a:r>
              <a:rPr lang="zh-CN" altLang="en-US" sz="2000" b="1" dirty="0">
                <a:latin typeface="微软雅黑" panose="020B0503020204020204" charset="-122"/>
                <a:ea typeface="微软雅黑" panose="020B0503020204020204" charset="-122"/>
              </a:rPr>
              <a:t>匈牙利二分图</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3.uni3detr </a:t>
            </a:r>
            <a:r>
              <a:rPr lang="zh-CN" altLang="en-US" sz="1800" dirty="0">
                <a:effectLst/>
                <a:latin typeface="微软雅黑" panose="020B0503020204020204" charset="-122"/>
                <a:ea typeface="微软雅黑" panose="020B0503020204020204" charset="-122"/>
              </a:rPr>
              <a:t>复现</a:t>
            </a:r>
            <a:endParaRPr lang="zh-CN" altLang="en-US" sz="1800" dirty="0">
              <a:effectLst/>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2"/>
          <a:stretch>
            <a:fillRect/>
          </a:stretch>
        </p:blipFill>
        <p:spPr>
          <a:xfrm>
            <a:off x="29210" y="1000760"/>
            <a:ext cx="4928235" cy="5857240"/>
          </a:xfrm>
          <a:prstGeom prst="rect">
            <a:avLst/>
          </a:prstGeom>
        </p:spPr>
      </p:pic>
      <p:sp>
        <p:nvSpPr>
          <p:cNvPr id="5" name="文本框 4"/>
          <p:cNvSpPr txBox="1"/>
          <p:nvPr/>
        </p:nvSpPr>
        <p:spPr>
          <a:xfrm>
            <a:off x="6185535" y="1000760"/>
            <a:ext cx="4423410" cy="1847850"/>
          </a:xfrm>
          <a:prstGeom prst="rect">
            <a:avLst/>
          </a:prstGeom>
          <a:noFill/>
        </p:spPr>
        <p:txBody>
          <a:bodyPr wrap="square" rtlCol="0" anchor="t">
            <a:noAutofit/>
          </a:bodyPr>
          <a:p>
            <a:pPr indent="457200"/>
            <a:r>
              <a:rPr lang="zh-CN" altLang="en-US" sz="1600" dirty="0">
                <a:latin typeface="微软雅黑" panose="020B0503020204020204" charset="-122"/>
                <a:ea typeface="微软雅黑" panose="020B0503020204020204" charset="-122"/>
                <a:sym typeface="+mn-ea"/>
              </a:rPr>
              <a:t>真实框的归一化：</a:t>
            </a:r>
            <a:endParaRPr lang="zh-CN" altLang="en-US" sz="1600" dirty="0">
              <a:latin typeface="微软雅黑" panose="020B0503020204020204" charset="-122"/>
              <a:ea typeface="微软雅黑" panose="020B0503020204020204" charset="-122"/>
              <a:sym typeface="+mn-ea"/>
            </a:endParaRPr>
          </a:p>
          <a:p>
            <a:pPr indent="457200"/>
            <a:endParaRPr lang="zh-CN" altLang="en-US" sz="1600"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先取出每个框的（</a:t>
            </a:r>
            <a:r>
              <a:rPr lang="en-US" altLang="zh-CN" sz="1600" dirty="0">
                <a:latin typeface="微软雅黑" panose="020B0503020204020204" charset="-122"/>
                <a:ea typeface="微软雅黑" panose="020B0503020204020204" charset="-122"/>
                <a:sym typeface="+mn-ea"/>
              </a:rPr>
              <a:t>x</a:t>
            </a:r>
            <a:r>
              <a:rPr lang="zh-CN" altLang="en-US" sz="1600" dirty="0">
                <a:latin typeface="微软雅黑" panose="020B0503020204020204" charset="-122"/>
                <a:ea typeface="微软雅黑" panose="020B0503020204020204" charset="-122"/>
                <a:sym typeface="+mn-ea"/>
              </a:rPr>
              <a:t>，</a:t>
            </a:r>
            <a:r>
              <a:rPr lang="en-US" altLang="zh-CN" sz="1600" dirty="0">
                <a:latin typeface="微软雅黑" panose="020B0503020204020204" charset="-122"/>
                <a:ea typeface="微软雅黑" panose="020B0503020204020204" charset="-122"/>
                <a:sym typeface="+mn-ea"/>
              </a:rPr>
              <a:t>y</a:t>
            </a:r>
            <a:r>
              <a:rPr lang="zh-CN" altLang="en-US" sz="1600" dirty="0">
                <a:latin typeface="微软雅黑" panose="020B0503020204020204" charset="-122"/>
                <a:ea typeface="微软雅黑" panose="020B0503020204020204" charset="-122"/>
                <a:sym typeface="+mn-ea"/>
              </a:rPr>
              <a:t>，</a:t>
            </a:r>
            <a:r>
              <a:rPr lang="en-US" altLang="zh-CN" sz="1600" dirty="0">
                <a:latin typeface="微软雅黑" panose="020B0503020204020204" charset="-122"/>
                <a:ea typeface="微软雅黑" panose="020B0503020204020204" charset="-122"/>
                <a:sym typeface="+mn-ea"/>
              </a:rPr>
              <a:t>z</a:t>
            </a:r>
            <a:r>
              <a:rPr lang="zh-CN" altLang="en-US" sz="1600" dirty="0">
                <a:latin typeface="微软雅黑" panose="020B0503020204020204" charset="-122"/>
                <a:ea typeface="微软雅黑" panose="020B0503020204020204" charset="-122"/>
                <a:sym typeface="+mn-ea"/>
              </a:rPr>
              <a:t>）数据：</a:t>
            </a:r>
            <a:endParaRPr lang="zh-CN" altLang="en-US" sz="1600" dirty="0">
              <a:latin typeface="微软雅黑" panose="020B0503020204020204" charset="-122"/>
              <a:ea typeface="微软雅黑" panose="020B0503020204020204" charset="-122"/>
              <a:sym typeface="+mn-ea"/>
            </a:endParaRPr>
          </a:p>
          <a:p>
            <a:pPr indent="457200"/>
            <a:endParaRPr lang="zh-CN" altLang="en-US" sz="1600"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然后取出额外信息（长，宽，高，旋转角）</a:t>
            </a:r>
            <a:endParaRPr lang="zh-CN" altLang="en-US" sz="1600" dirty="0">
              <a:latin typeface="微软雅黑" panose="020B0503020204020204" charset="-122"/>
              <a:ea typeface="微软雅黑" panose="020B0503020204020204" charset="-122"/>
              <a:sym typeface="+mn-ea"/>
            </a:endParaRPr>
          </a:p>
          <a:p>
            <a:pPr indent="457200"/>
            <a:endParaRPr lang="zh-CN" altLang="en-US" sz="1600"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还有一些额外参数</a:t>
            </a:r>
            <a:r>
              <a:rPr lang="en-US" altLang="zh-CN" sz="1600" b="1" dirty="0">
                <a:latin typeface="微软雅黑" panose="020B0503020204020204" charset="-122"/>
                <a:ea typeface="微软雅黑" panose="020B0503020204020204" charset="-122"/>
                <a:sym typeface="+mn-ea"/>
              </a:rPr>
              <a:t>vx</a:t>
            </a:r>
            <a:r>
              <a:rPr lang="zh-CN" altLang="en-US" sz="1600" b="1" dirty="0">
                <a:latin typeface="微软雅黑" panose="020B0503020204020204" charset="-122"/>
                <a:ea typeface="微软雅黑" panose="020B0503020204020204" charset="-122"/>
                <a:sym typeface="+mn-ea"/>
              </a:rPr>
              <a:t>，</a:t>
            </a:r>
            <a:r>
              <a:rPr lang="en-US" altLang="zh-CN" sz="1600" b="1" dirty="0">
                <a:latin typeface="微软雅黑" panose="020B0503020204020204" charset="-122"/>
                <a:ea typeface="微软雅黑" panose="020B0503020204020204" charset="-122"/>
                <a:sym typeface="+mn-ea"/>
              </a:rPr>
              <a:t>vy</a:t>
            </a:r>
            <a:r>
              <a:rPr lang="zh-CN" altLang="en-US" sz="1600" b="1" dirty="0">
                <a:latin typeface="微软雅黑" panose="020B0503020204020204" charset="-122"/>
                <a:ea typeface="微软雅黑" panose="020B0503020204020204" charset="-122"/>
                <a:sym typeface="+mn-ea"/>
              </a:rPr>
              <a:t>，？</a:t>
            </a:r>
            <a:endParaRPr lang="zh-CN" altLang="en-US" sz="1600" b="1" dirty="0">
              <a:latin typeface="微软雅黑" panose="020B0503020204020204" charset="-122"/>
              <a:ea typeface="微软雅黑" panose="020B0503020204020204" charset="-122"/>
              <a:sym typeface="+mn-ea"/>
            </a:endParaRPr>
          </a:p>
          <a:p>
            <a:pPr indent="457200"/>
            <a:endParaRPr lang="zh-CN" altLang="en-US" sz="1600" b="1"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用</a:t>
            </a:r>
            <a:r>
              <a:rPr lang="en-US" altLang="zh-CN" sz="1600" dirty="0">
                <a:latin typeface="微软雅黑" panose="020B0503020204020204" charset="-122"/>
                <a:ea typeface="微软雅黑" panose="020B0503020204020204" charset="-122"/>
                <a:sym typeface="+mn-ea"/>
              </a:rPr>
              <a:t>torch.cat</a:t>
            </a:r>
            <a:r>
              <a:rPr lang="zh-CN" altLang="en-US" sz="1600" dirty="0">
                <a:latin typeface="微软雅黑" panose="020B0503020204020204" charset="-122"/>
                <a:ea typeface="微软雅黑" panose="020B0503020204020204" charset="-122"/>
                <a:sym typeface="+mn-ea"/>
              </a:rPr>
              <a:t>站在一起返还</a:t>
            </a:r>
            <a:endParaRPr lang="zh-CN" altLang="en-US" sz="1600" dirty="0">
              <a:latin typeface="微软雅黑" panose="020B0503020204020204" charset="-122"/>
              <a:ea typeface="微软雅黑" panose="020B050302020402020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214" y="601786"/>
            <a:ext cx="3519170" cy="398780"/>
          </a:xfrm>
          <a:prstGeom prst="rect">
            <a:avLst/>
          </a:prstGeom>
          <a:noFill/>
        </p:spPr>
        <p:txBody>
          <a:bodyPr wrap="none" rtlCol="0">
            <a:spAutoFit/>
          </a:bodyPr>
          <a:lstStyle/>
          <a:p>
            <a:pPr marL="342900" indent="-342900">
              <a:buFont typeface="Wingdings" panose="05000000000000000000" charset="0"/>
              <a:buChar char="n"/>
            </a:pPr>
            <a:r>
              <a:rPr lang="en-US" altLang="zh-CN" sz="2000" b="1" dirty="0">
                <a:latin typeface="微软雅黑" panose="020B0503020204020204" charset="-122"/>
                <a:ea typeface="微软雅黑" panose="020B0503020204020204" charset="-122"/>
              </a:rPr>
              <a:t>mmdet3d--</a:t>
            </a:r>
            <a:r>
              <a:rPr lang="zh-CN" altLang="en-US" sz="2000" b="1" dirty="0">
                <a:latin typeface="微软雅黑" panose="020B0503020204020204" charset="-122"/>
                <a:ea typeface="微软雅黑" panose="020B0503020204020204" charset="-122"/>
              </a:rPr>
              <a:t>匈牙利二分图</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3.uni3detr </a:t>
            </a:r>
            <a:r>
              <a:rPr lang="zh-CN" altLang="en-US" sz="1800" dirty="0">
                <a:effectLst/>
                <a:latin typeface="微软雅黑" panose="020B0503020204020204" charset="-122"/>
                <a:ea typeface="微软雅黑" panose="020B0503020204020204" charset="-122"/>
              </a:rPr>
              <a:t>复现</a:t>
            </a:r>
            <a:endParaRPr lang="zh-CN" altLang="en-US" sz="1800" dirty="0">
              <a:effectLst/>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133985" y="1062990"/>
            <a:ext cx="5666105" cy="5706110"/>
          </a:xfrm>
          <a:prstGeom prst="rect">
            <a:avLst/>
          </a:prstGeom>
        </p:spPr>
      </p:pic>
      <p:sp>
        <p:nvSpPr>
          <p:cNvPr id="5" name="文本框 4"/>
          <p:cNvSpPr txBox="1"/>
          <p:nvPr/>
        </p:nvSpPr>
        <p:spPr>
          <a:xfrm>
            <a:off x="6185535" y="1000760"/>
            <a:ext cx="4423410" cy="4141470"/>
          </a:xfrm>
          <a:prstGeom prst="rect">
            <a:avLst/>
          </a:prstGeom>
          <a:noFill/>
        </p:spPr>
        <p:txBody>
          <a:bodyPr wrap="square" rtlCol="0" anchor="t">
            <a:noAutofit/>
          </a:bodyPr>
          <a:p>
            <a:pPr indent="457200"/>
            <a:r>
              <a:rPr lang="zh-CN" sz="1600" dirty="0">
                <a:latin typeface="微软雅黑" panose="020B0503020204020204" charset="-122"/>
                <a:ea typeface="微软雅黑" panose="020B0503020204020204" charset="-122"/>
                <a:sym typeface="+mn-ea"/>
              </a:rPr>
              <a:t>预测框的归一化：</a:t>
            </a:r>
            <a:endParaRPr lang="zh-CN" sz="1600" dirty="0">
              <a:latin typeface="微软雅黑" panose="020B0503020204020204" charset="-122"/>
              <a:ea typeface="微软雅黑" panose="020B0503020204020204" charset="-122"/>
              <a:sym typeface="+mn-ea"/>
            </a:endParaRPr>
          </a:p>
          <a:p>
            <a:pPr indent="457200"/>
            <a:endParaRPr lang="en-US" altLang="zh-CN" sz="1600" dirty="0">
              <a:latin typeface="微软雅黑" panose="020B0503020204020204" charset="-122"/>
              <a:ea typeface="微软雅黑" panose="020B0503020204020204" charset="-122"/>
              <a:sym typeface="+mn-ea"/>
            </a:endParaRPr>
          </a:p>
          <a:p>
            <a:pPr indent="457200"/>
            <a:r>
              <a:rPr lang="en-US" altLang="zh-CN" sz="1600" dirty="0">
                <a:latin typeface="微软雅黑" panose="020B0503020204020204" charset="-122"/>
                <a:ea typeface="微软雅黑" panose="020B0503020204020204" charset="-122"/>
                <a:sym typeface="+mn-ea"/>
              </a:rPr>
              <a:t>规范化边界框中提取正弦和余弦值，然后使用 atan2 计算旋转角度。这种做法将角度恢复为弧度制</a:t>
            </a:r>
            <a:endParaRPr lang="en-US" altLang="zh-CN" sz="1600" dirty="0">
              <a:latin typeface="微软雅黑" panose="020B0503020204020204" charset="-122"/>
              <a:ea typeface="微软雅黑" panose="020B0503020204020204" charset="-122"/>
              <a:sym typeface="+mn-ea"/>
            </a:endParaRPr>
          </a:p>
          <a:p>
            <a:pPr indent="457200"/>
            <a:endParaRPr lang="en-US" altLang="zh-CN" sz="1600"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提取</a:t>
            </a:r>
            <a:r>
              <a:rPr lang="en-US" altLang="zh-CN" sz="1600" dirty="0">
                <a:latin typeface="微软雅黑" panose="020B0503020204020204" charset="-122"/>
                <a:ea typeface="微软雅黑" panose="020B0503020204020204" charset="-122"/>
                <a:sym typeface="+mn-ea"/>
              </a:rPr>
              <a:t>xyz</a:t>
            </a:r>
            <a:r>
              <a:rPr lang="zh-CN" altLang="en-US" sz="1600" dirty="0">
                <a:latin typeface="微软雅黑" panose="020B0503020204020204" charset="-122"/>
                <a:ea typeface="微软雅黑" panose="020B0503020204020204" charset="-122"/>
                <a:sym typeface="+mn-ea"/>
              </a:rPr>
              <a:t>长宽高，同样如果有</a:t>
            </a:r>
            <a:r>
              <a:rPr lang="en-US" altLang="zh-CN" sz="1600" b="1" dirty="0">
                <a:latin typeface="微软雅黑" panose="020B0503020204020204" charset="-122"/>
                <a:ea typeface="微软雅黑" panose="020B0503020204020204" charset="-122"/>
                <a:sym typeface="+mn-ea"/>
              </a:rPr>
              <a:t>vx</a:t>
            </a:r>
            <a:r>
              <a:rPr lang="zh-CN" altLang="en-US" sz="1600" b="1" dirty="0">
                <a:latin typeface="微软雅黑" panose="020B0503020204020204" charset="-122"/>
                <a:ea typeface="微软雅黑" panose="020B0503020204020204" charset="-122"/>
                <a:sym typeface="+mn-ea"/>
              </a:rPr>
              <a:t>，</a:t>
            </a:r>
            <a:r>
              <a:rPr lang="en-US" altLang="zh-CN" sz="1600" b="1" dirty="0">
                <a:latin typeface="微软雅黑" panose="020B0503020204020204" charset="-122"/>
                <a:ea typeface="微软雅黑" panose="020B0503020204020204" charset="-122"/>
                <a:sym typeface="+mn-ea"/>
              </a:rPr>
              <a:t>vy</a:t>
            </a:r>
            <a:r>
              <a:rPr lang="zh-CN" altLang="en-US" sz="1600" b="1" dirty="0">
                <a:latin typeface="微软雅黑" panose="020B0503020204020204" charset="-122"/>
                <a:ea typeface="微软雅黑" panose="020B0503020204020204" charset="-122"/>
                <a:sym typeface="+mn-ea"/>
              </a:rPr>
              <a:t>？</a:t>
            </a:r>
            <a:r>
              <a:rPr lang="zh-CN" altLang="en-US" sz="1600" dirty="0">
                <a:latin typeface="微软雅黑" panose="020B0503020204020204" charset="-122"/>
                <a:ea typeface="微软雅黑" panose="020B0503020204020204" charset="-122"/>
                <a:sym typeface="+mn-ea"/>
              </a:rPr>
              <a:t>也提取出来</a:t>
            </a:r>
            <a:endParaRPr lang="zh-CN" altLang="en-US" sz="1600" dirty="0">
              <a:latin typeface="微软雅黑" panose="020B0503020204020204" charset="-122"/>
              <a:ea typeface="微软雅黑" panose="020B0503020204020204" charset="-122"/>
              <a:sym typeface="+mn-ea"/>
            </a:endParaRPr>
          </a:p>
          <a:p>
            <a:pPr indent="457200"/>
            <a:endParaRPr lang="zh-CN" altLang="en-US" sz="1600" dirty="0">
              <a:latin typeface="微软雅黑" panose="020B0503020204020204" charset="-122"/>
              <a:ea typeface="微软雅黑" panose="020B0503020204020204" charset="-122"/>
              <a:sym typeface="+mn-ea"/>
            </a:endParaRPr>
          </a:p>
          <a:p>
            <a:pPr indent="457200"/>
            <a:endParaRPr lang="zh-CN" altLang="en-US" sz="1600" dirty="0">
              <a:latin typeface="微软雅黑" panose="020B0503020204020204" charset="-122"/>
              <a:ea typeface="微软雅黑" panose="020B0503020204020204" charset="-122"/>
              <a:sym typeface="+mn-ea"/>
            </a:endParaRPr>
          </a:p>
          <a:p>
            <a:pPr indent="457200"/>
            <a:endParaRPr lang="zh-CN" altLang="en-US" sz="1600" dirty="0">
              <a:latin typeface="微软雅黑" panose="020B0503020204020204" charset="-122"/>
              <a:ea typeface="微软雅黑" panose="020B0503020204020204" charset="-122"/>
              <a:sym typeface="+mn-ea"/>
            </a:endParaRPr>
          </a:p>
          <a:p>
            <a:pPr indent="457200"/>
            <a:endParaRPr lang="zh-CN" altLang="en-US" sz="1600" dirty="0">
              <a:latin typeface="微软雅黑" panose="020B0503020204020204" charset="-122"/>
              <a:ea typeface="微软雅黑" panose="020B0503020204020204" charset="-122"/>
              <a:sym typeface="+mn-ea"/>
            </a:endParaRPr>
          </a:p>
          <a:p>
            <a:pPr indent="457200"/>
            <a:endParaRPr lang="zh-CN" altLang="en-US" sz="1600" dirty="0">
              <a:latin typeface="微软雅黑" panose="020B0503020204020204" charset="-122"/>
              <a:ea typeface="微软雅黑" panose="020B0503020204020204" charset="-122"/>
              <a:sym typeface="+mn-ea"/>
            </a:endParaRPr>
          </a:p>
          <a:p>
            <a:pPr indent="457200"/>
            <a:endParaRPr lang="zh-CN" altLang="en-US" sz="1600" dirty="0">
              <a:latin typeface="微软雅黑" panose="020B0503020204020204" charset="-122"/>
              <a:ea typeface="微软雅黑" panose="020B0503020204020204" charset="-122"/>
              <a:sym typeface="+mn-ea"/>
            </a:endParaRPr>
          </a:p>
          <a:p>
            <a:pPr indent="457200"/>
            <a:endParaRPr lang="zh-CN" altLang="en-US" sz="1600" dirty="0">
              <a:latin typeface="微软雅黑" panose="020B0503020204020204" charset="-122"/>
              <a:ea typeface="微软雅黑" panose="020B0503020204020204" charset="-122"/>
              <a:sym typeface="+mn-ea"/>
            </a:endParaRPr>
          </a:p>
          <a:p>
            <a:pPr indent="457200"/>
            <a:r>
              <a:rPr lang="zh-CN" altLang="en-US" sz="1600" dirty="0">
                <a:latin typeface="微软雅黑" panose="020B0503020204020204" charset="-122"/>
                <a:ea typeface="微软雅黑" panose="020B0503020204020204" charset="-122"/>
                <a:sym typeface="+mn-ea"/>
              </a:rPr>
              <a:t>做了多少就发多少了老师</a:t>
            </a:r>
            <a:r>
              <a:rPr lang="en-US" altLang="zh-CN" sz="1600" dirty="0">
                <a:latin typeface="微软雅黑" panose="020B0503020204020204" charset="-122"/>
                <a:ea typeface="微软雅黑" panose="020B0503020204020204" charset="-122"/>
                <a:sym typeface="+mn-ea"/>
              </a:rPr>
              <a:t>....</a:t>
            </a:r>
            <a:r>
              <a:rPr lang="zh-CN" altLang="en-US" sz="1600" dirty="0">
                <a:latin typeface="微软雅黑" panose="020B0503020204020204" charset="-122"/>
                <a:ea typeface="微软雅黑" panose="020B0503020204020204" charset="-122"/>
                <a:sym typeface="+mn-ea"/>
              </a:rPr>
              <a:t>继续努力！</a:t>
            </a:r>
            <a:endParaRPr lang="zh-CN" altLang="en-US" sz="1600" dirty="0">
              <a:latin typeface="微软雅黑" panose="020B0503020204020204" charset="-122"/>
              <a:ea typeface="微软雅黑" panose="020B0503020204020204"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129794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487235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00120" y="140525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Context-Guided Spatial Feature Reconstruction for Efficient Semantic Segmentation</a:t>
            </a: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3707742"/>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373824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Uni3DETR </a:t>
            </a:r>
            <a:r>
              <a:rPr lang="zh-CN" altLang="en-US" sz="2400" dirty="0">
                <a:solidFill>
                  <a:srgbClr val="383987"/>
                </a:solidFill>
                <a:latin typeface="微软雅黑" panose="020B0503020204020204" charset="-122"/>
                <a:ea typeface="微软雅黑" panose="020B0503020204020204" charset="-122"/>
                <a:sym typeface="+mn-ea"/>
              </a:rPr>
              <a:t>复现</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6" name="文本框 5"/>
          <p:cNvSpPr txBox="1"/>
          <p:nvPr>
            <p:custDataLst>
              <p:tags r:id="rId10"/>
            </p:custDataLst>
          </p:nvPr>
        </p:nvSpPr>
        <p:spPr>
          <a:xfrm>
            <a:off x="3031524" y="4897097"/>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04</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7" name="文本框 6"/>
          <p:cNvSpPr txBox="1"/>
          <p:nvPr>
            <p:custDataLst>
              <p:tags r:id="rId11"/>
            </p:custDataLst>
          </p:nvPr>
        </p:nvSpPr>
        <p:spPr>
          <a:xfrm>
            <a:off x="3827179" y="248030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sz="2400" dirty="0">
                <a:solidFill>
                  <a:srgbClr val="383987"/>
                </a:solidFill>
                <a:latin typeface="微软雅黑" panose="020B0503020204020204" charset="-122"/>
                <a:ea typeface="微软雅黑" panose="020B0503020204020204" charset="-122"/>
                <a:sym typeface="+mn-ea"/>
              </a:rPr>
              <a:t>论文粗读：</a:t>
            </a:r>
            <a:r>
              <a:rPr lang="en-US" altLang="zh-CN" sz="2400" dirty="0">
                <a:solidFill>
                  <a:srgbClr val="383987"/>
                </a:solidFill>
                <a:latin typeface="微软雅黑" panose="020B0503020204020204" charset="-122"/>
                <a:ea typeface="微软雅黑" panose="020B0503020204020204" charset="-122"/>
                <a:sym typeface="+mn-ea"/>
              </a:rPr>
              <a:t>SAM</a:t>
            </a:r>
            <a:r>
              <a:rPr lang="zh-CN" altLang="en-US" sz="2400" dirty="0">
                <a:solidFill>
                  <a:srgbClr val="383987"/>
                </a:solidFill>
                <a:latin typeface="微软雅黑" panose="020B0503020204020204" charset="-122"/>
                <a:ea typeface="微软雅黑" panose="020B0503020204020204" charset="-122"/>
                <a:sym typeface="+mn-ea"/>
              </a:rPr>
              <a:t>系列</a:t>
            </a:r>
            <a:endParaRPr lang="zh-CN" altLang="en-US"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04</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计划</a:t>
            </a:r>
            <a:endParaRPr 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287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下一周</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4.</a:t>
            </a:r>
            <a:r>
              <a:rPr lang="zh-CN" altLang="en-US" dirty="0">
                <a:effectLst/>
                <a:latin typeface="微软雅黑" panose="020B0503020204020204" charset="-122"/>
                <a:ea typeface="微软雅黑" panose="020B0503020204020204" charset="-122"/>
                <a:sym typeface="+mn-ea"/>
              </a:rPr>
              <a:t>计划</a:t>
            </a:r>
            <a:endParaRPr lang="zh-CN" altLang="en-US" dirty="0">
              <a:effectLst/>
              <a:latin typeface="微软雅黑" panose="020B0503020204020204" charset="-122"/>
              <a:ea typeface="微软雅黑" panose="020B0503020204020204" charset="-122"/>
              <a:sym typeface="+mn-ea"/>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代码复现：</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11860" y="1306195"/>
            <a:ext cx="11280140" cy="337185"/>
          </a:xfrm>
          <a:prstGeom prst="rect">
            <a:avLst/>
          </a:prstGeom>
        </p:spPr>
        <p:txBody>
          <a:bodyPr wrap="square">
            <a:spAutoFit/>
          </a:bodyPr>
          <a:p>
            <a:pPr marL="0" indent="0" algn="just"/>
            <a:r>
              <a:rPr lang="en-US" sz="1600" b="0" i="0">
                <a:solidFill>
                  <a:srgbClr val="000000"/>
                </a:solidFill>
                <a:latin typeface="微软雅黑" panose="020B0503020204020204" charset="-122"/>
                <a:ea typeface="微软雅黑" panose="020B0503020204020204" charset="-122"/>
              </a:rPr>
              <a:t>uni3detr</a:t>
            </a:r>
            <a:r>
              <a:rPr lang="zh-CN" altLang="en-US" sz="1600" b="0" i="0">
                <a:solidFill>
                  <a:srgbClr val="000000"/>
                </a:solidFill>
                <a:latin typeface="微软雅黑" panose="020B0503020204020204" charset="-122"/>
                <a:ea typeface="微软雅黑" panose="020B0503020204020204" charset="-122"/>
              </a:rPr>
              <a:t>的代码复现继续，做好</a:t>
            </a:r>
            <a:r>
              <a:rPr lang="en-US" altLang="zh-CN" sz="1600" b="0" i="0">
                <a:solidFill>
                  <a:srgbClr val="000000"/>
                </a:solidFill>
                <a:latin typeface="微软雅黑" panose="020B0503020204020204" charset="-122"/>
                <a:ea typeface="微软雅黑" panose="020B0503020204020204" charset="-122"/>
              </a:rPr>
              <a:t>markdown</a:t>
            </a:r>
            <a:r>
              <a:rPr lang="zh-CN" altLang="en-US" sz="1600" b="0" i="0">
                <a:solidFill>
                  <a:srgbClr val="000000"/>
                </a:solidFill>
                <a:latin typeface="微软雅黑" panose="020B0503020204020204" charset="-122"/>
                <a:ea typeface="微软雅黑" panose="020B0503020204020204" charset="-122"/>
              </a:rPr>
              <a:t>笔记，对不熟悉的封装代码搜索认识。争取在下下周实现复现</a:t>
            </a:r>
            <a:endParaRPr lang="zh-CN" altLang="en-US" sz="1600" b="0" i="0">
              <a:solidFill>
                <a:srgbClr val="000000"/>
              </a:solidFill>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455295" y="165735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粗读到精读：</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911860" y="2178050"/>
            <a:ext cx="9578975" cy="304609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一些比较基础的任务，模型演化而来的</a:t>
            </a:r>
            <a:r>
              <a:rPr lang="en-US" altLang="zh-CN" sz="1600" b="0" i="0">
                <a:solidFill>
                  <a:srgbClr val="000000"/>
                </a:solidFill>
                <a:latin typeface="微软雅黑" panose="020B0503020204020204" charset="-122"/>
                <a:ea typeface="微软雅黑" panose="020B0503020204020204" charset="-122"/>
              </a:rPr>
              <a:t>sota</a:t>
            </a:r>
            <a:r>
              <a:rPr lang="zh-CN" altLang="en-US" sz="1600" b="0" i="0">
                <a:solidFill>
                  <a:srgbClr val="000000"/>
                </a:solidFill>
                <a:latin typeface="微软雅黑" panose="020B0503020204020204" charset="-122"/>
                <a:ea typeface="微软雅黑" panose="020B0503020204020204" charset="-122"/>
              </a:rPr>
              <a:t>概念比较模糊，我打算模仿当时老师推荐</a:t>
            </a:r>
            <a:r>
              <a:rPr lang="en-US" altLang="zh-CN" sz="1600" b="0" i="0">
                <a:solidFill>
                  <a:srgbClr val="000000"/>
                </a:solidFill>
                <a:latin typeface="微软雅黑" panose="020B0503020204020204" charset="-122"/>
                <a:ea typeface="微软雅黑" panose="020B0503020204020204" charset="-122"/>
              </a:rPr>
              <a:t>uni3detr</a:t>
            </a:r>
            <a:r>
              <a:rPr lang="zh-CN" altLang="en-US" sz="1600" b="0" i="0">
                <a:solidFill>
                  <a:srgbClr val="000000"/>
                </a:solidFill>
                <a:latin typeface="微软雅黑" panose="020B0503020204020204" charset="-122"/>
                <a:ea typeface="微软雅黑" panose="020B0503020204020204" charset="-122"/>
              </a:rPr>
              <a:t>的方法一路搜索回去：</a:t>
            </a:r>
            <a:r>
              <a:rPr lang="en-US" altLang="zh-CN" sz="1600" b="0" i="0">
                <a:solidFill>
                  <a:srgbClr val="000000"/>
                </a:solidFill>
                <a:latin typeface="微软雅黑" panose="020B0503020204020204" charset="-122"/>
                <a:ea typeface="微软雅黑" panose="020B0503020204020204" charset="-122"/>
              </a:rPr>
              <a:t>uni3detr -&gt; 3detr -&gt;detr -&gt; transformer</a:t>
            </a:r>
            <a:endParaRPr lang="en-US" altLang="zh-CN" sz="1600" b="0" i="0">
              <a:solidFill>
                <a:srgbClr val="000000"/>
              </a:solidFill>
              <a:latin typeface="微软雅黑" panose="020B0503020204020204" charset="-122"/>
              <a:ea typeface="微软雅黑" panose="020B0503020204020204" charset="-122"/>
            </a:endParaRPr>
          </a:p>
          <a:p>
            <a:pPr marL="0" indent="0" algn="just"/>
            <a:endParaRPr lang="en-US" altLang="zh-CN"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大概是如下的任务和模型：</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457200" algn="just"/>
            <a:r>
              <a:rPr lang="zh-CN" altLang="en-US" sz="1600" b="0" i="0">
                <a:solidFill>
                  <a:srgbClr val="000000"/>
                </a:solidFill>
                <a:latin typeface="微软雅黑" panose="020B0503020204020204" charset="-122"/>
                <a:ea typeface="微软雅黑" panose="020B0503020204020204" charset="-122"/>
              </a:rPr>
              <a:t>语义分割</a:t>
            </a:r>
            <a:endParaRPr lang="zh-CN" altLang="en-US" sz="1600" b="0" i="0">
              <a:solidFill>
                <a:srgbClr val="000000"/>
              </a:solidFill>
              <a:latin typeface="微软雅黑" panose="020B0503020204020204" charset="-122"/>
              <a:ea typeface="微软雅黑" panose="020B0503020204020204" charset="-122"/>
            </a:endParaRPr>
          </a:p>
          <a:p>
            <a:pPr marL="0" indent="457200" algn="just"/>
            <a:endParaRPr lang="zh-CN" altLang="en-US" sz="1600" b="0" i="0">
              <a:solidFill>
                <a:srgbClr val="000000"/>
              </a:solidFill>
              <a:latin typeface="微软雅黑" panose="020B0503020204020204" charset="-122"/>
              <a:ea typeface="微软雅黑" panose="020B0503020204020204" charset="-122"/>
            </a:endParaRPr>
          </a:p>
          <a:p>
            <a:pPr marL="0" indent="457200" algn="just"/>
            <a:r>
              <a:rPr lang="en-US" altLang="zh-CN" sz="1600" b="0" i="0">
                <a:solidFill>
                  <a:srgbClr val="000000"/>
                </a:solidFill>
                <a:latin typeface="微软雅黑" panose="020B0503020204020204" charset="-122"/>
                <a:ea typeface="微软雅黑" panose="020B0503020204020204" charset="-122"/>
              </a:rPr>
              <a:t>SAM</a:t>
            </a:r>
            <a:endParaRPr lang="en-US" altLang="zh-CN" sz="1600" b="0" i="0">
              <a:solidFill>
                <a:srgbClr val="000000"/>
              </a:solidFill>
              <a:latin typeface="微软雅黑" panose="020B0503020204020204" charset="-122"/>
              <a:ea typeface="微软雅黑" panose="020B0503020204020204" charset="-122"/>
            </a:endParaRPr>
          </a:p>
          <a:p>
            <a:pPr marL="0" indent="457200" algn="just"/>
            <a:endParaRPr lang="en-US" altLang="zh-CN" sz="1600" b="0" i="0">
              <a:solidFill>
                <a:srgbClr val="000000"/>
              </a:solidFill>
              <a:latin typeface="微软雅黑" panose="020B0503020204020204" charset="-122"/>
              <a:ea typeface="微软雅黑" panose="020B0503020204020204" charset="-122"/>
            </a:endParaRPr>
          </a:p>
          <a:p>
            <a:pPr marL="0" indent="457200" algn="just"/>
            <a:r>
              <a:rPr lang="zh-CN" altLang="en-US" sz="1600" b="0" i="0">
                <a:solidFill>
                  <a:srgbClr val="000000"/>
                </a:solidFill>
                <a:latin typeface="微软雅黑" panose="020B0503020204020204" charset="-122"/>
                <a:ea typeface="微软雅黑" panose="020B0503020204020204" charset="-122"/>
              </a:rPr>
              <a:t>CLIP（Contrastive Language-Image Pretraining）</a:t>
            </a:r>
            <a:endParaRPr lang="zh-CN" altLang="en-US" sz="1600" b="0" i="0">
              <a:solidFill>
                <a:srgbClr val="000000"/>
              </a:solidFill>
              <a:latin typeface="微软雅黑" panose="020B0503020204020204" charset="-122"/>
              <a:ea typeface="微软雅黑" panose="020B0503020204020204" charset="-122"/>
            </a:endParaRPr>
          </a:p>
          <a:p>
            <a:pPr marL="0" indent="457200" algn="just"/>
            <a:endParaRPr lang="zh-CN" altLang="en-US" sz="1600" b="0" i="0">
              <a:solidFill>
                <a:srgbClr val="000000"/>
              </a:solidFill>
              <a:latin typeface="微软雅黑" panose="020B0503020204020204" charset="-122"/>
              <a:ea typeface="微软雅黑" panose="020B0503020204020204" charset="-122"/>
            </a:endParaRPr>
          </a:p>
          <a:p>
            <a:pPr marL="0" lvl="0" indent="0" algn="just">
              <a:buNone/>
            </a:pPr>
            <a:r>
              <a:rPr lang="zh-CN" altLang="en-US" sz="1600" b="0" i="0">
                <a:solidFill>
                  <a:srgbClr val="000000"/>
                </a:solidFill>
                <a:latin typeface="微软雅黑" panose="020B0503020204020204" charset="-122"/>
                <a:ea typeface="微软雅黑" panose="020B0503020204020204" charset="-122"/>
              </a:rPr>
              <a:t>在回头读完之后把老师推荐的两篇相关</a:t>
            </a:r>
            <a:r>
              <a:rPr lang="en-US" altLang="zh-CN" sz="1600" b="0" i="0">
                <a:solidFill>
                  <a:srgbClr val="000000"/>
                </a:solidFill>
                <a:latin typeface="微软雅黑" panose="020B0503020204020204" charset="-122"/>
                <a:ea typeface="微软雅黑" panose="020B0503020204020204" charset="-122"/>
              </a:rPr>
              <a:t>sota</a:t>
            </a:r>
            <a:r>
              <a:rPr lang="zh-CN" altLang="en-US" sz="1600" b="0" i="0">
                <a:solidFill>
                  <a:srgbClr val="000000"/>
                </a:solidFill>
                <a:latin typeface="微软雅黑" panose="020B0503020204020204" charset="-122"/>
                <a:ea typeface="微软雅黑" panose="020B0503020204020204" charset="-122"/>
              </a:rPr>
              <a:t>精度了解</a:t>
            </a:r>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Context-Guided Spatial Feature Reconstruction for Efficient Semantic Segmentation</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Context-Guided Spatial Feature Reconstruction for Efficient Semantic Segmentation</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a:t>
            </a:r>
            <a:r>
              <a:rPr sz="1600" dirty="0">
                <a:solidFill>
                  <a:schemeClr val="tx1"/>
                </a:solidFill>
                <a:latin typeface="微软雅黑" panose="020B0503020204020204" charset="-122"/>
                <a:ea typeface="微软雅黑" panose="020B0503020204020204" charset="-122"/>
              </a:rPr>
              <a:t>在有限的计算资源下实现先进的分割性能</a:t>
            </a:r>
            <a:endParaRPr sz="1600" dirty="0">
              <a:solidFill>
                <a:schemeClr val="tx1"/>
              </a:solidFill>
              <a:latin typeface="微软雅黑" panose="020B0503020204020204" charset="-122"/>
              <a:ea typeface="微软雅黑" panose="020B0503020204020204" charset="-122"/>
            </a:endParaRPr>
          </a:p>
          <a:p>
            <a:pPr indent="457200"/>
            <a:r>
              <a:rPr lang="en-US"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强化轻量级模型的前景区分能力</a:t>
            </a:r>
            <a:endParaRPr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1400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44862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9" name="文本框 8"/>
          <p:cNvSpPr txBox="1"/>
          <p:nvPr/>
        </p:nvSpPr>
        <p:spPr>
          <a:xfrm>
            <a:off x="724535" y="5052695"/>
            <a:ext cx="10685145" cy="583565"/>
          </a:xfrm>
          <a:prstGeom prst="rect">
            <a:avLst/>
          </a:prstGeom>
          <a:noFill/>
        </p:spPr>
        <p:txBody>
          <a:bodyPr wrap="square" rtlCol="0" anchor="t">
            <a:spAutoFit/>
          </a:bodyPr>
          <a:p>
            <a:pPr marL="0" lvl="0" indent="0">
              <a:buNone/>
            </a:pPr>
            <a:r>
              <a:rPr lang="en-US" altLang="zh-CN" sz="1600" dirty="0">
                <a:latin typeface="微软雅黑" panose="020B0503020204020204" charset="-122"/>
                <a:ea typeface="微软雅黑" panose="020B0503020204020204" charset="-122"/>
                <a:sym typeface="+mn-ea"/>
              </a:rPr>
              <a:t>1.</a:t>
            </a:r>
            <a:r>
              <a:rPr sz="1600" dirty="0">
                <a:latin typeface="微软雅黑" panose="020B0503020204020204" charset="-122"/>
                <a:ea typeface="微软雅黑" panose="020B0503020204020204" charset="-122"/>
                <a:sym typeface="+mn-ea"/>
              </a:rPr>
              <a:t>设计了矩形自校准模块（RCM）改进前景物体的位置建模</a:t>
            </a:r>
            <a:endParaRPr sz="1600" dirty="0">
              <a:latin typeface="微软雅黑" panose="020B0503020204020204" charset="-122"/>
              <a:ea typeface="微软雅黑" panose="020B0503020204020204" charset="-122"/>
              <a:sym typeface="+mn-ea"/>
            </a:endParaRPr>
          </a:p>
          <a:p>
            <a:pPr marL="0" lvl="0" indent="0">
              <a:buNone/>
            </a:pPr>
            <a:r>
              <a:rPr lang="en-US" altLang="zh-CN" sz="1600" dirty="0">
                <a:latin typeface="微软雅黑" panose="020B0503020204020204" charset="-122"/>
                <a:ea typeface="微软雅黑" panose="020B0503020204020204" charset="-122"/>
                <a:sym typeface="+mn-ea"/>
              </a:rPr>
              <a:t>2.</a:t>
            </a:r>
            <a:r>
              <a:rPr sz="1600" dirty="0">
                <a:latin typeface="微软雅黑" panose="020B0503020204020204" charset="-122"/>
                <a:ea typeface="微软雅黑" panose="020B0503020204020204" charset="-122"/>
                <a:sym typeface="+mn-ea"/>
              </a:rPr>
              <a:t>提出DPG Head</a:t>
            </a:r>
            <a:r>
              <a:rPr lang="zh-CN" sz="1600" dirty="0">
                <a:latin typeface="微软雅黑" panose="020B0503020204020204" charset="-122"/>
                <a:ea typeface="微软雅黑" panose="020B0503020204020204" charset="-122"/>
                <a:sym typeface="+mn-ea"/>
              </a:rPr>
              <a:t>，通过动态原型和类别嵌入，显著提升了前景对象的分类性能</a:t>
            </a:r>
            <a:endParaRPr lang="zh-CN" sz="1600" dirty="0">
              <a:latin typeface="微软雅黑" panose="020B0503020204020204" charset="-122"/>
              <a:ea typeface="微软雅黑" panose="020B0503020204020204" charset="-122"/>
              <a:sym typeface="+mn-ea"/>
            </a:endParaRPr>
          </a:p>
        </p:txBody>
      </p:sp>
      <p:sp>
        <p:nvSpPr>
          <p:cNvPr id="10" name="文本框 9"/>
          <p:cNvSpPr txBox="1"/>
          <p:nvPr/>
        </p:nvSpPr>
        <p:spPr>
          <a:xfrm>
            <a:off x="286385" y="1457325"/>
            <a:ext cx="6884035" cy="603885"/>
          </a:xfrm>
          <a:prstGeom prst="rect">
            <a:avLst/>
          </a:prstGeom>
          <a:noFill/>
        </p:spPr>
        <p:txBody>
          <a:bodyPr wrap="square" rtlCol="0">
            <a:noAutofit/>
          </a:bodyPr>
          <a:p>
            <a:pPr indent="457200"/>
            <a:r>
              <a:rPr sz="1600" dirty="0">
                <a:solidFill>
                  <a:schemeClr val="tx1"/>
                </a:solidFill>
                <a:latin typeface="微软雅黑" panose="020B0503020204020204" charset="-122"/>
                <a:ea typeface="微软雅黑" panose="020B0503020204020204" charset="-122"/>
              </a:rPr>
              <a:t>解决轻量级模型受限于其有限的特征表示能力在边界建模和前景对象</a:t>
            </a:r>
            <a:endParaRPr sz="1600" dirty="0">
              <a:solidFill>
                <a:schemeClr val="tx1"/>
              </a:solidFill>
              <a:latin typeface="微软雅黑" panose="020B0503020204020204" charset="-122"/>
              <a:ea typeface="微软雅黑" panose="020B0503020204020204" charset="-122"/>
            </a:endParaRPr>
          </a:p>
          <a:p>
            <a:pPr indent="457200"/>
            <a:r>
              <a:rPr sz="1600" dirty="0">
                <a:solidFill>
                  <a:schemeClr val="tx1"/>
                </a:solidFill>
                <a:latin typeface="微软雅黑" panose="020B0503020204020204" charset="-122"/>
                <a:ea typeface="微软雅黑" panose="020B0503020204020204" charset="-122"/>
              </a:rPr>
              <a:t>类别区分</a:t>
            </a:r>
            <a:r>
              <a:rPr lang="zh-CN" sz="1600" dirty="0">
                <a:solidFill>
                  <a:schemeClr val="tx1"/>
                </a:solidFill>
                <a:latin typeface="微软雅黑" panose="020B0503020204020204" charset="-122"/>
                <a:ea typeface="微软雅黑" panose="020B0503020204020204" charset="-122"/>
              </a:rPr>
              <a:t>方面遇到的困难</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05105" y="3533775"/>
            <a:ext cx="11603990"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金字塔抽取上下层特征后</a:t>
            </a:r>
            <a:r>
              <a:rPr lang="en-US" altLang="zh-CN" sz="1600" dirty="0">
                <a:solidFill>
                  <a:schemeClr val="tx1"/>
                </a:solidFill>
                <a:latin typeface="微软雅黑" panose="020B0503020204020204" charset="-122"/>
                <a:ea typeface="微软雅黑" panose="020B0503020204020204" charset="-122"/>
              </a:rPr>
              <a:t> </a:t>
            </a:r>
            <a:r>
              <a:rPr lang="en-US" sz="1600" dirty="0">
                <a:solidFill>
                  <a:schemeClr val="tx1"/>
                </a:solidFill>
                <a:latin typeface="微软雅黑" panose="020B0503020204020204" charset="-122"/>
                <a:ea typeface="微软雅黑" panose="020B0503020204020204" charset="-122"/>
              </a:rPr>
              <a:t>RCM</a:t>
            </a:r>
            <a:r>
              <a:rPr lang="en-US" altLang="zh-CN" sz="1600" dirty="0">
                <a:solidFill>
                  <a:schemeClr val="tx1"/>
                </a:solidFill>
                <a:latin typeface="微软雅黑" panose="020B0503020204020204" charset="-122"/>
                <a:ea typeface="微软雅黑" panose="020B0503020204020204" charset="-122"/>
              </a:rPr>
              <a:t> 通过水平池化和垂直池化捕获轴向全局上下文，生成矩形关键区域</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2.DPG Head将特征投影到类别特征空间，并生成动态原型来嵌入类别信息</a:t>
            </a: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lgn="l">
              <a:buClrTx/>
              <a:buSzTx/>
              <a:buFont typeface="Wingdings" panose="05000000000000000000" charset="0"/>
              <a:buChar char="n"/>
            </a:pPr>
            <a:r>
              <a:rPr lang="zh-CN" altLang="en-US" sz="2000" b="1" dirty="0">
                <a:latin typeface="微软雅黑" panose="020B0503020204020204" charset="-122"/>
                <a:ea typeface="微软雅黑" panose="020B0503020204020204" charset="-122"/>
              </a:rPr>
              <a:t>模型结构</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Context-Guided Spatial Feature Reconstruction for Efficient Semantic Segmentation</a:t>
            </a:r>
            <a:endParaRPr lang="en-US" altLang="zh-CN" dirty="0">
              <a:effectLst/>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stretch>
            <a:fillRect/>
          </a:stretch>
        </p:blipFill>
        <p:spPr>
          <a:xfrm>
            <a:off x="5402580" y="601980"/>
            <a:ext cx="6658610" cy="3835400"/>
          </a:xfrm>
          <a:prstGeom prst="rect">
            <a:avLst/>
          </a:prstGeom>
        </p:spPr>
      </p:pic>
      <p:sp>
        <p:nvSpPr>
          <p:cNvPr id="12" name="文本框 11"/>
          <p:cNvSpPr txBox="1"/>
          <p:nvPr/>
        </p:nvSpPr>
        <p:spPr>
          <a:xfrm>
            <a:off x="833755" y="1465898"/>
            <a:ext cx="5080000" cy="3046095"/>
          </a:xfrm>
          <a:prstGeom prst="rect">
            <a:avLst/>
          </a:prstGeom>
        </p:spPr>
        <p:txBody>
          <a:bodyPr>
            <a:spAutoFit/>
          </a:bodyPr>
          <a:p>
            <a:pPr marL="0" indent="0" algn="just"/>
            <a:r>
              <a:rPr lang="zh-CN" sz="1600" b="0" i="0" dirty="0">
                <a:latin typeface="微软雅黑" panose="020B0503020204020204" charset="-122"/>
                <a:ea typeface="微软雅黑" panose="020B0503020204020204" charset="-122"/>
              </a:rPr>
              <a:t>编码器先会产生</a:t>
            </a:r>
            <a:r>
              <a:rPr lang="en-US" altLang="zh-CN" sz="1600" b="0" i="0" dirty="0">
                <a:latin typeface="微软雅黑" panose="020B0503020204020204" charset="-122"/>
                <a:ea typeface="微软雅黑" panose="020B0503020204020204" charset="-122"/>
              </a:rPr>
              <a:t>4</a:t>
            </a:r>
            <a:r>
              <a:rPr lang="zh-CN" altLang="en-US" sz="1600" b="0" i="0" dirty="0">
                <a:latin typeface="微软雅黑" panose="020B0503020204020204" charset="-122"/>
                <a:ea typeface="微软雅黑" panose="020B0503020204020204" charset="-122"/>
              </a:rPr>
              <a:t>层不同尺度的特征</a:t>
            </a:r>
            <a:endParaRPr lang="zh-CN" altLang="en-US" sz="1600" b="0" i="0" dirty="0">
              <a:latin typeface="微软雅黑" panose="020B0503020204020204" charset="-122"/>
              <a:ea typeface="微软雅黑" panose="020B0503020204020204" charset="-122"/>
            </a:endParaRPr>
          </a:p>
          <a:p>
            <a:pPr marL="0" indent="0" algn="just"/>
            <a:endParaRPr lang="zh-CN" altLang="en-US" sz="1600" b="0" i="0" dirty="0">
              <a:latin typeface="微软雅黑" panose="020B0503020204020204" charset="-122"/>
              <a:ea typeface="微软雅黑" panose="020B0503020204020204" charset="-122"/>
            </a:endParaRPr>
          </a:p>
          <a:p>
            <a:pPr marL="0" indent="0" algn="just"/>
            <a:r>
              <a:rPr lang="zh-CN" altLang="en-US" sz="1600" b="0" i="0" dirty="0">
                <a:latin typeface="微软雅黑" panose="020B0503020204020204" charset="-122"/>
                <a:ea typeface="微软雅黑" panose="020B0503020204020204" charset="-122"/>
              </a:rPr>
              <a:t>分辨率：</a:t>
            </a:r>
            <a:endParaRPr lang="zh-CN" altLang="en-US" sz="1600" b="0" i="0" dirty="0">
              <a:latin typeface="微软雅黑" panose="020B0503020204020204" charset="-122"/>
              <a:ea typeface="微软雅黑" panose="020B0503020204020204" charset="-122"/>
            </a:endParaRPr>
          </a:p>
          <a:p>
            <a:pPr marL="0" indent="0" algn="just"/>
            <a:endParaRPr lang="zh-CN" altLang="en-US" sz="1600" b="0" i="0" dirty="0">
              <a:latin typeface="微软雅黑" panose="020B0503020204020204" charset="-122"/>
              <a:ea typeface="微软雅黑" panose="020B0503020204020204" charset="-122"/>
            </a:endParaRPr>
          </a:p>
          <a:p>
            <a:pPr marL="0" indent="0" algn="just"/>
            <a:r>
              <a:rPr lang="zh-CN" altLang="en-US" sz="1600" b="0" i="0" dirty="0">
                <a:latin typeface="微软雅黑" panose="020B0503020204020204" charset="-122"/>
                <a:ea typeface="微软雅黑" panose="020B0503020204020204" charset="-122"/>
              </a:rPr>
              <a:t>保证轻量化的效率，舍弃最大规模。</a:t>
            </a:r>
            <a:endParaRPr lang="zh-CN" altLang="en-US" sz="1600" b="0" i="0" dirty="0">
              <a:latin typeface="微软雅黑" panose="020B0503020204020204" charset="-122"/>
              <a:ea typeface="微软雅黑" panose="020B0503020204020204" charset="-122"/>
            </a:endParaRPr>
          </a:p>
          <a:p>
            <a:pPr marL="0" indent="0" algn="just"/>
            <a:endParaRPr lang="zh-CN" altLang="en-US" sz="1600" b="0" i="0" dirty="0">
              <a:latin typeface="微软雅黑" panose="020B0503020204020204" charset="-122"/>
              <a:ea typeface="微软雅黑" panose="020B0503020204020204" charset="-122"/>
            </a:endParaRPr>
          </a:p>
          <a:p>
            <a:pPr marL="0" indent="0" algn="just"/>
            <a:r>
              <a:rPr lang="zh-CN" altLang="en-US" sz="1600" b="0" i="0" dirty="0">
                <a:latin typeface="微软雅黑" panose="020B0503020204020204" charset="-122"/>
                <a:ea typeface="微软雅黑" panose="020B0503020204020204" charset="-122"/>
              </a:rPr>
              <a:t>然后平均池化降采样为</a:t>
            </a:r>
            <a:endParaRPr lang="zh-CN" altLang="en-US" sz="1600" b="0" i="0" dirty="0">
              <a:latin typeface="微软雅黑" panose="020B0503020204020204" charset="-122"/>
              <a:ea typeface="微软雅黑" panose="020B0503020204020204" charset="-122"/>
            </a:endParaRPr>
          </a:p>
          <a:p>
            <a:pPr marL="0" indent="0" algn="just"/>
            <a:endParaRPr lang="zh-CN" altLang="en-US" sz="1600" b="0" i="0" dirty="0">
              <a:latin typeface="微软雅黑" panose="020B0503020204020204" charset="-122"/>
              <a:ea typeface="微软雅黑" panose="020B0503020204020204" charset="-122"/>
            </a:endParaRPr>
          </a:p>
          <a:p>
            <a:pPr marL="0" indent="0" algn="just"/>
            <a:r>
              <a:rPr lang="zh-CN" altLang="en-US" sz="1600" b="0" i="0" dirty="0">
                <a:latin typeface="微软雅黑" panose="020B0503020204020204" charset="-122"/>
                <a:ea typeface="微软雅黑" panose="020B0503020204020204" charset="-122"/>
              </a:rPr>
              <a:t>然后拼接在一起作为金字塔特征输入堆叠的</a:t>
            </a:r>
            <a:r>
              <a:rPr lang="en-US" altLang="zh-CN" sz="1600" b="0" i="0" dirty="0">
                <a:latin typeface="微软雅黑" panose="020B0503020204020204" charset="-122"/>
                <a:ea typeface="微软雅黑" panose="020B0503020204020204" charset="-122"/>
              </a:rPr>
              <a:t>RCM</a:t>
            </a:r>
            <a:r>
              <a:rPr lang="zh-CN" altLang="en-US" sz="1600" b="0" i="0" dirty="0">
                <a:latin typeface="微软雅黑" panose="020B0503020204020204" charset="-122"/>
                <a:ea typeface="微软雅黑" panose="020B0503020204020204" charset="-122"/>
              </a:rPr>
              <a:t>中交互提取语义特征</a:t>
            </a:r>
            <a:endParaRPr lang="zh-CN" altLang="en-US" sz="1600" b="0" i="0" dirty="0">
              <a:latin typeface="微软雅黑" panose="020B0503020204020204" charset="-122"/>
              <a:ea typeface="微软雅黑" panose="020B0503020204020204" charset="-122"/>
            </a:endParaRPr>
          </a:p>
          <a:p>
            <a:pPr marL="0" indent="0" algn="just"/>
            <a:endParaRPr lang="zh-CN" altLang="en-US" sz="1600" b="0" i="0" dirty="0">
              <a:latin typeface="微软雅黑" panose="020B0503020204020204" charset="-122"/>
              <a:ea typeface="微软雅黑" panose="020B0503020204020204" charset="-122"/>
            </a:endParaRPr>
          </a:p>
          <a:p>
            <a:pPr marL="0" indent="0" algn="just"/>
            <a:endParaRPr lang="zh-CN" altLang="en-US" sz="1600" b="0" i="0" dirty="0">
              <a:latin typeface="微软雅黑" panose="020B0503020204020204" charset="-122"/>
              <a:ea typeface="微软雅黑" panose="020B0503020204020204" charset="-122"/>
            </a:endParaRPr>
          </a:p>
        </p:txBody>
      </p:sp>
      <p:sp>
        <p:nvSpPr>
          <p:cNvPr id="15" name="文本框 14"/>
          <p:cNvSpPr txBox="1"/>
          <p:nvPr>
            <p:custDataLst>
              <p:tags r:id="rId3"/>
            </p:custDataLst>
          </p:nvPr>
        </p:nvSpPr>
        <p:spPr>
          <a:xfrm>
            <a:off x="724535" y="890270"/>
            <a:ext cx="283146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金字塔上下文提取：</a:t>
            </a:r>
            <a:endParaRPr lang="en-US" altLang="zh-CN" b="1" dirty="0">
              <a:latin typeface="微软雅黑" panose="020B0503020204020204" charset="-122"/>
              <a:ea typeface="微软雅黑" panose="020B0503020204020204" charset="-122"/>
            </a:endParaRPr>
          </a:p>
        </p:txBody>
      </p:sp>
      <p:pic>
        <p:nvPicPr>
          <p:cNvPr id="16" name="图片 15"/>
          <p:cNvPicPr>
            <a:picLocks noChangeAspect="1"/>
          </p:cNvPicPr>
          <p:nvPr/>
        </p:nvPicPr>
        <p:blipFill>
          <a:blip r:embed="rId4"/>
          <a:stretch>
            <a:fillRect/>
          </a:stretch>
        </p:blipFill>
        <p:spPr>
          <a:xfrm>
            <a:off x="1814830" y="1896110"/>
            <a:ext cx="3587750" cy="400050"/>
          </a:xfrm>
          <a:prstGeom prst="rect">
            <a:avLst/>
          </a:prstGeom>
        </p:spPr>
      </p:pic>
      <p:pic>
        <p:nvPicPr>
          <p:cNvPr id="17" name="图片 16"/>
          <p:cNvPicPr>
            <a:picLocks noChangeAspect="1"/>
          </p:cNvPicPr>
          <p:nvPr/>
        </p:nvPicPr>
        <p:blipFill>
          <a:blip r:embed="rId5"/>
          <a:srcRect t="9589"/>
          <a:stretch>
            <a:fillRect/>
          </a:stretch>
        </p:blipFill>
        <p:spPr>
          <a:xfrm>
            <a:off x="3157855" y="2874645"/>
            <a:ext cx="901700" cy="419100"/>
          </a:xfrm>
          <a:prstGeom prst="rect">
            <a:avLst/>
          </a:prstGeom>
        </p:spPr>
      </p:pic>
      <p:pic>
        <p:nvPicPr>
          <p:cNvPr id="18" name="图片 17"/>
          <p:cNvPicPr>
            <a:picLocks noChangeAspect="1"/>
          </p:cNvPicPr>
          <p:nvPr/>
        </p:nvPicPr>
        <p:blipFill>
          <a:blip r:embed="rId6"/>
          <a:srcRect r="4118" b="-34598"/>
          <a:stretch>
            <a:fillRect/>
          </a:stretch>
        </p:blipFill>
        <p:spPr>
          <a:xfrm>
            <a:off x="945515" y="3959860"/>
            <a:ext cx="4968240" cy="7435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lgn="l">
              <a:buClrTx/>
              <a:buSzTx/>
              <a:buFont typeface="Wingdings" panose="05000000000000000000" charset="0"/>
              <a:buChar char="n"/>
            </a:pPr>
            <a:r>
              <a:rPr lang="zh-CN" altLang="en-US" sz="2000" b="1" dirty="0">
                <a:latin typeface="微软雅黑" panose="020B0503020204020204" charset="-122"/>
                <a:ea typeface="微软雅黑" panose="020B0503020204020204" charset="-122"/>
              </a:rPr>
              <a:t>模型结构</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Context-Guided Spatial Feature Reconstruction for Efficient Semantic Segmentation</a:t>
            </a:r>
            <a:endParaRPr lang="en-US" altLang="zh-CN" dirty="0">
              <a:effectLst/>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stretch>
            <a:fillRect/>
          </a:stretch>
        </p:blipFill>
        <p:spPr>
          <a:xfrm>
            <a:off x="5094605" y="601980"/>
            <a:ext cx="6658610" cy="3835400"/>
          </a:xfrm>
          <a:prstGeom prst="rect">
            <a:avLst/>
          </a:prstGeom>
        </p:spPr>
      </p:pic>
      <p:sp>
        <p:nvSpPr>
          <p:cNvPr id="15" name="文本框 14"/>
          <p:cNvSpPr txBox="1"/>
          <p:nvPr>
            <p:custDataLst>
              <p:tags r:id="rId3"/>
            </p:custDataLst>
          </p:nvPr>
        </p:nvSpPr>
        <p:spPr>
          <a:xfrm>
            <a:off x="724535" y="890270"/>
            <a:ext cx="283146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RCM</a:t>
            </a:r>
            <a:r>
              <a:rPr lang="zh-CN" altLang="en-US" b="1" dirty="0">
                <a:latin typeface="微软雅黑" panose="020B0503020204020204" charset="-122"/>
                <a:ea typeface="微软雅黑" panose="020B0503020204020204" charset="-122"/>
              </a:rPr>
              <a:t>空间结构重构：</a:t>
            </a:r>
            <a:endParaRPr lang="en-US" altLang="zh-CN" b="1" dirty="0">
              <a:latin typeface="微软雅黑" panose="020B0503020204020204" charset="-122"/>
              <a:ea typeface="微软雅黑" panose="020B0503020204020204" charset="-122"/>
            </a:endParaRPr>
          </a:p>
        </p:txBody>
      </p:sp>
      <p:sp>
        <p:nvSpPr>
          <p:cNvPr id="2" name="文本框 1"/>
          <p:cNvSpPr txBox="1"/>
          <p:nvPr/>
        </p:nvSpPr>
        <p:spPr>
          <a:xfrm>
            <a:off x="871220" y="1397317"/>
            <a:ext cx="5080000" cy="2553335"/>
          </a:xfrm>
          <a:prstGeom prst="rect">
            <a:avLst/>
          </a:prstGeom>
        </p:spPr>
        <p:txBody>
          <a:bodyPr>
            <a:spAutoFit/>
          </a:bodyPr>
          <a:p>
            <a:pPr marL="0" indent="0" algn="just"/>
            <a:r>
              <a:rPr lang="en-US" altLang="zh-CN" sz="1600" b="0" i="0">
                <a:solidFill>
                  <a:srgbClr val="000000"/>
                </a:solidFill>
                <a:latin typeface="微软雅黑" panose="020B0503020204020204" charset="-122"/>
                <a:ea typeface="微软雅黑" panose="020B0503020204020204" charset="-122"/>
              </a:rPr>
              <a:t>RCM</a:t>
            </a:r>
            <a:r>
              <a:rPr lang="zh-CN" altLang="en-US" sz="1600" b="0" i="0">
                <a:solidFill>
                  <a:srgbClr val="000000"/>
                </a:solidFill>
                <a:latin typeface="微软雅黑" panose="020B0503020204020204" charset="-122"/>
                <a:ea typeface="微软雅黑" panose="020B0503020204020204" charset="-122"/>
              </a:rPr>
              <a:t>捕获轴向全局上下文对矩形关键区域进行建模，然后使用形状自校准函数将注意区域调整到前景。</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高亮区域的形状变化是由</a:t>
            </a:r>
            <a:r>
              <a:rPr lang="zh-CN" altLang="en-US" sz="1600" b="1" i="0">
                <a:solidFill>
                  <a:srgbClr val="000000"/>
                </a:solidFill>
                <a:latin typeface="微软雅黑" panose="020B0503020204020204" charset="-122"/>
                <a:ea typeface="微软雅黑" panose="020B0503020204020204" charset="-122"/>
              </a:rPr>
              <a:t>矩形自校准注意</a:t>
            </a:r>
            <a:r>
              <a:rPr lang="zh-CN" altLang="en-US" sz="1600" b="0" i="0">
                <a:solidFill>
                  <a:srgbClr val="000000"/>
                </a:solidFill>
                <a:latin typeface="微软雅黑" panose="020B0503020204020204" charset="-122"/>
                <a:ea typeface="微软雅黑" panose="020B0503020204020204" charset="-122"/>
              </a:rPr>
              <a:t>引起的。在训练过程中，通过优化两个条带卷积的权重，将注意力区域校准到更接近前景目标的位置</a:t>
            </a:r>
            <a:endParaRPr lang="zh-CN" altLang="en-US" sz="1600" b="0" i="0">
              <a:solidFill>
                <a:srgbClr val="000000"/>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4"/>
          <a:stretch>
            <a:fillRect/>
          </a:stretch>
        </p:blipFill>
        <p:spPr>
          <a:xfrm>
            <a:off x="1648460" y="2056765"/>
            <a:ext cx="3664585" cy="996950"/>
          </a:xfrm>
          <a:prstGeom prst="rect">
            <a:avLst/>
          </a:prstGeom>
        </p:spPr>
      </p:pic>
      <p:sp>
        <p:nvSpPr>
          <p:cNvPr id="5" name="文本框 4"/>
          <p:cNvSpPr txBox="1"/>
          <p:nvPr/>
        </p:nvSpPr>
        <p:spPr>
          <a:xfrm>
            <a:off x="724535" y="3930650"/>
            <a:ext cx="6096000" cy="506730"/>
          </a:xfrm>
          <a:prstGeom prst="rect">
            <a:avLst/>
          </a:prstGeom>
          <a:noFill/>
        </p:spPr>
        <p:txBody>
          <a:bodyPr wrap="square" rtlCol="0" anchor="t">
            <a:spAutoFit/>
          </a:bodyPr>
          <a:p>
            <a:pPr marL="285750" indent="-285750">
              <a:lnSpc>
                <a:spcPct val="150000"/>
              </a:lnSpc>
              <a:buFont typeface="Wingdings" panose="05000000000000000000" charset="0"/>
              <a:buChar char="p"/>
            </a:pPr>
            <a:r>
              <a:rPr lang="zh-CN" altLang="en-US" b="1">
                <a:solidFill>
                  <a:srgbClr val="000000"/>
                </a:solidFill>
                <a:latin typeface="微软雅黑" panose="020B0503020204020204" charset="-122"/>
                <a:ea typeface="微软雅黑" panose="020B0503020204020204" charset="-122"/>
                <a:sym typeface="+mn-ea"/>
              </a:rPr>
              <a:t>（RCA）矩形自校准注意</a:t>
            </a:r>
            <a:r>
              <a:rPr lang="zh-CN" altLang="en-US" b="1" dirty="0">
                <a:latin typeface="微软雅黑" panose="020B0503020204020204" charset="-122"/>
                <a:ea typeface="微软雅黑" panose="020B0503020204020204" charset="-122"/>
                <a:sym typeface="+mn-ea"/>
              </a:rPr>
              <a:t>：</a:t>
            </a:r>
            <a:endParaRPr lang="zh-CN" altLang="en-US" b="1" dirty="0">
              <a:latin typeface="微软雅黑" panose="020B0503020204020204" charset="-122"/>
              <a:ea typeface="微软雅黑" panose="020B0503020204020204" charset="-122"/>
              <a:sym typeface="+mn-ea"/>
            </a:endParaRPr>
          </a:p>
        </p:txBody>
      </p:sp>
      <p:sp>
        <p:nvSpPr>
          <p:cNvPr id="6" name="文本框 5"/>
          <p:cNvSpPr txBox="1"/>
          <p:nvPr/>
        </p:nvSpPr>
        <p:spPr>
          <a:xfrm>
            <a:off x="871220" y="4570730"/>
            <a:ext cx="9765665" cy="33718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利用两个大核条卷积在水平和垂直方向上解耦校准注意图，条形卷积的权重是可学习的。</a:t>
            </a:r>
            <a:endParaRPr lang="zh-CN" altLang="en-US" sz="1600" b="0" i="0">
              <a:solidFill>
                <a:srgbClr val="000000"/>
              </a:solidFill>
              <a:latin typeface="微软雅黑" panose="020B0503020204020204" charset="-122"/>
              <a:ea typeface="微软雅黑" panose="020B0503020204020204" charset="-122"/>
            </a:endParaRPr>
          </a:p>
        </p:txBody>
      </p:sp>
      <p:sp>
        <p:nvSpPr>
          <p:cNvPr id="8" name="文本框 7"/>
          <p:cNvSpPr txBox="1"/>
          <p:nvPr/>
        </p:nvSpPr>
        <p:spPr>
          <a:xfrm>
            <a:off x="1232535" y="5004118"/>
            <a:ext cx="5080000" cy="337185"/>
          </a:xfrm>
          <a:prstGeom prst="rect">
            <a:avLst/>
          </a:prstGeom>
        </p:spPr>
        <p:txBody>
          <a:bodyPr>
            <a:spAutoFit/>
          </a:bodyPr>
          <a:p>
            <a:pPr marL="0" indent="0" algn="just"/>
            <a:r>
              <a:rPr lang="zh-CN" altLang="en-US" sz="1600" b="0" i="0">
                <a:solidFill>
                  <a:srgbClr val="000000"/>
                </a:solidFill>
                <a:latin typeface="微软雅黑" panose="020B0503020204020204" charset="-122"/>
                <a:ea typeface="微软雅黑" panose="020B0503020204020204" charset="-122"/>
              </a:rPr>
              <a:t>形状自校准函数：</a:t>
            </a:r>
            <a:endParaRPr lang="zh-CN" altLang="en-US" sz="1600" b="0" i="0">
              <a:solidFill>
                <a:srgbClr val="000000"/>
              </a:solidFill>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5"/>
          <a:stretch>
            <a:fillRect/>
          </a:stretch>
        </p:blipFill>
        <p:spPr>
          <a:xfrm>
            <a:off x="2972435" y="4907915"/>
            <a:ext cx="2825750" cy="501650"/>
          </a:xfrm>
          <a:prstGeom prst="rect">
            <a:avLst/>
          </a:prstGeom>
        </p:spPr>
      </p:pic>
      <p:sp>
        <p:nvSpPr>
          <p:cNvPr id="10" name="文本框 9"/>
          <p:cNvSpPr txBox="1"/>
          <p:nvPr/>
        </p:nvSpPr>
        <p:spPr>
          <a:xfrm>
            <a:off x="940435" y="5438140"/>
            <a:ext cx="7147560" cy="33718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此外，设计了特征融合函数，将注意特征与输入特征进行融合</a:t>
            </a:r>
            <a:endParaRPr lang="zh-CN" altLang="en-US" sz="1600" b="0" i="0">
              <a:solidFill>
                <a:srgbClr val="000000"/>
              </a:solidFill>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6"/>
          <a:stretch>
            <a:fillRect/>
          </a:stretch>
        </p:blipFill>
        <p:spPr>
          <a:xfrm>
            <a:off x="6669405" y="5342255"/>
            <a:ext cx="2645410"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1"/>
          <a:stretch>
            <a:fillRect/>
          </a:stretch>
        </p:blipFill>
        <p:spPr>
          <a:xfrm>
            <a:off x="3193415" y="3289300"/>
            <a:ext cx="2552700" cy="482600"/>
          </a:xfrm>
          <a:prstGeom prst="rect">
            <a:avLst/>
          </a:prstGeom>
        </p:spPr>
      </p:pic>
      <p:pic>
        <p:nvPicPr>
          <p:cNvPr id="18" name="图片 17"/>
          <p:cNvPicPr>
            <a:picLocks noChangeAspect="1"/>
          </p:cNvPicPr>
          <p:nvPr/>
        </p:nvPicPr>
        <p:blipFill>
          <a:blip r:embed="rId2"/>
          <a:stretch>
            <a:fillRect/>
          </a:stretch>
        </p:blipFill>
        <p:spPr>
          <a:xfrm>
            <a:off x="3264535" y="2474595"/>
            <a:ext cx="2063750" cy="501650"/>
          </a:xfrm>
          <a:prstGeom prst="rect">
            <a:avLst/>
          </a:prstGeom>
        </p:spPr>
      </p:pic>
      <p:pic>
        <p:nvPicPr>
          <p:cNvPr id="12" name="图片 11"/>
          <p:cNvPicPr>
            <a:picLocks noChangeAspect="1"/>
          </p:cNvPicPr>
          <p:nvPr/>
        </p:nvPicPr>
        <p:blipFill>
          <a:blip r:embed="rId3"/>
          <a:stretch>
            <a:fillRect/>
          </a:stretch>
        </p:blipFill>
        <p:spPr>
          <a:xfrm>
            <a:off x="5633720" y="890270"/>
            <a:ext cx="6363335" cy="2881630"/>
          </a:xfrm>
          <a:prstGeom prst="rect">
            <a:avLst/>
          </a:prstGeom>
        </p:spPr>
      </p:pic>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lgn="l">
              <a:buClrTx/>
              <a:buSzTx/>
              <a:buFont typeface="Wingdings" panose="05000000000000000000" charset="0"/>
              <a:buChar char="n"/>
            </a:pPr>
            <a:r>
              <a:rPr lang="zh-CN" altLang="en-US" sz="2000" b="1" dirty="0">
                <a:latin typeface="微软雅黑" panose="020B0503020204020204" charset="-122"/>
                <a:ea typeface="微软雅黑" panose="020B0503020204020204" charset="-122"/>
              </a:rPr>
              <a:t>模型结构</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4"/>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Context-Guided Spatial Feature Reconstruction for Efficient Semantic Segmentation</a:t>
            </a:r>
            <a:endParaRPr lang="en-US" altLang="zh-CN" dirty="0">
              <a:effectLst/>
              <a:latin typeface="微软雅黑" panose="020B0503020204020204" charset="-122"/>
              <a:ea typeface="微软雅黑" panose="020B0503020204020204" charset="-122"/>
            </a:endParaRPr>
          </a:p>
        </p:txBody>
      </p:sp>
      <p:sp>
        <p:nvSpPr>
          <p:cNvPr id="15" name="文本框 14"/>
          <p:cNvSpPr txBox="1"/>
          <p:nvPr>
            <p:custDataLst>
              <p:tags r:id="rId5"/>
            </p:custDataLst>
          </p:nvPr>
        </p:nvSpPr>
        <p:spPr>
          <a:xfrm>
            <a:off x="724535" y="890270"/>
            <a:ext cx="283146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DPG Head</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16" name="文本框 15"/>
          <p:cNvSpPr txBox="1"/>
          <p:nvPr/>
        </p:nvSpPr>
        <p:spPr>
          <a:xfrm>
            <a:off x="900430" y="1397317"/>
            <a:ext cx="5080000" cy="583565"/>
          </a:xfrm>
          <a:prstGeom prst="rect">
            <a:avLst/>
          </a:prstGeom>
        </p:spPr>
        <p:txBody>
          <a:bodyPr>
            <a:spAutoFit/>
          </a:bodyPr>
          <a:p>
            <a:pPr marL="0" indent="0" algn="just"/>
            <a:r>
              <a:rPr lang="zh-CN" altLang="en-US" sz="1600" b="0" i="0">
                <a:solidFill>
                  <a:srgbClr val="000000"/>
                </a:solidFill>
                <a:latin typeface="微软雅黑" panose="020B0503020204020204" charset="-122"/>
                <a:ea typeface="微软雅黑" panose="020B0503020204020204" charset="-122"/>
              </a:rPr>
              <a:t>将类嵌入特征投影到像素特征空间中，对像素特征进行加权，增强不同类别之间的区别。</a:t>
            </a:r>
            <a:endParaRPr lang="zh-CN" altLang="en-US" sz="1600" b="0" i="0">
              <a:solidFill>
                <a:srgbClr val="000000"/>
              </a:solidFill>
              <a:latin typeface="微软雅黑" panose="020B0503020204020204" charset="-122"/>
              <a:ea typeface="微软雅黑" panose="020B0503020204020204" charset="-122"/>
            </a:endParaRPr>
          </a:p>
        </p:txBody>
      </p:sp>
      <p:sp>
        <p:nvSpPr>
          <p:cNvPr id="17" name="文本框 16"/>
          <p:cNvSpPr txBox="1"/>
          <p:nvPr/>
        </p:nvSpPr>
        <p:spPr>
          <a:xfrm>
            <a:off x="842645" y="2161222"/>
            <a:ext cx="5080000" cy="583565"/>
          </a:xfrm>
          <a:prstGeom prst="rect">
            <a:avLst/>
          </a:prstGeom>
        </p:spPr>
        <p:txBody>
          <a:bodyPr>
            <a:spAutoFit/>
          </a:bodyPr>
          <a:p>
            <a:pPr marL="0" indent="0" algn="just"/>
            <a:r>
              <a:rPr lang="zh-CN" altLang="en-US" sz="1600" b="0" i="0">
                <a:solidFill>
                  <a:srgbClr val="000000"/>
                </a:solidFill>
                <a:latin typeface="微软雅黑" panose="020B0503020204020204" charset="-122"/>
                <a:ea typeface="微软雅黑" panose="020B0503020204020204" charset="-122"/>
              </a:rPr>
              <a:t>将特征投影到类特征空间中。然后，将类空间中的特征与像素空间中的特征相乘</a:t>
            </a:r>
            <a:endParaRPr lang="zh-CN" altLang="en-US" sz="1600" b="0" i="0">
              <a:solidFill>
                <a:srgbClr val="000000"/>
              </a:solidFill>
              <a:latin typeface="微软雅黑" panose="020B0503020204020204" charset="-122"/>
              <a:ea typeface="微软雅黑" panose="020B0503020204020204" charset="-122"/>
            </a:endParaRPr>
          </a:p>
        </p:txBody>
      </p:sp>
      <p:sp>
        <p:nvSpPr>
          <p:cNvPr id="19" name="文本框 18"/>
          <p:cNvSpPr txBox="1"/>
          <p:nvPr/>
        </p:nvSpPr>
        <p:spPr>
          <a:xfrm>
            <a:off x="900430" y="2975928"/>
            <a:ext cx="5080000" cy="583565"/>
          </a:xfrm>
          <a:prstGeom prst="rect">
            <a:avLst/>
          </a:prstGeom>
        </p:spPr>
        <p:txBody>
          <a:bodyPr>
            <a:spAutoFit/>
          </a:bodyPr>
          <a:p>
            <a:pPr marL="0" indent="0" algn="just"/>
            <a:r>
              <a:rPr lang="zh-CN" altLang="en-US" sz="1600" b="0" i="0">
                <a:solidFill>
                  <a:srgbClr val="000000"/>
                </a:solidFill>
                <a:latin typeface="微软雅黑" panose="020B0503020204020204" charset="-122"/>
                <a:ea typeface="微软雅黑" panose="020B0503020204020204" charset="-122"/>
              </a:rPr>
              <a:t>采用全连通层将原型压缩到</a:t>
            </a:r>
            <a:r>
              <a:rPr lang="en-US" altLang="zh-CN" sz="1600" b="0" i="0">
                <a:solidFill>
                  <a:srgbClr val="000000"/>
                </a:solidFill>
                <a:latin typeface="微软雅黑" panose="020B0503020204020204" charset="-122"/>
                <a:ea typeface="微软雅黑" panose="020B0503020204020204" charset="-122"/>
              </a:rPr>
              <a:t>C×1</a:t>
            </a:r>
            <a:r>
              <a:rPr lang="zh-CN" altLang="en-US" sz="1600" b="0" i="0">
                <a:solidFill>
                  <a:srgbClr val="000000"/>
                </a:solidFill>
                <a:latin typeface="微软雅黑" panose="020B0503020204020204" charset="-122"/>
                <a:ea typeface="微软雅黑" panose="020B0503020204020204" charset="-122"/>
              </a:rPr>
              <a:t>维度，再</a:t>
            </a:r>
            <a:r>
              <a:rPr lang="en-US" altLang="zh-CN" sz="1600" b="0" i="0">
                <a:solidFill>
                  <a:srgbClr val="000000"/>
                </a:solidFill>
                <a:latin typeface="微软雅黑" panose="020B0503020204020204" charset="-122"/>
                <a:ea typeface="微软雅黑" panose="020B0503020204020204" charset="-122"/>
              </a:rPr>
              <a:t>softmax</a:t>
            </a:r>
            <a:r>
              <a:rPr lang="zh-CN" altLang="en-US" sz="1600" b="0" i="0">
                <a:solidFill>
                  <a:srgbClr val="000000"/>
                </a:solidFill>
                <a:latin typeface="微软雅黑" panose="020B0503020204020204" charset="-122"/>
                <a:ea typeface="微软雅黑" panose="020B0503020204020204" charset="-122"/>
              </a:rPr>
              <a:t>得到类嵌入向量C×1</a:t>
            </a:r>
            <a:endParaRPr lang="zh-CN" altLang="en-US" sz="1600" b="0" i="0">
              <a:solidFill>
                <a:srgbClr val="000000"/>
              </a:solidFill>
              <a:latin typeface="微软雅黑" panose="020B0503020204020204" charset="-122"/>
              <a:ea typeface="微软雅黑" panose="020B0503020204020204" charset="-122"/>
            </a:endParaRPr>
          </a:p>
        </p:txBody>
      </p:sp>
      <p:sp>
        <p:nvSpPr>
          <p:cNvPr id="21" name="文本框 20"/>
          <p:cNvSpPr txBox="1"/>
          <p:nvPr/>
        </p:nvSpPr>
        <p:spPr>
          <a:xfrm>
            <a:off x="900430" y="3881437"/>
            <a:ext cx="5080000" cy="583565"/>
          </a:xfrm>
          <a:prstGeom prst="rect">
            <a:avLst/>
          </a:prstGeom>
        </p:spPr>
        <p:txBody>
          <a:bodyPr>
            <a:spAutoFit/>
          </a:bodyPr>
          <a:p>
            <a:pPr marL="0" indent="0" algn="just"/>
            <a:r>
              <a:rPr lang="zh-CN" altLang="en-US" sz="1600" b="0" i="0">
                <a:solidFill>
                  <a:srgbClr val="000000"/>
                </a:solidFill>
                <a:latin typeface="微软雅黑" panose="020B0503020204020204" charset="-122"/>
                <a:ea typeface="微软雅黑" panose="020B0503020204020204" charset="-122"/>
              </a:rPr>
              <a:t>最后，将注意力向量加权到像素特征，强调重要特征，增强特征表征</a:t>
            </a:r>
            <a:endParaRPr lang="zh-CN" altLang="en-US" sz="1600" b="0" i="0">
              <a:solidFill>
                <a:srgbClr val="000000"/>
              </a:solidFill>
              <a:latin typeface="微软雅黑" panose="020B0503020204020204" charset="-122"/>
              <a:ea typeface="微软雅黑" panose="020B0503020204020204" charset="-122"/>
            </a:endParaRPr>
          </a:p>
        </p:txBody>
      </p:sp>
      <p:pic>
        <p:nvPicPr>
          <p:cNvPr id="22" name="图片 21"/>
          <p:cNvPicPr>
            <a:picLocks noChangeAspect="1"/>
          </p:cNvPicPr>
          <p:nvPr/>
        </p:nvPicPr>
        <p:blipFill>
          <a:blip r:embed="rId6"/>
          <a:stretch>
            <a:fillRect/>
          </a:stretch>
        </p:blipFill>
        <p:spPr>
          <a:xfrm>
            <a:off x="3193415" y="4365625"/>
            <a:ext cx="3683000" cy="3683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lgn="l">
              <a:buClrTx/>
              <a:buSzTx/>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Context-Guided Spatial Feature Reconstruction for Efficient Semantic Segmentation</a:t>
            </a:r>
            <a:endParaRPr lang="en-US" altLang="zh-CN"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724535" y="890270"/>
            <a:ext cx="283146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实验背景</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8" name="文本框 7"/>
          <p:cNvSpPr txBox="1"/>
          <p:nvPr/>
        </p:nvSpPr>
        <p:spPr>
          <a:xfrm>
            <a:off x="1059180" y="1323023"/>
            <a:ext cx="5080000" cy="337185"/>
          </a:xfrm>
          <a:prstGeom prst="rect">
            <a:avLst/>
          </a:prstGeom>
        </p:spPr>
        <p:txBody>
          <a:bodyPr>
            <a:spAutoFit/>
          </a:bodyPr>
          <a:p>
            <a:pPr marL="0" indent="0" algn="just"/>
            <a:r>
              <a:rPr lang="zh-CN" altLang="en-US" sz="1600" b="0" i="0">
                <a:solidFill>
                  <a:srgbClr val="000000"/>
                </a:solidFill>
                <a:latin typeface="微软雅黑" panose="020B0503020204020204" charset="-122"/>
                <a:ea typeface="微软雅黑" panose="020B0503020204020204" charset="-122"/>
              </a:rPr>
              <a:t>数据集：ADE20K，COCO-Stuff，Pascal Context</a:t>
            </a:r>
            <a:endParaRPr lang="zh-CN" altLang="en-US" sz="1600" b="0" i="0">
              <a:solidFill>
                <a:srgbClr val="000000"/>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875665" y="1747520"/>
            <a:ext cx="5584825" cy="4806315"/>
          </a:xfrm>
          <a:prstGeom prst="rect">
            <a:avLst/>
          </a:prstGeom>
        </p:spPr>
      </p:pic>
      <p:pic>
        <p:nvPicPr>
          <p:cNvPr id="5" name="图片 4"/>
          <p:cNvPicPr>
            <a:picLocks noChangeAspect="1"/>
          </p:cNvPicPr>
          <p:nvPr/>
        </p:nvPicPr>
        <p:blipFill>
          <a:blip r:embed="rId4"/>
          <a:stretch>
            <a:fillRect/>
          </a:stretch>
        </p:blipFill>
        <p:spPr>
          <a:xfrm>
            <a:off x="6523355" y="2411730"/>
            <a:ext cx="5214620" cy="29146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lgn="l">
              <a:buClrTx/>
              <a:buSzTx/>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Context-Guided Spatial Feature Reconstruction for Efficient Semantic Segmentation</a:t>
            </a:r>
            <a:endParaRPr lang="en-US" altLang="zh-CN"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724535" y="890270"/>
            <a:ext cx="283146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sym typeface="+mn-ea"/>
              </a:rPr>
              <a:t>对比实验</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8" name="文本框 7"/>
          <p:cNvSpPr txBox="1"/>
          <p:nvPr/>
        </p:nvSpPr>
        <p:spPr>
          <a:xfrm>
            <a:off x="1059180" y="1323340"/>
            <a:ext cx="10678795" cy="337185"/>
          </a:xfrm>
          <a:prstGeom prst="rect">
            <a:avLst/>
          </a:prstGeom>
        </p:spPr>
        <p:txBody>
          <a:bodyPr wrap="square">
            <a:spAutoFit/>
          </a:bodyPr>
          <a:p>
            <a:pPr marL="0" indent="0" algn="just"/>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注意头</a:t>
            </a:r>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注意机制</a:t>
            </a:r>
            <a:endParaRPr lang="zh-CN" altLang="en-US" sz="1600" b="0" i="0">
              <a:solidFill>
                <a:srgbClr val="000000"/>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3"/>
          <a:stretch>
            <a:fillRect/>
          </a:stretch>
        </p:blipFill>
        <p:spPr>
          <a:xfrm>
            <a:off x="724535" y="1660525"/>
            <a:ext cx="10557510" cy="4190365"/>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DIAGRAM_VIRTUALLY_FRAME" val="{&quot;height&quot;:130.17354330708662,&quot;left&quot;:238.70267716535432,&quot;top&quot;:116.24960629921259,&quot;width&quot;:665.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3622</Words>
  <Application>WPS 演示</Application>
  <PresentationFormat>宽屏</PresentationFormat>
  <Paragraphs>308</Paragraphs>
  <Slides>22</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22</vt:i4>
      </vt:variant>
    </vt:vector>
  </HeadingPairs>
  <TitlesOfParts>
    <vt:vector size="36" baseType="lpstr">
      <vt:lpstr>Arial</vt:lpstr>
      <vt:lpstr>宋体</vt:lpstr>
      <vt:lpstr>Wingdings</vt:lpstr>
      <vt:lpstr>微软雅黑</vt:lpstr>
      <vt:lpstr>Agency FB</vt:lpstr>
      <vt:lpstr>Wingdings</vt:lpstr>
      <vt:lpstr>Arial Unicode MS</vt:lpstr>
      <vt:lpstr>等线 Light</vt:lpstr>
      <vt:lpstr>等线</vt:lpstr>
      <vt:lpstr>Calibri</vt:lpstr>
      <vt:lpstr>Consolas</vt:lpstr>
      <vt:lpstr>Segoe WPC</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2516</cp:revision>
  <dcterms:created xsi:type="dcterms:W3CDTF">2022-05-20T05:18:00Z</dcterms:created>
  <dcterms:modified xsi:type="dcterms:W3CDTF">2024-10-23T16:32:13Z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2052-12.1.0.18608</vt:lpwstr>
  </property>
</Properties>
</file>