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78" r:id="rId8"/>
    <p:sldId id="1456" r:id="rId9"/>
    <p:sldId id="1479" r:id="rId10"/>
    <p:sldId id="1481" r:id="rId11"/>
    <p:sldId id="1482" r:id="rId12"/>
    <p:sldId id="1483" r:id="rId13"/>
    <p:sldId id="1369" r:id="rId14"/>
    <p:sldId id="1466" r:id="rId15"/>
    <p:sldId id="1467" r:id="rId16"/>
    <p:sldId id="1468" r:id="rId17"/>
    <p:sldId id="1430" r:id="rId18"/>
    <p:sldId id="1432" r:id="rId19"/>
    <p:sldId id="1356"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34.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5.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553325" y="1631315"/>
            <a:ext cx="4768215" cy="519049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362585" y="2164080"/>
            <a:ext cx="729551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作提示词的微调（</a:t>
            </a:r>
            <a:r>
              <a:rPr lang="en-US" altLang="zh-CN" sz="1600" dirty="0">
                <a:solidFill>
                  <a:schemeClr val="tx1"/>
                </a:solidFill>
                <a:latin typeface="微软雅黑" panose="020B0503020204020204" charset="-122"/>
                <a:ea typeface="微软雅黑" panose="020B0503020204020204" charset="-122"/>
              </a:rPr>
              <a:t>prompt tuning</a:t>
            </a:r>
            <a:r>
              <a:rPr lang="zh-CN" altLang="en-US" sz="1600" dirty="0">
                <a:solidFill>
                  <a:schemeClr val="tx1"/>
                </a:solidFill>
                <a:latin typeface="微软雅黑" panose="020B0503020204020204" charset="-122"/>
                <a:ea typeface="微软雅黑" panose="020B0503020204020204" charset="-122"/>
              </a:rPr>
              <a:t>）它以前缀形式添加提示，直接在输入前拼</a:t>
            </a:r>
            <a:r>
              <a:rPr lang="en-US" altLang="zh-CN" sz="1600" dirty="0">
                <a:solidFill>
                  <a:schemeClr val="tx1"/>
                </a:solidFill>
                <a:latin typeface="微软雅黑" panose="020B0503020204020204" charset="-122"/>
                <a:ea typeface="微软雅黑" panose="020B0503020204020204" charset="-122"/>
              </a:rPr>
              <a:t>接连续型向量。在提示微调的训练过程中，只有提示的嵌入向量会根据特定任务进行监督学习.</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b="1"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Brian Lester, Rami Al-Rfou, and Noah Constant. “The Power of Scale for Parameter_x0002_Efficient Prompt Tuning”. In: EMNLP. 2021.</a:t>
            </a:r>
            <a:endParaRPr lang="zh-CN" altLang="en-US" b="1" dirty="0">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4"/>
          <a:stretch>
            <a:fillRect/>
          </a:stretch>
        </p:blipFill>
        <p:spPr>
          <a:xfrm>
            <a:off x="4392930" y="2873375"/>
            <a:ext cx="3402330" cy="3752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3600" dirty="0">
                <a:solidFill>
                  <a:srgbClr val="383987"/>
                </a:solidFill>
                <a:latin typeface="微软雅黑" panose="020B0503020204020204" charset="-122"/>
                <a:ea typeface="微软雅黑" panose="020B0503020204020204" charset="-122"/>
                <a:sym typeface="+mn-ea"/>
              </a:rPr>
              <a:t>LoRA</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173720" y="601980"/>
            <a:ext cx="3829050" cy="383540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LoRA: Low-Rank Adaptation of Large Language Models</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4"/>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5"/>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6"/>
            </p:custDataLst>
          </p:nvPr>
        </p:nvSpPr>
        <p:spPr>
          <a:xfrm>
            <a:off x="455295" y="50526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14" name="文本框 13"/>
          <p:cNvSpPr txBox="1"/>
          <p:nvPr/>
        </p:nvSpPr>
        <p:spPr>
          <a:xfrm>
            <a:off x="106680" y="6453505"/>
            <a:ext cx="11391265" cy="275590"/>
          </a:xfrm>
          <a:prstGeom prst="rect">
            <a:avLst/>
          </a:prstGeom>
        </p:spPr>
        <p:txBody>
          <a:bodyPr wrap="square">
            <a:spAutoFit/>
          </a:bodyPr>
          <a:p>
            <a:pPr marL="0" indent="0" algn="l"/>
            <a:r>
              <a:rPr lang="en-US" altLang="zh-CN" sz="1200" b="0" i="0">
                <a:solidFill>
                  <a:srgbClr val="333333"/>
                </a:solidFill>
                <a:latin typeface="Arial" panose="020B0604020202020204"/>
                <a:ea typeface="Arial" panose="020B0604020202020204"/>
              </a:rPr>
              <a:t>Hu E J, Shen Y, Wallis P, et al. Lora: Low-rank adaptation of large language models[J]. arXiv preprint arXiv:2106.09685, 2021.</a:t>
            </a:r>
            <a:endParaRPr lang="en-US" altLang="zh-CN" sz="1200" b="0" i="0">
              <a:solidFill>
                <a:srgbClr val="333333"/>
              </a:solidFill>
              <a:latin typeface="Arial" panose="020B0604020202020204"/>
              <a:ea typeface="Arial" panose="020B0604020202020204"/>
            </a:endParaRPr>
          </a:p>
        </p:txBody>
      </p:sp>
      <p:sp>
        <p:nvSpPr>
          <p:cNvPr id="15" name="文本框 14"/>
          <p:cNvSpPr txBox="1"/>
          <p:nvPr/>
        </p:nvSpPr>
        <p:spPr>
          <a:xfrm>
            <a:off x="286385" y="1457325"/>
            <a:ext cx="7389495" cy="603885"/>
          </a:xfrm>
          <a:prstGeom prst="rect">
            <a:avLst/>
          </a:prstGeom>
          <a:noFill/>
        </p:spPr>
        <p:txBody>
          <a:bodyPr wrap="square" rtlCol="0">
            <a:noAutofit/>
          </a:bodyPr>
          <a:p>
            <a:pPr indent="457200"/>
            <a:r>
              <a:rPr lang="zh-CN" sz="1600" dirty="0">
                <a:solidFill>
                  <a:schemeClr val="tx1"/>
                </a:solidFill>
                <a:latin typeface="微软雅黑" panose="020B0503020204020204" charset="-122"/>
                <a:ea typeface="微软雅黑" panose="020B0503020204020204" charset="-122"/>
              </a:rPr>
              <a:t>解决模型训练中一些只有低秩的内容但是还是执行全局计算导致的过大计算量问题</a:t>
            </a:r>
            <a:endParaRPr 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模型在针对特定任务进行适配时，参数矩阵往往</a:t>
            </a:r>
            <a:r>
              <a:rPr lang="zh-CN" altLang="en-US" sz="1600" dirty="0">
                <a:solidFill>
                  <a:schemeClr val="tx1"/>
                </a:solidFill>
                <a:latin typeface="微软雅黑" panose="020B0503020204020204" charset="-122"/>
                <a:ea typeface="微软雅黑" panose="020B0503020204020204" charset="-122"/>
              </a:rPr>
              <a:t>是过参数化（Over-</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parametrized）的，其存在一个较低的内在秩</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这样会导致一些冗余计算</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在预训练模型的参数矩阵上添加低秩分解矩阵</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在更新参数矩阵的时候冻结初始的矩阵</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用低秩的分解矩阵来近似参数更新</a:t>
            </a:r>
            <a:endParaRPr lang="zh-CN" altLang="en-US" sz="1600" dirty="0">
              <a:solidFill>
                <a:schemeClr val="tx1"/>
              </a:solidFill>
              <a:latin typeface="微软雅黑" panose="020B0503020204020204" charset="-122"/>
              <a:ea typeface="微软雅黑" panose="020B0503020204020204" charset="-122"/>
            </a:endParaRPr>
          </a:p>
          <a:p>
            <a:pPr indent="457200"/>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降低训练计算量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降低训练需要的显存大小</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4516755" y="890270"/>
            <a:ext cx="4245610" cy="5020945"/>
          </a:xfrm>
          <a:prstGeom prst="rect">
            <a:avLst/>
          </a:prstGeom>
        </p:spPr>
      </p:pic>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模型架构</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2.LoRA: Low-Rank Adaptation of Large Language Models</a:t>
            </a:r>
            <a:endParaRPr lang="en-US" altLang="zh-CN" dirty="0">
              <a:effectLst/>
              <a:latin typeface="微软雅黑" panose="020B0503020204020204" charset="-122"/>
              <a:ea typeface="微软雅黑" panose="020B0503020204020204" charset="-122"/>
            </a:endParaRPr>
          </a:p>
        </p:txBody>
      </p:sp>
      <p:sp>
        <p:nvSpPr>
          <p:cNvPr id="15" name="文本框 14"/>
          <p:cNvSpPr txBox="1"/>
          <p:nvPr>
            <p:custDataLst>
              <p:tags r:id="rId3"/>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冻结：</a:t>
            </a:r>
            <a:endParaRPr lang="en-US" altLang="zh-CN" b="1" dirty="0">
              <a:latin typeface="微软雅黑" panose="020B0503020204020204" charset="-122"/>
              <a:ea typeface="微软雅黑" panose="020B0503020204020204" charset="-122"/>
            </a:endParaRPr>
          </a:p>
        </p:txBody>
      </p:sp>
      <p:sp>
        <p:nvSpPr>
          <p:cNvPr id="2" name="文本框 1"/>
          <p:cNvSpPr txBox="1"/>
          <p:nvPr/>
        </p:nvSpPr>
        <p:spPr>
          <a:xfrm>
            <a:off x="724535" y="1662430"/>
            <a:ext cx="3929380" cy="2553335"/>
          </a:xfrm>
          <a:prstGeom prst="rect">
            <a:avLst/>
          </a:prstGeom>
        </p:spPr>
        <p:txBody>
          <a:bodyPr wrap="square">
            <a:spAutoFit/>
          </a:bodyPr>
          <a:p>
            <a:pPr marL="0" indent="0" algn="l"/>
            <a:r>
              <a:rPr lang="zh-CN" sz="1600" b="0" i="0" dirty="0">
                <a:latin typeface="微软雅黑" panose="020B0503020204020204" charset="-122"/>
                <a:ea typeface="微软雅黑" panose="020B0503020204020204" charset="-122"/>
              </a:rPr>
              <a:t>在更新参数矩阵的过程中，可以把原矩阵</a:t>
            </a:r>
            <a:r>
              <a:rPr lang="en-US" altLang="zh-CN" sz="1600" b="0" i="0" dirty="0">
                <a:latin typeface="微软雅黑" panose="020B0503020204020204" charset="-122"/>
                <a:ea typeface="微软雅黑" panose="020B0503020204020204" charset="-122"/>
              </a:rPr>
              <a:t>W0</a:t>
            </a:r>
            <a:r>
              <a:rPr lang="zh-CN" altLang="en-US" sz="1600" b="0" i="0" dirty="0">
                <a:latin typeface="微软雅黑" panose="020B0503020204020204" charset="-122"/>
                <a:ea typeface="微软雅黑" panose="020B0503020204020204" charset="-122"/>
              </a:rPr>
              <a:t>冻结，通过低秩分解出的</a:t>
            </a:r>
            <a:r>
              <a:rPr lang="en-US" altLang="zh-CN" sz="1600" b="0" i="0" dirty="0">
                <a:latin typeface="微软雅黑" panose="020B0503020204020204" charset="-122"/>
                <a:ea typeface="微软雅黑" panose="020B0503020204020204" charset="-122"/>
              </a:rPr>
              <a:t>A (shape:(H,R))</a:t>
            </a:r>
            <a:r>
              <a:rPr lang="zh-CN" altLang="en-US" sz="1600" b="0" i="0" dirty="0">
                <a:latin typeface="微软雅黑" panose="020B0503020204020204" charset="-122"/>
                <a:ea typeface="微软雅黑" panose="020B0503020204020204" charset="-122"/>
              </a:rPr>
              <a:t>和</a:t>
            </a:r>
            <a:r>
              <a:rPr lang="en-US" altLang="zh-CN" sz="1600" b="0" i="0" dirty="0">
                <a:latin typeface="微软雅黑" panose="020B0503020204020204" charset="-122"/>
                <a:ea typeface="微软雅黑" panose="020B0503020204020204" charset="-122"/>
              </a:rPr>
              <a:t>B(shape:(H,R))</a:t>
            </a:r>
            <a:r>
              <a:rPr lang="zh-CN" altLang="en-US" sz="1600" b="0" i="0" dirty="0">
                <a:latin typeface="微软雅黑" panose="020B0503020204020204" charset="-122"/>
                <a:ea typeface="微软雅黑" panose="020B0503020204020204" charset="-122"/>
              </a:rPr>
              <a:t>，其中</a:t>
            </a:r>
            <a:r>
              <a:rPr lang="en-US" altLang="zh-CN" sz="1600" b="0" i="0" dirty="0">
                <a:latin typeface="微软雅黑" panose="020B0503020204020204" charset="-122"/>
                <a:ea typeface="微软雅黑" panose="020B0503020204020204" charset="-122"/>
              </a:rPr>
              <a:t>R</a:t>
            </a:r>
            <a:r>
              <a:rPr lang="zh-CN" altLang="en-US" sz="1600" b="0" i="0" dirty="0">
                <a:latin typeface="微软雅黑" panose="020B0503020204020204" charset="-122"/>
                <a:ea typeface="微软雅黑" panose="020B0503020204020204" charset="-122"/>
              </a:rPr>
              <a:t>远远小于</a:t>
            </a:r>
            <a:r>
              <a:rPr lang="en-US" altLang="zh-CN" sz="1600" b="0" i="0" dirty="0">
                <a:latin typeface="微软雅黑" panose="020B0503020204020204" charset="-122"/>
                <a:ea typeface="微软雅黑" panose="020B0503020204020204" charset="-122"/>
              </a:rPr>
              <a:t>H</a:t>
            </a:r>
            <a:endParaRPr lang="en-US" altLang="zh-CN" sz="1600" b="0" i="0" dirty="0">
              <a:latin typeface="微软雅黑" panose="020B0503020204020204" charset="-122"/>
              <a:ea typeface="微软雅黑" panose="020B0503020204020204" charset="-122"/>
            </a:endParaRPr>
          </a:p>
          <a:p>
            <a:pPr marL="0" indent="0" algn="l"/>
            <a:endParaRPr lang="en-US" altLang="zh-CN" sz="1600" b="0" i="0" dirty="0">
              <a:latin typeface="微软雅黑" panose="020B0503020204020204" charset="-122"/>
              <a:ea typeface="微软雅黑" panose="020B0503020204020204" charset="-122"/>
            </a:endParaRPr>
          </a:p>
          <a:p>
            <a:pPr marL="0" indent="0" algn="l"/>
            <a:r>
              <a:rPr lang="en-US" altLang="zh-CN" sz="1600" b="0" i="0" dirty="0">
                <a:latin typeface="微软雅黑" panose="020B0503020204020204" charset="-122"/>
                <a:ea typeface="微软雅黑" panose="020B0503020204020204" charset="-122"/>
              </a:rPr>
              <a:t>A</a:t>
            </a:r>
            <a:r>
              <a:rPr lang="zh-CN" altLang="en-US" sz="1600" b="0" i="0" dirty="0">
                <a:latin typeface="微软雅黑" panose="020B0503020204020204" charset="-122"/>
                <a:ea typeface="微软雅黑" panose="020B0503020204020204" charset="-122"/>
              </a:rPr>
              <a:t>和</a:t>
            </a:r>
            <a:r>
              <a:rPr lang="en-US" altLang="zh-CN" sz="1600" b="0" i="0" dirty="0">
                <a:latin typeface="微软雅黑" panose="020B0503020204020204" charset="-122"/>
                <a:ea typeface="微软雅黑" panose="020B0503020204020204" charset="-122"/>
              </a:rPr>
              <a:t>B</a:t>
            </a:r>
            <a:r>
              <a:rPr lang="zh-CN" altLang="en-US" sz="1600" b="0" i="0" dirty="0">
                <a:latin typeface="微软雅黑" panose="020B0503020204020204" charset="-122"/>
                <a:ea typeface="微软雅黑" panose="020B0503020204020204" charset="-122"/>
              </a:rPr>
              <a:t>是可训练的用于适配下游任务的参数，在最后才返回来更新</a:t>
            </a:r>
            <a:r>
              <a:rPr lang="en-US" altLang="zh-CN" sz="1600" b="0" i="0" dirty="0">
                <a:latin typeface="微软雅黑" panose="020B0503020204020204" charset="-122"/>
                <a:ea typeface="微软雅黑" panose="020B0503020204020204" charset="-122"/>
              </a:rPr>
              <a:t>W0</a:t>
            </a:r>
            <a:r>
              <a:rPr lang="zh-CN" altLang="en-US" sz="1600" b="0" i="0" dirty="0">
                <a:latin typeface="微软雅黑" panose="020B0503020204020204" charset="-122"/>
                <a:ea typeface="微软雅黑" panose="020B0503020204020204" charset="-122"/>
              </a:rPr>
              <a:t>，不会产生额外花费</a:t>
            </a:r>
            <a:endParaRPr lang="en-US" altLang="zh-CN" sz="1600" b="0" i="0" dirty="0">
              <a:latin typeface="微软雅黑" panose="020B0503020204020204" charset="-122"/>
              <a:ea typeface="微软雅黑" panose="020B0503020204020204" charset="-122"/>
            </a:endParaRPr>
          </a:p>
          <a:p>
            <a:pPr marL="0" indent="0" algn="l"/>
            <a:endParaRPr lang="en-US" altLang="zh-CN" sz="1600" b="0" i="0" dirty="0">
              <a:latin typeface="微软雅黑" panose="020B0503020204020204" charset="-122"/>
              <a:ea typeface="微软雅黑" panose="020B0503020204020204" charset="-122"/>
            </a:endParaRPr>
          </a:p>
          <a:p>
            <a:pPr marL="0" indent="0" algn="l"/>
            <a:r>
              <a:rPr lang="zh-CN" altLang="en-US" sz="1600" b="0" i="0" dirty="0">
                <a:latin typeface="微软雅黑" panose="020B0503020204020204" charset="-122"/>
                <a:ea typeface="微软雅黑" panose="020B0503020204020204" charset="-122"/>
              </a:rPr>
              <a:t>来用</a:t>
            </a:r>
            <a:r>
              <a:rPr lang="en-US" altLang="zh-CN" sz="1600" b="0" i="0" dirty="0">
                <a:latin typeface="微软雅黑" panose="020B0503020204020204" charset="-122"/>
                <a:ea typeface="微软雅黑" panose="020B0503020204020204" charset="-122"/>
              </a:rPr>
              <a:t>AxB^T</a:t>
            </a:r>
            <a:r>
              <a:rPr lang="zh-CN" altLang="en-US" sz="1600" b="0" i="0" dirty="0">
                <a:latin typeface="微软雅黑" panose="020B0503020204020204" charset="-122"/>
                <a:ea typeface="微软雅黑" panose="020B0503020204020204" charset="-122"/>
              </a:rPr>
              <a:t>更新参数矩阵</a:t>
            </a:r>
            <a:endParaRPr lang="zh-CN" altLang="en-US" sz="1600" b="0" i="0" dirty="0">
              <a:latin typeface="微软雅黑" panose="020B0503020204020204" charset="-122"/>
              <a:ea typeface="微软雅黑" panose="020B0503020204020204" charset="-122"/>
            </a:endParaRPr>
          </a:p>
        </p:txBody>
      </p:sp>
      <p:cxnSp>
        <p:nvCxnSpPr>
          <p:cNvPr id="8" name="直接箭头连接符 7"/>
          <p:cNvCxnSpPr/>
          <p:nvPr/>
        </p:nvCxnSpPr>
        <p:spPr>
          <a:xfrm flipV="1">
            <a:off x="7874635" y="4039235"/>
            <a:ext cx="1558925" cy="7410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9" name="图片 8"/>
          <p:cNvPicPr>
            <a:picLocks noChangeAspect="1"/>
          </p:cNvPicPr>
          <p:nvPr/>
        </p:nvPicPr>
        <p:blipFill>
          <a:blip r:embed="rId4"/>
          <a:stretch>
            <a:fillRect/>
          </a:stretch>
        </p:blipFill>
        <p:spPr>
          <a:xfrm>
            <a:off x="8762365" y="1217930"/>
            <a:ext cx="2609215" cy="2613660"/>
          </a:xfrm>
          <a:prstGeom prst="rect">
            <a:avLst/>
          </a:prstGeom>
        </p:spPr>
      </p:pic>
      <p:cxnSp>
        <p:nvCxnSpPr>
          <p:cNvPr id="10" name="直接箭头连接符 9"/>
          <p:cNvCxnSpPr>
            <a:endCxn id="9" idx="1"/>
          </p:cNvCxnSpPr>
          <p:nvPr/>
        </p:nvCxnSpPr>
        <p:spPr>
          <a:xfrm>
            <a:off x="7999730" y="2038350"/>
            <a:ext cx="762635" cy="4864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1" name="图片 10"/>
          <p:cNvPicPr>
            <a:picLocks noChangeAspect="1"/>
          </p:cNvPicPr>
          <p:nvPr/>
        </p:nvPicPr>
        <p:blipFill>
          <a:blip r:embed="rId5"/>
          <a:stretch>
            <a:fillRect/>
          </a:stretch>
        </p:blipFill>
        <p:spPr>
          <a:xfrm>
            <a:off x="944245" y="1329690"/>
            <a:ext cx="1609725" cy="3327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微调效果</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2.LoRA: Low-Rank Adaptation of Large Language Models</a:t>
            </a:r>
            <a:endParaRPr lang="en-US" altLang="zh-CN" dirty="0">
              <a:effectLst/>
              <a:latin typeface="微软雅黑" panose="020B0503020204020204" charset="-122"/>
              <a:ea typeface="微软雅黑" panose="020B0503020204020204" charset="-122"/>
            </a:endParaRPr>
          </a:p>
        </p:txBody>
      </p:sp>
      <p:sp>
        <p:nvSpPr>
          <p:cNvPr id="15" name="文本框 14"/>
          <p:cNvSpPr txBox="1"/>
          <p:nvPr>
            <p:custDataLst>
              <p:tags r:id="rId2"/>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降低的计算量：</a:t>
            </a:r>
            <a:endParaRPr lang="en-US" altLang="zh-CN" b="1" dirty="0">
              <a:latin typeface="微软雅黑" panose="020B0503020204020204" charset="-122"/>
              <a:ea typeface="微软雅黑" panose="020B0503020204020204" charset="-122"/>
            </a:endParaRPr>
          </a:p>
        </p:txBody>
      </p:sp>
      <p:sp>
        <p:nvSpPr>
          <p:cNvPr id="2" name="文本框 1"/>
          <p:cNvSpPr txBox="1"/>
          <p:nvPr/>
        </p:nvSpPr>
        <p:spPr>
          <a:xfrm>
            <a:off x="791210" y="1363980"/>
            <a:ext cx="8864600" cy="1076325"/>
          </a:xfrm>
          <a:prstGeom prst="rect">
            <a:avLst/>
          </a:prstGeom>
        </p:spPr>
        <p:txBody>
          <a:bodyPr wrap="square">
            <a:spAutoFit/>
          </a:bodyPr>
          <a:p>
            <a:pPr marL="0" indent="0" algn="l"/>
            <a:r>
              <a:rPr lang="zh-CN" sz="1600" b="0" i="0" dirty="0">
                <a:latin typeface="微软雅黑" panose="020B0503020204020204" charset="-122"/>
                <a:ea typeface="微软雅黑" panose="020B0503020204020204" charset="-122"/>
              </a:rPr>
              <a:t>设模型原参数量是</a:t>
            </a:r>
            <a:r>
              <a:rPr lang="en-US" altLang="zh-CN" sz="1600" b="0" i="0" dirty="0">
                <a:latin typeface="微软雅黑" panose="020B0503020204020204" charset="-122"/>
                <a:ea typeface="微软雅黑" panose="020B0503020204020204" charset="-122"/>
              </a:rPr>
              <a:t>P</a:t>
            </a:r>
            <a:r>
              <a:rPr lang="zh-CN" altLang="en-US" sz="1600" b="0"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LoRA</a:t>
            </a:r>
            <a:r>
              <a:rPr lang="zh-CN" altLang="en-US" sz="1600" b="0" i="0" dirty="0">
                <a:latin typeface="微软雅黑" panose="020B0503020204020204" charset="-122"/>
                <a:ea typeface="微软雅黑" panose="020B0503020204020204" charset="-122"/>
              </a:rPr>
              <a:t>学习出的低秩参数量是</a:t>
            </a:r>
            <a:r>
              <a:rPr lang="en-US" altLang="zh-CN" sz="1600" b="0" i="0" dirty="0">
                <a:latin typeface="微软雅黑" panose="020B0503020204020204" charset="-122"/>
                <a:ea typeface="微软雅黑" panose="020B0503020204020204" charset="-122"/>
              </a:rPr>
              <a:t>P</a:t>
            </a:r>
            <a:r>
              <a:rPr lang="en-US" altLang="zh-CN" sz="1600" b="0" i="0" baseline="-25000" dirty="0">
                <a:latin typeface="微软雅黑" panose="020B0503020204020204" charset="-122"/>
                <a:ea typeface="微软雅黑" panose="020B0503020204020204" charset="-122"/>
              </a:rPr>
              <a:t>lora </a:t>
            </a:r>
            <a:r>
              <a:rPr lang="zh-CN" altLang="en-US" sz="1600" b="0" i="0" dirty="0">
                <a:latin typeface="微软雅黑" panose="020B0503020204020204" charset="-122"/>
                <a:ea typeface="微软雅黑" panose="020B0503020204020204" charset="-122"/>
              </a:rPr>
              <a:t>。</a:t>
            </a:r>
            <a:endParaRPr lang="zh-CN" altLang="en-US" sz="1600" b="0" i="0" dirty="0">
              <a:latin typeface="微软雅黑" panose="020B0503020204020204" charset="-122"/>
              <a:ea typeface="微软雅黑" panose="020B0503020204020204" charset="-122"/>
            </a:endParaRPr>
          </a:p>
          <a:p>
            <a:pPr marL="0" indent="0" algn="l"/>
            <a:r>
              <a:rPr lang="zh-CN" altLang="en-US" sz="1600" b="0" i="0" dirty="0">
                <a:latin typeface="微软雅黑" panose="020B0503020204020204" charset="-122"/>
                <a:ea typeface="微软雅黑" panose="020B0503020204020204" charset="-122"/>
              </a:rPr>
              <a:t>LoRA 微调需要保存的模型参数量为</a:t>
            </a:r>
            <a:r>
              <a:rPr lang="en-US" altLang="zh-CN" sz="1600" b="0" i="0" dirty="0">
                <a:latin typeface="微软雅黑" panose="020B0503020204020204" charset="-122"/>
                <a:ea typeface="微软雅黑" panose="020B0503020204020204" charset="-122"/>
              </a:rPr>
              <a:t>2P+2</a:t>
            </a:r>
            <a:r>
              <a:rPr lang="en-US" altLang="zh-CN" sz="1600" dirty="0">
                <a:latin typeface="微软雅黑" panose="020B0503020204020204" charset="-122"/>
                <a:ea typeface="微软雅黑" panose="020B0503020204020204" charset="-122"/>
                <a:sym typeface="+mn-ea"/>
              </a:rPr>
              <a:t>P</a:t>
            </a:r>
            <a:r>
              <a:rPr lang="en-US" altLang="zh-CN" sz="1600" baseline="-25000" dirty="0">
                <a:latin typeface="微软雅黑" panose="020B0503020204020204" charset="-122"/>
                <a:ea typeface="微软雅黑" panose="020B0503020204020204" charset="-122"/>
                <a:sym typeface="+mn-ea"/>
              </a:rPr>
              <a:t>lora </a:t>
            </a:r>
            <a:r>
              <a:rPr lang="zh-CN" altLang="en-US" sz="1600" dirty="0">
                <a:latin typeface="微软雅黑" panose="020B0503020204020204" charset="-122"/>
                <a:ea typeface="微软雅黑" panose="020B0503020204020204" charset="-122"/>
                <a:sym typeface="+mn-ea"/>
              </a:rPr>
              <a:t>。梯度和优化器参数总计</a:t>
            </a:r>
            <a:r>
              <a:rPr lang="en-US" altLang="zh-CN" sz="1600" dirty="0">
                <a:latin typeface="微软雅黑" panose="020B0503020204020204" charset="-122"/>
                <a:ea typeface="微软雅黑" panose="020B0503020204020204" charset="-122"/>
                <a:sym typeface="+mn-ea"/>
              </a:rPr>
              <a:t>:14</a:t>
            </a:r>
            <a:r>
              <a:rPr lang="en-US" altLang="zh-CN" sz="1600" dirty="0">
                <a:latin typeface="微软雅黑" panose="020B0503020204020204" charset="-122"/>
                <a:ea typeface="微软雅黑" panose="020B0503020204020204" charset="-122"/>
                <a:sym typeface="+mn-ea"/>
              </a:rPr>
              <a:t>P</a:t>
            </a:r>
            <a:r>
              <a:rPr lang="en-US" altLang="zh-CN" sz="1600" baseline="-25000" dirty="0">
                <a:latin typeface="微软雅黑" panose="020B0503020204020204" charset="-122"/>
                <a:ea typeface="微软雅黑" panose="020B0503020204020204" charset="-122"/>
                <a:sym typeface="+mn-ea"/>
              </a:rPr>
              <a:t>lora </a:t>
            </a:r>
            <a:r>
              <a:rPr lang="zh-CN" altLang="en-US" sz="1600" dirty="0">
                <a:latin typeface="微软雅黑" panose="020B0503020204020204" charset="-122"/>
                <a:ea typeface="微软雅黑" panose="020B0503020204020204" charset="-122"/>
                <a:sym typeface="+mn-ea"/>
              </a:rPr>
              <a:t>。</a:t>
            </a:r>
            <a:endParaRPr lang="zh-CN" altLang="en-US" sz="1600" dirty="0">
              <a:latin typeface="微软雅黑" panose="020B0503020204020204" charset="-122"/>
              <a:ea typeface="微软雅黑" panose="020B0503020204020204" charset="-122"/>
              <a:sym typeface="+mn-ea"/>
            </a:endParaRPr>
          </a:p>
          <a:p>
            <a:pPr marL="0" indent="0" algn="l"/>
            <a:r>
              <a:rPr lang="en-US" altLang="zh-CN" sz="1600" dirty="0">
                <a:latin typeface="微软雅黑" panose="020B0503020204020204" charset="-122"/>
                <a:ea typeface="微软雅黑" panose="020B0503020204020204" charset="-122"/>
                <a:sym typeface="+mn-ea"/>
              </a:rPr>
              <a:t>LoRA</a:t>
            </a:r>
            <a:r>
              <a:rPr lang="zh-CN" altLang="en-US" sz="1600" dirty="0">
                <a:latin typeface="微软雅黑" panose="020B0503020204020204" charset="-122"/>
                <a:ea typeface="微软雅黑" panose="020B0503020204020204" charset="-122"/>
                <a:sym typeface="+mn-ea"/>
              </a:rPr>
              <a:t>总参数量为</a:t>
            </a:r>
            <a:r>
              <a:rPr lang="en-US" altLang="zh-CN" sz="1600" b="1" dirty="0">
                <a:latin typeface="微软雅黑" panose="020B0503020204020204" charset="-122"/>
                <a:ea typeface="微软雅黑" panose="020B0503020204020204" charset="-122"/>
                <a:sym typeface="+mn-ea"/>
              </a:rPr>
              <a:t>2P+16</a:t>
            </a:r>
            <a:r>
              <a:rPr lang="en-US" altLang="zh-CN" sz="1600" b="1" dirty="0">
                <a:latin typeface="微软雅黑" panose="020B0503020204020204" charset="-122"/>
                <a:ea typeface="微软雅黑" panose="020B0503020204020204" charset="-122"/>
                <a:sym typeface="+mn-ea"/>
              </a:rPr>
              <a:t>P</a:t>
            </a:r>
            <a:r>
              <a:rPr lang="en-US" altLang="zh-CN" sz="1600" b="1" baseline="-25000" dirty="0">
                <a:latin typeface="微软雅黑" panose="020B0503020204020204" charset="-122"/>
                <a:ea typeface="微软雅黑" panose="020B0503020204020204" charset="-122"/>
                <a:sym typeface="+mn-ea"/>
              </a:rPr>
              <a:t>lora </a:t>
            </a:r>
            <a:endParaRPr lang="zh-CN" altLang="en-US" sz="1600" dirty="0">
              <a:latin typeface="微软雅黑" panose="020B0503020204020204" charset="-122"/>
              <a:ea typeface="微软雅黑" panose="020B0503020204020204" charset="-122"/>
              <a:sym typeface="+mn-ea"/>
            </a:endParaRPr>
          </a:p>
          <a:p>
            <a:pPr marL="0" indent="0" algn="l"/>
            <a:r>
              <a:rPr lang="zh-CN" altLang="en-US" sz="1600" dirty="0">
                <a:latin typeface="微软雅黑" panose="020B0503020204020204" charset="-122"/>
                <a:ea typeface="微软雅黑" panose="020B0503020204020204" charset="-122"/>
                <a:sym typeface="+mn-ea"/>
              </a:rPr>
              <a:t>而</a:t>
            </a:r>
            <a:r>
              <a:rPr lang="en-US" altLang="zh-CN" sz="1600" dirty="0">
                <a:latin typeface="微软雅黑" panose="020B0503020204020204" charset="-122"/>
                <a:ea typeface="微软雅黑" panose="020B0503020204020204" charset="-122"/>
                <a:sym typeface="+mn-ea"/>
              </a:rPr>
              <a:t>全量微调</a:t>
            </a:r>
            <a:r>
              <a:rPr lang="zh-CN" altLang="en-US" sz="1600" dirty="0">
                <a:latin typeface="微软雅黑" panose="020B0503020204020204" charset="-122"/>
                <a:ea typeface="微软雅黑" panose="020B0503020204020204" charset="-122"/>
                <a:sym typeface="+mn-ea"/>
              </a:rPr>
              <a:t>需要参数量为</a:t>
            </a:r>
            <a:r>
              <a:rPr lang="en-US" altLang="zh-CN" sz="1600" b="1" dirty="0">
                <a:latin typeface="微软雅黑" panose="020B0503020204020204" charset="-122"/>
                <a:ea typeface="微软雅黑" panose="020B0503020204020204" charset="-122"/>
                <a:sym typeface="+mn-ea"/>
              </a:rPr>
              <a:t>16P</a:t>
            </a:r>
            <a:endParaRPr lang="en-US" altLang="zh-CN" sz="1600" b="1"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3"/>
          <a:stretch>
            <a:fillRect/>
          </a:stretch>
        </p:blipFill>
        <p:spPr>
          <a:xfrm>
            <a:off x="1090295" y="2762885"/>
            <a:ext cx="6172200" cy="3987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3" name="文本框 2"/>
          <p:cNvSpPr txBox="1"/>
          <p:nvPr>
            <p:custDataLst>
              <p:tags r:id="rId2"/>
            </p:custDataLst>
          </p:nvPr>
        </p:nvSpPr>
        <p:spPr>
          <a:xfrm>
            <a:off x="455295" y="1657350"/>
            <a:ext cx="4956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继续读大模型</a:t>
            </a:r>
            <a:r>
              <a:rPr lang="en-US" altLang="zh-CN" b="1" dirty="0">
                <a:latin typeface="微软雅黑" panose="020B0503020204020204" charset="-122"/>
                <a:ea typeface="微软雅黑" panose="020B0503020204020204" charset="-122"/>
              </a:rPr>
              <a:t>guide</a:t>
            </a:r>
            <a:r>
              <a:rPr lang="zh-CN" altLang="en-US" b="1" dirty="0">
                <a:latin typeface="微软雅黑" panose="020B0503020204020204" charset="-122"/>
                <a:ea typeface="微软雅黑" panose="020B0503020204020204" charset="-122"/>
              </a:rPr>
              <a:t>的论文推荐：</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7237095" cy="255333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继续补充大模型和微调的基础论文，少看视频，多看论文和博客。不懂的多查，感觉看视频十分低效</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1" i="0">
                <a:solidFill>
                  <a:srgbClr val="000000"/>
                </a:solidFill>
                <a:latin typeface="微软雅黑" panose="020B0503020204020204" charset="-122"/>
                <a:ea typeface="微软雅黑" panose="020B0503020204020204" charset="-122"/>
              </a:rPr>
              <a:t>现阶段的疑惑是</a:t>
            </a:r>
            <a:r>
              <a:rPr lang="zh-CN" altLang="en-US"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微调的</a:t>
            </a:r>
            <a:r>
              <a:rPr lang="en-US" altLang="zh-CN" sz="1600" b="0" i="0">
                <a:solidFill>
                  <a:srgbClr val="000000"/>
                </a:solidFill>
                <a:latin typeface="微软雅黑" panose="020B0503020204020204" charset="-122"/>
                <a:ea typeface="微软雅黑" panose="020B0503020204020204" charset="-122"/>
              </a:rPr>
              <a:t>work</a:t>
            </a:r>
            <a:r>
              <a:rPr lang="zh-CN" altLang="en-US" sz="1600" b="0" i="0">
                <a:solidFill>
                  <a:srgbClr val="000000"/>
                </a:solidFill>
                <a:latin typeface="微软雅黑" panose="020B0503020204020204" charset="-122"/>
                <a:ea typeface="微软雅黑" panose="020B0503020204020204" charset="-122"/>
              </a:rPr>
              <a:t>我想要去复现，是否先要和之前</a:t>
            </a:r>
            <a:r>
              <a:rPr lang="en-US" altLang="zh-CN" sz="1600" b="0" i="0">
                <a:solidFill>
                  <a:srgbClr val="000000"/>
                </a:solidFill>
                <a:latin typeface="微软雅黑" panose="020B0503020204020204" charset="-122"/>
                <a:ea typeface="微软雅黑" panose="020B0503020204020204" charset="-122"/>
              </a:rPr>
              <a:t>detection</a:t>
            </a:r>
            <a:r>
              <a:rPr lang="zh-CN" altLang="en-US" sz="1600" b="0" i="0">
                <a:solidFill>
                  <a:srgbClr val="000000"/>
                </a:solidFill>
                <a:latin typeface="微软雅黑" panose="020B0503020204020204" charset="-122"/>
                <a:ea typeface="微软雅黑" panose="020B0503020204020204" charset="-122"/>
              </a:rPr>
              <a:t>的项目一样是要将他的</a:t>
            </a:r>
            <a:r>
              <a:rPr lang="en-US" altLang="zh-CN" sz="1600" b="0" i="0">
                <a:solidFill>
                  <a:srgbClr val="000000"/>
                </a:solidFill>
                <a:latin typeface="微软雅黑" panose="020B0503020204020204" charset="-122"/>
                <a:ea typeface="微软雅黑" panose="020B0503020204020204" charset="-122"/>
              </a:rPr>
              <a:t>work</a:t>
            </a:r>
            <a:r>
              <a:rPr lang="zh-CN" altLang="en-US" sz="1600" b="0" i="0">
                <a:solidFill>
                  <a:srgbClr val="000000"/>
                </a:solidFill>
                <a:latin typeface="微软雅黑" panose="020B0503020204020204" charset="-122"/>
                <a:ea typeface="微软雅黑" panose="020B0503020204020204" charset="-122"/>
              </a:rPr>
              <a:t>跑通，比较多微调项目会提供一些对应的基础模型来执行，少则</a:t>
            </a:r>
            <a:r>
              <a:rPr lang="en-US" altLang="zh-CN" sz="1600" b="0" i="0">
                <a:solidFill>
                  <a:srgbClr val="000000"/>
                </a:solidFill>
                <a:latin typeface="微软雅黑" panose="020B0503020204020204" charset="-122"/>
                <a:ea typeface="微软雅黑" panose="020B0503020204020204" charset="-122"/>
              </a:rPr>
              <a:t>30B</a:t>
            </a:r>
            <a:r>
              <a:rPr lang="zh-CN" altLang="en-US" sz="1600" b="0" i="0">
                <a:solidFill>
                  <a:srgbClr val="000000"/>
                </a:solidFill>
                <a:latin typeface="微软雅黑" panose="020B0503020204020204" charset="-122"/>
                <a:ea typeface="微软雅黑" panose="020B0503020204020204" charset="-122"/>
              </a:rPr>
              <a:t>的参数量，不是部署到服务器中去操作。那应该是如何实践，复现对应的论文？</a:t>
            </a:r>
            <a:r>
              <a:rPr lang="en-US" altLang="zh-CN" sz="1600" b="0" i="0">
                <a:solidFill>
                  <a:srgbClr val="000000"/>
                </a:solidFill>
                <a:latin typeface="微软雅黑" panose="020B0503020204020204" charset="-122"/>
                <a:ea typeface="微软雅黑" panose="020B0503020204020204" charset="-122"/>
              </a:rPr>
              <a:t>(</a:t>
            </a:r>
            <a:r>
              <a:rPr lang="zh-CN" altLang="en-US" sz="1600" b="0" i="0">
                <a:solidFill>
                  <a:srgbClr val="000000"/>
                </a:solidFill>
                <a:latin typeface="微软雅黑" panose="020B0503020204020204" charset="-122"/>
                <a:ea typeface="微软雅黑" panose="020B0503020204020204" charset="-122"/>
              </a:rPr>
              <a:t>目前在和</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学长讨论这个问题，不过我的这个和</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学长的有点区别，学长的工作模型不算很大</a:t>
            </a:r>
            <a:r>
              <a:rPr lang="en-US" altLang="zh-CN"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0776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40525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基础大模型论文</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252602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LoRA</a:t>
            </a:r>
            <a:endParaRPr lang="en-US" altLang="zh-CN"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基础大模型论文</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大致内容：</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457325"/>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LLM-guide</a:t>
            </a:r>
            <a:r>
              <a:rPr lang="zh-CN" altLang="en-US" sz="1600" dirty="0">
                <a:solidFill>
                  <a:schemeClr val="tx1"/>
                </a:solidFill>
                <a:latin typeface="微软雅黑" panose="020B0503020204020204" charset="-122"/>
                <a:ea typeface="微软雅黑" panose="020B0503020204020204" charset="-122"/>
              </a:rPr>
              <a:t>里面大模型的综述中的</a:t>
            </a:r>
            <a:r>
              <a:rPr lang="en-US" altLang="zh-CN" sz="1600" dirty="0">
                <a:solidFill>
                  <a:schemeClr val="tx1"/>
                </a:solidFill>
                <a:latin typeface="微软雅黑" panose="020B0503020204020204" charset="-122"/>
                <a:ea typeface="微软雅黑" panose="020B0503020204020204" charset="-122"/>
              </a:rPr>
              <a:t>reference</a:t>
            </a:r>
            <a:r>
              <a:rPr lang="zh-CN" altLang="en-US" sz="1600" dirty="0">
                <a:solidFill>
                  <a:schemeClr val="tx1"/>
                </a:solidFill>
                <a:latin typeface="微软雅黑" panose="020B0503020204020204" charset="-122"/>
                <a:ea typeface="微软雅黑" panose="020B0503020204020204" charset="-122"/>
              </a:rPr>
              <a:t>中继续找了大模型的基础论文粗读</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前面几章基础</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的内容我直接看了</a:t>
            </a: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里面的简述，一篇文章对着一句话。</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然后更多关注微调内容</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1478915"/>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第一次提出指令微调（</a:t>
            </a:r>
            <a:r>
              <a:rPr lang="en-US" altLang="zh-CN" sz="1600" dirty="0">
                <a:solidFill>
                  <a:schemeClr val="tx1"/>
                </a:solidFill>
                <a:latin typeface="微软雅黑" panose="020B0503020204020204" charset="-122"/>
                <a:ea typeface="微软雅黑" panose="020B0503020204020204" charset="-122"/>
              </a:rPr>
              <a:t>instruction tuning</a:t>
            </a:r>
            <a:r>
              <a:rPr lang="zh-CN" altLang="en-US" sz="1600" dirty="0">
                <a:solidFill>
                  <a:schemeClr val="tx1"/>
                </a:solidFill>
                <a:latin typeface="微软雅黑" panose="020B0503020204020204" charset="-122"/>
                <a:ea typeface="微软雅黑" panose="020B0503020204020204" charset="-122"/>
              </a:rPr>
              <a:t>）：收集构建指令化的示例，然后通过有监督的方法对大模型参数进行微调，能够提高大模型在很多任务上的零样本，少样本表现能力。</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通过增加人类撰写的任务描述增强模型表达能力</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Jason Wei et al. “Finetuned Language Models are Zero-Shot Learners”. In: ICLR. 2022</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a:stretch>
            <a:fillRect/>
          </a:stretch>
        </p:blipFill>
        <p:spPr>
          <a:xfrm>
            <a:off x="637540" y="2411095"/>
            <a:ext cx="5700395" cy="4133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2092325"/>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实现</a:t>
            </a:r>
            <a:r>
              <a:rPr lang="en-US" altLang="zh-CN" sz="1600" dirty="0">
                <a:solidFill>
                  <a:schemeClr val="tx1"/>
                </a:solidFill>
                <a:latin typeface="微软雅黑" panose="020B0503020204020204" charset="-122"/>
                <a:ea typeface="微软雅黑" panose="020B0503020204020204" charset="-122"/>
              </a:rPr>
              <a:t>”self-instruct”</a:t>
            </a:r>
            <a:r>
              <a:rPr lang="zh-CN" altLang="en-US" sz="1600" dirty="0">
                <a:solidFill>
                  <a:schemeClr val="tx1"/>
                </a:solidFill>
                <a:latin typeface="微软雅黑" panose="020B0503020204020204" charset="-122"/>
                <a:ea typeface="微软雅黑" panose="020B0503020204020204" charset="-122"/>
              </a:rPr>
              <a:t>通过少量人为撰写任务作为任务池，在其中选择让模型仿照生成新的任务描述和对应输入输出，然后进行过滤、后处理之后就合成了更多任务池</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Yizhong Wang et al. “Self-Instruct: Aligning Language Model with Self Generated In</a:t>
            </a:r>
            <a:r>
              <a:rPr lang="en-US" altLang="zh-CN" b="1" dirty="0">
                <a:latin typeface="微软雅黑" panose="020B0503020204020204" charset="-122"/>
                <a:ea typeface="微软雅黑" panose="020B0503020204020204" charset="-122"/>
                <a:sym typeface="+mn-ea"/>
              </a:rPr>
              <a:t> </a:t>
            </a:r>
            <a:r>
              <a:rPr lang="zh-CN" altLang="en-US" b="1" dirty="0">
                <a:latin typeface="微软雅黑" panose="020B0503020204020204" charset="-122"/>
                <a:ea typeface="微软雅黑" panose="020B0503020204020204" charset="-122"/>
                <a:sym typeface="+mn-ea"/>
              </a:rPr>
              <a:t>structions”. In: arXiv preprint arXiv:2212.10560 (2022).</a:t>
            </a:r>
            <a:endParaRPr lang="zh-CN" altLang="en-US" b="1" dirty="0">
              <a:latin typeface="微软雅黑" panose="020B0503020204020204" charset="-122"/>
              <a:ea typeface="微软雅黑" panose="020B0503020204020204" charset="-122"/>
              <a:sym typeface="+mn-ea"/>
            </a:endParaRPr>
          </a:p>
        </p:txBody>
      </p:sp>
      <p:pic>
        <p:nvPicPr>
          <p:cNvPr id="8" name="图片 7"/>
          <p:cNvPicPr>
            <a:picLocks noChangeAspect="1"/>
          </p:cNvPicPr>
          <p:nvPr/>
        </p:nvPicPr>
        <p:blipFill>
          <a:blip r:embed="rId3"/>
          <a:stretch>
            <a:fillRect/>
          </a:stretch>
        </p:blipFill>
        <p:spPr>
          <a:xfrm>
            <a:off x="823595" y="2856230"/>
            <a:ext cx="8459470" cy="3805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455295" y="1880870"/>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实现</a:t>
            </a:r>
            <a:r>
              <a:rPr lang="zh-CN" altLang="en-US" sz="1600" b="1" dirty="0">
                <a:solidFill>
                  <a:schemeClr val="tx1"/>
                </a:solidFill>
                <a:latin typeface="微软雅黑" panose="020B0503020204020204" charset="-122"/>
                <a:ea typeface="微软雅黑" panose="020B0503020204020204" charset="-122"/>
              </a:rPr>
              <a:t>参数高效微调</a:t>
            </a:r>
            <a:r>
              <a:rPr lang="zh-CN" altLang="en-US" sz="1600" dirty="0">
                <a:solidFill>
                  <a:schemeClr val="tx1"/>
                </a:solidFill>
                <a:latin typeface="微软雅黑" panose="020B0503020204020204" charset="-122"/>
                <a:ea typeface="微软雅黑" panose="020B0503020204020204" charset="-122"/>
              </a:rPr>
              <a:t>，</a:t>
            </a:r>
            <a:r>
              <a:rPr lang="en-US" altLang="zh-CN" sz="1600" b="1" dirty="0">
                <a:solidFill>
                  <a:schemeClr val="tx1"/>
                </a:solidFill>
                <a:latin typeface="微软雅黑" panose="020B0503020204020204" charset="-122"/>
                <a:ea typeface="微软雅黑" panose="020B0503020204020204" charset="-122"/>
              </a:rPr>
              <a:t>LoRA</a:t>
            </a:r>
            <a:r>
              <a:rPr lang="zh-CN" altLang="en-US" sz="1600" dirty="0">
                <a:solidFill>
                  <a:schemeClr val="tx1"/>
                </a:solidFill>
                <a:latin typeface="微软雅黑" panose="020B0503020204020204" charset="-122"/>
                <a:ea typeface="微软雅黑" panose="020B0503020204020204" charset="-122"/>
              </a:rPr>
              <a:t>针对了</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模型中大量线性变化层出现参数冗余的情况，把过参数化</a:t>
            </a:r>
            <a:r>
              <a:rPr lang="en-US" altLang="zh-CN" sz="1600" dirty="0">
                <a:solidFill>
                  <a:schemeClr val="tx1"/>
                </a:solidFill>
                <a:latin typeface="微软雅黑" panose="020B0503020204020204" charset="-122"/>
                <a:ea typeface="微软雅黑" panose="020B0503020204020204" charset="-122"/>
              </a:rPr>
              <a:t>(over-parametrized)</a:t>
            </a:r>
            <a:r>
              <a:rPr lang="zh-CN" altLang="en-US" sz="1600" dirty="0">
                <a:solidFill>
                  <a:schemeClr val="tx1"/>
                </a:solidFill>
                <a:latin typeface="微软雅黑" panose="020B0503020204020204" charset="-122"/>
                <a:ea typeface="微软雅黑" panose="020B0503020204020204" charset="-122"/>
              </a:rPr>
              <a:t>的内在的低秩问题解决。冻结了预训练的模型权重，并将可训练的秩分解矩阵注入到Transformer架构的每一层，从而大大减少了下游任务的可训练参数的数量。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Edward J. Hu et al. “LoRA: Low-Rank Adaptation of Large Language Models”. In: ICLR.</a:t>
            </a:r>
            <a:endParaRPr lang="zh-CN" altLang="en-US" b="1" dirty="0">
              <a:latin typeface="微软雅黑" panose="020B0503020204020204" charset="-122"/>
              <a:ea typeface="微软雅黑" panose="020B0503020204020204" charset="-122"/>
              <a:sym typeface="+mn-ea"/>
            </a:endParaRPr>
          </a:p>
          <a:p>
            <a:pPr indent="457200">
              <a:lnSpc>
                <a:spcPct val="150000"/>
              </a:lnSpc>
              <a:buFont typeface="Wingdings" panose="05000000000000000000" charset="0"/>
              <a:buNone/>
            </a:pPr>
            <a:r>
              <a:rPr lang="zh-CN" altLang="en-US" b="1" dirty="0">
                <a:latin typeface="微软雅黑" panose="020B0503020204020204" charset="-122"/>
                <a:ea typeface="微软雅黑" panose="020B0503020204020204" charset="-122"/>
                <a:sym typeface="+mn-ea"/>
              </a:rPr>
              <a:t>2022.</a:t>
            </a:r>
            <a:endParaRPr lang="zh-CN" altLang="en-US" b="1" dirty="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352425" y="2796540"/>
            <a:ext cx="3829050" cy="383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1631315"/>
            <a:ext cx="11251565"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作适配器微调（</a:t>
            </a:r>
            <a:r>
              <a:rPr lang="en-US" altLang="zh-CN" sz="1600" dirty="0">
                <a:solidFill>
                  <a:schemeClr val="tx1"/>
                </a:solidFill>
                <a:latin typeface="微软雅黑" panose="020B0503020204020204" charset="-122"/>
                <a:ea typeface="微软雅黑" panose="020B0503020204020204" charset="-122"/>
              </a:rPr>
              <a:t>Adapter Tuning</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用</a:t>
            </a:r>
            <a:r>
              <a:rPr lang="zh-CN" altLang="en-US" sz="1600" b="1" dirty="0">
                <a:solidFill>
                  <a:schemeClr val="tx1"/>
                </a:solidFill>
                <a:latin typeface="微软雅黑" panose="020B0503020204020204" charset="-122"/>
                <a:ea typeface="微软雅黑" panose="020B0503020204020204" charset="-122"/>
              </a:rPr>
              <a:t>瓶颈网络架构，</a:t>
            </a:r>
            <a:r>
              <a:rPr lang="en-US" altLang="zh-CN" sz="1600" dirty="0">
                <a:solidFill>
                  <a:schemeClr val="tx1"/>
                </a:solidFill>
                <a:latin typeface="微软雅黑" panose="020B0503020204020204" charset="-122"/>
                <a:ea typeface="微软雅黑" panose="020B0503020204020204" charset="-122"/>
              </a:rPr>
              <a:t>首先将原始的特征向量压缩到较低维度，然后使用激活函数进行非线性变换，最后再将其恢复到原始维度</a:t>
            </a:r>
            <a:r>
              <a:rPr lang="zh-CN" altLang="en-US"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b="1"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Neil Houlsby et al. “Parameter-Efficient Transfer Learning for NLP”. In: ICML. 2019.</a:t>
            </a:r>
            <a:endParaRPr lang="zh-CN" altLang="en-US" b="1" dirty="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5915025" y="2767965"/>
            <a:ext cx="5622925" cy="39820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628890" y="1511300"/>
            <a:ext cx="4478655" cy="5203825"/>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内容</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2092325"/>
            <a:ext cx="7701280" cy="60388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作前缀调优（</a:t>
            </a:r>
            <a:r>
              <a:rPr lang="en-US" altLang="zh-CN" sz="1600" dirty="0">
                <a:solidFill>
                  <a:schemeClr val="tx1"/>
                </a:solidFill>
                <a:latin typeface="微软雅黑" panose="020B0503020204020204" charset="-122"/>
                <a:ea typeface="微软雅黑" panose="020B0503020204020204" charset="-122"/>
              </a:rPr>
              <a:t>Prefix-Tuning</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,保持语言模型参数不变，但优化了一个小的连续任务特定向量（称为前缀）。在语言模型的每个多头注意力层中都添加了一组前缀参数。这些前缀参数组成了一个可训练的连续矩阵,它们会根据特定任务进行学习</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K</a:t>
            </a:r>
            <a:r>
              <a:rPr lang="zh-CN" altLang="en-US" sz="1600" dirty="0">
                <a:solidFill>
                  <a:schemeClr val="tx1"/>
                </a:solidFill>
                <a:latin typeface="微软雅黑" panose="020B0503020204020204" charset="-122"/>
                <a:ea typeface="微软雅黑" panose="020B0503020204020204" charset="-122"/>
              </a:rPr>
              <a:t>和</a:t>
            </a:r>
            <a:r>
              <a:rPr lang="en-US" altLang="zh-CN" sz="1600" dirty="0">
                <a:solidFill>
                  <a:schemeClr val="tx1"/>
                </a:solidFill>
                <a:latin typeface="微软雅黑" panose="020B0503020204020204" charset="-122"/>
                <a:ea typeface="微软雅黑" panose="020B0503020204020204" charset="-122"/>
              </a:rPr>
              <a:t>V</a:t>
            </a:r>
            <a:r>
              <a:rPr lang="zh-CN" altLang="en-US" sz="1600" dirty="0">
                <a:solidFill>
                  <a:schemeClr val="tx1"/>
                </a:solidFill>
                <a:latin typeface="微软雅黑" panose="020B0503020204020204" charset="-122"/>
                <a:ea typeface="微软雅黑" panose="020B0503020204020204" charset="-122"/>
              </a:rPr>
              <a:t>里面加入</a:t>
            </a:r>
            <a:r>
              <a:rPr lang="en-US" altLang="zh-CN" sz="1600" dirty="0">
                <a:solidFill>
                  <a:schemeClr val="tx1"/>
                </a:solidFill>
                <a:latin typeface="微软雅黑" panose="020B0503020204020204" charset="-122"/>
                <a:ea typeface="微软雅黑" panose="020B0503020204020204" charset="-122"/>
              </a:rPr>
              <a:t>P</a:t>
            </a:r>
            <a:r>
              <a:rPr lang="en-US" altLang="zh-CN" sz="1600" baseline="30000" dirty="0">
                <a:solidFill>
                  <a:schemeClr val="tx1"/>
                </a:solidFill>
                <a:latin typeface="微软雅黑" panose="020B0503020204020204" charset="-122"/>
                <a:ea typeface="微软雅黑" panose="020B0503020204020204" charset="-122"/>
              </a:rPr>
              <a:t>k</a:t>
            </a:r>
            <a:r>
              <a:rPr lang="zh-CN" altLang="en-US" sz="1600" dirty="0">
                <a:solidFill>
                  <a:schemeClr val="tx1"/>
                </a:solidFill>
                <a:latin typeface="微软雅黑" panose="020B0503020204020204" charset="-122"/>
                <a:ea typeface="微软雅黑" panose="020B0503020204020204" charset="-122"/>
              </a:rPr>
              <a:t>和</a:t>
            </a:r>
            <a:r>
              <a:rPr lang="en-US" altLang="zh-CN" sz="1600" dirty="0">
                <a:solidFill>
                  <a:schemeClr val="tx1"/>
                </a:solidFill>
                <a:latin typeface="微软雅黑" panose="020B0503020204020204" charset="-122"/>
                <a:ea typeface="微软雅黑" panose="020B0503020204020204" charset="-122"/>
              </a:rPr>
              <a:t>P</a:t>
            </a:r>
            <a:r>
              <a:rPr lang="en-US" altLang="zh-CN" sz="1600" baseline="30000" dirty="0">
                <a:solidFill>
                  <a:schemeClr val="tx1"/>
                </a:solidFill>
                <a:latin typeface="微软雅黑" panose="020B0503020204020204" charset="-122"/>
                <a:ea typeface="微软雅黑" panose="020B0503020204020204" charset="-122"/>
              </a:rPr>
              <a:t>v</a:t>
            </a:r>
            <a:r>
              <a:rPr lang="zh-CN" altLang="en-US" sz="1600" dirty="0">
                <a:solidFill>
                  <a:schemeClr val="tx1"/>
                </a:solidFill>
                <a:latin typeface="微软雅黑" panose="020B0503020204020204" charset="-122"/>
                <a:ea typeface="微软雅黑" panose="020B0503020204020204" charset="-122"/>
              </a:rPr>
              <a:t>增强对特定任务的锁定性</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b="1"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455295" y="106299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Xiang Lisa Li and Percy Liang. “Prefix-Tuning: Optimizing Continuous Prompts for Gen_x0002_eration”. In: ACL. 2021.</a:t>
            </a:r>
            <a:endParaRPr lang="zh-CN" altLang="en-US" b="1" dirty="0">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4"/>
          <a:stretch>
            <a:fillRect/>
          </a:stretch>
        </p:blipFill>
        <p:spPr>
          <a:xfrm>
            <a:off x="544830" y="3713480"/>
            <a:ext cx="6445250" cy="2914650"/>
          </a:xfrm>
          <a:prstGeom prst="rect">
            <a:avLst/>
          </a:prstGeom>
        </p:spPr>
      </p:pic>
      <p:pic>
        <p:nvPicPr>
          <p:cNvPr id="8" name="图片 7"/>
          <p:cNvPicPr>
            <a:picLocks noChangeAspect="1"/>
          </p:cNvPicPr>
          <p:nvPr/>
        </p:nvPicPr>
        <p:blipFill>
          <a:blip r:embed="rId5"/>
          <a:stretch>
            <a:fillRect/>
          </a:stretch>
        </p:blipFill>
        <p:spPr>
          <a:xfrm>
            <a:off x="3368040" y="3713480"/>
            <a:ext cx="3622040" cy="37655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2521</Words>
  <Application>WPS 演示</Application>
  <PresentationFormat>宽屏</PresentationFormat>
  <Paragraphs>182</Paragraphs>
  <Slides>17</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微软雅黑</vt:lpstr>
      <vt:lpstr>Agency FB</vt:lpstr>
      <vt:lpstr>Wingdings</vt:lpstr>
      <vt:lpstr>Arial</vt:lpstr>
      <vt:lpstr>Arial Unicode MS</vt:lpstr>
      <vt:lpstr>等线 Light</vt:lpstr>
      <vt:lpstr>等线</vt:lpstr>
      <vt:lpstr>Calibri</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2601</cp:revision>
  <dcterms:created xsi:type="dcterms:W3CDTF">2022-05-20T05:18:00Z</dcterms:created>
  <dcterms:modified xsi:type="dcterms:W3CDTF">2024-11-07T08:29:16Z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2052-12.1.0.18608</vt:lpwstr>
  </property>
</Properties>
</file>