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7"/>
  </p:notesMasterIdLst>
  <p:sldIdLst>
    <p:sldId id="257" r:id="rId3"/>
    <p:sldId id="1047" r:id="rId4"/>
    <p:sldId id="1007" r:id="rId5"/>
    <p:sldId id="1286" r:id="rId6"/>
    <p:sldId id="1656" r:id="rId8"/>
    <p:sldId id="1785" r:id="rId9"/>
    <p:sldId id="1786" r:id="rId10"/>
    <p:sldId id="1787" r:id="rId11"/>
    <p:sldId id="1788" r:id="rId12"/>
    <p:sldId id="1789" r:id="rId13"/>
    <p:sldId id="1791" r:id="rId14"/>
    <p:sldId id="1792" r:id="rId15"/>
    <p:sldId id="1794" r:id="rId16"/>
    <p:sldId id="1795" r:id="rId17"/>
    <p:sldId id="1797" r:id="rId18"/>
    <p:sldId id="1798" r:id="rId19"/>
    <p:sldId id="1801" r:id="rId20"/>
    <p:sldId id="1799" r:id="rId21"/>
    <p:sldId id="1802" r:id="rId22"/>
    <p:sldId id="1803" r:id="rId23"/>
    <p:sldId id="1805" r:id="rId24"/>
    <p:sldId id="1804" r:id="rId25"/>
    <p:sldId id="1800" r:id="rId26"/>
    <p:sldId id="1356" r:id="rId27"/>
  </p:sldIdLst>
  <p:sldSz cx="12192000" cy="6858000"/>
  <p:notesSz cx="6858000" cy="9144000"/>
  <p:custDataLst>
    <p:tags r:id="rId3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hang Yang" initials="ZY"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968FDD"/>
    <a:srgbClr val="CFD8E2"/>
    <a:srgbClr val="B268FF"/>
    <a:srgbClr val="D0E0E3"/>
    <a:srgbClr val="F4E0D4"/>
    <a:srgbClr val="EAF2EA"/>
    <a:srgbClr val="F3F3F6"/>
    <a:srgbClr val="FF5353"/>
    <a:srgbClr val="87A6AD"/>
    <a:srgbClr val="8EB89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457" autoAdjust="0"/>
    <p:restoredTop sz="95078" autoAdjust="0"/>
  </p:normalViewPr>
  <p:slideViewPr>
    <p:cSldViewPr snapToGrid="0">
      <p:cViewPr varScale="1">
        <p:scale>
          <a:sx n="89" d="100"/>
          <a:sy n="89" d="100"/>
        </p:scale>
        <p:origin x="33"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notesMaster" Target="notesMasters/notesMaster1.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2" Type="http://schemas.openxmlformats.org/officeDocument/2006/relationships/tags" Target="tags/tag63.xml"/><Relationship Id="rId31" Type="http://schemas.openxmlformats.org/officeDocument/2006/relationships/commentAuthors" Target="commentAuthors.xml"/><Relationship Id="rId30" Type="http://schemas.openxmlformats.org/officeDocument/2006/relationships/tableStyles" Target="tableStyles.xml"/><Relationship Id="rId3" Type="http://schemas.openxmlformats.org/officeDocument/2006/relationships/slide" Target="slides/slide1.xml"/><Relationship Id="rId29" Type="http://schemas.openxmlformats.org/officeDocument/2006/relationships/viewProps" Target="viewProps.xml"/><Relationship Id="rId28" Type="http://schemas.openxmlformats.org/officeDocument/2006/relationships/presProps" Target="presProps.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D246ED-B8E7-4A2E-94FC-BB8B5D42EE9D}"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1DA921-5814-416C-A214-0F50BD081254}"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311DA921-5814-416C-A214-0F50BD081254}"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13B234DE-5926-46A3-BCF2-2F4AA86BDD64}"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4DF6506-3E36-4DC4-A087-9788A647FA05}"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3B234DE-5926-46A3-BCF2-2F4AA86BDD64}"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DF6506-3E36-4DC4-A087-9788A647FA0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2.jpe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0.png"/><Relationship Id="rId1" Type="http://schemas.openxmlformats.org/officeDocument/2006/relationships/tags" Target="../tags/tag2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2.xml"/><Relationship Id="rId5" Type="http://schemas.openxmlformats.org/officeDocument/2006/relationships/tags" Target="../tags/tag27.xml"/><Relationship Id="rId4" Type="http://schemas.openxmlformats.org/officeDocument/2006/relationships/tags" Target="../tags/tag26.xml"/><Relationship Id="rId3" Type="http://schemas.openxmlformats.org/officeDocument/2006/relationships/tags" Target="../tags/tag25.xml"/><Relationship Id="rId2" Type="http://schemas.openxmlformats.org/officeDocument/2006/relationships/tags" Target="../tags/tag24.xml"/><Relationship Id="rId1" Type="http://schemas.openxmlformats.org/officeDocument/2006/relationships/tags" Target="../tags/tag23.xml"/></Relationships>
</file>

<file path=ppt/slides/_rels/slide13.xml.rels><?xml version="1.0" encoding="UTF-8" standalone="yes"?>
<Relationships xmlns="http://schemas.openxmlformats.org/package/2006/relationships"><Relationship Id="rId9" Type="http://schemas.openxmlformats.org/officeDocument/2006/relationships/tags" Target="../tags/tag33.xml"/><Relationship Id="rId8" Type="http://schemas.openxmlformats.org/officeDocument/2006/relationships/tags" Target="../tags/tag32.xml"/><Relationship Id="rId7" Type="http://schemas.openxmlformats.org/officeDocument/2006/relationships/image" Target="../media/image13.png"/><Relationship Id="rId6" Type="http://schemas.openxmlformats.org/officeDocument/2006/relationships/image" Target="../media/image12.png"/><Relationship Id="rId5" Type="http://schemas.openxmlformats.org/officeDocument/2006/relationships/tags" Target="../tags/tag31.xml"/><Relationship Id="rId4" Type="http://schemas.openxmlformats.org/officeDocument/2006/relationships/tags" Target="../tags/tag30.xml"/><Relationship Id="rId3" Type="http://schemas.openxmlformats.org/officeDocument/2006/relationships/tags" Target="../tags/tag29.xml"/><Relationship Id="rId2" Type="http://schemas.openxmlformats.org/officeDocument/2006/relationships/image" Target="../media/image11.png"/><Relationship Id="rId13" Type="http://schemas.openxmlformats.org/officeDocument/2006/relationships/notesSlide" Target="../notesSlides/notesSlide9.xml"/><Relationship Id="rId12" Type="http://schemas.openxmlformats.org/officeDocument/2006/relationships/slideLayout" Target="../slideLayouts/slideLayout2.xml"/><Relationship Id="rId11" Type="http://schemas.openxmlformats.org/officeDocument/2006/relationships/image" Target="../media/image15.png"/><Relationship Id="rId10" Type="http://schemas.openxmlformats.org/officeDocument/2006/relationships/image" Target="../media/image14.png"/><Relationship Id="rId1" Type="http://schemas.openxmlformats.org/officeDocument/2006/relationships/tags" Target="../tags/tag28.xml"/></Relationships>
</file>

<file path=ppt/slides/_rels/slide14.xml.rels><?xml version="1.0" encoding="UTF-8" standalone="yes"?>
<Relationships xmlns="http://schemas.openxmlformats.org/package/2006/relationships"><Relationship Id="rId9" Type="http://schemas.openxmlformats.org/officeDocument/2006/relationships/notesSlide" Target="../notesSlides/notesSlide10.xml"/><Relationship Id="rId8" Type="http://schemas.openxmlformats.org/officeDocument/2006/relationships/slideLayout" Target="../slideLayouts/slideLayout2.xml"/><Relationship Id="rId7" Type="http://schemas.openxmlformats.org/officeDocument/2006/relationships/tags" Target="../tags/tag39.xml"/><Relationship Id="rId6" Type="http://schemas.openxmlformats.org/officeDocument/2006/relationships/image" Target="../media/image16.png"/><Relationship Id="rId5" Type="http://schemas.openxmlformats.org/officeDocument/2006/relationships/tags" Target="../tags/tag38.xml"/><Relationship Id="rId4" Type="http://schemas.openxmlformats.org/officeDocument/2006/relationships/tags" Target="../tags/tag37.xml"/><Relationship Id="rId3" Type="http://schemas.openxmlformats.org/officeDocument/2006/relationships/tags" Target="../tags/tag36.xml"/><Relationship Id="rId2" Type="http://schemas.openxmlformats.org/officeDocument/2006/relationships/tags" Target="../tags/tag35.xml"/><Relationship Id="rId1" Type="http://schemas.openxmlformats.org/officeDocument/2006/relationships/tags" Target="../tags/tag34.xml"/></Relationships>
</file>

<file path=ppt/slides/_rels/slide15.xml.rels><?xml version="1.0" encoding="UTF-8" standalone="yes"?>
<Relationships xmlns="http://schemas.openxmlformats.org/package/2006/relationships"><Relationship Id="rId9" Type="http://schemas.openxmlformats.org/officeDocument/2006/relationships/notesSlide" Target="../notesSlides/notesSlide11.xml"/><Relationship Id="rId8" Type="http://schemas.openxmlformats.org/officeDocument/2006/relationships/slideLayout" Target="../slideLayouts/slideLayout2.xml"/><Relationship Id="rId7" Type="http://schemas.openxmlformats.org/officeDocument/2006/relationships/tags" Target="../tags/tag44.xml"/><Relationship Id="rId6" Type="http://schemas.openxmlformats.org/officeDocument/2006/relationships/tags" Target="../tags/tag43.xml"/><Relationship Id="rId5" Type="http://schemas.openxmlformats.org/officeDocument/2006/relationships/image" Target="../media/image18.png"/><Relationship Id="rId4" Type="http://schemas.openxmlformats.org/officeDocument/2006/relationships/tags" Target="../tags/tag42.xml"/><Relationship Id="rId3" Type="http://schemas.openxmlformats.org/officeDocument/2006/relationships/tags" Target="../tags/tag41.xml"/><Relationship Id="rId2" Type="http://schemas.openxmlformats.org/officeDocument/2006/relationships/image" Target="../media/image17.png"/><Relationship Id="rId1" Type="http://schemas.openxmlformats.org/officeDocument/2006/relationships/tags" Target="../tags/tag40.xml"/></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2.xml"/><Relationship Id="rId5" Type="http://schemas.openxmlformats.org/officeDocument/2006/relationships/slideLayout" Target="../slideLayouts/slideLayout2.xml"/><Relationship Id="rId4" Type="http://schemas.openxmlformats.org/officeDocument/2006/relationships/image" Target="../media/image19.png"/><Relationship Id="rId3" Type="http://schemas.openxmlformats.org/officeDocument/2006/relationships/tags" Target="../tags/tag47.xml"/><Relationship Id="rId2" Type="http://schemas.openxmlformats.org/officeDocument/2006/relationships/tags" Target="../tags/tag46.xml"/><Relationship Id="rId1" Type="http://schemas.openxmlformats.org/officeDocument/2006/relationships/tags" Target="../tags/tag45.xml"/></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20.jpeg"/><Relationship Id="rId1" Type="http://schemas.openxmlformats.org/officeDocument/2006/relationships/tags" Target="../tags/tag48.xml"/></Relationships>
</file>

<file path=ppt/slides/_rels/slide18.xml.rels><?xml version="1.0" encoding="UTF-8" standalone="yes"?>
<Relationships xmlns="http://schemas.openxmlformats.org/package/2006/relationships"><Relationship Id="rId9" Type="http://schemas.openxmlformats.org/officeDocument/2006/relationships/image" Target="../media/image20.jpeg"/><Relationship Id="rId8" Type="http://schemas.openxmlformats.org/officeDocument/2006/relationships/image" Target="../media/image25.png"/><Relationship Id="rId7" Type="http://schemas.openxmlformats.org/officeDocument/2006/relationships/image" Target="../media/image24.png"/><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 Id="rId3" Type="http://schemas.openxmlformats.org/officeDocument/2006/relationships/tags" Target="../tags/tag51.xml"/><Relationship Id="rId2" Type="http://schemas.openxmlformats.org/officeDocument/2006/relationships/tags" Target="../tags/tag50.xml"/><Relationship Id="rId12" Type="http://schemas.openxmlformats.org/officeDocument/2006/relationships/notesSlide" Target="../notesSlides/notesSlide14.xml"/><Relationship Id="rId11" Type="http://schemas.openxmlformats.org/officeDocument/2006/relationships/slideLayout" Target="../slideLayouts/slideLayout2.xml"/><Relationship Id="rId10" Type="http://schemas.openxmlformats.org/officeDocument/2006/relationships/image" Target="../media/image26.png"/><Relationship Id="rId1" Type="http://schemas.openxmlformats.org/officeDocument/2006/relationships/tags" Target="../tags/tag49.xml"/></Relationships>
</file>

<file path=ppt/slides/_rels/slide19.xml.rels><?xml version="1.0" encoding="UTF-8" standalone="yes"?>
<Relationships xmlns="http://schemas.openxmlformats.org/package/2006/relationships"><Relationship Id="rId9" Type="http://schemas.openxmlformats.org/officeDocument/2006/relationships/notesSlide" Target="../notesSlides/notesSlide15.xml"/><Relationship Id="rId8" Type="http://schemas.openxmlformats.org/officeDocument/2006/relationships/slideLayout" Target="../slideLayouts/slideLayout2.xml"/><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 Id="rId3" Type="http://schemas.openxmlformats.org/officeDocument/2006/relationships/tags" Target="../tags/tag53.xml"/><Relationship Id="rId2" Type="http://schemas.openxmlformats.org/officeDocument/2006/relationships/image" Target="../media/image20.jpeg"/><Relationship Id="rId1" Type="http://schemas.openxmlformats.org/officeDocument/2006/relationships/tags" Target="../tags/tag52.xml"/></Relationships>
</file>

<file path=ppt/slides/_rels/slide2.xml.rels><?xml version="1.0" encoding="UTF-8" standalone="yes"?>
<Relationships xmlns="http://schemas.openxmlformats.org/package/2006/relationships"><Relationship Id="rId9" Type="http://schemas.openxmlformats.org/officeDocument/2006/relationships/tags" Target="../tags/tag8.xml"/><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0"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6.xml"/><Relationship Id="rId6" Type="http://schemas.openxmlformats.org/officeDocument/2006/relationships/slideLayout" Target="../slideLayouts/slideLayout2.xml"/><Relationship Id="rId5" Type="http://schemas.openxmlformats.org/officeDocument/2006/relationships/image" Target="../media/image32.png"/><Relationship Id="rId4" Type="http://schemas.openxmlformats.org/officeDocument/2006/relationships/tags" Target="../tags/tag56.xml"/><Relationship Id="rId3" Type="http://schemas.openxmlformats.org/officeDocument/2006/relationships/image" Target="../media/image31.png"/><Relationship Id="rId2" Type="http://schemas.openxmlformats.org/officeDocument/2006/relationships/tags" Target="../tags/tag55.xml"/><Relationship Id="rId1" Type="http://schemas.openxmlformats.org/officeDocument/2006/relationships/tags" Target="../tags/tag54.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openxmlformats.org/officeDocument/2006/relationships/image" Target="../media/image33.png"/><Relationship Id="rId2" Type="http://schemas.openxmlformats.org/officeDocument/2006/relationships/tags" Target="../tags/tag58.xml"/><Relationship Id="rId1" Type="http://schemas.openxmlformats.org/officeDocument/2006/relationships/tags" Target="../tags/tag57.xml"/></Relationships>
</file>

<file path=ppt/slides/_rels/slide22.xml.rels><?xml version="1.0" encoding="UTF-8" standalone="yes"?>
<Relationships xmlns="http://schemas.openxmlformats.org/package/2006/relationships"><Relationship Id="rId7" Type="http://schemas.openxmlformats.org/officeDocument/2006/relationships/notesSlide" Target="../notesSlides/notesSlide18.xml"/><Relationship Id="rId6" Type="http://schemas.openxmlformats.org/officeDocument/2006/relationships/slideLayout" Target="../slideLayouts/slideLayout2.xml"/><Relationship Id="rId5" Type="http://schemas.openxmlformats.org/officeDocument/2006/relationships/image" Target="../media/image35.png"/><Relationship Id="rId4" Type="http://schemas.openxmlformats.org/officeDocument/2006/relationships/tags" Target="../tags/tag61.xml"/><Relationship Id="rId3" Type="http://schemas.openxmlformats.org/officeDocument/2006/relationships/tags" Target="../tags/tag60.xml"/><Relationship Id="rId2" Type="http://schemas.openxmlformats.org/officeDocument/2006/relationships/image" Target="../media/image34.png"/><Relationship Id="rId1" Type="http://schemas.openxmlformats.org/officeDocument/2006/relationships/tags" Target="../tags/tag59.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62.xml"/></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2.xml"/><Relationship Id="rId2" Type="http://schemas.openxmlformats.org/officeDocument/2006/relationships/tags" Target="../tags/tag10.xml"/><Relationship Id="rId1" Type="http://schemas.openxmlformats.org/officeDocument/2006/relationships/tags" Target="../tags/tag9.xml"/></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image" Target="../media/image3.png"/><Relationship Id="rId1" Type="http://schemas.openxmlformats.org/officeDocument/2006/relationships/tags" Target="../tags/tag11.xml"/></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tags" Target="../tags/tag14.xml"/><Relationship Id="rId3" Type="http://schemas.openxmlformats.org/officeDocument/2006/relationships/tags" Target="../tags/tag13.xml"/><Relationship Id="rId2" Type="http://schemas.openxmlformats.org/officeDocument/2006/relationships/image" Target="../media/image4.png"/><Relationship Id="rId1" Type="http://schemas.openxmlformats.org/officeDocument/2006/relationships/tags" Target="../tags/tag12.xml"/></Relationships>
</file>

<file path=ppt/slides/_rels/slide7.xml.rels><?xml version="1.0" encoding="UTF-8" standalone="yes"?>
<Relationships xmlns="http://schemas.openxmlformats.org/package/2006/relationships"><Relationship Id="rId7" Type="http://schemas.openxmlformats.org/officeDocument/2006/relationships/notesSlide" Target="../notesSlides/notesSlide4.xml"/><Relationship Id="rId6"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tags" Target="../tags/tag17.xml"/><Relationship Id="rId3" Type="http://schemas.openxmlformats.org/officeDocument/2006/relationships/image" Target="../media/image6.png"/><Relationship Id="rId2" Type="http://schemas.openxmlformats.org/officeDocument/2006/relationships/tags" Target="../tags/tag16.xml"/><Relationship Id="rId1" Type="http://schemas.openxmlformats.org/officeDocument/2006/relationships/tags" Target="../tags/tag15.xml"/></Relationships>
</file>

<file path=ppt/slides/_rels/slide8.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image" Target="../media/image8.png"/><Relationship Id="rId2" Type="http://schemas.openxmlformats.org/officeDocument/2006/relationships/tags" Target="../tags/tag19.xml"/><Relationship Id="rId1" Type="http://schemas.openxmlformats.org/officeDocument/2006/relationships/tags" Target="../tags/tag18.xml"/></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2.xml"/><Relationship Id="rId3" Type="http://schemas.openxmlformats.org/officeDocument/2006/relationships/image" Target="../media/image9.png"/><Relationship Id="rId2" Type="http://schemas.openxmlformats.org/officeDocument/2006/relationships/tags" Target="../tags/tag21.xml"/><Relationship Id="rId1" Type="http://schemas.openxmlformats.org/officeDocument/2006/relationships/tags" Target="../tags/tag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descr="1"/>
          <p:cNvPicPr>
            <a:picLocks noChangeAspect="1"/>
          </p:cNvPicPr>
          <p:nvPr/>
        </p:nvPicPr>
        <p:blipFill>
          <a:blip r:embed="rId1"/>
          <a:stretch>
            <a:fillRect/>
          </a:stretch>
        </p:blipFill>
        <p:spPr>
          <a:xfrm>
            <a:off x="4745355" y="-588645"/>
            <a:ext cx="12060555" cy="8474075"/>
          </a:xfrm>
          <a:prstGeom prst="rect">
            <a:avLst/>
          </a:prstGeom>
        </p:spPr>
      </p:pic>
      <p:sp>
        <p:nvSpPr>
          <p:cNvPr id="19" name="文本框 18"/>
          <p:cNvSpPr txBox="1"/>
          <p:nvPr/>
        </p:nvSpPr>
        <p:spPr>
          <a:xfrm>
            <a:off x="4145280" y="4092257"/>
            <a:ext cx="3308361"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日期：</a:t>
            </a:r>
            <a:r>
              <a:rPr lang="en-US" altLang="zh-CN" sz="2800" dirty="0">
                <a:solidFill>
                  <a:srgbClr val="383987"/>
                </a:solidFill>
                <a:latin typeface="微软雅黑" panose="020B0503020204020204" charset="-122"/>
                <a:ea typeface="微软雅黑" panose="020B0503020204020204" charset="-122"/>
                <a:sym typeface="+mn-ea"/>
              </a:rPr>
              <a:t>2024.9.26</a:t>
            </a:r>
            <a:endParaRPr lang="en-US" altLang="zh-CN" sz="2800" dirty="0">
              <a:solidFill>
                <a:srgbClr val="383987"/>
              </a:solidFill>
              <a:latin typeface="微软雅黑" panose="020B0503020204020204" charset="-122"/>
              <a:ea typeface="微软雅黑" panose="020B0503020204020204" charset="-122"/>
              <a:sym typeface="+mn-ea"/>
            </a:endParaRPr>
          </a:p>
        </p:txBody>
      </p:sp>
      <p:sp>
        <p:nvSpPr>
          <p:cNvPr id="8" name="文本框 7"/>
          <p:cNvSpPr txBox="1"/>
          <p:nvPr/>
        </p:nvSpPr>
        <p:spPr>
          <a:xfrm>
            <a:off x="786765" y="4091940"/>
            <a:ext cx="2964180" cy="521970"/>
          </a:xfrm>
          <a:prstGeom prst="rect">
            <a:avLst/>
          </a:prstGeom>
          <a:noFill/>
          <a:ln>
            <a:solidFill>
              <a:srgbClr val="383987"/>
            </a:solidFill>
          </a:ln>
        </p:spPr>
        <p:txBody>
          <a:bodyPr wrap="square" rtlCol="0" anchor="t">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800" dirty="0">
                <a:solidFill>
                  <a:srgbClr val="383987"/>
                </a:solidFill>
                <a:latin typeface="微软雅黑" panose="020B0503020204020204" charset="-122"/>
                <a:ea typeface="微软雅黑" panose="020B0503020204020204" charset="-122"/>
                <a:sym typeface="+mn-ea"/>
              </a:rPr>
              <a:t>汇报</a:t>
            </a:r>
            <a:r>
              <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人：朱俊泽</a:t>
            </a:r>
            <a:endParaRPr kumimoji="0" lang="zh-CN" altLang="en-US" sz="28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sp>
        <p:nvSpPr>
          <p:cNvPr id="17" name="文本框 16"/>
          <p:cNvSpPr txBox="1"/>
          <p:nvPr/>
        </p:nvSpPr>
        <p:spPr>
          <a:xfrm>
            <a:off x="786994" y="1565414"/>
            <a:ext cx="7261028" cy="11988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7200" i="0" u="none" strike="noStrike" kern="1200" cap="none" spc="0" normalizeH="0" baseline="0" noProof="0" dirty="0">
                <a:ln>
                  <a:noFill/>
                </a:ln>
                <a:solidFill>
                  <a:srgbClr val="383987"/>
                </a:solidFill>
                <a:effectLst/>
                <a:uLnTx/>
                <a:uFillTx/>
                <a:latin typeface="Agency FB" panose="020B0503020202020204" pitchFamily="34" charset="0"/>
                <a:ea typeface="微软雅黑" panose="020B0503020204020204" charset="-122"/>
                <a:sym typeface="+mn-ea"/>
              </a:rPr>
              <a:t>近期学习</a:t>
            </a:r>
            <a:r>
              <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rPr>
              <a:t>汇报</a:t>
            </a:r>
            <a:endParaRPr kumimoji="0" lang="zh-CN" altLang="en-US" sz="7200" i="0" u="none" strike="noStrike" kern="1200" cap="none" spc="0" normalizeH="0" baseline="0" noProof="0" dirty="0">
              <a:ln>
                <a:solidFill>
                  <a:srgbClr val="383987"/>
                </a:solidFill>
              </a:ln>
              <a:noFill/>
              <a:effectLst/>
              <a:uLnTx/>
              <a:uFillTx/>
              <a:latin typeface="Agency FB" panose="020B0503020202020204" pitchFamily="34" charset="0"/>
              <a:ea typeface="微软雅黑" panose="020B0503020204020204" charset="-122"/>
              <a:sym typeface="+mn-ea"/>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71752" y="330730"/>
            <a:ext cx="979719" cy="97971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rPr>
              <a:t>检测加速</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7047230" cy="4324350"/>
          </a:xfrm>
          <a:prstGeom prst="rect">
            <a:avLst/>
          </a:prstGeom>
        </p:spPr>
      </p:pic>
      <p:sp>
        <p:nvSpPr>
          <p:cNvPr id="9" name="文本框 8"/>
          <p:cNvSpPr txBox="1"/>
          <p:nvPr/>
        </p:nvSpPr>
        <p:spPr>
          <a:xfrm>
            <a:off x="7665720" y="97218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加速目标检测</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特征图共享：只计算一次整个图像的特征减少冗余的计算</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级联检测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网络的修建和量化</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轻量化网络设计</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计算时的加速</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807585" y="-92773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02</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993775" y="2651760"/>
            <a:ext cx="9890125" cy="777240"/>
          </a:xfrm>
          <a:prstGeom prst="rect">
            <a:avLst/>
          </a:prstGeom>
          <a:noFill/>
        </p:spPr>
        <p:txBody>
          <a:bodyPr wrap="square" rtlCol="0">
            <a:noAutofit/>
          </a:bodyPr>
          <a:lstStyle/>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Attention Is All You Need</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End-to-End Object Detection</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with Transformers</a:t>
            </a: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36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36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3600" dirty="0">
              <a:solidFill>
                <a:srgbClr val="383987"/>
              </a:solidFill>
              <a:latin typeface="微软雅黑" panose="020B0503020204020204" charset="-122"/>
              <a:ea typeface="微软雅黑" panose="020B0503020204020204" charset="-122"/>
              <a:sym typeface="+mn-ea"/>
            </a:endParaRPr>
          </a:p>
        </p:txBody>
      </p:sp>
      <p:cxnSp>
        <p:nvCxnSpPr>
          <p:cNvPr id="2" name="直接箭头连接符 1"/>
          <p:cNvCxnSpPr>
            <a:stCxn id="6" idx="2"/>
          </p:cNvCxnSpPr>
          <p:nvPr/>
        </p:nvCxnSpPr>
        <p:spPr>
          <a:xfrm>
            <a:off x="5939155" y="3429000"/>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5951220" y="4980940"/>
            <a:ext cx="635" cy="43243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4822825"/>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724535" y="1323340"/>
            <a:ext cx="2850515" cy="410845"/>
          </a:xfrm>
          <a:prstGeom prst="rect">
            <a:avLst/>
          </a:prstGeom>
          <a:noFill/>
        </p:spPr>
        <p:txBody>
          <a:bodyPr wrap="square">
            <a:noAutofit/>
          </a:bodyPr>
          <a:lstStyle/>
          <a:p>
            <a:pPr algn="l" fontAlgn="auto">
              <a:lnSpc>
                <a:spcPts val="2200"/>
              </a:lnSpc>
              <a:buClrTx/>
              <a:buSzTx/>
              <a:buNone/>
            </a:pPr>
            <a:r>
              <a:rPr lang="zh-CN" altLang="en-US" sz="1600" dirty="0">
                <a:latin typeface="微软雅黑" panose="020B0503020204020204" charset="-122"/>
                <a:ea typeface="微软雅黑" panose="020B0503020204020204" charset="-122"/>
              </a:rPr>
              <a:t>学习语言模型进行翻译任务</a:t>
            </a:r>
            <a:endParaRPr lang="zh-CN" altLang="en-US" sz="1600" dirty="0">
              <a:latin typeface="微软雅黑" panose="020B0503020204020204" charset="-122"/>
              <a:ea typeface="微软雅黑" panose="020B0503020204020204" charset="-122"/>
            </a:endParaRPr>
          </a:p>
        </p:txBody>
      </p:sp>
      <p:sp>
        <p:nvSpPr>
          <p:cNvPr id="9" name="文本框 8"/>
          <p:cNvSpPr txBox="1"/>
          <p:nvPr/>
        </p:nvSpPr>
        <p:spPr>
          <a:xfrm>
            <a:off x="724535" y="5277485"/>
            <a:ext cx="10603865" cy="1219835"/>
          </a:xfrm>
          <a:prstGeom prst="rect">
            <a:avLst/>
          </a:prstGeom>
          <a:noFill/>
        </p:spPr>
        <p:txBody>
          <a:bodyPr wrap="square">
            <a:spAutoFit/>
          </a:bodyPr>
          <a:lstStyle/>
          <a:p>
            <a:pPr indent="0" algn="l" fontAlgn="auto">
              <a:lnSpc>
                <a:spcPts val="2200"/>
              </a:lnSpc>
              <a:buClrTx/>
              <a:buSzTx/>
              <a:buFontTx/>
              <a:buNone/>
            </a:pPr>
            <a:r>
              <a:rPr lang="en-US" sz="1600" dirty="0">
                <a:latin typeface="微软雅黑" panose="020B0503020204020204" charset="-122"/>
                <a:ea typeface="微软雅黑" panose="020B0503020204020204" charset="-122"/>
              </a:rPr>
              <a:t>1. </a:t>
            </a:r>
            <a:r>
              <a:rPr sz="1600" dirty="0">
                <a:latin typeface="微软雅黑" panose="020B0503020204020204" charset="-122"/>
                <a:ea typeface="微软雅黑" panose="020B0503020204020204" charset="-122"/>
              </a:rPr>
              <a:t>提出了完全基于注意力机制的Transformer模型，摒弃了</a:t>
            </a:r>
            <a:r>
              <a:rPr sz="1600" b="1" dirty="0">
                <a:latin typeface="微软雅黑" panose="020B0503020204020204" charset="-122"/>
                <a:ea typeface="微软雅黑" panose="020B0503020204020204" charset="-122"/>
              </a:rPr>
              <a:t>传统的循环和卷积神经网络</a:t>
            </a:r>
            <a:r>
              <a:rPr sz="1600" dirty="0">
                <a:latin typeface="微软雅黑" panose="020B0503020204020204" charset="-122"/>
                <a:ea typeface="微软雅黑" panose="020B0503020204020204" charset="-122"/>
              </a:rPr>
              <a:t>，实现了更高的并行化能力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2. </a:t>
            </a:r>
            <a:r>
              <a:rPr sz="1600" dirty="0">
                <a:latin typeface="微软雅黑" panose="020B0503020204020204" charset="-122"/>
                <a:ea typeface="微软雅黑" panose="020B0503020204020204" charset="-122"/>
              </a:rPr>
              <a:t>引入了</a:t>
            </a:r>
            <a:r>
              <a:rPr sz="1600" b="1" dirty="0">
                <a:latin typeface="微软雅黑" panose="020B0503020204020204" charset="-122"/>
                <a:ea typeface="微软雅黑" panose="020B0503020204020204" charset="-122"/>
              </a:rPr>
              <a:t>多头注意力机制</a:t>
            </a:r>
            <a:r>
              <a:rPr sz="1600" dirty="0">
                <a:latin typeface="微软雅黑" panose="020B0503020204020204" charset="-122"/>
                <a:ea typeface="微软雅黑" panose="020B0503020204020204" charset="-122"/>
              </a:rPr>
              <a:t>，允许模型从不同的角度并行地处理序列，提高了模型对信息的捕捉能力</a:t>
            </a:r>
            <a:endParaRPr sz="1600" dirty="0">
              <a:latin typeface="微软雅黑" panose="020B0503020204020204" charset="-122"/>
              <a:ea typeface="微软雅黑" panose="020B0503020204020204" charset="-122"/>
            </a:endParaRPr>
          </a:p>
          <a:p>
            <a:pPr indent="0" algn="l" fontAlgn="auto">
              <a:lnSpc>
                <a:spcPts val="2200"/>
              </a:lnSpc>
              <a:buClrTx/>
              <a:buSzTx/>
              <a:buFontTx/>
              <a:buNone/>
            </a:pPr>
            <a:r>
              <a:rPr lang="en-US" sz="1600" dirty="0">
                <a:latin typeface="微软雅黑" panose="020B0503020204020204" charset="-122"/>
                <a:ea typeface="微软雅黑" panose="020B0503020204020204" charset="-122"/>
              </a:rPr>
              <a:t>3. </a:t>
            </a:r>
            <a:r>
              <a:rPr sz="1600" dirty="0">
                <a:latin typeface="微软雅黑" panose="020B0503020204020204" charset="-122"/>
                <a:ea typeface="微软雅黑" panose="020B0503020204020204" charset="-122"/>
              </a:rPr>
              <a:t>为了弥补模型中缺少循环和卷积带来的位置信息，设计了基于正弦和余弦函数的</a:t>
            </a:r>
            <a:r>
              <a:rPr sz="1600" b="1" dirty="0">
                <a:latin typeface="微软雅黑" panose="020B0503020204020204" charset="-122"/>
                <a:ea typeface="微软雅黑" panose="020B0503020204020204" charset="-122"/>
              </a:rPr>
              <a:t>位置编码</a:t>
            </a:r>
            <a:r>
              <a:rPr sz="1600" dirty="0">
                <a:latin typeface="微软雅黑" panose="020B0503020204020204" charset="-122"/>
                <a:ea typeface="微软雅黑" panose="020B0503020204020204" charset="-122"/>
              </a:rPr>
              <a:t>，使得模型能够处理序列中的顺序信息</a:t>
            </a:r>
            <a:endParaRPr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sym typeface="+mn-ea"/>
              </a:rPr>
              <a:t>Attention Is All You Need</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724535" y="2120900"/>
            <a:ext cx="5572760" cy="894715"/>
          </a:xfrm>
          <a:prstGeom prst="rect">
            <a:avLst/>
          </a:prstGeom>
          <a:noFill/>
        </p:spPr>
        <p:txBody>
          <a:bodyPr wrap="square">
            <a:noAutofit/>
          </a:bodyPr>
          <a:p>
            <a:pPr algn="l" fontAlgn="auto">
              <a:lnSpc>
                <a:spcPts val="2200"/>
              </a:lnSpc>
              <a:buClrTx/>
              <a:buSzTx/>
              <a:buFontTx/>
              <a:buNone/>
            </a:pPr>
            <a:r>
              <a:rPr lang="zh-CN" altLang="en-US" sz="1600" dirty="0">
                <a:latin typeface="微软雅黑" panose="020B0503020204020204" charset="-122"/>
                <a:ea typeface="微软雅黑" panose="020B0503020204020204" charset="-122"/>
              </a:rPr>
              <a:t>1. </a:t>
            </a:r>
            <a:r>
              <a:rPr lang="en-US" altLang="zh-CN" sz="1600" dirty="0">
                <a:latin typeface="微软雅黑" panose="020B0503020204020204" charset="-122"/>
                <a:ea typeface="微软雅黑" panose="020B0503020204020204" charset="-122"/>
              </a:rPr>
              <a:t> </a:t>
            </a:r>
            <a:r>
              <a:rPr lang="zh-CN" altLang="en-US" sz="1600" dirty="0">
                <a:latin typeface="微软雅黑" panose="020B0503020204020204" charset="-122"/>
                <a:ea typeface="微软雅黑" panose="020B0503020204020204" charset="-122"/>
              </a:rPr>
              <a:t>减少原有的顺序计算，利用并行性减少训练时间</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2.  有效地建模长距离依赖</a:t>
            </a:r>
            <a:r>
              <a:rPr lang="zh-CN" altLang="en-US" sz="1600" dirty="0">
                <a:latin typeface="微软雅黑" panose="020B0503020204020204" charset="-122"/>
                <a:ea typeface="微软雅黑" panose="020B0503020204020204" charset="-122"/>
              </a:rPr>
              <a:t>，对依赖关系进行建模，而不考虑它们在输入或输出序列中的距离</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292417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724535" y="3429000"/>
            <a:ext cx="6004560" cy="1187450"/>
          </a:xfrm>
          <a:prstGeom prst="rect">
            <a:avLst/>
          </a:prstGeom>
          <a:noFill/>
        </p:spPr>
        <p:txBody>
          <a:bodyPr wrap="square">
            <a:noAutofit/>
          </a:bodyPr>
          <a:p>
            <a:pPr algn="l" fontAlgn="auto">
              <a:lnSpc>
                <a:spcPts val="2200"/>
              </a:lnSpc>
              <a:buClrTx/>
              <a:buSzTx/>
              <a:buFontTx/>
              <a:buNone/>
            </a:pPr>
            <a:r>
              <a:rPr sz="1600" dirty="0">
                <a:latin typeface="微软雅黑" panose="020B0503020204020204" charset="-122"/>
                <a:ea typeface="微软雅黑" panose="020B0503020204020204" charset="-122"/>
              </a:rPr>
              <a:t>Transformer的整体思路是通过多层自注意力机制和全连接层来构建编码器和解码器。自注意力机制允许模型在处理序列时直接计算任意两个位置之间的依赖关系，而无需经过多个RNN步骤或堆叠多层CNN。此外，引入了多头注意力机制，以允许模型在不同表示子空间上并行地关注序列的不同部分。。</a:t>
            </a:r>
            <a:endParaRPr sz="1600" dirty="0">
              <a:latin typeface="微软雅黑" panose="020B0503020204020204" charset="-122"/>
              <a:ea typeface="微软雅黑" panose="020B0503020204020204"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Attention Is All You Need</a:t>
            </a:r>
            <a:endParaRPr lang="en-US" altLang="zh-CN" dirty="0">
              <a:effectLst/>
              <a:latin typeface="微软雅黑" panose="020B0503020204020204" charset="-122"/>
              <a:ea typeface="微软雅黑" panose="020B0503020204020204" charset="-122"/>
            </a:endParaRPr>
          </a:p>
        </p:txBody>
      </p:sp>
      <p:pic>
        <p:nvPicPr>
          <p:cNvPr id="2" name="图片 1" descr="model"/>
          <p:cNvPicPr>
            <a:picLocks noChangeAspect="1"/>
          </p:cNvPicPr>
          <p:nvPr/>
        </p:nvPicPr>
        <p:blipFill>
          <a:blip r:embed="rId2"/>
          <a:stretch>
            <a:fillRect/>
          </a:stretch>
        </p:blipFill>
        <p:spPr>
          <a:xfrm>
            <a:off x="-6350" y="1144270"/>
            <a:ext cx="4810125" cy="5057775"/>
          </a:xfrm>
          <a:prstGeom prst="rect">
            <a:avLst/>
          </a:prstGeom>
        </p:spPr>
      </p:pic>
      <p:sp>
        <p:nvSpPr>
          <p:cNvPr id="4" name="文本框 3"/>
          <p:cNvSpPr txBox="1"/>
          <p:nvPr/>
        </p:nvSpPr>
        <p:spPr>
          <a:xfrm>
            <a:off x="3921125" y="1000760"/>
            <a:ext cx="8270875" cy="583565"/>
          </a:xfrm>
          <a:prstGeom prst="rect">
            <a:avLst/>
          </a:prstGeom>
        </p:spPr>
        <p:txBody>
          <a:bodyPr wrap="square">
            <a:spAutoFit/>
          </a:bodyPr>
          <a:p>
            <a:r>
              <a:rPr sz="1600" dirty="0">
                <a:latin typeface="微软雅黑" panose="020B0503020204020204" charset="-122"/>
                <a:ea typeface="微软雅黑" panose="020B0503020204020204" charset="-122"/>
              </a:rPr>
              <a:t>编码器由</a:t>
            </a:r>
            <a:r>
              <a:rPr lang="en-US" sz="1600" dirty="0">
                <a:latin typeface="微软雅黑" panose="020B0503020204020204" charset="-122"/>
                <a:ea typeface="微软雅黑" panose="020B0503020204020204" charset="-122"/>
              </a:rPr>
              <a:t>N=</a:t>
            </a:r>
            <a:r>
              <a:rPr sz="1600" dirty="0">
                <a:latin typeface="微软雅黑" panose="020B0503020204020204" charset="-122"/>
                <a:ea typeface="微软雅黑" panose="020B0503020204020204" charset="-122"/>
              </a:rPr>
              <a:t>6个相同层，每层有两个子层。每一个子层输</a:t>
            </a:r>
            <a:r>
              <a:rPr lang="zh-CN" sz="1600" dirty="0">
                <a:latin typeface="微软雅黑" panose="020B0503020204020204" charset="-122"/>
                <a:ea typeface="微软雅黑" panose="020B0503020204020204" charset="-122"/>
              </a:rPr>
              <a:t>出</a:t>
            </a:r>
            <a:r>
              <a:rPr sz="1600" dirty="0">
                <a:latin typeface="微软雅黑" panose="020B0503020204020204" charset="-122"/>
                <a:ea typeface="微软雅黑" panose="020B0503020204020204" charset="-122"/>
              </a:rPr>
              <a:t>layernorm(x+sublayer(x))，设置维度是d=512</a:t>
            </a:r>
            <a:r>
              <a:rPr lang="zh-CN" sz="1600" dirty="0">
                <a:latin typeface="微软雅黑" panose="020B0503020204020204" charset="-122"/>
                <a:ea typeface="微软雅黑" panose="020B0503020204020204" charset="-122"/>
              </a:rPr>
              <a:t>。然后调参只需要调</a:t>
            </a:r>
            <a:r>
              <a:rPr lang="en-US" altLang="zh-CN" sz="1600" dirty="0">
                <a:latin typeface="微软雅黑" panose="020B0503020204020204" charset="-122"/>
                <a:ea typeface="微软雅黑" panose="020B0503020204020204" charset="-122"/>
              </a:rPr>
              <a:t>N</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d</a:t>
            </a:r>
            <a:endParaRPr lang="en-US" altLang="zh-CN" sz="1600" dirty="0">
              <a:latin typeface="微软雅黑" panose="020B0503020204020204" charset="-122"/>
              <a:ea typeface="微软雅黑" panose="020B0503020204020204" charset="-122"/>
            </a:endParaRPr>
          </a:p>
        </p:txBody>
      </p:sp>
      <p:sp>
        <p:nvSpPr>
          <p:cNvPr id="5" name="文本框 4"/>
          <p:cNvSpPr txBox="1"/>
          <p:nvPr>
            <p:custDataLst>
              <p:tags r:id="rId3"/>
            </p:custDataLst>
          </p:nvPr>
        </p:nvSpPr>
        <p:spPr>
          <a:xfrm>
            <a:off x="3698240" y="58864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编码器：</a:t>
            </a:r>
            <a:endParaRPr lang="en-US" altLang="zh-CN" b="1" dirty="0">
              <a:latin typeface="微软雅黑" panose="020B0503020204020204" charset="-122"/>
              <a:ea typeface="微软雅黑" panose="020B0503020204020204" charset="-122"/>
            </a:endParaRPr>
          </a:p>
        </p:txBody>
      </p:sp>
      <p:sp>
        <p:nvSpPr>
          <p:cNvPr id="7" name="文本框 6"/>
          <p:cNvSpPr txBox="1"/>
          <p:nvPr>
            <p:custDataLst>
              <p:tags r:id="rId4"/>
            </p:custDataLst>
          </p:nvPr>
        </p:nvSpPr>
        <p:spPr>
          <a:xfrm>
            <a:off x="3698240" y="139827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解码器：</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3921125" y="1905000"/>
            <a:ext cx="8270875" cy="337185"/>
          </a:xfrm>
          <a:prstGeom prst="rect">
            <a:avLst/>
          </a:prstGeom>
        </p:spPr>
        <p:txBody>
          <a:bodyPr wrap="square">
            <a:spAutoFit/>
          </a:bodyPr>
          <a:p>
            <a:r>
              <a:rPr lang="zh-CN" sz="1600" dirty="0">
                <a:latin typeface="微软雅黑" panose="020B0503020204020204" charset="-122"/>
                <a:ea typeface="微软雅黑" panose="020B0503020204020204" charset="-122"/>
              </a:rPr>
              <a:t>解码器多使用了一个带掩码的多头注意力层，用来确保输入</a:t>
            </a:r>
            <a:r>
              <a:rPr lang="en-US" altLang="zh-CN" sz="1600" dirty="0">
                <a:latin typeface="微软雅黑" panose="020B0503020204020204" charset="-122"/>
                <a:ea typeface="微软雅黑" panose="020B0503020204020204" charset="-122"/>
              </a:rPr>
              <a:t>t</a:t>
            </a:r>
            <a:r>
              <a:rPr lang="zh-CN" altLang="en-US" sz="1600" dirty="0">
                <a:latin typeface="微软雅黑" panose="020B0503020204020204" charset="-122"/>
                <a:ea typeface="微软雅黑" panose="020B0503020204020204" charset="-122"/>
              </a:rPr>
              <a:t>时不会检测</a:t>
            </a:r>
            <a:r>
              <a:rPr lang="en-US" altLang="zh-CN" sz="1600" dirty="0">
                <a:latin typeface="微软雅黑" panose="020B0503020204020204" charset="-122"/>
                <a:ea typeface="微软雅黑" panose="020B0503020204020204" charset="-122"/>
              </a:rPr>
              <a:t>t</a:t>
            </a:r>
            <a:r>
              <a:rPr lang="zh-CN" altLang="en-US" sz="1600" dirty="0">
                <a:latin typeface="微软雅黑" panose="020B0503020204020204" charset="-122"/>
                <a:ea typeface="微软雅黑" panose="020B0503020204020204" charset="-122"/>
              </a:rPr>
              <a:t>以后的输入</a:t>
            </a:r>
            <a:endParaRPr lang="zh-CN" altLang="en-US" sz="1600" dirty="0">
              <a:latin typeface="微软雅黑" panose="020B0503020204020204" charset="-122"/>
              <a:ea typeface="微软雅黑" panose="020B0503020204020204" charset="-122"/>
            </a:endParaRPr>
          </a:p>
        </p:txBody>
      </p:sp>
      <p:sp>
        <p:nvSpPr>
          <p:cNvPr id="9" name="文本框 8"/>
          <p:cNvSpPr txBox="1"/>
          <p:nvPr>
            <p:custDataLst>
              <p:tags r:id="rId5"/>
            </p:custDataLst>
          </p:nvPr>
        </p:nvSpPr>
        <p:spPr>
          <a:xfrm>
            <a:off x="3698240" y="212725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注意力：</a:t>
            </a:r>
            <a:endParaRPr lang="en-US" altLang="zh-CN" b="1" dirty="0">
              <a:latin typeface="微软雅黑" panose="020B0503020204020204" charset="-122"/>
              <a:ea typeface="微软雅黑" panose="020B0503020204020204" charset="-122"/>
            </a:endParaRPr>
          </a:p>
        </p:txBody>
      </p:sp>
      <p:sp>
        <p:nvSpPr>
          <p:cNvPr id="10" name="文本框 9"/>
          <p:cNvSpPr txBox="1"/>
          <p:nvPr/>
        </p:nvSpPr>
        <p:spPr>
          <a:xfrm>
            <a:off x="3921125" y="2562860"/>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最经典的注意力机制：</a:t>
            </a:r>
            <a:endParaRPr lang="zh-CN" altLang="en-US" sz="1600" dirty="0">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6"/>
          <a:stretch>
            <a:fillRect/>
          </a:stretch>
        </p:blipFill>
        <p:spPr>
          <a:xfrm>
            <a:off x="6096635" y="2303780"/>
            <a:ext cx="3604260" cy="713740"/>
          </a:xfrm>
          <a:prstGeom prst="rect">
            <a:avLst/>
          </a:prstGeom>
        </p:spPr>
      </p:pic>
      <p:sp>
        <p:nvSpPr>
          <p:cNvPr id="12" name="文本框 11"/>
          <p:cNvSpPr txBox="1"/>
          <p:nvPr/>
        </p:nvSpPr>
        <p:spPr>
          <a:xfrm>
            <a:off x="3921125" y="2964180"/>
            <a:ext cx="8270875" cy="1568450"/>
          </a:xfrm>
          <a:prstGeom prst="rect">
            <a:avLst/>
          </a:prstGeom>
        </p:spPr>
        <p:txBody>
          <a:bodyPr wrap="square">
            <a:spAutoFit/>
          </a:bodyPr>
          <a:p>
            <a:r>
              <a:rPr lang="zh-CN" altLang="en-US" sz="1600" dirty="0">
                <a:latin typeface="微软雅黑" panose="020B0503020204020204" charset="-122"/>
                <a:ea typeface="微软雅黑" panose="020B0503020204020204" charset="-122"/>
              </a:rPr>
              <a:t>多头的注意力机制：</a:t>
            </a:r>
            <a:endParaRPr lang="zh-CN" altLang="en-US" sz="1600" dirty="0">
              <a:latin typeface="微软雅黑" panose="020B0503020204020204" charset="-122"/>
              <a:ea typeface="微软雅黑" panose="020B0503020204020204" charset="-122"/>
            </a:endParaRPr>
          </a:p>
          <a:p>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本文中的三个注意力：</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左侧编码器中的注意力机制使用自注意力机制，一份特征向量复制成</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V</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Q</a:t>
            </a:r>
            <a:r>
              <a:rPr lang="zh-CN" altLang="en-US" sz="1600" dirty="0">
                <a:latin typeface="微软雅黑" panose="020B0503020204020204" charset="-122"/>
                <a:ea typeface="微软雅黑" panose="020B0503020204020204" charset="-122"/>
              </a:rPr>
              <a:t>来输入。</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右侧下方的解码器使用有掩码的自注意力机制用来屏蔽当前输入之后的内容保持时序性</a:t>
            </a:r>
            <a:endParaRPr lang="zh-CN" altLang="en-US" sz="1600" dirty="0">
              <a:latin typeface="微软雅黑" panose="020B0503020204020204" charset="-122"/>
              <a:ea typeface="微软雅黑" panose="020B0503020204020204" charset="-122"/>
            </a:endParaRPr>
          </a:p>
          <a:p>
            <a:r>
              <a:rPr lang="zh-CN" altLang="en-US" sz="1600" dirty="0">
                <a:latin typeface="微软雅黑" panose="020B0503020204020204" charset="-122"/>
                <a:ea typeface="微软雅黑" panose="020B0503020204020204" charset="-122"/>
              </a:rPr>
              <a:t>右侧上方使用注意力机制来挑选出相似度最高的</a:t>
            </a:r>
            <a:r>
              <a:rPr lang="en-US" altLang="zh-CN" sz="1600" dirty="0">
                <a:latin typeface="微软雅黑" panose="020B0503020204020204" charset="-122"/>
                <a:ea typeface="微软雅黑" panose="020B0503020204020204" charset="-122"/>
              </a:rPr>
              <a:t>Q</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K</a:t>
            </a:r>
            <a:r>
              <a:rPr lang="zh-CN" altLang="en-US" sz="1600" dirty="0">
                <a:latin typeface="微软雅黑" panose="020B0503020204020204" charset="-122"/>
                <a:ea typeface="微软雅黑" panose="020B0503020204020204" charset="-122"/>
              </a:rPr>
              <a:t>，</a:t>
            </a:r>
            <a:r>
              <a:rPr lang="en-US" altLang="zh-CN" sz="1600" dirty="0">
                <a:latin typeface="微软雅黑" panose="020B0503020204020204" charset="-122"/>
                <a:ea typeface="微软雅黑" panose="020B0503020204020204" charset="-122"/>
              </a:rPr>
              <a:t>V</a:t>
            </a:r>
            <a:endParaRPr lang="en-US" altLang="zh-CN" sz="1600" dirty="0">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7"/>
          <a:stretch>
            <a:fillRect/>
          </a:stretch>
        </p:blipFill>
        <p:spPr>
          <a:xfrm>
            <a:off x="6035040" y="2900045"/>
            <a:ext cx="4387850" cy="829310"/>
          </a:xfrm>
          <a:prstGeom prst="rect">
            <a:avLst/>
          </a:prstGeom>
        </p:spPr>
      </p:pic>
      <p:sp>
        <p:nvSpPr>
          <p:cNvPr id="15" name="文本框 14"/>
          <p:cNvSpPr txBox="1"/>
          <p:nvPr>
            <p:custDataLst>
              <p:tags r:id="rId8"/>
            </p:custDataLst>
          </p:nvPr>
        </p:nvSpPr>
        <p:spPr>
          <a:xfrm>
            <a:off x="3698240" y="4367530"/>
            <a:ext cx="1725930" cy="922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前馈反应：</a:t>
            </a:r>
            <a:endParaRPr lang="zh-CN" altLang="en-US" b="1" dirty="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p"/>
            </a:pPr>
            <a:endParaRPr lang="en-US" altLang="zh-CN" b="1" dirty="0">
              <a:latin typeface="微软雅黑" panose="020B0503020204020204" charset="-122"/>
              <a:ea typeface="微软雅黑" panose="020B0503020204020204" charset="-122"/>
            </a:endParaRPr>
          </a:p>
        </p:txBody>
      </p:sp>
      <p:sp>
        <p:nvSpPr>
          <p:cNvPr id="16" name="文本框 15"/>
          <p:cNvSpPr txBox="1"/>
          <p:nvPr/>
        </p:nvSpPr>
        <p:spPr>
          <a:xfrm>
            <a:off x="3921125" y="4781550"/>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对每一个位置输出的内容经过两个线性层实现语义转换</a:t>
            </a:r>
            <a:endParaRPr lang="zh-CN" altLang="en-US" sz="1600" dirty="0">
              <a:latin typeface="微软雅黑" panose="020B0503020204020204" charset="-122"/>
              <a:ea typeface="微软雅黑" panose="020B0503020204020204" charset="-122"/>
            </a:endParaRPr>
          </a:p>
        </p:txBody>
      </p:sp>
      <p:sp>
        <p:nvSpPr>
          <p:cNvPr id="17" name="文本框 16"/>
          <p:cNvSpPr txBox="1"/>
          <p:nvPr>
            <p:custDataLst>
              <p:tags r:id="rId9"/>
            </p:custDataLst>
          </p:nvPr>
        </p:nvSpPr>
        <p:spPr>
          <a:xfrm>
            <a:off x="3698240" y="5438775"/>
            <a:ext cx="1725930" cy="92202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位置编码：</a:t>
            </a:r>
            <a:endParaRPr lang="zh-CN" altLang="en-US" b="1" dirty="0">
              <a:latin typeface="微软雅黑" panose="020B0503020204020204" charset="-122"/>
              <a:ea typeface="微软雅黑" panose="020B0503020204020204" charset="-122"/>
            </a:endParaRPr>
          </a:p>
          <a:p>
            <a:pPr marL="285750" indent="-285750">
              <a:lnSpc>
                <a:spcPct val="150000"/>
              </a:lnSpc>
              <a:buFont typeface="Wingdings" panose="05000000000000000000" charset="0"/>
              <a:buChar char="p"/>
            </a:pPr>
            <a:endParaRPr lang="en-US" altLang="zh-CN" b="1" dirty="0">
              <a:latin typeface="微软雅黑" panose="020B0503020204020204" charset="-122"/>
              <a:ea typeface="微软雅黑" panose="020B0503020204020204" charset="-122"/>
            </a:endParaRPr>
          </a:p>
        </p:txBody>
      </p:sp>
      <p:sp>
        <p:nvSpPr>
          <p:cNvPr id="18" name="文本框 17"/>
          <p:cNvSpPr txBox="1"/>
          <p:nvPr/>
        </p:nvSpPr>
        <p:spPr>
          <a:xfrm>
            <a:off x="3921125" y="5912485"/>
            <a:ext cx="8270875" cy="337185"/>
          </a:xfrm>
          <a:prstGeom prst="rect">
            <a:avLst/>
          </a:prstGeom>
        </p:spPr>
        <p:txBody>
          <a:bodyPr wrap="square">
            <a:spAutoFit/>
          </a:bodyPr>
          <a:p>
            <a:r>
              <a:rPr lang="zh-CN" altLang="en-US" sz="1600" dirty="0">
                <a:latin typeface="微软雅黑" panose="020B0503020204020204" charset="-122"/>
                <a:ea typeface="微软雅黑" panose="020B0503020204020204" charset="-122"/>
              </a:rPr>
              <a:t>实现输入的时候自带时序信息</a:t>
            </a:r>
            <a:endParaRPr lang="zh-CN" altLang="en-US" sz="1600" dirty="0">
              <a:latin typeface="微软雅黑" panose="020B0503020204020204" charset="-122"/>
              <a:ea typeface="微软雅黑" panose="020B0503020204020204" charset="-122"/>
            </a:endParaRPr>
          </a:p>
        </p:txBody>
      </p:sp>
      <p:pic>
        <p:nvPicPr>
          <p:cNvPr id="19" name="图片 18"/>
          <p:cNvPicPr>
            <a:picLocks noChangeAspect="1"/>
          </p:cNvPicPr>
          <p:nvPr/>
        </p:nvPicPr>
        <p:blipFill>
          <a:blip r:embed="rId10"/>
          <a:stretch>
            <a:fillRect/>
          </a:stretch>
        </p:blipFill>
        <p:spPr>
          <a:xfrm>
            <a:off x="6299835" y="5092700"/>
            <a:ext cx="3696970" cy="615950"/>
          </a:xfrm>
          <a:prstGeom prst="rect">
            <a:avLst/>
          </a:prstGeom>
        </p:spPr>
      </p:pic>
      <p:pic>
        <p:nvPicPr>
          <p:cNvPr id="20" name="图片 19"/>
          <p:cNvPicPr>
            <a:picLocks noChangeAspect="1"/>
          </p:cNvPicPr>
          <p:nvPr/>
        </p:nvPicPr>
        <p:blipFill>
          <a:blip r:embed="rId11"/>
          <a:stretch>
            <a:fillRect/>
          </a:stretch>
        </p:blipFill>
        <p:spPr>
          <a:xfrm>
            <a:off x="6827520" y="5648325"/>
            <a:ext cx="4092575" cy="1015365"/>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5102860"/>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7" name="文本框 6"/>
          <p:cNvSpPr txBox="1"/>
          <p:nvPr/>
        </p:nvSpPr>
        <p:spPr>
          <a:xfrm>
            <a:off x="724535" y="1323340"/>
            <a:ext cx="8439785" cy="410845"/>
          </a:xfrm>
          <a:prstGeom prst="rect">
            <a:avLst/>
          </a:prstGeom>
          <a:noFill/>
        </p:spPr>
        <p:txBody>
          <a:bodyPr wrap="square">
            <a:noAutofit/>
          </a:bodyPr>
          <a:lstStyle/>
          <a:p>
            <a:pPr algn="l" fontAlgn="auto">
              <a:lnSpc>
                <a:spcPts val="2200"/>
              </a:lnSpc>
              <a:buClrTx/>
              <a:buSzTx/>
              <a:buNone/>
            </a:pPr>
            <a:r>
              <a:rPr lang="zh-CN" altLang="en-US" sz="1600" dirty="0">
                <a:latin typeface="微软雅黑" panose="020B0503020204020204" charset="-122"/>
                <a:ea typeface="微软雅黑" panose="020B0503020204020204" charset="-122"/>
              </a:rPr>
              <a:t>使用</a:t>
            </a:r>
            <a:r>
              <a:rPr lang="en-US" altLang="zh-CN" sz="1600" dirty="0">
                <a:latin typeface="微软雅黑" panose="020B0503020204020204" charset="-122"/>
                <a:ea typeface="微软雅黑" panose="020B0503020204020204" charset="-122"/>
              </a:rPr>
              <a:t>transformer为每个objection预测一组边界框和类别标签</a:t>
            </a:r>
            <a:endParaRPr lang="en-US" altLang="zh-CN"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rPr>
              <a:t>End-to-End Object Detection with Transformers</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12" name="文本框 11"/>
          <p:cNvSpPr txBox="1"/>
          <p:nvPr>
            <p:custDataLst>
              <p:tags r:id="rId3"/>
            </p:custDataLst>
          </p:nvPr>
        </p:nvSpPr>
        <p:spPr>
          <a:xfrm>
            <a:off x="724535" y="2056765"/>
            <a:ext cx="4354830" cy="894715"/>
          </a:xfrm>
          <a:prstGeom prst="rect">
            <a:avLst/>
          </a:prstGeom>
          <a:noFill/>
        </p:spPr>
        <p:txBody>
          <a:bodyPr wrap="square">
            <a:noAutofit/>
          </a:bodyPr>
          <a:p>
            <a:pPr algn="l" fontAlgn="auto">
              <a:lnSpc>
                <a:spcPts val="2200"/>
              </a:lnSpc>
              <a:buClrTx/>
              <a:buSzTx/>
              <a:buFontTx/>
              <a:buNone/>
            </a:pPr>
            <a:r>
              <a:rPr lang="zh-CN" altLang="en-US" sz="1600" dirty="0">
                <a:latin typeface="微软雅黑" panose="020B0503020204020204" charset="-122"/>
                <a:ea typeface="微软雅黑" panose="020B0503020204020204" charset="-122"/>
              </a:rPr>
              <a:t>传统目标检测方法通常依赖于锚框（anchors）、非最大抑制（NMS）等手工设计的组件，这些组件需要明确编码关于任务的先验知识。DETR旨在简化目标检测流程，通过直接预测检测集合，消除对这些手工设计组件的需求</a:t>
            </a:r>
            <a:endParaRPr lang="zh-CN" altLang="en-US" sz="1600"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455295" y="364553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6" name="文本框 5"/>
          <p:cNvSpPr txBox="1"/>
          <p:nvPr>
            <p:custDataLst>
              <p:tags r:id="rId5"/>
            </p:custDataLst>
          </p:nvPr>
        </p:nvSpPr>
        <p:spPr>
          <a:xfrm>
            <a:off x="724535" y="4090035"/>
            <a:ext cx="9746615" cy="1187450"/>
          </a:xfrm>
          <a:prstGeom prst="rect">
            <a:avLst/>
          </a:prstGeom>
          <a:noFill/>
        </p:spPr>
        <p:txBody>
          <a:bodyPr wrap="square">
            <a:noAutofit/>
          </a:bodyPr>
          <a:p>
            <a:pPr algn="l" fontAlgn="auto">
              <a:lnSpc>
                <a:spcPts val="2200"/>
              </a:lnSpc>
              <a:buClrTx/>
              <a:buSzTx/>
              <a:buFontTx/>
              <a:buNone/>
            </a:pPr>
            <a:r>
              <a:rPr lang="en-US" sz="1600" dirty="0">
                <a:latin typeface="微软雅黑" panose="020B0503020204020204" charset="-122"/>
                <a:ea typeface="微软雅黑" panose="020B0503020204020204" charset="-122"/>
              </a:rPr>
              <a:t>1.利用传统的CNN网络将输入图像转换为特征图</a:t>
            </a:r>
            <a:endParaRPr 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sz="1600" dirty="0">
                <a:latin typeface="微软雅黑" panose="020B0503020204020204" charset="-122"/>
                <a:ea typeface="微软雅黑" panose="020B0503020204020204" charset="-122"/>
              </a:rPr>
              <a:t>2.transformer</a:t>
            </a:r>
            <a:r>
              <a:rPr lang="zh-CN" altLang="en-US" sz="1600" dirty="0">
                <a:latin typeface="微软雅黑" panose="020B0503020204020204" charset="-122"/>
                <a:ea typeface="微软雅黑" panose="020B0503020204020204" charset="-122"/>
              </a:rPr>
              <a:t>提取学习全局特征</a:t>
            </a:r>
            <a:endParaRPr 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sz="1600" dirty="0">
                <a:latin typeface="微软雅黑" panose="020B0503020204020204" charset="-122"/>
                <a:ea typeface="微软雅黑" panose="020B0503020204020204" charset="-122"/>
              </a:rPr>
              <a:t>3.transformer</a:t>
            </a:r>
            <a:r>
              <a:rPr lang="zh-CN" altLang="en-US" sz="1600" dirty="0">
                <a:latin typeface="微软雅黑" panose="020B0503020204020204" charset="-122"/>
                <a:ea typeface="微软雅黑" panose="020B0503020204020204" charset="-122"/>
              </a:rPr>
              <a:t>生成多个预测框</a:t>
            </a:r>
            <a:endParaRPr 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sz="1600" dirty="0">
                <a:latin typeface="微软雅黑" panose="020B0503020204020204" charset="-122"/>
                <a:ea typeface="微软雅黑" panose="020B0503020204020204" charset="-122"/>
              </a:rPr>
              <a:t>4.</a:t>
            </a:r>
            <a:r>
              <a:rPr lang="zh-CN" altLang="en-US" sz="1600" dirty="0">
                <a:latin typeface="微软雅黑" panose="020B0503020204020204" charset="-122"/>
                <a:ea typeface="微软雅黑" panose="020B0503020204020204" charset="-122"/>
              </a:rPr>
              <a:t>根据预测框和</a:t>
            </a:r>
            <a:r>
              <a:rPr lang="en-US" altLang="zh-CN" sz="1600" dirty="0">
                <a:latin typeface="微软雅黑" panose="020B0503020204020204" charset="-122"/>
                <a:ea typeface="微软雅黑" panose="020B0503020204020204" charset="-122"/>
              </a:rPr>
              <a:t>ground truth</a:t>
            </a:r>
            <a:r>
              <a:rPr lang="zh-CN" altLang="en-US" sz="1600" dirty="0">
                <a:latin typeface="微软雅黑" panose="020B0503020204020204" charset="-122"/>
                <a:ea typeface="微软雅黑" panose="020B0503020204020204" charset="-122"/>
              </a:rPr>
              <a:t>框匹配计算</a:t>
            </a:r>
            <a:r>
              <a:rPr lang="en-US" altLang="zh-CN" sz="1600" dirty="0">
                <a:latin typeface="微软雅黑" panose="020B0503020204020204" charset="-122"/>
                <a:ea typeface="微软雅黑" panose="020B0503020204020204" charset="-122"/>
              </a:rPr>
              <a:t>loss</a:t>
            </a:r>
            <a:r>
              <a:rPr lang="zh-CN" altLang="en-US" sz="1600" dirty="0">
                <a:latin typeface="微软雅黑" panose="020B0503020204020204" charset="-122"/>
                <a:ea typeface="微软雅黑" panose="020B0503020204020204" charset="-122"/>
              </a:rPr>
              <a:t>损失回传调整参数到损失最少的时候输出结果</a:t>
            </a:r>
            <a:endParaRPr lang="zh-CN" altLang="en-US" sz="1600" dirty="0">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6"/>
          <a:stretch>
            <a:fillRect/>
          </a:stretch>
        </p:blipFill>
        <p:spPr>
          <a:xfrm>
            <a:off x="5328920" y="1778000"/>
            <a:ext cx="6720205" cy="1290320"/>
          </a:xfrm>
          <a:prstGeom prst="rect">
            <a:avLst/>
          </a:prstGeom>
        </p:spPr>
      </p:pic>
      <p:sp>
        <p:nvSpPr>
          <p:cNvPr id="5" name="文本框 4"/>
          <p:cNvSpPr txBox="1"/>
          <p:nvPr>
            <p:custDataLst>
              <p:tags r:id="rId7"/>
            </p:custDataLst>
          </p:nvPr>
        </p:nvSpPr>
        <p:spPr>
          <a:xfrm>
            <a:off x="724535" y="5557520"/>
            <a:ext cx="9746615" cy="1187450"/>
          </a:xfrm>
          <a:prstGeom prst="rect">
            <a:avLst/>
          </a:prstGeom>
          <a:noFill/>
        </p:spPr>
        <p:txBody>
          <a:bodyPr wrap="square">
            <a:noAutofit/>
          </a:bodyPr>
          <a:p>
            <a:pPr algn="l" fontAlgn="auto">
              <a:lnSpc>
                <a:spcPts val="2200"/>
              </a:lnSpc>
              <a:buClrTx/>
              <a:buSzTx/>
              <a:buFontTx/>
              <a:buNone/>
            </a:pPr>
            <a:r>
              <a:rPr lang="en-US" sz="1600" dirty="0">
                <a:latin typeface="微软雅黑" panose="020B0503020204020204" charset="-122"/>
                <a:ea typeface="微软雅黑" panose="020B0503020204020204" charset="-122"/>
              </a:rPr>
              <a:t>1.</a:t>
            </a:r>
            <a:r>
              <a:rPr lang="zh-CN" altLang="en-US" sz="1600" dirty="0">
                <a:latin typeface="微软雅黑" panose="020B0503020204020204" charset="-122"/>
                <a:ea typeface="微软雅黑" panose="020B0503020204020204" charset="-122"/>
              </a:rPr>
              <a:t>提出了一个简单的结构，减少了模型的调参难度</a:t>
            </a:r>
            <a:endParaRPr lang="zh-CN" altLang="en-US"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2.</a:t>
            </a:r>
            <a:r>
              <a:rPr lang="zh-CN" altLang="en-US" sz="1600" dirty="0">
                <a:latin typeface="微软雅黑" panose="020B0503020204020204" charset="-122"/>
                <a:ea typeface="微软雅黑" panose="020B0503020204020204" charset="-122"/>
              </a:rPr>
              <a:t>实现了直接预测集合，避免使用</a:t>
            </a:r>
            <a:r>
              <a:rPr lang="en-US" altLang="zh-CN" sz="1600" dirty="0">
                <a:latin typeface="微软雅黑" panose="020B0503020204020204" charset="-122"/>
                <a:ea typeface="微软雅黑" panose="020B0503020204020204" charset="-122"/>
              </a:rPr>
              <a:t>NMS</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anchors</a:t>
            </a:r>
            <a:endParaRPr lang="en-US" altLang="zh-CN" sz="1600" dirty="0">
              <a:latin typeface="微软雅黑" panose="020B0503020204020204" charset="-122"/>
              <a:ea typeface="微软雅黑" panose="020B0503020204020204" charset="-122"/>
            </a:endParaRPr>
          </a:p>
          <a:p>
            <a:pPr algn="l" fontAlgn="auto">
              <a:lnSpc>
                <a:spcPts val="2200"/>
              </a:lnSpc>
              <a:buClrTx/>
              <a:buSzTx/>
              <a:buFontTx/>
              <a:buNone/>
            </a:pPr>
            <a:r>
              <a:rPr lang="en-US" altLang="zh-CN" sz="1600" dirty="0">
                <a:latin typeface="微软雅黑" panose="020B0503020204020204" charset="-122"/>
                <a:ea typeface="微软雅黑" panose="020B0503020204020204" charset="-122"/>
              </a:rPr>
              <a:t>3.</a:t>
            </a:r>
            <a:r>
              <a:rPr lang="zh-CN" altLang="en-US" sz="1600" dirty="0">
                <a:latin typeface="微软雅黑" panose="020B0503020204020204" charset="-122"/>
                <a:ea typeface="微软雅黑" panose="020B0503020204020204" charset="-122"/>
              </a:rPr>
              <a:t>提出了这个泛化性好的</a:t>
            </a:r>
            <a:r>
              <a:rPr lang="en-US" altLang="zh-CN" sz="1600" dirty="0">
                <a:latin typeface="微软雅黑" panose="020B0503020204020204" charset="-122"/>
                <a:ea typeface="微软雅黑" panose="020B0503020204020204" charset="-122"/>
              </a:rPr>
              <a:t>Detr</a:t>
            </a:r>
            <a:r>
              <a:rPr lang="zh-CN" altLang="en-US" sz="1600" dirty="0">
                <a:latin typeface="微软雅黑" panose="020B0503020204020204" charset="-122"/>
                <a:ea typeface="微软雅黑" panose="020B0503020204020204" charset="-122"/>
              </a:rPr>
              <a:t>结构，能够很好应用到其他工作里面</a:t>
            </a:r>
            <a:endParaRPr lang="zh-CN" altLang="en-US" sz="1600" dirty="0">
              <a:latin typeface="微软雅黑" panose="020B0503020204020204" charset="-122"/>
              <a:ea typeface="微软雅黑" panose="020B0503020204020204" charset="-122"/>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End-to-End Object Detection with Transformers</a:t>
            </a:r>
            <a:endParaRPr lang="en-US" altLang="zh-CN" dirty="0">
              <a:effectLst/>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2"/>
          <a:stretch>
            <a:fillRect/>
          </a:stretch>
        </p:blipFill>
        <p:spPr>
          <a:xfrm>
            <a:off x="4161155" y="601980"/>
            <a:ext cx="8101330" cy="2127885"/>
          </a:xfrm>
          <a:prstGeom prst="rect">
            <a:avLst/>
          </a:prstGeom>
        </p:spPr>
      </p:pic>
      <p:sp>
        <p:nvSpPr>
          <p:cNvPr id="21" name="文本框 20"/>
          <p:cNvSpPr txBox="1"/>
          <p:nvPr>
            <p:custDataLst>
              <p:tags r:id="rId3"/>
            </p:custDataLst>
          </p:nvPr>
        </p:nvSpPr>
        <p:spPr>
          <a:xfrm>
            <a:off x="443865" y="844550"/>
            <a:ext cx="3305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CNN抽取特征：</a:t>
            </a:r>
            <a:endParaRPr lang="zh-CN" altLang="en-US" b="1" dirty="0">
              <a:latin typeface="微软雅黑" panose="020B0503020204020204" charset="-122"/>
              <a:ea typeface="微软雅黑" panose="020B0503020204020204" charset="-122"/>
            </a:endParaRPr>
          </a:p>
        </p:txBody>
      </p:sp>
      <p:sp>
        <p:nvSpPr>
          <p:cNvPr id="22" name="文本框 21"/>
          <p:cNvSpPr txBox="1"/>
          <p:nvPr/>
        </p:nvSpPr>
        <p:spPr>
          <a:xfrm>
            <a:off x="815340" y="1235075"/>
            <a:ext cx="3756025" cy="583565"/>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Backbone 的输出通道为 2048，图像高和宽都变为了 1/32</a:t>
            </a:r>
            <a:endParaRPr lang="zh-CN" altLang="en-US" sz="1600" b="0" i="0" dirty="0">
              <a:latin typeface="微软雅黑" panose="020B0503020204020204" charset="-122"/>
              <a:ea typeface="微软雅黑" panose="020B0503020204020204" charset="-122"/>
            </a:endParaRPr>
          </a:p>
        </p:txBody>
      </p:sp>
      <p:sp>
        <p:nvSpPr>
          <p:cNvPr id="23" name="文本框 22"/>
          <p:cNvSpPr txBox="1"/>
          <p:nvPr>
            <p:custDataLst>
              <p:tags r:id="rId4"/>
            </p:custDataLst>
          </p:nvPr>
        </p:nvSpPr>
        <p:spPr>
          <a:xfrm>
            <a:off x="443865" y="1656080"/>
            <a:ext cx="3305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transformer</a:t>
            </a:r>
            <a:r>
              <a:rPr lang="zh-CN" altLang="en-US" b="1" dirty="0">
                <a:latin typeface="微软雅黑" panose="020B0503020204020204" charset="-122"/>
                <a:ea typeface="微软雅黑" panose="020B0503020204020204" charset="-122"/>
              </a:rPr>
              <a:t>全局建模：</a:t>
            </a:r>
            <a:endParaRPr lang="zh-CN" altLang="en-US" b="1" dirty="0">
              <a:latin typeface="微软雅黑" panose="020B0503020204020204" charset="-122"/>
              <a:ea typeface="微软雅黑" panose="020B0503020204020204" charset="-122"/>
            </a:endParaRPr>
          </a:p>
        </p:txBody>
      </p:sp>
      <p:sp>
        <p:nvSpPr>
          <p:cNvPr id="24" name="文本框 23"/>
          <p:cNvSpPr txBox="1"/>
          <p:nvPr/>
        </p:nvSpPr>
        <p:spPr>
          <a:xfrm>
            <a:off x="815340" y="2162810"/>
            <a:ext cx="3756025" cy="1076325"/>
          </a:xfrm>
          <a:prstGeom prst="rect">
            <a:avLst/>
          </a:prstGeom>
        </p:spPr>
        <p:txBody>
          <a:bodyPr wrap="square">
            <a:spAutoFit/>
          </a:bodyPr>
          <a:p>
            <a:pPr marL="0" indent="0"/>
            <a:r>
              <a:rPr lang="zh-CN" altLang="en-US" sz="1600" b="0" i="0" dirty="0">
                <a:latin typeface="微软雅黑" panose="020B0503020204020204" charset="-122"/>
                <a:ea typeface="微软雅黑" panose="020B0503020204020204" charset="-122"/>
              </a:rPr>
              <a:t>在经过一个</a:t>
            </a:r>
            <a:r>
              <a:rPr lang="en-US" altLang="zh-CN" sz="1600" b="0" i="0" dirty="0">
                <a:latin typeface="微软雅黑" panose="020B0503020204020204" charset="-122"/>
                <a:ea typeface="微软雅黑" panose="020B0503020204020204" charset="-122"/>
              </a:rPr>
              <a:t>1x1</a:t>
            </a:r>
            <a:r>
              <a:rPr lang="zh-CN" altLang="en-US" sz="1600" b="0" i="0" dirty="0">
                <a:latin typeface="微软雅黑" panose="020B0503020204020204" charset="-122"/>
                <a:ea typeface="微软雅黑" panose="020B0503020204020204" charset="-122"/>
              </a:rPr>
              <a:t>卷积降维后，Transformer编码器部分对特征图进行降维和扁平化处理，并通过自注意力机制对序列中的元素进行建模</a:t>
            </a:r>
            <a:endParaRPr lang="zh-CN" altLang="en-US" sz="1600" b="0" i="0" dirty="0">
              <a:latin typeface="微软雅黑" panose="020B0503020204020204" charset="-122"/>
              <a:ea typeface="微软雅黑" panose="020B0503020204020204" charset="-122"/>
            </a:endParaRPr>
          </a:p>
        </p:txBody>
      </p:sp>
      <p:sp>
        <p:nvSpPr>
          <p:cNvPr id="25" name="文本框 24"/>
          <p:cNvSpPr txBox="1"/>
          <p:nvPr/>
        </p:nvSpPr>
        <p:spPr>
          <a:xfrm>
            <a:off x="815340" y="3239135"/>
            <a:ext cx="5398135" cy="337185"/>
          </a:xfrm>
          <a:prstGeom prst="rect">
            <a:avLst/>
          </a:prstGeom>
        </p:spPr>
        <p:txBody>
          <a:bodyPr wrap="square">
            <a:spAutoFit/>
          </a:bodyPr>
          <a:p>
            <a:pPr marL="0" indent="0" algn="l"/>
            <a:r>
              <a:rPr lang="zh-CN" altLang="en-US" sz="1600" b="0" i="0" dirty="0">
                <a:latin typeface="微软雅黑" panose="020B0503020204020204" charset="-122"/>
                <a:ea typeface="微软雅黑" panose="020B0503020204020204" charset="-122"/>
              </a:rPr>
              <a:t>解码器生成一组固定大小的预测结果，交给</a:t>
            </a:r>
            <a:r>
              <a:rPr lang="en-US" altLang="zh-CN" sz="1600" b="0" i="0" dirty="0">
                <a:latin typeface="微软雅黑" panose="020B0503020204020204" charset="-122"/>
                <a:ea typeface="微软雅黑" panose="020B0503020204020204" charset="-122"/>
              </a:rPr>
              <a:t>FFN</a:t>
            </a:r>
            <a:r>
              <a:rPr lang="zh-CN" altLang="en-US" sz="1600" b="0" i="0" dirty="0">
                <a:latin typeface="微软雅黑" panose="020B0503020204020204" charset="-122"/>
                <a:ea typeface="微软雅黑" panose="020B0503020204020204" charset="-122"/>
              </a:rPr>
              <a:t>进行处理</a:t>
            </a:r>
            <a:endParaRPr lang="zh-CN" altLang="en-US" sz="1600" b="0" i="0" dirty="0">
              <a:latin typeface="微软雅黑" panose="020B0503020204020204" charset="-122"/>
              <a:ea typeface="微软雅黑" panose="020B0503020204020204" charset="-122"/>
            </a:endParaRPr>
          </a:p>
        </p:txBody>
      </p:sp>
      <p:sp>
        <p:nvSpPr>
          <p:cNvPr id="26" name="文本框 25"/>
          <p:cNvSpPr txBox="1"/>
          <p:nvPr/>
        </p:nvSpPr>
        <p:spPr>
          <a:xfrm>
            <a:off x="733425" y="5613717"/>
            <a:ext cx="5080000" cy="583565"/>
          </a:xfrm>
          <a:prstGeom prst="rect">
            <a:avLst/>
          </a:prstGeom>
        </p:spPr>
        <p:txBody>
          <a:bodyPr>
            <a:spAutoFit/>
          </a:bodyPr>
          <a:p>
            <a:pPr marL="0" algn="l">
              <a:buClrTx/>
              <a:buSzTx/>
              <a:buFontTx/>
            </a:pPr>
            <a:r>
              <a:rPr lang="zh-CN" altLang="en-US" sz="1600" b="0" i="0" dirty="0">
                <a:latin typeface="微软雅黑" panose="020B0503020204020204" charset="-122"/>
                <a:ea typeface="微软雅黑" panose="020B0503020204020204" charset="-122"/>
              </a:rPr>
              <a:t>基于匹配结果，计算类别预测损失和边界框预测损失，并通过反向传播优化模型参数</a:t>
            </a:r>
            <a:endParaRPr lang="zh-CN" altLang="en-US" sz="1600" b="0" i="0" dirty="0">
              <a:latin typeface="微软雅黑" panose="020B0503020204020204" charset="-122"/>
              <a:ea typeface="微软雅黑" panose="020B0503020204020204" charset="-122"/>
            </a:endParaRPr>
          </a:p>
        </p:txBody>
      </p:sp>
      <p:pic>
        <p:nvPicPr>
          <p:cNvPr id="27" name="图片 26"/>
          <p:cNvPicPr>
            <a:picLocks noChangeAspect="1"/>
          </p:cNvPicPr>
          <p:nvPr/>
        </p:nvPicPr>
        <p:blipFill>
          <a:blip r:embed="rId5"/>
          <a:stretch>
            <a:fillRect/>
          </a:stretch>
        </p:blipFill>
        <p:spPr>
          <a:xfrm>
            <a:off x="5499100" y="5136515"/>
            <a:ext cx="6195060" cy="1217930"/>
          </a:xfrm>
          <a:prstGeom prst="rect">
            <a:avLst/>
          </a:prstGeom>
        </p:spPr>
      </p:pic>
      <p:sp>
        <p:nvSpPr>
          <p:cNvPr id="28" name="文本框 27"/>
          <p:cNvSpPr txBox="1"/>
          <p:nvPr>
            <p:custDataLst>
              <p:tags r:id="rId6"/>
            </p:custDataLst>
          </p:nvPr>
        </p:nvSpPr>
        <p:spPr>
          <a:xfrm>
            <a:off x="383540" y="5059680"/>
            <a:ext cx="461899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二分图建模返回损失更新参数：</a:t>
            </a:r>
            <a:endParaRPr lang="zh-CN" altLang="en-US" b="1" dirty="0">
              <a:latin typeface="微软雅黑" panose="020B0503020204020204" charset="-122"/>
              <a:ea typeface="微软雅黑" panose="020B0503020204020204" charset="-122"/>
            </a:endParaRPr>
          </a:p>
        </p:txBody>
      </p:sp>
      <p:sp>
        <p:nvSpPr>
          <p:cNvPr id="29" name="文本框 28"/>
          <p:cNvSpPr txBox="1"/>
          <p:nvPr>
            <p:custDataLst>
              <p:tags r:id="rId7"/>
            </p:custDataLst>
          </p:nvPr>
        </p:nvSpPr>
        <p:spPr>
          <a:xfrm>
            <a:off x="443865" y="3634740"/>
            <a:ext cx="3305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FFN(</a:t>
            </a:r>
            <a:r>
              <a:rPr lang="zh-CN" altLang="en-US" b="1" dirty="0">
                <a:latin typeface="微软雅黑" panose="020B0503020204020204" charset="-122"/>
                <a:ea typeface="微软雅黑" panose="020B0503020204020204" charset="-122"/>
              </a:rPr>
              <a:t>前馈网络</a:t>
            </a:r>
            <a:r>
              <a:rPr lang="en-US" altLang="zh-CN" b="1" dirty="0">
                <a:latin typeface="微软雅黑" panose="020B0503020204020204" charset="-122"/>
                <a:ea typeface="微软雅黑" panose="020B0503020204020204" charset="-122"/>
              </a:rPr>
              <a:t>)</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sp>
        <p:nvSpPr>
          <p:cNvPr id="30" name="文本框 29"/>
          <p:cNvSpPr txBox="1"/>
          <p:nvPr/>
        </p:nvSpPr>
        <p:spPr>
          <a:xfrm>
            <a:off x="733425" y="4059873"/>
            <a:ext cx="5080000" cy="1076325"/>
          </a:xfrm>
          <a:prstGeom prst="rect">
            <a:avLst/>
          </a:prstGeom>
        </p:spPr>
        <p:txBody>
          <a:bodyPr>
            <a:spAutoFit/>
          </a:bodyPr>
          <a:p>
            <a:pPr marL="0" algn="l">
              <a:buClrTx/>
              <a:buSzTx/>
              <a:buFontTx/>
            </a:pPr>
            <a:r>
              <a:rPr lang="zh-CN" altLang="en-US" sz="1600" b="0" i="0" dirty="0">
                <a:latin typeface="微软雅黑" panose="020B0503020204020204" charset="-122"/>
                <a:ea typeface="微软雅黑" panose="020B0503020204020204" charset="-122"/>
              </a:rPr>
              <a:t>由一个具有ReLU激活函数和隐藏维数d的3层感知器和一个线性投影层计算。FFN</a:t>
            </a:r>
            <a:r>
              <a:rPr lang="zh-CN" altLang="en-US" sz="1600" b="1" i="0" dirty="0">
                <a:latin typeface="微软雅黑" panose="020B0503020204020204" charset="-122"/>
                <a:ea typeface="微软雅黑" panose="020B0503020204020204" charset="-122"/>
              </a:rPr>
              <a:t>预测</a:t>
            </a:r>
            <a:r>
              <a:rPr lang="zh-CN" altLang="en-US" sz="1600" b="0" i="0" dirty="0">
                <a:latin typeface="微软雅黑" panose="020B0503020204020204" charset="-122"/>
                <a:ea typeface="微软雅黑" panose="020B0503020204020204" charset="-122"/>
              </a:rPr>
              <a:t>输入图像的归一化中心坐标、高度和宽度，线性层使用softmax函数</a:t>
            </a:r>
            <a:r>
              <a:rPr lang="zh-CN" altLang="en-US" sz="1600" b="1" i="0" dirty="0">
                <a:latin typeface="微软雅黑" panose="020B0503020204020204" charset="-122"/>
                <a:ea typeface="微软雅黑" panose="020B0503020204020204" charset="-122"/>
              </a:rPr>
              <a:t>预测</a:t>
            </a:r>
            <a:r>
              <a:rPr lang="zh-CN" altLang="en-US" sz="1600" b="0" i="0" dirty="0">
                <a:latin typeface="微软雅黑" panose="020B0503020204020204" charset="-122"/>
                <a:ea typeface="微软雅黑" panose="020B0503020204020204" charset="-122"/>
              </a:rPr>
              <a:t>类标签</a:t>
            </a:r>
            <a:endParaRPr lang="zh-CN" altLang="en-US" sz="1600" b="0" i="0" dirty="0">
              <a:latin typeface="微软雅黑" panose="020B0503020204020204" charset="-122"/>
              <a:ea typeface="微软雅黑" panose="020B0503020204020204"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19" name="文本框 18"/>
          <p:cNvSpPr txBox="1"/>
          <p:nvPr/>
        </p:nvSpPr>
        <p:spPr>
          <a:xfrm>
            <a:off x="455295" y="855980"/>
            <a:ext cx="1054100" cy="506730"/>
          </a:xfrm>
          <a:prstGeom prst="rect">
            <a:avLst/>
          </a:prstGeom>
          <a:noFill/>
        </p:spPr>
        <p:txBody>
          <a:bodyPr wrap="square" rtlCol="0">
            <a:sp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任务：</a:t>
            </a:r>
            <a:endParaRPr lang="en-US" altLang="zh-CN" b="1" dirty="0">
              <a:latin typeface="微软雅黑" panose="020B0503020204020204" charset="-122"/>
              <a:ea typeface="微软雅黑" panose="020B0503020204020204" charset="-122"/>
            </a:endParaRPr>
          </a:p>
        </p:txBody>
      </p:sp>
      <p:sp>
        <p:nvSpPr>
          <p:cNvPr id="27" name="文本框 26"/>
          <p:cNvSpPr txBox="1"/>
          <p:nvPr/>
        </p:nvSpPr>
        <p:spPr>
          <a:xfrm>
            <a:off x="455295" y="5102860"/>
            <a:ext cx="1575435" cy="454660"/>
          </a:xfrm>
          <a:prstGeom prst="rect">
            <a:avLst/>
          </a:prstGeom>
          <a:noFill/>
        </p:spPr>
        <p:txBody>
          <a:bodyPr wrap="square" rtlCol="0">
            <a:noAutofit/>
          </a:bodyPr>
          <a:lstStyle/>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贡献：</a:t>
            </a:r>
            <a:endParaRPr lang="en-US" altLang="zh-CN" b="1"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14605"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sz="1800" dirty="0">
                <a:effectLst/>
                <a:latin typeface="微软雅黑" panose="020B0503020204020204" charset="-122"/>
                <a:ea typeface="微软雅黑" panose="020B0503020204020204" charset="-122"/>
              </a:rPr>
              <a:t>2.</a:t>
            </a:r>
            <a:r>
              <a:rPr lang="en-US" altLang="zh-CN" dirty="0">
                <a:effectLst/>
                <a:latin typeface="微软雅黑" panose="020B0503020204020204" charset="-122"/>
                <a:ea typeface="微软雅黑" panose="020B0503020204020204" charset="-122"/>
              </a:rPr>
              <a:t>Uni3DETR: Unified 3D Detection Transformer</a:t>
            </a:r>
            <a:endParaRPr lang="en-US" altLang="zh-CN" dirty="0">
              <a:effectLst/>
              <a:latin typeface="微软雅黑" panose="020B0503020204020204" charset="-122"/>
              <a:ea typeface="微软雅黑" panose="020B0503020204020204" charset="-122"/>
            </a:endParaRPr>
          </a:p>
        </p:txBody>
      </p:sp>
      <p:sp>
        <p:nvSpPr>
          <p:cNvPr id="11" name="文本框 10"/>
          <p:cNvSpPr txBox="1"/>
          <p:nvPr>
            <p:custDataLst>
              <p:tags r:id="rId2"/>
            </p:custDataLst>
          </p:nvPr>
        </p:nvSpPr>
        <p:spPr>
          <a:xfrm>
            <a:off x="455295" y="161099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动机：</a:t>
            </a:r>
            <a:endParaRPr lang="en-US" altLang="zh-CN" b="1" dirty="0">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455295" y="285686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整体</a:t>
            </a:r>
            <a:r>
              <a:rPr lang="zh-CN" altLang="en-US" b="1" dirty="0">
                <a:latin typeface="微软雅黑" panose="020B0503020204020204" charset="-122"/>
                <a:ea typeface="微软雅黑" panose="020B0503020204020204" charset="-122"/>
              </a:rPr>
              <a:t>思路：</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724535" y="1323340"/>
            <a:ext cx="8439785" cy="410845"/>
          </a:xfrm>
          <a:prstGeom prst="rect">
            <a:avLst/>
          </a:prstGeom>
          <a:noFill/>
        </p:spPr>
        <p:txBody>
          <a:bodyPr wrap="square">
            <a:noAutofit/>
          </a:bodyPr>
          <a:p>
            <a:pPr algn="l" fontAlgn="auto">
              <a:lnSpc>
                <a:spcPts val="2200"/>
              </a:lnSpc>
              <a:buClrTx/>
              <a:buSzTx/>
              <a:buNone/>
            </a:pPr>
            <a:r>
              <a:rPr lang="zh-CN" altLang="en-US" sz="1600" dirty="0">
                <a:latin typeface="微软雅黑" panose="020B0503020204020204" charset="-122"/>
                <a:ea typeface="微软雅黑" panose="020B0503020204020204" charset="-122"/>
              </a:rPr>
              <a:t>解决室内和室外不同场景下的3D目标检测问题</a:t>
            </a:r>
            <a:endParaRPr lang="zh-CN" altLang="en-US" sz="1600" dirty="0">
              <a:latin typeface="微软雅黑" panose="020B0503020204020204" charset="-122"/>
              <a:ea typeface="微软雅黑" panose="020B0503020204020204" charset="-122"/>
            </a:endParaRPr>
          </a:p>
        </p:txBody>
      </p:sp>
      <p:sp>
        <p:nvSpPr>
          <p:cNvPr id="9" name="文本框 8"/>
          <p:cNvSpPr txBox="1"/>
          <p:nvPr/>
        </p:nvSpPr>
        <p:spPr>
          <a:xfrm>
            <a:off x="724535" y="2056765"/>
            <a:ext cx="8439785" cy="1447800"/>
          </a:xfrm>
          <a:prstGeom prst="rect">
            <a:avLst/>
          </a:prstGeom>
          <a:noFill/>
        </p:spPr>
        <p:txBody>
          <a:bodyPr wrap="square">
            <a:noAutofit/>
          </a:bodyPr>
          <a:p>
            <a:pPr algn="l" fontAlgn="auto">
              <a:lnSpc>
                <a:spcPts val="2200"/>
              </a:lnSpc>
              <a:buClrTx/>
              <a:buSzTx/>
              <a:buNone/>
            </a:pPr>
            <a:r>
              <a:rPr lang="en-US" altLang="zh-CN" sz="1600" dirty="0">
                <a:latin typeface="微软雅黑" panose="020B0503020204020204" charset="-122"/>
                <a:ea typeface="微软雅黑" panose="020B0503020204020204" charset="-122"/>
              </a:rPr>
              <a:t>1.  </a:t>
            </a:r>
            <a:r>
              <a:rPr lang="zh-CN" altLang="en-US" sz="1600" dirty="0">
                <a:latin typeface="微软雅黑" panose="020B0503020204020204" charset="-122"/>
                <a:ea typeface="微软雅黑" panose="020B0503020204020204" charset="-122"/>
              </a:rPr>
              <a:t>解决现有的</a:t>
            </a:r>
            <a:r>
              <a:rPr lang="en-US" altLang="zh-CN" sz="1600" dirty="0">
                <a:latin typeface="微软雅黑" panose="020B0503020204020204" charset="-122"/>
                <a:ea typeface="微软雅黑" panose="020B0503020204020204" charset="-122"/>
                <a:sym typeface="+mn-ea"/>
              </a:rPr>
              <a:t>3d</a:t>
            </a:r>
            <a:r>
              <a:rPr lang="zh-CN" altLang="en-US" sz="1600" dirty="0">
                <a:latin typeface="微软雅黑" panose="020B0503020204020204" charset="-122"/>
                <a:ea typeface="微软雅黑" panose="020B0503020204020204" charset="-122"/>
                <a:sym typeface="+mn-ea"/>
              </a:rPr>
              <a:t>探测器一般仅仅</a:t>
            </a:r>
            <a:r>
              <a:rPr lang="zh-CN" altLang="en-US" sz="1600" dirty="0">
                <a:latin typeface="微软雅黑" panose="020B0503020204020204" charset="-122"/>
                <a:ea typeface="微软雅黑" panose="020B0503020204020204" charset="-122"/>
              </a:rPr>
              <a:t>针对室内或者室外的问题</a:t>
            </a:r>
            <a:endParaRPr lang="zh-CN" altLang="en-US" sz="1600" dirty="0">
              <a:latin typeface="微软雅黑" panose="020B0503020204020204" charset="-122"/>
              <a:ea typeface="微软雅黑" panose="020B0503020204020204" charset="-122"/>
            </a:endParaRPr>
          </a:p>
          <a:p>
            <a:pPr algn="l" fontAlgn="auto">
              <a:lnSpc>
                <a:spcPts val="2200"/>
              </a:lnSpc>
              <a:buClrTx/>
              <a:buSzTx/>
              <a:buNone/>
            </a:pPr>
            <a:r>
              <a:rPr lang="en-US" altLang="zh-CN" sz="1600" dirty="0">
                <a:latin typeface="微软雅黑" panose="020B0503020204020204" charset="-122"/>
                <a:ea typeface="微软雅黑" panose="020B0503020204020204" charset="-122"/>
              </a:rPr>
              <a:t>2.  </a:t>
            </a:r>
            <a:r>
              <a:rPr lang="zh-CN" altLang="en-US" sz="1600" dirty="0">
                <a:latin typeface="微软雅黑" panose="020B0503020204020204" charset="-122"/>
                <a:ea typeface="微软雅黑" panose="020B0503020204020204" charset="-122"/>
              </a:rPr>
              <a:t>利用</a:t>
            </a:r>
            <a:r>
              <a:rPr lang="en-US" altLang="zh-CN" sz="1600" dirty="0">
                <a:latin typeface="微软雅黑" panose="020B0503020204020204" charset="-122"/>
                <a:ea typeface="微软雅黑" panose="020B0503020204020204" charset="-122"/>
              </a:rPr>
              <a:t>detr</a:t>
            </a:r>
            <a:r>
              <a:rPr lang="zh-CN" altLang="en-US" sz="1600" dirty="0">
                <a:latin typeface="微软雅黑" panose="020B0503020204020204" charset="-122"/>
                <a:ea typeface="微软雅黑" panose="020B0503020204020204" charset="-122"/>
              </a:rPr>
              <a:t>的集合到集合的预测方法简化过程</a:t>
            </a:r>
            <a:endParaRPr lang="zh-CN" altLang="en-US" sz="1600" dirty="0">
              <a:latin typeface="微软雅黑" panose="020B0503020204020204" charset="-122"/>
              <a:ea typeface="微软雅黑" panose="020B0503020204020204" charset="-122"/>
            </a:endParaRPr>
          </a:p>
        </p:txBody>
      </p:sp>
      <p:sp>
        <p:nvSpPr>
          <p:cNvPr id="10" name="文本框 9"/>
          <p:cNvSpPr txBox="1"/>
          <p:nvPr/>
        </p:nvSpPr>
        <p:spPr>
          <a:xfrm>
            <a:off x="724535" y="5680075"/>
            <a:ext cx="10671175" cy="829945"/>
          </a:xfrm>
          <a:prstGeom prst="rect">
            <a:avLst/>
          </a:prstGeom>
        </p:spPr>
        <p:txBody>
          <a:bodyPr wrap="square">
            <a:spAutoFit/>
          </a:bodyPr>
          <a:p>
            <a:pPr marL="0" indent="0" algn="just"/>
            <a:r>
              <a:rPr lang="en-US" altLang="zh-CN" sz="1600" b="0" i="0">
                <a:solidFill>
                  <a:srgbClr val="000000"/>
                </a:solidFill>
                <a:latin typeface="微软雅黑" panose="020B0503020204020204" charset="-122"/>
                <a:ea typeface="微软雅黑" panose="020B0503020204020204" charset="-122"/>
              </a:rPr>
              <a:t>1.  提出了Uni3DETR，一种统一的3D检测器，在同一框架内解决室内和室外3D检测问题</a:t>
            </a:r>
            <a:endParaRPr lang="en-US" altLang="zh-CN"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2.  </a:t>
            </a:r>
            <a:r>
              <a:rPr lang="zh-CN" altLang="en-US" sz="1600" b="0" i="0">
                <a:solidFill>
                  <a:srgbClr val="000000"/>
                </a:solidFill>
                <a:latin typeface="微软雅黑" panose="020B0503020204020204" charset="-122"/>
                <a:ea typeface="微软雅黑" panose="020B0503020204020204" charset="-122"/>
              </a:rPr>
              <a:t>提出了混合查询点，它充分利用了密集小范围室内场景的全局信息和大范围稀疏室外场景的局部信息</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3.  提出解耦IoU通过解除xy和z空间的纠缠，为定位提供了一个易于优化的训练目标</a:t>
            </a:r>
            <a:endParaRPr lang="en-US" altLang="zh-CN" sz="1600" b="0" i="0">
              <a:solidFill>
                <a:srgbClr val="000000"/>
              </a:solidFill>
              <a:latin typeface="微软雅黑" panose="020B0503020204020204" charset="-122"/>
              <a:ea typeface="微软雅黑" panose="020B0503020204020204" charset="-122"/>
            </a:endParaRPr>
          </a:p>
        </p:txBody>
      </p:sp>
      <p:pic>
        <p:nvPicPr>
          <p:cNvPr id="14" name="图片 13"/>
          <p:cNvPicPr>
            <a:picLocks noChangeAspect="1"/>
          </p:cNvPicPr>
          <p:nvPr/>
        </p:nvPicPr>
        <p:blipFill>
          <a:blip r:embed="rId4"/>
          <a:stretch>
            <a:fillRect/>
          </a:stretch>
        </p:blipFill>
        <p:spPr>
          <a:xfrm>
            <a:off x="6239510" y="791845"/>
            <a:ext cx="5772150" cy="2386965"/>
          </a:xfrm>
          <a:prstGeom prst="rect">
            <a:avLst/>
          </a:prstGeom>
        </p:spPr>
      </p:pic>
      <p:sp>
        <p:nvSpPr>
          <p:cNvPr id="2" name="文本框 1"/>
          <p:cNvSpPr txBox="1"/>
          <p:nvPr/>
        </p:nvSpPr>
        <p:spPr>
          <a:xfrm>
            <a:off x="724535" y="3492500"/>
            <a:ext cx="10256520" cy="1447800"/>
          </a:xfrm>
          <a:prstGeom prst="rect">
            <a:avLst/>
          </a:prstGeom>
          <a:noFill/>
        </p:spPr>
        <p:txBody>
          <a:bodyPr wrap="square">
            <a:noAutofit/>
          </a:bodyPr>
          <a:p>
            <a:pPr algn="l" fontAlgn="auto">
              <a:lnSpc>
                <a:spcPts val="2200"/>
              </a:lnSpc>
              <a:buClrTx/>
              <a:buSzTx/>
              <a:buNone/>
            </a:pPr>
            <a:r>
              <a:rPr lang="en-US" altLang="zh-CN" sz="1600" dirty="0">
                <a:latin typeface="微软雅黑" panose="020B0503020204020204" charset="-122"/>
                <a:ea typeface="微软雅黑" panose="020B0503020204020204" charset="-122"/>
              </a:rPr>
              <a:t>1.  </a:t>
            </a:r>
            <a:r>
              <a:rPr lang="en-US" altLang="zh-CN" sz="1600">
                <a:solidFill>
                  <a:srgbClr val="000000"/>
                </a:solidFill>
                <a:latin typeface="微软雅黑" panose="020B0503020204020204" charset="-122"/>
                <a:ea typeface="微软雅黑" panose="020B0503020204020204" charset="-122"/>
                <a:sym typeface="+mn-ea"/>
              </a:rPr>
              <a:t>3D稀疏卷积层对3D特征进行编码和下采样</a:t>
            </a:r>
            <a:r>
              <a:rPr lang="zh-CN" altLang="en-US" sz="1600">
                <a:solidFill>
                  <a:srgbClr val="000000"/>
                </a:solidFill>
                <a:latin typeface="微软雅黑" panose="020B0503020204020204" charset="-122"/>
                <a:ea typeface="微软雅黑" panose="020B0503020204020204" charset="-122"/>
                <a:sym typeface="+mn-ea"/>
              </a:rPr>
              <a:t>后</a:t>
            </a:r>
            <a:r>
              <a:rPr lang="en-US" altLang="zh-CN" sz="1600">
                <a:solidFill>
                  <a:srgbClr val="000000"/>
                </a:solidFill>
                <a:latin typeface="微软雅黑" panose="020B0503020204020204" charset="-122"/>
                <a:ea typeface="微软雅黑" panose="020B0503020204020204" charset="-122"/>
                <a:sym typeface="+mn-ea"/>
              </a:rPr>
              <a:t>应用三维密集卷积进行进一步的特征处理</a:t>
            </a:r>
            <a:r>
              <a:rPr lang="zh-CN" altLang="en-US" sz="1600">
                <a:solidFill>
                  <a:srgbClr val="000000"/>
                </a:solidFill>
                <a:latin typeface="微软雅黑" panose="020B0503020204020204" charset="-122"/>
                <a:ea typeface="微软雅黑" panose="020B0503020204020204" charset="-122"/>
                <a:sym typeface="+mn-ea"/>
              </a:rPr>
              <a:t>出密集特征</a:t>
            </a:r>
            <a:endParaRPr lang="zh-CN" altLang="en-US" sz="1600">
              <a:solidFill>
                <a:srgbClr val="000000"/>
              </a:solidFill>
              <a:latin typeface="微软雅黑" panose="020B0503020204020204" charset="-122"/>
              <a:ea typeface="微软雅黑" panose="020B0503020204020204" charset="-122"/>
              <a:sym typeface="+mn-ea"/>
            </a:endParaRPr>
          </a:p>
          <a:p>
            <a:pPr algn="l" fontAlgn="auto">
              <a:lnSpc>
                <a:spcPts val="2200"/>
              </a:lnSpc>
              <a:buClrTx/>
              <a:buSzTx/>
              <a:buNone/>
            </a:pPr>
            <a:r>
              <a:rPr lang="en-US" altLang="zh-CN" sz="1600" dirty="0">
                <a:solidFill>
                  <a:srgbClr val="000000"/>
                </a:solidFill>
                <a:latin typeface="微软雅黑" panose="020B0503020204020204" charset="-122"/>
                <a:ea typeface="微软雅黑" panose="020B0503020204020204" charset="-122"/>
                <a:sym typeface="+mn-ea"/>
              </a:rPr>
              <a:t>2.  </a:t>
            </a:r>
            <a:r>
              <a:rPr lang="zh-CN" altLang="en-US" sz="1600" dirty="0">
                <a:solidFill>
                  <a:srgbClr val="000000"/>
                </a:solidFill>
                <a:latin typeface="微软雅黑" panose="020B0503020204020204" charset="-122"/>
                <a:ea typeface="微软雅黑" panose="020B0503020204020204" charset="-122"/>
                <a:sym typeface="+mn-ea"/>
              </a:rPr>
              <a:t>采用混合查询点经过</a:t>
            </a:r>
            <a:r>
              <a:rPr lang="en-US" altLang="zh-CN" sz="1600" dirty="0">
                <a:solidFill>
                  <a:srgbClr val="000000"/>
                </a:solidFill>
                <a:latin typeface="微软雅黑" panose="020B0503020204020204" charset="-122"/>
                <a:ea typeface="微软雅黑" panose="020B0503020204020204" charset="-122"/>
                <a:sym typeface="+mn-ea"/>
              </a:rPr>
              <a:t>3detr</a:t>
            </a:r>
            <a:r>
              <a:rPr lang="zh-CN" altLang="en-US" sz="1600" dirty="0">
                <a:solidFill>
                  <a:srgbClr val="000000"/>
                </a:solidFill>
                <a:latin typeface="微软雅黑" panose="020B0503020204020204" charset="-122"/>
                <a:ea typeface="微软雅黑" panose="020B0503020204020204" charset="-122"/>
                <a:sym typeface="+mn-ea"/>
              </a:rPr>
              <a:t>的输出查询点</a:t>
            </a:r>
            <a:endParaRPr lang="zh-CN" altLang="en-US" sz="1600" dirty="0">
              <a:solidFill>
                <a:srgbClr val="000000"/>
              </a:solidFill>
              <a:latin typeface="微软雅黑" panose="020B0503020204020204" charset="-122"/>
              <a:ea typeface="微软雅黑" panose="020B0503020204020204" charset="-122"/>
              <a:sym typeface="+mn-ea"/>
            </a:endParaRPr>
          </a:p>
          <a:p>
            <a:pPr algn="l" fontAlgn="auto">
              <a:lnSpc>
                <a:spcPts val="2200"/>
              </a:lnSpc>
              <a:buClrTx/>
              <a:buSzTx/>
              <a:buNone/>
            </a:pPr>
            <a:r>
              <a:rPr lang="en-US" altLang="zh-CN" sz="1600" dirty="0">
                <a:solidFill>
                  <a:srgbClr val="000000"/>
                </a:solidFill>
                <a:latin typeface="微软雅黑" panose="020B0503020204020204" charset="-122"/>
                <a:ea typeface="微软雅黑" panose="020B0503020204020204" charset="-122"/>
                <a:sym typeface="+mn-ea"/>
              </a:rPr>
              <a:t>3.  </a:t>
            </a:r>
            <a:r>
              <a:rPr lang="zh-CN" altLang="en-US" sz="1600" dirty="0">
                <a:solidFill>
                  <a:srgbClr val="000000"/>
                </a:solidFill>
                <a:latin typeface="微软雅黑" panose="020B0503020204020204" charset="-122"/>
                <a:ea typeface="微软雅黑" panose="020B0503020204020204" charset="-122"/>
                <a:sym typeface="+mn-ea"/>
              </a:rPr>
              <a:t>在交叉注意力下输出物体框和分类框</a:t>
            </a:r>
            <a:endParaRPr lang="zh-CN" altLang="en-US" sz="1600" dirty="0">
              <a:solidFill>
                <a:srgbClr val="000000"/>
              </a:solidFill>
              <a:latin typeface="微软雅黑" panose="020B0503020204020204" charset="-122"/>
              <a:ea typeface="微软雅黑" panose="020B0503020204020204" charset="-122"/>
              <a:sym typeface="+mn-ea"/>
            </a:endParaRPr>
          </a:p>
          <a:p>
            <a:pPr algn="l" fontAlgn="auto">
              <a:lnSpc>
                <a:spcPts val="2200"/>
              </a:lnSpc>
              <a:buClrTx/>
              <a:buSzTx/>
              <a:buNone/>
            </a:pPr>
            <a:r>
              <a:rPr lang="en-US" altLang="zh-CN" sz="1600" dirty="0">
                <a:solidFill>
                  <a:srgbClr val="000000"/>
                </a:solidFill>
                <a:latin typeface="微软雅黑" panose="020B0503020204020204" charset="-122"/>
                <a:ea typeface="微软雅黑" panose="020B0503020204020204" charset="-122"/>
                <a:sym typeface="+mn-ea"/>
              </a:rPr>
              <a:t>4.  </a:t>
            </a:r>
            <a:r>
              <a:rPr lang="zh-CN" altLang="en-US" sz="1600" dirty="0">
                <a:solidFill>
                  <a:srgbClr val="000000"/>
                </a:solidFill>
                <a:latin typeface="微软雅黑" panose="020B0503020204020204" charset="-122"/>
                <a:ea typeface="微软雅黑" panose="020B0503020204020204" charset="-122"/>
                <a:sym typeface="+mn-ea"/>
              </a:rPr>
              <a:t>返回分类损失进行调参</a:t>
            </a:r>
            <a:endParaRPr lang="zh-CN" altLang="en-US" sz="1600" dirty="0">
              <a:solidFill>
                <a:srgbClr val="000000"/>
              </a:solidFill>
              <a:latin typeface="微软雅黑" panose="020B0503020204020204" charset="-122"/>
              <a:ea typeface="微软雅黑" panose="020B0503020204020204" charset="-122"/>
              <a:sym typeface="+mn-ea"/>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pic>
        <p:nvPicPr>
          <p:cNvPr id="2" name="图片 1" descr="uni3detr"/>
          <p:cNvPicPr>
            <a:picLocks noChangeAspect="1"/>
          </p:cNvPicPr>
          <p:nvPr/>
        </p:nvPicPr>
        <p:blipFill>
          <a:blip r:embed="rId2"/>
          <a:stretch>
            <a:fillRect/>
          </a:stretch>
        </p:blipFill>
        <p:spPr>
          <a:xfrm>
            <a:off x="516890" y="1177925"/>
            <a:ext cx="11649710" cy="355409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sp>
        <p:nvSpPr>
          <p:cNvPr id="21" name="文本框 20"/>
          <p:cNvSpPr txBox="1"/>
          <p:nvPr>
            <p:custDataLst>
              <p:tags r:id="rId2"/>
            </p:custDataLst>
          </p:nvPr>
        </p:nvSpPr>
        <p:spPr>
          <a:xfrm>
            <a:off x="443865" y="844550"/>
            <a:ext cx="3305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3D</a:t>
            </a:r>
            <a:r>
              <a:rPr lang="zh-CN" altLang="en-US" b="1" dirty="0">
                <a:latin typeface="微软雅黑" panose="020B0503020204020204" charset="-122"/>
                <a:ea typeface="微软雅黑" panose="020B0503020204020204" charset="-122"/>
              </a:rPr>
              <a:t>特征提取：</a:t>
            </a:r>
            <a:endParaRPr lang="zh-CN" altLang="en-US" b="1" dirty="0">
              <a:latin typeface="微软雅黑" panose="020B0503020204020204" charset="-122"/>
              <a:ea typeface="微软雅黑" panose="020B0503020204020204" charset="-122"/>
            </a:endParaRPr>
          </a:p>
        </p:txBody>
      </p:sp>
      <p:sp>
        <p:nvSpPr>
          <p:cNvPr id="10" name="文本框 9"/>
          <p:cNvSpPr txBox="1"/>
          <p:nvPr/>
        </p:nvSpPr>
        <p:spPr>
          <a:xfrm>
            <a:off x="724535" y="1351280"/>
            <a:ext cx="6275070" cy="4276725"/>
          </a:xfrm>
          <a:prstGeom prst="rect">
            <a:avLst/>
          </a:prstGeom>
        </p:spPr>
        <p:txBody>
          <a:bodyPr wrap="square">
            <a:spAutoFit/>
          </a:bodyPr>
          <a:p>
            <a:pPr marL="0" indent="0" algn="just"/>
            <a:r>
              <a:rPr lang="en-US" altLang="zh-CN" sz="1600" b="0" i="0">
                <a:solidFill>
                  <a:srgbClr val="000000"/>
                </a:solidFill>
                <a:latin typeface="微软雅黑" panose="020B0503020204020204" charset="-122"/>
                <a:ea typeface="微软雅黑" panose="020B0503020204020204" charset="-122"/>
              </a:rPr>
              <a:t>1. 利用一系列的</a:t>
            </a:r>
            <a:r>
              <a:rPr lang="en-US" altLang="zh-CN" sz="1600" b="1" i="0">
                <a:solidFill>
                  <a:srgbClr val="000000"/>
                </a:solidFill>
                <a:latin typeface="微软雅黑" panose="020B0503020204020204" charset="-122"/>
                <a:ea typeface="微软雅黑" panose="020B0503020204020204" charset="-122"/>
              </a:rPr>
              <a:t>3D稀疏卷积层</a:t>
            </a:r>
            <a:r>
              <a:rPr lang="en-US" altLang="zh-CN" sz="1600" b="0" i="0">
                <a:solidFill>
                  <a:srgbClr val="000000"/>
                </a:solidFill>
                <a:latin typeface="微软雅黑" panose="020B0503020204020204" charset="-122"/>
                <a:ea typeface="微软雅黑" panose="020B0503020204020204" charset="-122"/>
              </a:rPr>
              <a:t>对3D特征进行编码和下采样，以避免大范围户外场景的过载内存消耗</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2. 将提取的稀疏特征转换为密集特征，并应用</a:t>
            </a:r>
            <a:r>
              <a:rPr lang="en-US" altLang="zh-CN" sz="1600" b="1" i="0">
                <a:solidFill>
                  <a:srgbClr val="000000"/>
                </a:solidFill>
                <a:latin typeface="微软雅黑" panose="020B0503020204020204" charset="-122"/>
                <a:ea typeface="微软雅黑" panose="020B0503020204020204" charset="-122"/>
              </a:rPr>
              <a:t>三维密集卷积</a:t>
            </a:r>
            <a:r>
              <a:rPr lang="en-US" altLang="zh-CN" sz="1600" b="0" i="0">
                <a:solidFill>
                  <a:srgbClr val="000000"/>
                </a:solidFill>
                <a:latin typeface="微软雅黑" panose="020B0503020204020204" charset="-122"/>
                <a:ea typeface="微软雅黑" panose="020B0503020204020204" charset="-122"/>
              </a:rPr>
              <a:t>进行进一步的特征处理。密集卷积缓解了中心点的特征缺失问题。</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1.  对象查询</a:t>
            </a:r>
            <a:r>
              <a:rPr lang="zh-CN" altLang="en-US" sz="1600" b="0" i="0">
                <a:solidFill>
                  <a:srgbClr val="000000"/>
                </a:solidFill>
                <a:latin typeface="微软雅黑" panose="020B0503020204020204" charset="-122"/>
                <a:ea typeface="微软雅黑" panose="020B0503020204020204" charset="-122"/>
              </a:rPr>
              <a:t>：将3D空间中的3D点视为查询，</a:t>
            </a:r>
            <a:r>
              <a:rPr lang="en-US" altLang="zh-CN" sz="1600" b="0" i="0">
                <a:solidFill>
                  <a:srgbClr val="000000"/>
                </a:solidFill>
                <a:latin typeface="微软雅黑" panose="020B0503020204020204" charset="-122"/>
                <a:ea typeface="微软雅黑" panose="020B0503020204020204" charset="-122"/>
              </a:rPr>
              <a:t>采用类似DETR的架构，使用一组可学习的对象查询来并行地预测多个目标。</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2.  混合查询点：Uni3DETR引入混合查询点机制，结合</a:t>
            </a:r>
            <a:r>
              <a:rPr lang="en-US" altLang="zh-CN" sz="1600" b="1" i="0">
                <a:solidFill>
                  <a:srgbClr val="000000"/>
                </a:solidFill>
                <a:latin typeface="微软雅黑" panose="020B0503020204020204" charset="-122"/>
                <a:ea typeface="微软雅黑" panose="020B0503020204020204" charset="-122"/>
              </a:rPr>
              <a:t>可学习查询</a:t>
            </a:r>
            <a:r>
              <a:rPr lang="en-US" altLang="zh-CN" sz="1600" b="0" i="0">
                <a:solidFill>
                  <a:srgbClr val="000000"/>
                </a:solidFill>
                <a:latin typeface="微软雅黑" panose="020B0503020204020204" charset="-122"/>
                <a:ea typeface="微软雅黑" panose="020B0503020204020204" charset="-122"/>
              </a:rPr>
              <a:t>点和</a:t>
            </a:r>
            <a:r>
              <a:rPr lang="en-US" altLang="zh-CN" sz="1600" b="1" i="0">
                <a:solidFill>
                  <a:srgbClr val="000000"/>
                </a:solidFill>
                <a:latin typeface="微软雅黑" panose="020B0503020204020204" charset="-122"/>
                <a:ea typeface="微软雅黑" panose="020B0503020204020204" charset="-122"/>
              </a:rPr>
              <a:t>非可学习查询</a:t>
            </a:r>
            <a:r>
              <a:rPr lang="en-US" altLang="zh-CN" sz="1600" b="0" i="0">
                <a:solidFill>
                  <a:srgbClr val="000000"/>
                </a:solidFill>
                <a:latin typeface="微软雅黑" panose="020B0503020204020204" charset="-122"/>
                <a:ea typeface="微软雅黑" panose="020B0503020204020204" charset="-122"/>
              </a:rPr>
              <a:t>点（通过FPS得到），以充分利用全局和局部信息。这种机制在室内外场景中均表现出色。</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en-US" altLang="zh-CN" sz="1600" b="0" i="0">
              <a:solidFill>
                <a:srgbClr val="000000"/>
              </a:solidFill>
              <a:latin typeface="微软雅黑" panose="020B0503020204020204" charset="-122"/>
              <a:ea typeface="微软雅黑" panose="020B0503020204020204" charset="-122"/>
            </a:endParaRPr>
          </a:p>
          <a:p>
            <a:pPr marL="0" indent="0" algn="just"/>
            <a:r>
              <a:rPr lang="en-US" altLang="zh-CN" sz="1600" b="0" i="0">
                <a:solidFill>
                  <a:srgbClr val="000000"/>
                </a:solidFill>
                <a:latin typeface="微软雅黑" panose="020B0503020204020204" charset="-122"/>
                <a:ea typeface="微软雅黑" panose="020B0503020204020204" charset="-122"/>
              </a:rPr>
              <a:t>3.  交叉注意力：通过</a:t>
            </a:r>
            <a:r>
              <a:rPr lang="en-US" altLang="zh-CN" sz="1600" b="1" i="0">
                <a:solidFill>
                  <a:srgbClr val="000000"/>
                </a:solidFill>
                <a:latin typeface="微软雅黑" panose="020B0503020204020204" charset="-122"/>
                <a:ea typeface="微软雅黑" panose="020B0503020204020204" charset="-122"/>
              </a:rPr>
              <a:t>交叉注意力</a:t>
            </a:r>
            <a:r>
              <a:rPr lang="en-US" altLang="zh-CN" sz="1600" b="0" i="0">
                <a:solidFill>
                  <a:srgbClr val="000000"/>
                </a:solidFill>
                <a:latin typeface="微软雅黑" panose="020B0503020204020204" charset="-122"/>
                <a:ea typeface="微软雅黑" panose="020B0503020204020204" charset="-122"/>
              </a:rPr>
              <a:t>机制，使对象查询与特征体素进行交互，从而生成目标的类别和位置预测。</a:t>
            </a:r>
            <a:endParaRPr lang="en-US" altLang="zh-CN" sz="1600" b="0" i="0">
              <a:solidFill>
                <a:srgbClr val="000000"/>
              </a:solidFill>
              <a:latin typeface="微软雅黑" panose="020B0503020204020204" charset="-122"/>
              <a:ea typeface="微软雅黑" panose="020B0503020204020204" charset="-122"/>
            </a:endParaRPr>
          </a:p>
        </p:txBody>
      </p:sp>
      <p:sp>
        <p:nvSpPr>
          <p:cNvPr id="4" name="文本框 3"/>
          <p:cNvSpPr txBox="1"/>
          <p:nvPr>
            <p:custDataLst>
              <p:tags r:id="rId3"/>
            </p:custDataLst>
          </p:nvPr>
        </p:nvSpPr>
        <p:spPr>
          <a:xfrm>
            <a:off x="443865" y="2752725"/>
            <a:ext cx="4563110"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rPr>
              <a:t>3D</a:t>
            </a:r>
            <a:r>
              <a:rPr lang="zh-CN" altLang="en-US" b="1" dirty="0">
                <a:latin typeface="微软雅黑" panose="020B0503020204020204" charset="-122"/>
                <a:ea typeface="微软雅黑" panose="020B0503020204020204" charset="-122"/>
              </a:rPr>
              <a:t>点的</a:t>
            </a:r>
            <a:r>
              <a:rPr lang="en-US" altLang="zh-CN" b="1" dirty="0">
                <a:latin typeface="微软雅黑" panose="020B0503020204020204" charset="-122"/>
                <a:ea typeface="微软雅黑" panose="020B0503020204020204" charset="-122"/>
              </a:rPr>
              <a:t>transformer</a:t>
            </a:r>
            <a:r>
              <a:rPr lang="zh-CN" altLang="en-US" b="1" dirty="0">
                <a:latin typeface="微软雅黑" panose="020B0503020204020204" charset="-122"/>
                <a:ea typeface="微软雅黑" panose="020B0503020204020204" charset="-122"/>
              </a:rPr>
              <a:t>检测器：</a:t>
            </a:r>
            <a:endParaRPr lang="zh-CN" altLang="en-US"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4"/>
          <a:stretch>
            <a:fillRect/>
          </a:stretch>
        </p:blipFill>
        <p:spPr>
          <a:xfrm>
            <a:off x="9675495" y="2752725"/>
            <a:ext cx="2516505" cy="3891915"/>
          </a:xfrm>
          <a:prstGeom prst="rect">
            <a:avLst/>
          </a:prstGeom>
        </p:spPr>
      </p:pic>
      <p:pic>
        <p:nvPicPr>
          <p:cNvPr id="7" name="图片 6"/>
          <p:cNvPicPr>
            <a:picLocks noChangeAspect="1"/>
          </p:cNvPicPr>
          <p:nvPr/>
        </p:nvPicPr>
        <p:blipFill>
          <a:blip r:embed="rId5"/>
          <a:srcRect l="951" t="23833" r="-951" b="-22236"/>
          <a:stretch>
            <a:fillRect/>
          </a:stretch>
        </p:blipFill>
        <p:spPr>
          <a:xfrm>
            <a:off x="1033145" y="5828665"/>
            <a:ext cx="5609590" cy="508635"/>
          </a:xfrm>
          <a:prstGeom prst="rect">
            <a:avLst/>
          </a:prstGeom>
        </p:spPr>
      </p:pic>
      <p:pic>
        <p:nvPicPr>
          <p:cNvPr id="8" name="图片 7"/>
          <p:cNvPicPr>
            <a:picLocks noChangeAspect="1"/>
          </p:cNvPicPr>
          <p:nvPr/>
        </p:nvPicPr>
        <p:blipFill>
          <a:blip r:embed="rId6"/>
          <a:srcRect l="4942" t="-21295" r="-4942" b="21295"/>
          <a:stretch>
            <a:fillRect/>
          </a:stretch>
        </p:blipFill>
        <p:spPr>
          <a:xfrm>
            <a:off x="7227570" y="4969510"/>
            <a:ext cx="2094230" cy="372745"/>
          </a:xfrm>
          <a:prstGeom prst="rect">
            <a:avLst/>
          </a:prstGeom>
        </p:spPr>
      </p:pic>
      <p:sp>
        <p:nvSpPr>
          <p:cNvPr id="9" name="加号 8"/>
          <p:cNvSpPr/>
          <p:nvPr/>
        </p:nvSpPr>
        <p:spPr>
          <a:xfrm>
            <a:off x="7973060" y="5342255"/>
            <a:ext cx="266065" cy="292735"/>
          </a:xfrm>
          <a:prstGeom prst="mathPlus">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pic>
        <p:nvPicPr>
          <p:cNvPr id="11" name="图片 10"/>
          <p:cNvPicPr>
            <a:picLocks noChangeAspect="1"/>
          </p:cNvPicPr>
          <p:nvPr/>
        </p:nvPicPr>
        <p:blipFill>
          <a:blip r:embed="rId7"/>
          <a:stretch>
            <a:fillRect/>
          </a:stretch>
        </p:blipFill>
        <p:spPr>
          <a:xfrm>
            <a:off x="7791450" y="5634990"/>
            <a:ext cx="629920" cy="399415"/>
          </a:xfrm>
          <a:prstGeom prst="rect">
            <a:avLst/>
          </a:prstGeom>
        </p:spPr>
      </p:pic>
      <p:cxnSp>
        <p:nvCxnSpPr>
          <p:cNvPr id="12" name="直接箭头连接符 11"/>
          <p:cNvCxnSpPr>
            <a:stCxn id="11" idx="2"/>
          </p:cNvCxnSpPr>
          <p:nvPr/>
        </p:nvCxnSpPr>
        <p:spPr>
          <a:xfrm>
            <a:off x="8106410" y="6034405"/>
            <a:ext cx="8890" cy="36258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pic>
        <p:nvPicPr>
          <p:cNvPr id="14" name="图片 13"/>
          <p:cNvPicPr>
            <a:picLocks noChangeAspect="1"/>
          </p:cNvPicPr>
          <p:nvPr/>
        </p:nvPicPr>
        <p:blipFill>
          <a:blip r:embed="rId8"/>
          <a:srcRect l="32" t="-17872" r="-32" b="17872"/>
          <a:stretch>
            <a:fillRect/>
          </a:stretch>
        </p:blipFill>
        <p:spPr>
          <a:xfrm>
            <a:off x="7127875" y="6396990"/>
            <a:ext cx="1966595" cy="298450"/>
          </a:xfrm>
          <a:prstGeom prst="rect">
            <a:avLst/>
          </a:prstGeom>
        </p:spPr>
      </p:pic>
      <p:pic>
        <p:nvPicPr>
          <p:cNvPr id="15" name="图片 14" descr="uni3detr"/>
          <p:cNvPicPr>
            <a:picLocks noChangeAspect="1"/>
          </p:cNvPicPr>
          <p:nvPr/>
        </p:nvPicPr>
        <p:blipFill>
          <a:blip r:embed="rId9"/>
          <a:srcRect l="42017" t="12449" r="22291" b="29776"/>
          <a:stretch>
            <a:fillRect/>
          </a:stretch>
        </p:blipFill>
        <p:spPr>
          <a:xfrm>
            <a:off x="6999605" y="3531235"/>
            <a:ext cx="2924175" cy="1443990"/>
          </a:xfrm>
          <a:prstGeom prst="rect">
            <a:avLst/>
          </a:prstGeom>
        </p:spPr>
      </p:pic>
      <p:pic>
        <p:nvPicPr>
          <p:cNvPr id="16" name="图片 15"/>
          <p:cNvPicPr>
            <a:picLocks noChangeAspect="1"/>
          </p:cNvPicPr>
          <p:nvPr/>
        </p:nvPicPr>
        <p:blipFill>
          <a:blip r:embed="rId10"/>
          <a:stretch>
            <a:fillRect/>
          </a:stretch>
        </p:blipFill>
        <p:spPr>
          <a:xfrm>
            <a:off x="7227570" y="539750"/>
            <a:ext cx="3576320" cy="261747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模型</a:t>
            </a:r>
            <a:r>
              <a:rPr lang="zh-CN" altLang="en-US" sz="2000" b="1" dirty="0">
                <a:latin typeface="微软雅黑" panose="020B0503020204020204" charset="-122"/>
                <a:ea typeface="微软雅黑" panose="020B0503020204020204" charset="-122"/>
              </a:rPr>
              <a:t>架构</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pic>
        <p:nvPicPr>
          <p:cNvPr id="2" name="图片 1" descr="uni3detr"/>
          <p:cNvPicPr>
            <a:picLocks noChangeAspect="1"/>
          </p:cNvPicPr>
          <p:nvPr/>
        </p:nvPicPr>
        <p:blipFill>
          <a:blip r:embed="rId2"/>
          <a:stretch>
            <a:fillRect/>
          </a:stretch>
        </p:blipFill>
        <p:spPr>
          <a:xfrm>
            <a:off x="-6350" y="1155700"/>
            <a:ext cx="8192770" cy="2499360"/>
          </a:xfrm>
          <a:prstGeom prst="rect">
            <a:avLst/>
          </a:prstGeom>
        </p:spPr>
      </p:pic>
      <p:sp>
        <p:nvSpPr>
          <p:cNvPr id="21" name="文本框 20"/>
          <p:cNvSpPr txBox="1"/>
          <p:nvPr>
            <p:custDataLst>
              <p:tags r:id="rId3"/>
            </p:custDataLst>
          </p:nvPr>
        </p:nvSpPr>
        <p:spPr>
          <a:xfrm>
            <a:off x="8025130" y="539750"/>
            <a:ext cx="3305810" cy="506730"/>
          </a:xfrm>
          <a:prstGeom prst="rect">
            <a:avLst/>
          </a:prstGeom>
          <a:noFill/>
        </p:spPr>
        <p:txBody>
          <a:bodyPr wrap="square" rtlCol="0">
            <a:spAutoFit/>
          </a:bodyPr>
          <a:p>
            <a:pPr marL="285750" indent="-285750">
              <a:lnSpc>
                <a:spcPct val="150000"/>
              </a:lnSpc>
              <a:buFont typeface="Wingdings" panose="05000000000000000000" charset="0"/>
              <a:buChar char="p"/>
            </a:pPr>
            <a:r>
              <a:rPr lang="en-US" altLang="zh-CN" b="1" dirty="0">
                <a:latin typeface="微软雅黑" panose="020B0503020204020204" charset="-122"/>
                <a:ea typeface="微软雅黑" panose="020B0503020204020204" charset="-122"/>
                <a:sym typeface="+mn-ea"/>
              </a:rPr>
              <a:t>解耦IoU:</a:t>
            </a:r>
            <a:endParaRPr lang="en-US" altLang="zh-CN" b="1" dirty="0">
              <a:latin typeface="微软雅黑" panose="020B0503020204020204" charset="-122"/>
              <a:ea typeface="微软雅黑" panose="020B0503020204020204" charset="-122"/>
            </a:endParaRPr>
          </a:p>
        </p:txBody>
      </p:sp>
      <p:pic>
        <p:nvPicPr>
          <p:cNvPr id="4" name="图片 3"/>
          <p:cNvPicPr/>
          <p:nvPr/>
        </p:nvPicPr>
        <p:blipFill>
          <a:blip r:embed="rId4"/>
          <a:stretch>
            <a:fillRect/>
          </a:stretch>
        </p:blipFill>
        <p:spPr>
          <a:xfrm>
            <a:off x="8186420" y="1000760"/>
            <a:ext cx="3847465" cy="717550"/>
          </a:xfrm>
          <a:prstGeom prst="rect">
            <a:avLst/>
          </a:prstGeom>
        </p:spPr>
      </p:pic>
      <p:sp>
        <p:nvSpPr>
          <p:cNvPr id="8" name="文本框 7"/>
          <p:cNvSpPr txBox="1"/>
          <p:nvPr/>
        </p:nvSpPr>
        <p:spPr>
          <a:xfrm>
            <a:off x="8186420" y="1843405"/>
            <a:ext cx="3726180" cy="1811655"/>
          </a:xfrm>
          <a:prstGeom prst="rect">
            <a:avLst/>
          </a:prstGeom>
          <a:noFill/>
        </p:spPr>
        <p:txBody>
          <a:bodyPr wrap="square">
            <a:noAutofit/>
          </a:bodyPr>
          <a:p>
            <a:pPr algn="l" fontAlgn="auto">
              <a:lnSpc>
                <a:spcPts val="2200"/>
              </a:lnSpc>
              <a:buClrTx/>
              <a:buSzTx/>
              <a:buNone/>
            </a:pPr>
            <a:r>
              <a:rPr lang="en-US" altLang="zh-CN" sz="1600" dirty="0">
                <a:latin typeface="微软雅黑" panose="020B0503020204020204" charset="-122"/>
                <a:ea typeface="微软雅黑" panose="020B0503020204020204" charset="-122"/>
              </a:rPr>
              <a:t>3D</a:t>
            </a:r>
            <a:r>
              <a:rPr lang="zh-CN" altLang="en-US" sz="1600" dirty="0">
                <a:latin typeface="微软雅黑" panose="020B0503020204020204" charset="-122"/>
                <a:ea typeface="微软雅黑" panose="020B0503020204020204" charset="-122"/>
              </a:rPr>
              <a:t>的</a:t>
            </a:r>
            <a:r>
              <a:rPr lang="en-US" altLang="zh-CN" sz="1600" dirty="0">
                <a:latin typeface="微软雅黑" panose="020B0503020204020204" charset="-122"/>
                <a:ea typeface="微软雅黑" panose="020B0503020204020204" charset="-122"/>
              </a:rPr>
              <a:t>IoU</a:t>
            </a:r>
            <a:r>
              <a:rPr lang="zh-CN" altLang="en-US" sz="1600" dirty="0">
                <a:latin typeface="微软雅黑" panose="020B0503020204020204" charset="-122"/>
                <a:ea typeface="微软雅黑" panose="020B0503020204020204" charset="-122"/>
              </a:rPr>
              <a:t>包含两个空间：</a:t>
            </a:r>
            <a:r>
              <a:rPr lang="en-US" altLang="zh-CN" sz="1600" dirty="0">
                <a:latin typeface="微软雅黑" panose="020B0503020204020204" charset="-122"/>
                <a:ea typeface="微软雅黑" panose="020B0503020204020204" charset="-122"/>
              </a:rPr>
              <a:t>xy</a:t>
            </a:r>
            <a:r>
              <a:rPr lang="zh-CN" altLang="en-US" sz="1600" dirty="0">
                <a:latin typeface="微软雅黑" panose="020B0503020204020204" charset="-122"/>
                <a:ea typeface="微软雅黑" panose="020B0503020204020204" charset="-122"/>
              </a:rPr>
              <a:t>空间，</a:t>
            </a:r>
            <a:r>
              <a:rPr lang="en-US" altLang="zh-CN" sz="1600" dirty="0">
                <a:latin typeface="微软雅黑" panose="020B0503020204020204" charset="-122"/>
                <a:ea typeface="微软雅黑" panose="020B0503020204020204" charset="-122"/>
              </a:rPr>
              <a:t>z</a:t>
            </a:r>
            <a:r>
              <a:rPr lang="zh-CN" altLang="en-US" sz="1600" dirty="0">
                <a:latin typeface="微软雅黑" panose="020B0503020204020204" charset="-122"/>
                <a:ea typeface="微软雅黑" panose="020B0503020204020204" charset="-122"/>
              </a:rPr>
              <a:t>空间，两空间梯度出现耦合，一个空间中优化会干扰另一个空间。</a:t>
            </a:r>
            <a:endParaRPr lang="zh-CN" altLang="en-US" sz="1600" dirty="0">
              <a:latin typeface="微软雅黑" panose="020B0503020204020204" charset="-122"/>
              <a:ea typeface="微软雅黑" panose="020B0503020204020204" charset="-122"/>
            </a:endParaRPr>
          </a:p>
          <a:p>
            <a:pPr algn="l" fontAlgn="auto">
              <a:lnSpc>
                <a:spcPts val="2200"/>
              </a:lnSpc>
              <a:buClrTx/>
              <a:buSzTx/>
              <a:buNone/>
            </a:pPr>
            <a:endParaRPr lang="zh-CN" altLang="en-US" sz="1600" dirty="0">
              <a:latin typeface="微软雅黑" panose="020B0503020204020204" charset="-122"/>
              <a:ea typeface="微软雅黑" panose="020B0503020204020204" charset="-122"/>
            </a:endParaRPr>
          </a:p>
          <a:p>
            <a:pPr marL="457200" lvl="1" indent="457200" algn="l" fontAlgn="auto">
              <a:lnSpc>
                <a:spcPts val="2200"/>
              </a:lnSpc>
              <a:buClrTx/>
              <a:buSzTx/>
              <a:buNone/>
            </a:pPr>
            <a:r>
              <a:rPr lang="zh-CN" altLang="en-US" sz="1600" dirty="0">
                <a:latin typeface="微软雅黑" panose="020B0503020204020204" charset="-122"/>
                <a:ea typeface="微软雅黑" panose="020B0503020204020204" charset="-122"/>
              </a:rPr>
              <a:t>需要优化</a:t>
            </a:r>
            <a:r>
              <a:rPr lang="en-US" altLang="zh-CN" sz="1600" dirty="0">
                <a:latin typeface="微软雅黑" panose="020B0503020204020204" charset="-122"/>
                <a:ea typeface="微软雅黑" panose="020B0503020204020204" charset="-122"/>
              </a:rPr>
              <a:t>IoU</a:t>
            </a:r>
            <a:r>
              <a:rPr lang="zh-CN" altLang="en-US" sz="1600" dirty="0">
                <a:latin typeface="微软雅黑" panose="020B0503020204020204" charset="-122"/>
                <a:ea typeface="微软雅黑" panose="020B0503020204020204" charset="-122"/>
              </a:rPr>
              <a:t>函数</a:t>
            </a:r>
            <a:endParaRPr lang="zh-CN" altLang="en-US" sz="1600"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5"/>
          <a:stretch>
            <a:fillRect/>
          </a:stretch>
        </p:blipFill>
        <p:spPr>
          <a:xfrm>
            <a:off x="590550" y="3731260"/>
            <a:ext cx="7041515" cy="846455"/>
          </a:xfrm>
          <a:prstGeom prst="rect">
            <a:avLst/>
          </a:prstGeom>
        </p:spPr>
      </p:pic>
      <p:sp>
        <p:nvSpPr>
          <p:cNvPr id="7" name="文本框 6"/>
          <p:cNvSpPr txBox="1"/>
          <p:nvPr/>
        </p:nvSpPr>
        <p:spPr>
          <a:xfrm>
            <a:off x="1859280" y="4577715"/>
            <a:ext cx="4555490" cy="448945"/>
          </a:xfrm>
          <a:prstGeom prst="rect">
            <a:avLst/>
          </a:prstGeom>
          <a:noFill/>
        </p:spPr>
        <p:txBody>
          <a:bodyPr wrap="square">
            <a:noAutofit/>
          </a:bodyPr>
          <a:p>
            <a:pPr algn="ctr" fontAlgn="auto">
              <a:lnSpc>
                <a:spcPts val="2200"/>
              </a:lnSpc>
              <a:buClrTx/>
              <a:buSzTx/>
              <a:buNone/>
            </a:pPr>
            <a:r>
              <a:rPr lang="zh-CN" altLang="en-US" sz="1600" dirty="0">
                <a:latin typeface="微软雅黑" panose="020B0503020204020204" charset="-122"/>
                <a:ea typeface="微软雅黑" panose="020B0503020204020204" charset="-122"/>
              </a:rPr>
              <a:t>保持了两个空间梯度分立，对</a:t>
            </a:r>
            <a:r>
              <a:rPr lang="en-US" altLang="zh-CN" sz="1600" dirty="0">
                <a:latin typeface="微软雅黑" panose="020B0503020204020204" charset="-122"/>
                <a:ea typeface="微软雅黑" panose="020B0503020204020204" charset="-122"/>
              </a:rPr>
              <a:t>xy</a:t>
            </a:r>
            <a:r>
              <a:rPr lang="zh-CN" altLang="en-US" sz="1600" dirty="0">
                <a:latin typeface="微软雅黑" panose="020B0503020204020204" charset="-122"/>
                <a:ea typeface="微软雅黑" panose="020B0503020204020204" charset="-122"/>
              </a:rPr>
              <a:t>和</a:t>
            </a:r>
            <a:r>
              <a:rPr lang="en-US" altLang="zh-CN" sz="1600" dirty="0">
                <a:latin typeface="微软雅黑" panose="020B0503020204020204" charset="-122"/>
                <a:ea typeface="微软雅黑" panose="020B0503020204020204" charset="-122"/>
              </a:rPr>
              <a:t>z</a:t>
            </a:r>
            <a:r>
              <a:rPr lang="zh-CN" altLang="en-US" sz="1600" dirty="0">
                <a:latin typeface="微软雅黑" panose="020B0503020204020204" charset="-122"/>
                <a:ea typeface="微软雅黑" panose="020B0503020204020204" charset="-122"/>
              </a:rPr>
              <a:t>求导不会互相影响，避免耦合效应</a:t>
            </a:r>
            <a:endParaRPr lang="zh-CN" altLang="en-US" sz="1600" dirty="0">
              <a:latin typeface="微软雅黑" panose="020B0503020204020204" charset="-122"/>
              <a:ea typeface="微软雅黑" panose="020B0503020204020204" charset="-122"/>
            </a:endParaRPr>
          </a:p>
          <a:p>
            <a:pPr algn="ctr" fontAlgn="auto">
              <a:lnSpc>
                <a:spcPts val="2200"/>
              </a:lnSpc>
              <a:buClrTx/>
              <a:buSzTx/>
              <a:buNone/>
            </a:pPr>
            <a:r>
              <a:rPr lang="zh-CN" altLang="en-US" sz="1600" dirty="0">
                <a:latin typeface="微软雅黑" panose="020B0503020204020204" charset="-122"/>
                <a:ea typeface="微软雅黑" panose="020B0503020204020204" charset="-122"/>
              </a:rPr>
              <a:t>根据这个</a:t>
            </a:r>
            <a:r>
              <a:rPr lang="en-US" altLang="zh-CN" sz="1600" dirty="0">
                <a:latin typeface="微软雅黑" panose="020B0503020204020204" charset="-122"/>
                <a:ea typeface="微软雅黑" panose="020B0503020204020204" charset="-122"/>
              </a:rPr>
              <a:t>IoU</a:t>
            </a:r>
            <a:r>
              <a:rPr lang="en-US" altLang="zh-CN" sz="1600" baseline="-25000" dirty="0">
                <a:latin typeface="微软雅黑" panose="020B0503020204020204" charset="-122"/>
                <a:ea typeface="微软雅黑" panose="020B0503020204020204" charset="-122"/>
              </a:rPr>
              <a:t>de</a:t>
            </a:r>
            <a:r>
              <a:rPr lang="zh-CN" altLang="en-US" sz="1600" dirty="0">
                <a:latin typeface="微软雅黑" panose="020B0503020204020204" charset="-122"/>
                <a:ea typeface="微软雅黑" panose="020B0503020204020204" charset="-122"/>
              </a:rPr>
              <a:t>可以计算新的分类损失</a:t>
            </a:r>
            <a:endParaRPr lang="zh-CN" altLang="en-US" sz="1600" dirty="0">
              <a:latin typeface="微软雅黑" panose="020B0503020204020204" charset="-122"/>
              <a:ea typeface="微软雅黑" panose="020B0503020204020204" charset="-122"/>
            </a:endParaRPr>
          </a:p>
          <a:p>
            <a:pPr indent="457200" algn="ctr" fontAlgn="auto">
              <a:lnSpc>
                <a:spcPts val="2200"/>
              </a:lnSpc>
              <a:buClrTx/>
              <a:buSzTx/>
              <a:buNone/>
            </a:pPr>
            <a:endParaRPr lang="zh-CN" altLang="en-US" sz="1600" dirty="0">
              <a:latin typeface="微软雅黑" panose="020B0503020204020204" charset="-122"/>
              <a:ea typeface="微软雅黑" panose="020B0503020204020204" charset="-122"/>
            </a:endParaRPr>
          </a:p>
        </p:txBody>
      </p:sp>
      <p:pic>
        <p:nvPicPr>
          <p:cNvPr id="9" name="图片 8"/>
          <p:cNvPicPr>
            <a:picLocks noChangeAspect="1"/>
          </p:cNvPicPr>
          <p:nvPr/>
        </p:nvPicPr>
        <p:blipFill>
          <a:blip r:embed="rId6"/>
          <a:stretch>
            <a:fillRect/>
          </a:stretch>
        </p:blipFill>
        <p:spPr>
          <a:xfrm>
            <a:off x="1169670" y="5490845"/>
            <a:ext cx="6156960" cy="591820"/>
          </a:xfrm>
          <a:prstGeom prst="rect">
            <a:avLst/>
          </a:prstGeom>
        </p:spPr>
      </p:pic>
      <p:pic>
        <p:nvPicPr>
          <p:cNvPr id="10" name="图片 9"/>
          <p:cNvPicPr>
            <a:picLocks noChangeAspect="1"/>
          </p:cNvPicPr>
          <p:nvPr/>
        </p:nvPicPr>
        <p:blipFill>
          <a:blip r:embed="rId7"/>
          <a:stretch>
            <a:fillRect/>
          </a:stretch>
        </p:blipFill>
        <p:spPr>
          <a:xfrm>
            <a:off x="7376795" y="3455035"/>
            <a:ext cx="4657090" cy="3402965"/>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938890" y="866453"/>
            <a:ext cx="1064260" cy="1599565"/>
          </a:xfrm>
          <a:prstGeom prst="rect">
            <a:avLst/>
          </a:prstGeom>
          <a:noFill/>
        </p:spPr>
        <p:txBody>
          <a:bodyPr vert="eaVert"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54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rPr>
              <a:t>目</a:t>
            </a:r>
            <a:r>
              <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rPr>
              <a:t>录</a:t>
            </a:r>
            <a:endParaRPr kumimoji="0" lang="zh-CN" altLang="en-US" sz="5400" b="0" i="0" u="none" strike="noStrike" kern="1200" cap="none" spc="0" normalizeH="0" baseline="0" noProof="0" dirty="0">
              <a:ln>
                <a:solidFill>
                  <a:srgbClr val="383987"/>
                </a:solidFill>
              </a:ln>
              <a:noFill/>
              <a:effectLst/>
              <a:uLnTx/>
              <a:uFillTx/>
              <a:latin typeface="微软雅黑" panose="020B0503020204020204" charset="-122"/>
              <a:ea typeface="微软雅黑" panose="020B0503020204020204" charset="-122"/>
              <a:cs typeface="+mn-cs"/>
            </a:endParaRPr>
          </a:p>
        </p:txBody>
      </p:sp>
      <p:sp>
        <p:nvSpPr>
          <p:cNvPr id="44" name="矩形 43"/>
          <p:cNvSpPr/>
          <p:nvPr/>
        </p:nvSpPr>
        <p:spPr>
          <a:xfrm>
            <a:off x="1598930" y="1590040"/>
            <a:ext cx="650875" cy="1665605"/>
          </a:xfrm>
          <a:prstGeom prst="rect">
            <a:avLst/>
          </a:prstGeom>
          <a:noFill/>
          <a:ln>
            <a:noFill/>
          </a:ln>
          <a:extLst>
            <a:ext uri="{909E8E84-426E-40DD-AFC4-6F175D3DCCD1}">
              <a14:hiddenFill xmlns:a14="http://schemas.microsoft.com/office/drawing/2010/main">
                <a:solidFill>
                  <a:srgbClr val="A9BBFF"/>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vert="eaVert" rtlCol="0" anchor="ct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rPr>
              <a:t>CONTENTS</a:t>
            </a:r>
            <a:endParaRPr kumimoji="0" lang="en-US" altLang="zh-CN" sz="2000" b="1" i="0" u="none" strike="noStrike" kern="1200" cap="none" spc="0" normalizeH="0" baseline="0" noProof="0" dirty="0">
              <a:ln>
                <a:noFill/>
              </a:ln>
              <a:solidFill>
                <a:srgbClr val="383987"/>
              </a:solidFill>
              <a:effectLst/>
              <a:uLnTx/>
              <a:uFillTx/>
              <a:latin typeface="微软雅黑" panose="020B0503020204020204" charset="-122"/>
              <a:ea typeface="微软雅黑" panose="020B0503020204020204" charset="-122"/>
              <a:cs typeface="+mn-cs"/>
              <a:sym typeface="+mn-ea"/>
            </a:endParaRPr>
          </a:p>
        </p:txBody>
      </p:sp>
      <p:grpSp>
        <p:nvGrpSpPr>
          <p:cNvPr id="15" name="组合 14"/>
          <p:cNvGrpSpPr/>
          <p:nvPr>
            <p:custDataLst>
              <p:tags r:id="rId2"/>
            </p:custDataLst>
          </p:nvPr>
        </p:nvGrpSpPr>
        <p:grpSpPr>
          <a:xfrm>
            <a:off x="3031524" y="2415834"/>
            <a:ext cx="7280275" cy="2992120"/>
            <a:chOff x="2904524" y="427033"/>
            <a:chExt cx="7280275" cy="2992120"/>
          </a:xfrm>
        </p:grpSpPr>
        <p:sp>
          <p:nvSpPr>
            <p:cNvPr id="16" name="文本框 15"/>
            <p:cNvSpPr txBox="1"/>
            <p:nvPr>
              <p:custDataLst>
                <p:tags r:id="rId3"/>
              </p:custDataLst>
            </p:nvPr>
          </p:nvSpPr>
          <p:spPr>
            <a:xfrm>
              <a:off x="2904524" y="491486"/>
              <a:ext cx="795655" cy="583565"/>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02</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7" name="文本框 16"/>
            <p:cNvSpPr txBox="1"/>
            <p:nvPr>
              <p:custDataLst>
                <p:tags r:id="rId4"/>
              </p:custDataLst>
            </p:nvPr>
          </p:nvSpPr>
          <p:spPr>
            <a:xfrm>
              <a:off x="3700179" y="427033"/>
              <a:ext cx="6484620" cy="2992120"/>
            </a:xfrm>
            <a:prstGeom prst="rect">
              <a:avLst/>
            </a:prstGeom>
            <a:noFill/>
          </p:spPr>
          <p:txBody>
            <a:bodyPr anchor="ctr"/>
            <a:lstStyle/>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Attention Is All You Need</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End-to-End Object Detection</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with Transformers</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r>
                <a:rPr lang="en-US" altLang="zh-CN" sz="2400" dirty="0">
                  <a:solidFill>
                    <a:srgbClr val="383987"/>
                  </a:solidFill>
                  <a:latin typeface="微软雅黑" panose="020B0503020204020204" charset="-122"/>
                  <a:ea typeface="微软雅黑" panose="020B0503020204020204" charset="-122"/>
                  <a:sym typeface="+mn-ea"/>
                </a:rPr>
                <a:t>Uni3DETR: Unified 3D Detection Transformer</a:t>
              </a:r>
              <a:endParaRPr lang="en-US" altLang="zh-CN" sz="2400" dirty="0">
                <a:solidFill>
                  <a:srgbClr val="383987"/>
                </a:solidFill>
                <a:latin typeface="微软雅黑" panose="020B0503020204020204" charset="-122"/>
                <a:ea typeface="微软雅黑" panose="020B0503020204020204" charset="-122"/>
                <a:sym typeface="+mn-ea"/>
              </a:endParaRPr>
            </a:p>
            <a:p>
              <a:pPr marL="0" marR="0" lvl="0" algn="ctr" defTabSz="914400" rtl="0" eaLnBrk="1" fontAlgn="auto" latinLnBrk="0" hangingPunct="1">
                <a:lnSpc>
                  <a:spcPct val="100000"/>
                </a:lnSpc>
                <a:spcBef>
                  <a:spcPts val="0"/>
                </a:spcBef>
                <a:buClrTx/>
                <a:buSzTx/>
                <a:buFontTx/>
                <a:buNone/>
              </a:pPr>
              <a:endParaRPr lang="en-US" altLang="zh-CN" sz="2400" dirty="0">
                <a:solidFill>
                  <a:srgbClr val="383987"/>
                </a:solidFill>
                <a:latin typeface="微软雅黑" panose="020B0503020204020204" charset="-122"/>
                <a:ea typeface="微软雅黑" panose="020B0503020204020204" charset="-122"/>
                <a:sym typeface="+mn-ea"/>
              </a:endParaRPr>
            </a:p>
          </p:txBody>
        </p:sp>
      </p:grpSp>
      <p:grpSp>
        <p:nvGrpSpPr>
          <p:cNvPr id="7" name="组合 6"/>
          <p:cNvGrpSpPr/>
          <p:nvPr>
            <p:custDataLst>
              <p:tags r:id="rId5"/>
            </p:custDataLst>
          </p:nvPr>
        </p:nvGrpSpPr>
        <p:grpSpPr>
          <a:xfrm>
            <a:off x="3031524" y="1476370"/>
            <a:ext cx="8455660" cy="648970"/>
            <a:chOff x="2904524" y="2109148"/>
            <a:chExt cx="8455660" cy="648970"/>
          </a:xfrm>
        </p:grpSpPr>
        <p:sp>
          <p:nvSpPr>
            <p:cNvPr id="8" name="文本框 7"/>
            <p:cNvSpPr txBox="1"/>
            <p:nvPr>
              <p:custDataLst>
                <p:tags r:id="rId6"/>
              </p:custDataLst>
            </p:nvPr>
          </p:nvSpPr>
          <p:spPr>
            <a:xfrm>
              <a:off x="2904524" y="2174236"/>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01</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9" name="文本框 8"/>
            <p:cNvSpPr txBox="1"/>
            <p:nvPr>
              <p:custDataLst>
                <p:tags r:id="rId7"/>
              </p:custDataLst>
            </p:nvPr>
          </p:nvSpPr>
          <p:spPr>
            <a:xfrm>
              <a:off x="3897664" y="2109148"/>
              <a:ext cx="7462520" cy="648970"/>
            </a:xfrm>
            <a:prstGeom prst="rect">
              <a:avLst/>
            </a:prstGeom>
            <a:noFill/>
          </p:spPr>
          <p:txBody>
            <a:bodyPr anchor="ctr"/>
            <a:p>
              <a:pPr marL="0" marR="0" lvl="0" indent="0" algn="l" defTabSz="914400" rtl="0" eaLnBrk="1" fontAlgn="auto" latinLnBrk="0" hangingPunct="1">
                <a:lnSpc>
                  <a:spcPct val="100000"/>
                </a:lnSpc>
                <a:spcBef>
                  <a:spcPts val="0"/>
                </a:spcBef>
                <a:spcAft>
                  <a:spcPts val="0"/>
                </a:spcAft>
                <a:buClrTx/>
                <a:buSzTx/>
                <a:buFontTx/>
                <a:buNone/>
                <a:defRPr/>
              </a:pPr>
              <a:r>
                <a:rPr lang="en-US" altLang="zh-CN" sz="24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2400" dirty="0">
                <a:solidFill>
                  <a:srgbClr val="383987"/>
                </a:solidFill>
                <a:latin typeface="微软雅黑" panose="020B0503020204020204" charset="-122"/>
                <a:ea typeface="微软雅黑" panose="020B0503020204020204" charset="-122"/>
                <a:sym typeface="+mn-ea"/>
              </a:endParaRPr>
            </a:p>
          </p:txBody>
        </p:sp>
      </p:grpSp>
      <p:cxnSp>
        <p:nvCxnSpPr>
          <p:cNvPr id="2" name="直接箭头连接符 1"/>
          <p:cNvCxnSpPr/>
          <p:nvPr/>
        </p:nvCxnSpPr>
        <p:spPr>
          <a:xfrm>
            <a:off x="7065645" y="2927350"/>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3" name="直接箭头连接符 2"/>
          <p:cNvCxnSpPr/>
          <p:nvPr/>
        </p:nvCxnSpPr>
        <p:spPr>
          <a:xfrm>
            <a:off x="7065645" y="4030345"/>
            <a:ext cx="0" cy="4533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6" name="文本框 5"/>
          <p:cNvSpPr txBox="1"/>
          <p:nvPr>
            <p:custDataLst>
              <p:tags r:id="rId8"/>
            </p:custDataLst>
          </p:nvPr>
        </p:nvSpPr>
        <p:spPr>
          <a:xfrm>
            <a:off x="3031524" y="5699102"/>
            <a:ext cx="795655" cy="583565"/>
          </a:xfrm>
          <a:prstGeom prst="rect">
            <a:avLst/>
          </a:prstGeom>
          <a:noFill/>
        </p:spPr>
        <p:txBody>
          <a:bodyPr wrap="square" rtlCol="0">
            <a:spAutoFit/>
          </a:bodyPr>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rPr>
              <a:t>03</a:t>
            </a:r>
            <a:endParaRPr kumimoji="0" lang="en-US" altLang="zh-CN" sz="3200" b="0" i="0" u="none" strike="noStrike" kern="1200" cap="none" spc="0" normalizeH="0" baseline="0" noProof="0" dirty="0">
              <a:ln w="3175">
                <a:solidFill>
                  <a:srgbClr val="383987"/>
                </a:solidFill>
              </a:ln>
              <a:noFill/>
              <a:effectLst/>
              <a:uLnTx/>
              <a:uFillTx/>
              <a:latin typeface="Agency FB" panose="020B0503020202020204" pitchFamily="34" charset="0"/>
              <a:ea typeface="微软雅黑" panose="020B0503020204020204" charset="-122"/>
              <a:cs typeface="+mn-cs"/>
              <a:sym typeface="+mn-ea"/>
            </a:endParaRPr>
          </a:p>
        </p:txBody>
      </p:sp>
      <p:sp>
        <p:nvSpPr>
          <p:cNvPr id="10" name="文本框 9"/>
          <p:cNvSpPr txBox="1"/>
          <p:nvPr>
            <p:custDataLst>
              <p:tags r:id="rId9"/>
            </p:custDataLst>
          </p:nvPr>
        </p:nvSpPr>
        <p:spPr>
          <a:xfrm>
            <a:off x="3334419" y="5697850"/>
            <a:ext cx="7462520" cy="648970"/>
          </a:xfrm>
          <a:prstGeom prst="rect">
            <a:avLst/>
          </a:prstGeom>
          <a:noFill/>
        </p:spPr>
        <p:txBody>
          <a:bodyPr anchor="ctr"/>
          <a:p>
            <a:pPr marL="0" marR="0" lvl="0" indent="0" algn="ctr" defTabSz="914400" rtl="0" eaLnBrk="1" fontAlgn="auto" latinLnBrk="0" hangingPunct="1">
              <a:lnSpc>
                <a:spcPct val="100000"/>
              </a:lnSpc>
              <a:spcBef>
                <a:spcPts val="0"/>
              </a:spcBef>
              <a:spcAft>
                <a:spcPts val="0"/>
              </a:spcAft>
              <a:buClrTx/>
              <a:buSzTx/>
              <a:buFontTx/>
              <a:buNone/>
              <a:defRPr/>
            </a:pPr>
            <a:r>
              <a:rPr lang="zh-CN" altLang="en-US" sz="2400" dirty="0">
                <a:solidFill>
                  <a:srgbClr val="383987"/>
                </a:solidFill>
                <a:latin typeface="微软雅黑" panose="020B0503020204020204" charset="-122"/>
                <a:ea typeface="微软雅黑" panose="020B0503020204020204" charset="-122"/>
                <a:sym typeface="+mn-ea"/>
              </a:rPr>
              <a:t>下周计划</a:t>
            </a:r>
            <a:endParaRPr lang="zh-CN" altLang="en-US" sz="24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sp>
        <p:nvSpPr>
          <p:cNvPr id="19" name="文本框 18"/>
          <p:cNvSpPr txBox="1"/>
          <p:nvPr>
            <p:custDataLst>
              <p:tags r:id="rId2"/>
            </p:custDataLst>
          </p:nvPr>
        </p:nvSpPr>
        <p:spPr>
          <a:xfrm>
            <a:off x="506730" y="882015"/>
            <a:ext cx="387159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室内：</a:t>
            </a:r>
            <a:endParaRPr lang="zh-CN" altLang="en-US"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173990" y="1518920"/>
            <a:ext cx="5922010" cy="4276725"/>
          </a:xfrm>
          <a:prstGeom prst="rect">
            <a:avLst/>
          </a:prstGeom>
        </p:spPr>
      </p:pic>
      <p:sp>
        <p:nvSpPr>
          <p:cNvPr id="10" name="文本框 9"/>
          <p:cNvSpPr txBox="1"/>
          <p:nvPr>
            <p:custDataLst>
              <p:tags r:id="rId4"/>
            </p:custDataLst>
          </p:nvPr>
        </p:nvSpPr>
        <p:spPr>
          <a:xfrm>
            <a:off x="6543040" y="882015"/>
            <a:ext cx="387159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室外：</a:t>
            </a:r>
            <a:endParaRPr lang="zh-CN" altLang="en-US" b="1" dirty="0">
              <a:latin typeface="微软雅黑" panose="020B0503020204020204" charset="-122"/>
              <a:ea typeface="微软雅黑" panose="020B0503020204020204" charset="-122"/>
            </a:endParaRPr>
          </a:p>
        </p:txBody>
      </p:sp>
      <p:pic>
        <p:nvPicPr>
          <p:cNvPr id="11" name="图片 10"/>
          <p:cNvPicPr>
            <a:picLocks noChangeAspect="1"/>
          </p:cNvPicPr>
          <p:nvPr/>
        </p:nvPicPr>
        <p:blipFill>
          <a:blip r:embed="rId5"/>
          <a:stretch>
            <a:fillRect/>
          </a:stretch>
        </p:blipFill>
        <p:spPr>
          <a:xfrm>
            <a:off x="5899150" y="1450975"/>
            <a:ext cx="6148705" cy="3604260"/>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sp>
        <p:nvSpPr>
          <p:cNvPr id="19" name="文本框 18"/>
          <p:cNvSpPr txBox="1"/>
          <p:nvPr>
            <p:custDataLst>
              <p:tags r:id="rId2"/>
            </p:custDataLst>
          </p:nvPr>
        </p:nvSpPr>
        <p:spPr>
          <a:xfrm>
            <a:off x="506730" y="882015"/>
            <a:ext cx="387159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其他评估标准：</a:t>
            </a:r>
            <a:endParaRPr lang="zh-CN" altLang="en-US" b="1" dirty="0">
              <a:latin typeface="微软雅黑" panose="020B0503020204020204" charset="-122"/>
              <a:ea typeface="微软雅黑" panose="020B0503020204020204" charset="-122"/>
            </a:endParaRPr>
          </a:p>
        </p:txBody>
      </p:sp>
      <p:sp>
        <p:nvSpPr>
          <p:cNvPr id="2" name="文本框 1"/>
          <p:cNvSpPr txBox="1"/>
          <p:nvPr/>
        </p:nvSpPr>
        <p:spPr>
          <a:xfrm>
            <a:off x="787400" y="1388428"/>
            <a:ext cx="5080000" cy="1814830"/>
          </a:xfrm>
          <a:prstGeom prst="rect">
            <a:avLst/>
          </a:prstGeom>
        </p:spPr>
        <p:txBody>
          <a:bodyPr>
            <a:spAutoFit/>
          </a:bodyPr>
          <a:p>
            <a:pPr marL="0" indent="0" algn="just"/>
            <a:r>
              <a:rPr lang="zh-CN" altLang="en-US" sz="1600" b="0" i="0">
                <a:solidFill>
                  <a:srgbClr val="000000"/>
                </a:solidFill>
                <a:latin typeface="微软雅黑" panose="020B0503020204020204" charset="-122"/>
                <a:ea typeface="微软雅黑" panose="020B0503020204020204" charset="-122"/>
              </a:rPr>
              <a:t>计算成本：单个</a:t>
            </a:r>
            <a:r>
              <a:rPr lang="en-US" altLang="zh-CN" sz="1600" b="0" i="0">
                <a:solidFill>
                  <a:srgbClr val="000000"/>
                </a:solidFill>
                <a:latin typeface="微软雅黑" panose="020B0503020204020204" charset="-122"/>
                <a:ea typeface="微软雅黑" panose="020B0503020204020204" charset="-122"/>
              </a:rPr>
              <a:t>RTX 3090 GPU</a:t>
            </a:r>
            <a:endParaRPr lang="en-US" altLang="zh-CN"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数据集：室内SUN RGB-D</a:t>
            </a:r>
            <a:endParaRPr lang="zh-CN" altLang="en-US" sz="1600" b="0" i="0">
              <a:solidFill>
                <a:srgbClr val="000000"/>
              </a:solidFill>
              <a:latin typeface="微软雅黑" panose="020B0503020204020204" charset="-122"/>
              <a:ea typeface="微软雅黑" panose="020B0503020204020204" charset="-122"/>
            </a:endParaRPr>
          </a:p>
          <a:p>
            <a:pPr marL="0" indent="0" algn="just"/>
            <a:r>
              <a:rPr lang="zh-CN" altLang="en-US" sz="1600" b="0" i="0">
                <a:solidFill>
                  <a:srgbClr val="000000"/>
                </a:solidFill>
                <a:latin typeface="微软雅黑" panose="020B0503020204020204" charset="-122"/>
                <a:ea typeface="微软雅黑" panose="020B0503020204020204" charset="-122"/>
              </a:rPr>
              <a:t> </a:t>
            </a:r>
            <a:r>
              <a:rPr lang="en-US" altLang="zh-CN" sz="1600" b="0" i="0">
                <a:solidFill>
                  <a:srgbClr val="000000"/>
                </a:solidFill>
                <a:latin typeface="微软雅黑" panose="020B0503020204020204" charset="-122"/>
                <a:ea typeface="微软雅黑" panose="020B0503020204020204" charset="-122"/>
              </a:rPr>
              <a:t>             </a:t>
            </a:r>
            <a:r>
              <a:rPr lang="zh-CN" altLang="en-US" sz="1600" b="0" i="0">
                <a:solidFill>
                  <a:srgbClr val="000000"/>
                </a:solidFill>
                <a:latin typeface="微软雅黑" panose="020B0503020204020204" charset="-122"/>
                <a:ea typeface="微软雅黑" panose="020B0503020204020204" charset="-122"/>
              </a:rPr>
              <a:t>室外nuScenes</a:t>
            </a:r>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a:p>
            <a:pPr marL="0" indent="0" algn="just"/>
            <a:endParaRPr lang="zh-CN" altLang="en-US" sz="1600" b="0" i="0">
              <a:solidFill>
                <a:srgbClr val="000000"/>
              </a:solidFill>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4000500" y="1254125"/>
            <a:ext cx="7872095" cy="189420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541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消融</a:t>
            </a:r>
            <a:r>
              <a:rPr lang="zh-CN" altLang="en-US" sz="2000" b="1" dirty="0">
                <a:latin typeface="微软雅黑" panose="020B0503020204020204" charset="-122"/>
                <a:ea typeface="微软雅黑" panose="020B0503020204020204" charset="-122"/>
              </a:rPr>
              <a:t>实验</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algn="ctr" defTabSz="914400" rtl="0" eaLnBrk="1" fontAlgn="auto" latinLnBrk="0" hangingPunct="1">
              <a:lnSpc>
                <a:spcPct val="100000"/>
              </a:lnSpc>
              <a:spcBef>
                <a:spcPts val="0"/>
              </a:spcBef>
              <a:buClrTx/>
              <a:buSzTx/>
              <a:buFontTx/>
              <a:buNone/>
            </a:pPr>
            <a:r>
              <a:rPr lang="en-US" altLang="zh-CN" dirty="0">
                <a:effectLst/>
                <a:latin typeface="微软雅黑" panose="020B0503020204020204" charset="-122"/>
                <a:ea typeface="微软雅黑" panose="020B0503020204020204" charset="-122"/>
                <a:sym typeface="+mn-ea"/>
              </a:rPr>
              <a:t>2.</a:t>
            </a:r>
            <a:r>
              <a:rPr lang="en-US" altLang="zh-CN" dirty="0">
                <a:effectLst/>
                <a:latin typeface="微软雅黑" panose="020B0503020204020204" charset="-122"/>
                <a:ea typeface="微软雅黑" panose="020B0503020204020204" charset="-122"/>
                <a:sym typeface="+mn-ea"/>
              </a:rPr>
              <a:t>Uni3DETR: Unified 3D Detection Transformer</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3495040" y="932815"/>
            <a:ext cx="5364480" cy="3028315"/>
          </a:xfrm>
          <a:prstGeom prst="rect">
            <a:avLst/>
          </a:prstGeom>
        </p:spPr>
      </p:pic>
      <p:sp>
        <p:nvSpPr>
          <p:cNvPr id="3" name="文本框 2"/>
          <p:cNvSpPr txBox="1"/>
          <p:nvPr>
            <p:custDataLst>
              <p:tags r:id="rId3"/>
            </p:custDataLst>
          </p:nvPr>
        </p:nvSpPr>
        <p:spPr>
          <a:xfrm>
            <a:off x="506730" y="882015"/>
            <a:ext cx="387159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混合查询点：</a:t>
            </a:r>
            <a:endParaRPr lang="zh-CN" altLang="en-US" b="1" dirty="0">
              <a:latin typeface="微软雅黑" panose="020B0503020204020204" charset="-122"/>
              <a:ea typeface="微软雅黑" panose="020B0503020204020204" charset="-122"/>
            </a:endParaRPr>
          </a:p>
        </p:txBody>
      </p:sp>
      <p:sp>
        <p:nvSpPr>
          <p:cNvPr id="4" name="文本框 3"/>
          <p:cNvSpPr txBox="1"/>
          <p:nvPr>
            <p:custDataLst>
              <p:tags r:id="rId4"/>
            </p:custDataLst>
          </p:nvPr>
        </p:nvSpPr>
        <p:spPr>
          <a:xfrm>
            <a:off x="506730" y="3853815"/>
            <a:ext cx="3871595"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解耦</a:t>
            </a:r>
            <a:r>
              <a:rPr lang="en-US" altLang="zh-CN" b="1" dirty="0">
                <a:latin typeface="微软雅黑" panose="020B0503020204020204" charset="-122"/>
                <a:ea typeface="微软雅黑" panose="020B0503020204020204" charset="-122"/>
              </a:rPr>
              <a:t>IoU</a:t>
            </a:r>
            <a:r>
              <a:rPr lang="zh-CN" altLang="en-US" b="1" dirty="0">
                <a:latin typeface="微软雅黑" panose="020B0503020204020204" charset="-122"/>
                <a:ea typeface="微软雅黑" panose="020B0503020204020204" charset="-122"/>
              </a:rPr>
              <a:t>：</a:t>
            </a:r>
            <a:endParaRPr lang="zh-CN" altLang="en-US" b="1" dirty="0">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5"/>
          <a:stretch>
            <a:fillRect/>
          </a:stretch>
        </p:blipFill>
        <p:spPr>
          <a:xfrm>
            <a:off x="3565525" y="3961130"/>
            <a:ext cx="5035550" cy="308292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5305425" y="1228725"/>
            <a:ext cx="4919345" cy="6247130"/>
          </a:xfrm>
          <a:prstGeom prst="rect">
            <a:avLst/>
          </a:prstGeom>
          <a:noFill/>
        </p:spPr>
        <p:txBody>
          <a:bodyPr wrap="squar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注意力机制</a:t>
            </a:r>
            <a:endParaRPr lang="zh-CN" altLang="en-US" sz="2000" b="1" dirty="0">
              <a:latin typeface="微软雅黑" panose="020B0503020204020204" charset="-122"/>
              <a:ea typeface="微软雅黑" panose="020B0503020204020204" charset="-122"/>
            </a:endParaRPr>
          </a:p>
          <a:p>
            <a:pPr marL="800100" lvl="1" indent="-342900">
              <a:buFont typeface="Wingdings" panose="05000000000000000000" charset="0"/>
              <a:buChar char="n"/>
            </a:pPr>
            <a:endParaRPr lang="zh-CN" altLang="en-US" sz="2000" b="1" dirty="0"/>
          </a:p>
          <a:p>
            <a:pPr marL="800100" lvl="1" indent="-342900">
              <a:buFont typeface="Wingdings" panose="05000000000000000000" charset="0"/>
              <a:buChar char="n"/>
            </a:pPr>
            <a:r>
              <a:rPr lang="zh-CN" altLang="en-US" sz="2000" b="1" dirty="0"/>
              <a:t>注意力机制论文</a:t>
            </a:r>
            <a:endParaRPr lang="zh-CN" altLang="en-US" sz="2000" b="1" dirty="0"/>
          </a:p>
          <a:p>
            <a:pPr marL="800100" lvl="1" indent="-342900">
              <a:buFont typeface="Wingdings" panose="05000000000000000000" charset="0"/>
              <a:buChar char="n"/>
            </a:pPr>
            <a:endParaRPr lang="zh-CN" altLang="en-US" sz="2000" b="1" dirty="0"/>
          </a:p>
          <a:p>
            <a:pPr marL="800100" lvl="1" indent="-342900">
              <a:buFont typeface="Wingdings" panose="05000000000000000000" charset="0"/>
              <a:buChar char="n"/>
            </a:pPr>
            <a:r>
              <a:rPr lang="en-US" altLang="zh-CN" sz="2000" b="1" dirty="0"/>
              <a:t>transformer</a:t>
            </a:r>
            <a:r>
              <a:rPr lang="zh-CN" altLang="en-US" sz="2000" b="1" dirty="0"/>
              <a:t>的注意力机制论文</a:t>
            </a:r>
            <a:endParaRPr lang="zh-CN" altLang="en-US" sz="2000" b="1" dirty="0"/>
          </a:p>
          <a:p>
            <a:pPr marL="800100" lvl="1" indent="-342900">
              <a:buFont typeface="Wingdings" panose="05000000000000000000" charset="0"/>
              <a:buChar char="n"/>
            </a:pPr>
            <a:endParaRPr lang="zh-CN" altLang="en-US" sz="2000" b="1" dirty="0"/>
          </a:p>
          <a:p>
            <a:pPr marL="342900" lvl="0" indent="-342900">
              <a:buFont typeface="Wingdings" panose="05000000000000000000" charset="0"/>
              <a:buChar char="n"/>
            </a:pPr>
            <a:r>
              <a:rPr lang="zh-CN" altLang="en-US" sz="2000" b="1" dirty="0">
                <a:solidFill>
                  <a:schemeClr val="tx1"/>
                </a:solidFill>
              </a:rPr>
              <a:t>深度学习</a:t>
            </a:r>
            <a:endParaRPr lang="zh-CN" altLang="en-US" sz="2000" b="1" dirty="0">
              <a:solidFill>
                <a:schemeClr val="tx1"/>
              </a:solidFill>
            </a:endParaRPr>
          </a:p>
          <a:p>
            <a:pPr marL="342900" lvl="0" indent="-342900">
              <a:buFont typeface="Wingdings" panose="05000000000000000000" charset="0"/>
              <a:buChar char="n"/>
            </a:pPr>
            <a:endParaRPr lang="zh-CN" altLang="en-US" sz="2000" b="1" dirty="0">
              <a:solidFill>
                <a:schemeClr val="tx1"/>
              </a:solidFill>
            </a:endParaRPr>
          </a:p>
          <a:p>
            <a:pPr marL="800100" lvl="1" indent="-342900">
              <a:buFont typeface="Wingdings" panose="05000000000000000000" charset="0"/>
              <a:buChar char="n"/>
            </a:pPr>
            <a:r>
              <a:rPr lang="zh-CN" altLang="en-US" sz="2000" b="1" dirty="0">
                <a:solidFill>
                  <a:schemeClr val="tx1"/>
                </a:solidFill>
              </a:rPr>
              <a:t>深度学习课程</a:t>
            </a:r>
            <a:endParaRPr lang="zh-CN" altLang="en-US" sz="2000" b="1" dirty="0">
              <a:solidFill>
                <a:schemeClr val="tx1"/>
              </a:solidFill>
            </a:endParaRPr>
          </a:p>
          <a:p>
            <a:pPr marL="800100" lvl="1" indent="-342900">
              <a:buFont typeface="Wingdings" panose="05000000000000000000" charset="0"/>
              <a:buChar char="n"/>
            </a:pPr>
            <a:endParaRPr lang="zh-CN" altLang="en-US" sz="2000" b="1" dirty="0">
              <a:solidFill>
                <a:schemeClr val="tx1"/>
              </a:solidFill>
            </a:endParaRPr>
          </a:p>
          <a:p>
            <a:pPr marL="342900" lvl="0" indent="-342900">
              <a:buFont typeface="Wingdings" panose="05000000000000000000" charset="0"/>
              <a:buChar char="n"/>
            </a:pPr>
            <a:r>
              <a:rPr lang="en-US" altLang="zh-CN" sz="2000" b="1" dirty="0">
                <a:solidFill>
                  <a:schemeClr val="tx1"/>
                </a:solidFill>
              </a:rPr>
              <a:t>transformer</a:t>
            </a:r>
            <a:endParaRPr lang="en-US" altLang="zh-CN" sz="2000" b="1" dirty="0">
              <a:solidFill>
                <a:schemeClr val="tx1"/>
              </a:solidFill>
            </a:endParaRPr>
          </a:p>
          <a:p>
            <a:pPr marL="800100" lvl="1" indent="-342900">
              <a:buFont typeface="Wingdings" panose="05000000000000000000" charset="0"/>
              <a:buChar char="n"/>
            </a:pPr>
            <a:endParaRPr lang="en-US" altLang="zh-CN" sz="2000" b="1" dirty="0">
              <a:solidFill>
                <a:schemeClr val="tx1"/>
              </a:solidFill>
            </a:endParaRPr>
          </a:p>
          <a:p>
            <a:pPr marL="800100" lvl="1" indent="-342900">
              <a:buFont typeface="Wingdings" panose="05000000000000000000" charset="0"/>
              <a:buChar char="n"/>
            </a:pPr>
            <a:r>
              <a:rPr lang="en-US" altLang="zh-CN" sz="2000" b="1" dirty="0">
                <a:solidFill>
                  <a:schemeClr val="tx1"/>
                </a:solidFill>
              </a:rPr>
              <a:t>transformer</a:t>
            </a:r>
            <a:r>
              <a:rPr lang="zh-CN" altLang="en-US" sz="2000" b="1" dirty="0">
                <a:solidFill>
                  <a:schemeClr val="tx1"/>
                </a:solidFill>
              </a:rPr>
              <a:t>代码</a:t>
            </a:r>
            <a:endParaRPr lang="zh-CN" altLang="en-US" sz="2000" b="1" dirty="0">
              <a:solidFill>
                <a:schemeClr val="tx1"/>
              </a:solidFill>
            </a:endParaRPr>
          </a:p>
          <a:p>
            <a:pPr marL="800100" lvl="1" indent="-342900">
              <a:buFont typeface="Wingdings" panose="05000000000000000000" charset="0"/>
              <a:buChar char="n"/>
            </a:pPr>
            <a:endParaRPr lang="zh-CN" altLang="en-US" sz="2000" b="1" dirty="0">
              <a:solidFill>
                <a:schemeClr val="tx1"/>
              </a:solidFill>
            </a:endParaRPr>
          </a:p>
          <a:p>
            <a:pPr marL="800100" lvl="1" indent="-342900">
              <a:buFont typeface="Wingdings" panose="05000000000000000000" charset="0"/>
              <a:buChar char="n"/>
            </a:pPr>
            <a:r>
              <a:rPr lang="en-US" altLang="zh-CN" sz="2000" b="1" dirty="0">
                <a:solidFill>
                  <a:schemeClr val="tx1"/>
                </a:solidFill>
              </a:rPr>
              <a:t>detr</a:t>
            </a:r>
            <a:r>
              <a:rPr lang="zh-CN" altLang="en-US" sz="2000" b="1" dirty="0">
                <a:solidFill>
                  <a:schemeClr val="tx1"/>
                </a:solidFill>
              </a:rPr>
              <a:t>代码</a:t>
            </a:r>
            <a:endParaRPr lang="zh-CN" altLang="en-US" sz="2000" b="1" dirty="0">
              <a:solidFill>
                <a:schemeClr val="tx1"/>
              </a:solidFill>
            </a:endParaRPr>
          </a:p>
          <a:p>
            <a:pPr marL="800100" lvl="1" indent="-342900">
              <a:buFont typeface="Wingdings" panose="05000000000000000000" charset="0"/>
              <a:buChar char="n"/>
            </a:pPr>
            <a:endParaRPr lang="zh-CN" altLang="en-US" sz="2000" b="1" dirty="0">
              <a:solidFill>
                <a:schemeClr val="tx1"/>
              </a:solidFill>
            </a:endParaRPr>
          </a:p>
          <a:p>
            <a:pPr marL="800100" lvl="1" indent="-342900">
              <a:buFont typeface="Wingdings" panose="05000000000000000000" charset="0"/>
              <a:buChar char="n"/>
            </a:pPr>
            <a:r>
              <a:rPr lang="en-US" altLang="zh-CN" sz="2000" b="1" dirty="0">
                <a:solidFill>
                  <a:schemeClr val="tx1"/>
                </a:solidFill>
              </a:rPr>
              <a:t>3detr</a:t>
            </a:r>
            <a:r>
              <a:rPr lang="zh-CN" altLang="en-US" sz="2000" b="1" dirty="0">
                <a:solidFill>
                  <a:schemeClr val="tx1"/>
                </a:solidFill>
              </a:rPr>
              <a:t>代码</a:t>
            </a:r>
            <a:endParaRPr lang="zh-CN" altLang="en-US" sz="2000" b="1" dirty="0">
              <a:solidFill>
                <a:schemeClr val="tx1"/>
              </a:solidFill>
            </a:endParaRPr>
          </a:p>
          <a:p>
            <a:pPr marL="800100" lvl="1" indent="-342900">
              <a:buFont typeface="Wingdings" panose="05000000000000000000" charset="0"/>
              <a:buChar char="n"/>
            </a:pPr>
            <a:endParaRPr lang="zh-CN" altLang="en-US" sz="2000" b="1" dirty="0">
              <a:solidFill>
                <a:schemeClr val="tx1"/>
              </a:solidFill>
            </a:endParaRPr>
          </a:p>
          <a:p>
            <a:pPr marL="342900" lvl="0" indent="-342900">
              <a:buFont typeface="Wingdings" panose="05000000000000000000" charset="0"/>
              <a:buChar char="n"/>
            </a:pPr>
            <a:endParaRPr lang="zh-CN" altLang="en-US" sz="2000" b="1" dirty="0">
              <a:solidFill>
                <a:schemeClr val="tx1"/>
              </a:solidFill>
            </a:endParaRPr>
          </a:p>
          <a:p>
            <a:pPr marL="342900" lvl="0" indent="-342900">
              <a:buFont typeface="Wingdings" panose="05000000000000000000" charset="0"/>
              <a:buChar char="n"/>
            </a:pPr>
            <a:endParaRPr lang="zh-CN" altLang="en-US" sz="2000" b="1" dirty="0">
              <a:solidFill>
                <a:schemeClr val="tx1"/>
              </a:solidFill>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3.</a:t>
            </a:r>
            <a:r>
              <a:rPr lang="en-US" altLang="zh-CN" dirty="0">
                <a:effectLst/>
                <a:latin typeface="微软雅黑" panose="020B0503020204020204" charset="-122"/>
                <a:ea typeface="微软雅黑" panose="020B0503020204020204" charset="-122"/>
                <a:sym typeface="+mn-ea"/>
              </a:rPr>
              <a:t>下周计划</a:t>
            </a:r>
            <a:endParaRPr lang="en-US" altLang="zh-CN" dirty="0">
              <a:effectLst/>
              <a:latin typeface="微软雅黑" panose="020B0503020204020204" charset="-122"/>
              <a:ea typeface="微软雅黑" panose="020B0503020204020204" charset="-122"/>
            </a:endParaRPr>
          </a:p>
        </p:txBody>
      </p:sp>
      <p:sp>
        <p:nvSpPr>
          <p:cNvPr id="16" name="文本框 15"/>
          <p:cNvSpPr txBox="1"/>
          <p:nvPr/>
        </p:nvSpPr>
        <p:spPr>
          <a:xfrm>
            <a:off x="979170" y="4822190"/>
            <a:ext cx="4022725" cy="1915795"/>
          </a:xfrm>
          <a:prstGeom prst="rect">
            <a:avLst/>
          </a:prstGeom>
          <a:noFill/>
        </p:spPr>
        <p:txBody>
          <a:bodyPr wrap="square" rtlCol="0">
            <a:noAutofit/>
          </a:bodyPr>
          <a:p>
            <a:pPr indent="457200"/>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768985" y="2095500"/>
            <a:ext cx="7110730" cy="144526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THANKS</a:t>
            </a:r>
            <a:endParaRPr kumimoji="0" lang="en-US" altLang="zh-CN" sz="88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2" name="文本框 1"/>
          <p:cNvSpPr txBox="1"/>
          <p:nvPr/>
        </p:nvSpPr>
        <p:spPr>
          <a:xfrm>
            <a:off x="934085" y="3540760"/>
            <a:ext cx="4176395" cy="460375"/>
          </a:xfrm>
          <a:prstGeom prst="rect">
            <a:avLst/>
          </a:prstGeom>
          <a:noFill/>
        </p:spPr>
        <p:txBody>
          <a:bodyPr wrap="square" rtlCol="0">
            <a:spAutoFit/>
          </a:bodyPr>
          <a:lstStyle/>
          <a:p>
            <a:pPr marL="0" marR="0" lvl="0" indent="0" algn="dist" defTabSz="914400" rtl="0" eaLnBrk="1" fontAlgn="auto" latinLnBrk="0" hangingPunct="1">
              <a:lnSpc>
                <a:spcPct val="100000"/>
              </a:lnSpc>
              <a:spcBef>
                <a:spcPts val="0"/>
              </a:spcBef>
              <a:spcAft>
                <a:spcPts val="0"/>
              </a:spcAft>
              <a:buClrTx/>
              <a:buSzTx/>
              <a:buFontTx/>
              <a:buNone/>
              <a:defRPr/>
            </a:pPr>
            <a:r>
              <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rPr>
              <a:t>谢谢观看</a:t>
            </a:r>
            <a:endParaRPr kumimoji="0" lang="zh-CN" altLang="en-US" sz="2400" b="0" i="0" u="none" strike="noStrike" kern="1200" cap="none" spc="0" normalizeH="0" baseline="0" noProof="0">
              <a:ln>
                <a:noFill/>
              </a:ln>
              <a:solidFill>
                <a:srgbClr val="383987"/>
              </a:solidFill>
              <a:effectLst/>
              <a:uLnTx/>
              <a:uFillTx/>
              <a:latin typeface="微软雅黑" panose="020B0503020204020204" charset="-122"/>
              <a:ea typeface="微软雅黑" panose="020B0503020204020204" charset="-122"/>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descr="1"/>
          <p:cNvPicPr>
            <a:picLocks noChangeAspect="1"/>
          </p:cNvPicPr>
          <p:nvPr/>
        </p:nvPicPr>
        <p:blipFill>
          <a:blip r:embed="rId1"/>
          <a:stretch>
            <a:fillRect/>
          </a:stretch>
        </p:blipFill>
        <p:spPr>
          <a:xfrm>
            <a:off x="4745355" y="-588645"/>
            <a:ext cx="12060555" cy="8474075"/>
          </a:xfrm>
          <a:prstGeom prst="rect">
            <a:avLst/>
          </a:prstGeom>
        </p:spPr>
      </p:pic>
      <p:sp>
        <p:nvSpPr>
          <p:cNvPr id="5" name="文本框 4"/>
          <p:cNvSpPr txBox="1"/>
          <p:nvPr/>
        </p:nvSpPr>
        <p:spPr>
          <a:xfrm>
            <a:off x="1038225" y="1470025"/>
            <a:ext cx="2301875" cy="18611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rPr>
              <a:t>01</a:t>
            </a:r>
            <a:endParaRPr kumimoji="0" lang="en-US" altLang="zh-CN" sz="11500" b="0" i="0" u="none" strike="noStrike" kern="1200" cap="none" spc="0" normalizeH="0" baseline="0" noProof="0" dirty="0">
              <a:ln>
                <a:solidFill>
                  <a:srgbClr val="383987"/>
                </a:solidFill>
              </a:ln>
              <a:noFill/>
              <a:effectLst/>
              <a:uLnTx/>
              <a:uFillTx/>
              <a:latin typeface="Agency FB" panose="020B0503020202020204" pitchFamily="34" charset="0"/>
              <a:ea typeface="宋体" panose="02010600030101010101" pitchFamily="2" charset="-122"/>
              <a:cs typeface="+mn-cs"/>
            </a:endParaRPr>
          </a:p>
        </p:txBody>
      </p:sp>
      <p:sp>
        <p:nvSpPr>
          <p:cNvPr id="6" name="文本框 5"/>
          <p:cNvSpPr txBox="1"/>
          <p:nvPr/>
        </p:nvSpPr>
        <p:spPr>
          <a:xfrm>
            <a:off x="1265555" y="3049270"/>
            <a:ext cx="9890125" cy="777240"/>
          </a:xfrm>
          <a:prstGeom prst="rect">
            <a:avLst/>
          </a:prstGeom>
          <a:noFill/>
        </p:spPr>
        <p:txBody>
          <a:bodyPr wrap="square" rtlCol="0">
            <a:no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3600" dirty="0">
                <a:solidFill>
                  <a:srgbClr val="383987"/>
                </a:solidFill>
                <a:latin typeface="微软雅黑" panose="020B0503020204020204" charset="-122"/>
                <a:ea typeface="微软雅黑" panose="020B0503020204020204" charset="-122"/>
                <a:sym typeface="+mn-ea"/>
              </a:rPr>
              <a:t>Object Detection in 20 Years:A Survey</a:t>
            </a:r>
            <a:endParaRPr lang="en-US" altLang="zh-CN" sz="3600" dirty="0">
              <a:solidFill>
                <a:srgbClr val="383987"/>
              </a:solidFill>
              <a:latin typeface="微软雅黑" panose="020B0503020204020204" charset="-122"/>
              <a:ea typeface="微软雅黑" panose="020B0503020204020204" charset="-122"/>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1033780" cy="398780"/>
          </a:xfrm>
          <a:prstGeom prst="rect">
            <a:avLst/>
          </a:prstGeom>
          <a:noFill/>
        </p:spPr>
        <p:txBody>
          <a:bodyPr wrap="none" rtlCol="0">
            <a:spAutoFit/>
          </a:bodyPr>
          <a:lstStyle/>
          <a:p>
            <a:pPr marL="342900" indent="-342900">
              <a:buFont typeface="Wingdings" panose="05000000000000000000" charset="0"/>
              <a:buChar char="n"/>
            </a:pPr>
            <a:r>
              <a:rPr lang="zh-CN" altLang="en-US" sz="2000" b="1" dirty="0">
                <a:latin typeface="微软雅黑" panose="020B0503020204020204" charset="-122"/>
                <a:ea typeface="微软雅黑" panose="020B0503020204020204" charset="-122"/>
              </a:rPr>
              <a:t>概述</a:t>
            </a:r>
            <a:endParaRPr lang="zh-CN" altLang="en-US" sz="2000" b="1" dirty="0"/>
          </a:p>
        </p:txBody>
      </p:sp>
      <p:sp>
        <p:nvSpPr>
          <p:cNvPr id="7" name="文本框 6"/>
          <p:cNvSpPr txBox="1"/>
          <p:nvPr/>
        </p:nvSpPr>
        <p:spPr>
          <a:xfrm>
            <a:off x="724535" y="1323340"/>
            <a:ext cx="2247900" cy="410845"/>
          </a:xfrm>
          <a:prstGeom prst="rect">
            <a:avLst/>
          </a:prstGeom>
          <a:noFill/>
        </p:spPr>
        <p:txBody>
          <a:bodyPr wrap="square">
            <a:noAutofit/>
          </a:bodyPr>
          <a:lstStyle/>
          <a:p>
            <a:pPr algn="l" fontAlgn="auto">
              <a:lnSpc>
                <a:spcPts val="2200"/>
              </a:lnSpc>
              <a:buClrTx/>
              <a:buSzTx/>
              <a:buNone/>
            </a:pPr>
            <a:endParaRPr lang="zh-CN" altLang="en-US" sz="1600" dirty="0">
              <a:latin typeface="微软雅黑" panose="020B0503020204020204" charset="-122"/>
              <a:ea typeface="微软雅黑" panose="020B0503020204020204" charset="-122"/>
            </a:endParaRPr>
          </a:p>
        </p:txBody>
      </p:sp>
      <p:sp>
        <p:nvSpPr>
          <p:cNvPr id="3" name="矩形 2"/>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5" name="文本框 4"/>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现有大方向：</a:t>
            </a:r>
            <a:endParaRPr lang="en-US" altLang="zh-CN" b="1" dirty="0">
              <a:latin typeface="微软雅黑" panose="020B0503020204020204" charset="-122"/>
              <a:ea typeface="微软雅黑" panose="020B0503020204020204" charset="-122"/>
            </a:endParaRPr>
          </a:p>
        </p:txBody>
      </p:sp>
      <p:sp>
        <p:nvSpPr>
          <p:cNvPr id="8" name="文本框 7"/>
          <p:cNvSpPr txBox="1"/>
          <p:nvPr/>
        </p:nvSpPr>
        <p:spPr>
          <a:xfrm>
            <a:off x="979170" y="1513840"/>
            <a:ext cx="4022725" cy="1915795"/>
          </a:xfrm>
          <a:prstGeom prst="rect">
            <a:avLst/>
          </a:prstGeom>
          <a:noFill/>
        </p:spPr>
        <p:txBody>
          <a:bodyPr wrap="square" rtlCol="0">
            <a:noAutofit/>
          </a:bodyPr>
          <a:p>
            <a:r>
              <a:rPr lang="en-US" altLang="zh-CN"/>
              <a:t>1.</a:t>
            </a:r>
            <a:r>
              <a:rPr lang="zh-CN" altLang="en-US"/>
              <a:t>目标检测器模型</a:t>
            </a:r>
            <a:endParaRPr lang="zh-CN" altLang="en-US"/>
          </a:p>
          <a:p>
            <a:r>
              <a:rPr lang="en-US" altLang="zh-CN"/>
              <a:t>2.</a:t>
            </a:r>
            <a:r>
              <a:rPr lang="zh-CN" altLang="en-US"/>
              <a:t>数据集和测评指标</a:t>
            </a:r>
            <a:endParaRPr lang="zh-CN" altLang="en-US"/>
          </a:p>
          <a:p>
            <a:r>
              <a:rPr lang="en-US" altLang="zh-CN"/>
              <a:t>3.</a:t>
            </a:r>
            <a:r>
              <a:rPr lang="zh-CN" altLang="en-US"/>
              <a:t>目标检测特殊技术：</a:t>
            </a:r>
            <a:endParaRPr lang="zh-CN" altLang="en-US"/>
          </a:p>
          <a:p>
            <a:pPr indent="457200"/>
            <a:r>
              <a:rPr lang="en-US" altLang="zh-CN"/>
              <a:t>3.1语境启动的技术	</a:t>
            </a:r>
            <a:endParaRPr lang="en-US" altLang="zh-CN"/>
          </a:p>
          <a:p>
            <a:pPr indent="457200"/>
            <a:r>
              <a:rPr lang="en-US" altLang="zh-CN">
                <a:sym typeface="+mn-ea"/>
              </a:rPr>
              <a:t>3.2</a:t>
            </a:r>
            <a:r>
              <a:rPr lang="zh-CN" altLang="en-US">
                <a:sym typeface="+mn-ea"/>
              </a:rPr>
              <a:t>多尺度技术</a:t>
            </a:r>
            <a:endParaRPr lang="zh-CN" altLang="en-US"/>
          </a:p>
          <a:p>
            <a:pPr indent="457200"/>
            <a:r>
              <a:rPr lang="en-US" altLang="zh-CN"/>
              <a:t>3.3</a:t>
            </a:r>
            <a:r>
              <a:rPr lang="zh-CN" altLang="en-US"/>
              <a:t>难例挖掘</a:t>
            </a:r>
            <a:endParaRPr lang="zh-CN" altLang="en-US"/>
          </a:p>
          <a:p>
            <a:pPr indent="457200"/>
            <a:r>
              <a:rPr lang="en-US" altLang="zh-CN"/>
              <a:t>3.4</a:t>
            </a:r>
            <a:r>
              <a:rPr lang="zh-CN" altLang="en-US"/>
              <a:t>非极大抑制</a:t>
            </a:r>
            <a:endParaRPr lang="zh-CN" altLang="en-US"/>
          </a:p>
          <a:p>
            <a:pPr indent="457200"/>
            <a:endParaRPr lang="zh-CN" altLang="en-US"/>
          </a:p>
          <a:p>
            <a:pPr indent="457200"/>
            <a:endParaRPr lang="zh-CN" altLang="en-US"/>
          </a:p>
        </p:txBody>
      </p:sp>
      <p:sp>
        <p:nvSpPr>
          <p:cNvPr id="10" name="文本框 9"/>
          <p:cNvSpPr txBox="1"/>
          <p:nvPr/>
        </p:nvSpPr>
        <p:spPr>
          <a:xfrm>
            <a:off x="979170" y="3521710"/>
            <a:ext cx="4022725" cy="1915795"/>
          </a:xfrm>
          <a:prstGeom prst="rect">
            <a:avLst/>
          </a:prstGeom>
          <a:noFill/>
        </p:spPr>
        <p:txBody>
          <a:bodyPr wrap="square" rtlCol="0">
            <a:noAutofit/>
          </a:bodyPr>
          <a:p>
            <a:r>
              <a:rPr lang="en-US" altLang="zh-CN"/>
              <a:t>4.</a:t>
            </a:r>
            <a:r>
              <a:rPr lang="zh-CN" altLang="en-US"/>
              <a:t>检测加速</a:t>
            </a:r>
            <a:endParaRPr lang="zh-CN" altLang="en-US"/>
          </a:p>
          <a:p>
            <a:endParaRPr lang="zh-CN"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303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目标检测器模型</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2" name="图片 1"/>
          <p:cNvPicPr>
            <a:picLocks noChangeAspect="1"/>
          </p:cNvPicPr>
          <p:nvPr/>
        </p:nvPicPr>
        <p:blipFill>
          <a:blip r:embed="rId2"/>
          <a:stretch>
            <a:fillRect/>
          </a:stretch>
        </p:blipFill>
        <p:spPr>
          <a:xfrm>
            <a:off x="106680" y="1000760"/>
            <a:ext cx="6407150" cy="3284855"/>
          </a:xfrm>
          <a:prstGeom prst="rect">
            <a:avLst/>
          </a:prstGeom>
        </p:spPr>
      </p:pic>
      <p:sp>
        <p:nvSpPr>
          <p:cNvPr id="4" name="图文框 3"/>
          <p:cNvSpPr/>
          <p:nvPr/>
        </p:nvSpPr>
        <p:spPr>
          <a:xfrm>
            <a:off x="5252085" y="2155825"/>
            <a:ext cx="1068070" cy="241935"/>
          </a:xfrm>
          <a:prstGeom prst="frame">
            <a:avLst/>
          </a:prstGeom>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solidFill>
                <a:schemeClr val="tx1"/>
              </a:solidFill>
            </a:endParaRPr>
          </a:p>
        </p:txBody>
      </p:sp>
      <p:sp>
        <p:nvSpPr>
          <p:cNvPr id="7" name="文本框 6"/>
          <p:cNvSpPr txBox="1"/>
          <p:nvPr/>
        </p:nvSpPr>
        <p:spPr>
          <a:xfrm>
            <a:off x="6842760" y="1356360"/>
            <a:ext cx="5144770" cy="329184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基于现有的模型或者新开发的模型进行模型的开发或者修改迭代</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两阶段检测器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高精度但是慢</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单阶段检测器</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快但是精度相对低</a:t>
            </a:r>
            <a:endParaRPr lang="zh-CN" altLang="en-US" sz="1600" dirty="0">
              <a:latin typeface="微软雅黑" panose="020B0503020204020204" charset="-122"/>
              <a:ea typeface="微软雅黑" panose="020B0503020204020204" charset="-122"/>
            </a:endParaRPr>
          </a:p>
          <a:p>
            <a:pPr lvl="2" indent="0" algn="l">
              <a:buClrTx/>
              <a:buSzTx/>
              <a:buFont typeface="Arial" panose="020B0604020202020204" pitchFamily="34" charset="0"/>
              <a:buNone/>
            </a:pPr>
            <a:endParaRPr lang="zh-CN" altLang="en-US" sz="1600" dirty="0">
              <a:latin typeface="微软雅黑" panose="020B0503020204020204" charset="-122"/>
              <a:ea typeface="微软雅黑" panose="020B0503020204020204" charset="-122"/>
            </a:endParaRPr>
          </a:p>
          <a:p>
            <a:pPr marL="285750" lvl="0" indent="-285750" algn="l">
              <a:buClrTx/>
              <a:buSzTx/>
              <a:buFont typeface="Arial" panose="020B0604020202020204" pitchFamily="34" charset="0"/>
              <a:buChar char="•"/>
            </a:pPr>
            <a:r>
              <a:rPr lang="zh-CN" altLang="en-US" sz="1600" b="1" dirty="0">
                <a:solidFill>
                  <a:schemeClr val="tx1"/>
                </a:solidFill>
                <a:latin typeface="微软雅黑" panose="020B0503020204020204" charset="-122"/>
                <a:ea typeface="微软雅黑" panose="020B0503020204020204" charset="-122"/>
              </a:rPr>
              <a:t>可研究内容</a:t>
            </a:r>
            <a:r>
              <a:rPr lang="zh-CN" altLang="en-US" sz="1600" dirty="0">
                <a:solidFill>
                  <a:schemeClr val="tx1"/>
                </a:solidFill>
                <a:latin typeface="微软雅黑" panose="020B0503020204020204" charset="-122"/>
                <a:ea typeface="微软雅黑" panose="020B0503020204020204" charset="-122"/>
              </a:rPr>
              <a:t>：</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小目标检测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模型修改迭代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模型的跨模态</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模型的泛化能力</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数据集和测评指标</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pic>
        <p:nvPicPr>
          <p:cNvPr id="5" name="图片 4"/>
          <p:cNvPicPr>
            <a:picLocks noChangeAspect="1"/>
          </p:cNvPicPr>
          <p:nvPr/>
        </p:nvPicPr>
        <p:blipFill>
          <a:blip r:embed="rId2"/>
          <a:stretch>
            <a:fillRect/>
          </a:stretch>
        </p:blipFill>
        <p:spPr>
          <a:xfrm>
            <a:off x="214630" y="1630680"/>
            <a:ext cx="7633335" cy="2054225"/>
          </a:xfrm>
          <a:prstGeom prst="rect">
            <a:avLst/>
          </a:prstGeom>
        </p:spPr>
      </p:pic>
      <p:sp>
        <p:nvSpPr>
          <p:cNvPr id="7" name="文本框 6"/>
          <p:cNvSpPr txBox="1"/>
          <p:nvPr>
            <p:custDataLst>
              <p:tags r:id="rId3"/>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数据集：</a:t>
            </a:r>
            <a:endParaRPr lang="en-US" altLang="zh-CN" b="1" dirty="0">
              <a:latin typeface="微软雅黑" panose="020B0503020204020204" charset="-122"/>
              <a:ea typeface="微软雅黑" panose="020B0503020204020204" charset="-122"/>
            </a:endParaRPr>
          </a:p>
        </p:txBody>
      </p:sp>
      <p:sp>
        <p:nvSpPr>
          <p:cNvPr id="9" name="文本框 8"/>
          <p:cNvSpPr txBox="1"/>
          <p:nvPr>
            <p:custDataLst>
              <p:tags r:id="rId4"/>
            </p:custDataLst>
          </p:nvPr>
        </p:nvSpPr>
        <p:spPr>
          <a:xfrm>
            <a:off x="455295" y="383667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测评指标：</a:t>
            </a:r>
            <a:endParaRPr lang="en-US" altLang="zh-CN" b="1" dirty="0">
              <a:latin typeface="微软雅黑" panose="020B0503020204020204" charset="-122"/>
              <a:ea typeface="微软雅黑" panose="020B0503020204020204" charset="-122"/>
            </a:endParaRPr>
          </a:p>
        </p:txBody>
      </p:sp>
      <p:pic>
        <p:nvPicPr>
          <p:cNvPr id="10" name="图片 9"/>
          <p:cNvPicPr>
            <a:picLocks noChangeAspect="1"/>
          </p:cNvPicPr>
          <p:nvPr/>
        </p:nvPicPr>
        <p:blipFill>
          <a:blip r:embed="rId5"/>
          <a:stretch>
            <a:fillRect/>
          </a:stretch>
        </p:blipFill>
        <p:spPr>
          <a:xfrm>
            <a:off x="455295" y="4314825"/>
            <a:ext cx="6186170" cy="2078990"/>
          </a:xfrm>
          <a:prstGeom prst="rect">
            <a:avLst/>
          </a:prstGeom>
        </p:spPr>
      </p:pic>
      <p:sp>
        <p:nvSpPr>
          <p:cNvPr id="12" name="文本框 11"/>
          <p:cNvSpPr txBox="1"/>
          <p:nvPr/>
        </p:nvSpPr>
        <p:spPr>
          <a:xfrm>
            <a:off x="7644765" y="601980"/>
            <a:ext cx="4294505" cy="279971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可以对数据集进行分析、结合、或者提出新的数据集</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sz="1600" dirty="0">
                <a:latin typeface="微软雅黑" panose="020B0503020204020204" charset="-122"/>
                <a:ea typeface="微软雅黑" panose="020B0503020204020204" charset="-122"/>
              </a:rPr>
              <a:t>介绍新的数据集</a:t>
            </a:r>
            <a:r>
              <a:rPr lang="en-US" altLang="zh-CN" sz="1600" dirty="0">
                <a:latin typeface="微软雅黑" panose="020B0503020204020204" charset="-122"/>
                <a:ea typeface="微软雅黑" panose="020B0503020204020204" charset="-122"/>
              </a:rPr>
              <a:t>--</a:t>
            </a:r>
            <a:r>
              <a:rPr lang="zh-CN" altLang="en-US" sz="1600">
                <a:sym typeface="+mn-ea"/>
              </a:rPr>
              <a:t>Objects365: A Large-scale, High-quality Dataset for Object Detection</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整合现有的数据集</a:t>
            </a:r>
            <a:r>
              <a:rPr lang="en-US" altLang="zh-CN" sz="1600" dirty="0">
                <a:latin typeface="微软雅黑" panose="020B0503020204020204" charset="-122"/>
                <a:ea typeface="微软雅黑" panose="020B0503020204020204" charset="-122"/>
              </a:rPr>
              <a:t>--</a:t>
            </a:r>
            <a:r>
              <a:rPr lang="zh-CN" altLang="en-US" sz="1600">
                <a:sym typeface="+mn-ea"/>
              </a:rPr>
              <a:t>Detection Hub: Unifying Object Detection Datasets via Query Adaptation on Language Embedding</a:t>
            </a:r>
            <a:endParaRPr lang="zh-CN" altLang="en-US" sz="1600" dirty="0">
              <a:solidFill>
                <a:schemeClr val="tx1"/>
              </a:solidFill>
              <a:latin typeface="微软雅黑" panose="020B0503020204020204" charset="-122"/>
              <a:ea typeface="微软雅黑" panose="020B0503020204020204" charset="-122"/>
            </a:endParaRPr>
          </a:p>
        </p:txBody>
      </p:sp>
      <p:sp>
        <p:nvSpPr>
          <p:cNvPr id="14" name="文本框 13"/>
          <p:cNvSpPr txBox="1"/>
          <p:nvPr/>
        </p:nvSpPr>
        <p:spPr>
          <a:xfrm>
            <a:off x="7148830" y="3566160"/>
            <a:ext cx="4496435" cy="304609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对模型在数据集的测评之后的效果评估</a:t>
            </a:r>
            <a:endParaRPr lang="zh-CN" altLang="en-US" sz="1600" b="1"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sym typeface="+mn-ea"/>
              </a:rPr>
              <a:t>介绍（评估）测评指标</a:t>
            </a:r>
            <a:r>
              <a:rPr lang="en-US" altLang="zh-CN" sz="1600" dirty="0">
                <a:latin typeface="微软雅黑" panose="020B0503020204020204" charset="-122"/>
                <a:ea typeface="微软雅黑" panose="020B0503020204020204" charset="-122"/>
              </a:rPr>
              <a:t>--</a:t>
            </a:r>
            <a:r>
              <a:rPr lang="zh-CN" altLang="en-US" sz="1600">
                <a:sym typeface="+mn-ea"/>
              </a:rPr>
              <a:t>A Survey on Performance Metrics for</a:t>
            </a:r>
            <a:endParaRPr lang="zh-CN" altLang="en-US" sz="1600"/>
          </a:p>
          <a:p>
            <a:pPr marL="742950" lvl="1" indent="-285750" algn="l">
              <a:buClrTx/>
              <a:buSzTx/>
              <a:buFont typeface="Arial" panose="020B0604020202020204" pitchFamily="34" charset="0"/>
              <a:buChar char="•"/>
            </a:pPr>
            <a:r>
              <a:rPr lang="zh-CN" altLang="en-US" sz="1600">
                <a:sym typeface="+mn-ea"/>
              </a:rPr>
              <a:t>Object-Detection Algorithms</a:t>
            </a:r>
            <a:endParaRPr lang="zh-CN" altLang="en-US" sz="1600"/>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跨领域评估</a:t>
            </a:r>
            <a:r>
              <a:rPr lang="en-US" altLang="zh-CN" sz="1600" dirty="0">
                <a:latin typeface="微软雅黑" panose="020B0503020204020204" charset="-122"/>
                <a:ea typeface="微软雅黑" panose="020B0503020204020204" charset="-122"/>
              </a:rPr>
              <a:t>--</a:t>
            </a:r>
            <a:r>
              <a:rPr lang="zh-CN" altLang="en-US" sz="1600"/>
              <a:t>Domain Adaptive Object Detection via Gradient Detach Based Stacked Complementary Losses</a:t>
            </a:r>
            <a:r>
              <a:rPr lang="en-US" altLang="zh-CN" sz="1600"/>
              <a:t> </a:t>
            </a:r>
            <a:r>
              <a:rPr lang="zh-CN" altLang="en-US" sz="1600"/>
              <a:t>提高测评指标对不同数据集的测评能力</a:t>
            </a:r>
            <a:endParaRPr lang="en-US" altLang="zh-CN"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多维度评估，结合精度、测评速度、鲁棒性等等</a:t>
            </a:r>
            <a:endParaRPr lang="en-US" altLang="zh-CN"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多尺度检测：</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455295" y="1550035"/>
            <a:ext cx="5122545" cy="2485390"/>
          </a:xfrm>
          <a:prstGeom prst="rect">
            <a:avLst/>
          </a:prstGeom>
        </p:spPr>
      </p:pic>
      <p:sp>
        <p:nvSpPr>
          <p:cNvPr id="5" name="文本框 4"/>
          <p:cNvSpPr txBox="1"/>
          <p:nvPr>
            <p:custDataLst>
              <p:tags r:id="rId4"/>
            </p:custDataLst>
          </p:nvPr>
        </p:nvSpPr>
        <p:spPr>
          <a:xfrm>
            <a:off x="582295" y="3884930"/>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语境启动：</a:t>
            </a:r>
            <a:endParaRPr lang="en-US" altLang="zh-CN" b="1" dirty="0">
              <a:latin typeface="微软雅黑" panose="020B0503020204020204" charset="-122"/>
              <a:ea typeface="微软雅黑" panose="020B0503020204020204" charset="-122"/>
            </a:endParaRPr>
          </a:p>
        </p:txBody>
      </p:sp>
      <p:pic>
        <p:nvPicPr>
          <p:cNvPr id="8" name="图片 7"/>
          <p:cNvPicPr>
            <a:picLocks noChangeAspect="1"/>
          </p:cNvPicPr>
          <p:nvPr/>
        </p:nvPicPr>
        <p:blipFill>
          <a:blip r:embed="rId5"/>
          <a:stretch>
            <a:fillRect/>
          </a:stretch>
        </p:blipFill>
        <p:spPr>
          <a:xfrm>
            <a:off x="455295" y="4391660"/>
            <a:ext cx="5743575" cy="2389505"/>
          </a:xfrm>
          <a:prstGeom prst="rect">
            <a:avLst/>
          </a:prstGeom>
        </p:spPr>
      </p:pic>
      <p:sp>
        <p:nvSpPr>
          <p:cNvPr id="12" name="文本框 11"/>
          <p:cNvSpPr txBox="1"/>
          <p:nvPr/>
        </p:nvSpPr>
        <p:spPr>
          <a:xfrm>
            <a:off x="6412865" y="1550035"/>
            <a:ext cx="4294505" cy="2306955"/>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解决检测目标大小比例不同的问题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对象提议：预先计算好候选窗口</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深度回归</a:t>
            </a:r>
            <a:r>
              <a:rPr lang="en-US" altLang="zh-CN" sz="1600" dirty="0">
                <a:solidFill>
                  <a:schemeClr val="tx1"/>
                </a:solidFill>
                <a:latin typeface="微软雅黑" panose="020B0503020204020204" charset="-122"/>
                <a:ea typeface="微软雅黑" panose="020B0503020204020204" charset="-122"/>
              </a:rPr>
              <a:t>+</a:t>
            </a:r>
            <a:r>
              <a:rPr lang="zh-CN" altLang="en-US" sz="1600" dirty="0">
                <a:solidFill>
                  <a:schemeClr val="tx1"/>
                </a:solidFill>
                <a:latin typeface="微软雅黑" panose="020B0503020204020204" charset="-122"/>
                <a:ea typeface="微软雅黑" panose="020B0503020204020204" charset="-122"/>
              </a:rPr>
              <a:t>无锚点检测：深度回归预测边界框的坐标</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多参考/多分辨率检测：定义一组参考，在图像的每个位置锚定(包括框和点)，然后根据这些参考预测检测框。</a:t>
            </a:r>
            <a:endParaRPr lang="zh-CN" altLang="en-US" sz="1600" dirty="0">
              <a:solidFill>
                <a:schemeClr val="tx1"/>
              </a:solidFill>
              <a:latin typeface="微软雅黑" panose="020B0503020204020204" charset="-122"/>
              <a:ea typeface="微软雅黑" panose="020B0503020204020204" charset="-122"/>
            </a:endParaRPr>
          </a:p>
        </p:txBody>
      </p:sp>
      <p:sp>
        <p:nvSpPr>
          <p:cNvPr id="9" name="文本框 8"/>
          <p:cNvSpPr txBox="1"/>
          <p:nvPr/>
        </p:nvSpPr>
        <p:spPr>
          <a:xfrm>
            <a:off x="6496050" y="403542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模拟人识别物体的方式</a:t>
            </a:r>
            <a:r>
              <a:rPr lang="en-US" altLang="zh-CN" sz="1600" dirty="0">
                <a:latin typeface="微软雅黑" panose="020B0503020204020204" charset="-122"/>
                <a:ea typeface="微软雅黑" panose="020B0503020204020204" charset="-122"/>
              </a:rPr>
              <a:t>--“</a:t>
            </a:r>
            <a:r>
              <a:rPr lang="zh-CN" altLang="en-US" sz="1600" dirty="0">
                <a:latin typeface="微软雅黑" panose="020B0503020204020204" charset="-122"/>
                <a:ea typeface="微软雅黑" panose="020B0503020204020204" charset="-122"/>
              </a:rPr>
              <a:t>通过环境来辅助识别</a:t>
            </a:r>
            <a:r>
              <a:rPr lang="en-US" altLang="zh-CN"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全局上下文检测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本地信息检测</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上下文交互</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难例挖掘：</a:t>
            </a:r>
            <a:endParaRPr lang="en-US" altLang="zh-CN" b="1" dirty="0">
              <a:latin typeface="微软雅黑" panose="020B0503020204020204" charset="-122"/>
              <a:ea typeface="微软雅黑" panose="020B0503020204020204" charset="-122"/>
            </a:endParaRPr>
          </a:p>
        </p:txBody>
      </p:sp>
      <p:pic>
        <p:nvPicPr>
          <p:cNvPr id="3" name="图片 2"/>
          <p:cNvPicPr>
            <a:picLocks noChangeAspect="1"/>
          </p:cNvPicPr>
          <p:nvPr/>
        </p:nvPicPr>
        <p:blipFill>
          <a:blip r:embed="rId3"/>
          <a:stretch>
            <a:fillRect/>
          </a:stretch>
        </p:blipFill>
        <p:spPr>
          <a:xfrm>
            <a:off x="630555" y="1478915"/>
            <a:ext cx="6341745" cy="2348865"/>
          </a:xfrm>
          <a:prstGeom prst="rect">
            <a:avLst/>
          </a:prstGeom>
        </p:spPr>
      </p:pic>
      <p:sp>
        <p:nvSpPr>
          <p:cNvPr id="9" name="文本框 8"/>
          <p:cNvSpPr txBox="1"/>
          <p:nvPr/>
        </p:nvSpPr>
        <p:spPr>
          <a:xfrm>
            <a:off x="7329170" y="1379855"/>
            <a:ext cx="4294505" cy="156845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解决不平衡问题，筛选掉大量的简单否定的内容</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Bootstrap</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基于深度学习的难例挖掘</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文本框 12"/>
          <p:cNvSpPr txBox="1"/>
          <p:nvPr/>
        </p:nvSpPr>
        <p:spPr>
          <a:xfrm>
            <a:off x="106466" y="601786"/>
            <a:ext cx="2557780" cy="398780"/>
          </a:xfrm>
          <a:prstGeom prst="rect">
            <a:avLst/>
          </a:prstGeom>
          <a:noFill/>
        </p:spPr>
        <p:txBody>
          <a:bodyPr wrap="none" rtlCol="0">
            <a:spAutoFit/>
          </a:bodyPr>
          <a:lstStyle/>
          <a:p>
            <a:pPr marL="342900" indent="-342900" algn="l">
              <a:buFont typeface="Wingdings" panose="05000000000000000000" charset="0"/>
              <a:buChar char="n"/>
            </a:pPr>
            <a:r>
              <a:rPr lang="zh-CN" altLang="en-US" sz="2000" b="1" dirty="0">
                <a:latin typeface="微软雅黑" panose="020B0503020204020204" charset="-122"/>
                <a:ea typeface="微软雅黑" panose="020B0503020204020204" charset="-122"/>
                <a:sym typeface="+mn-ea"/>
              </a:rPr>
              <a:t>目标</a:t>
            </a:r>
            <a:r>
              <a:rPr lang="zh-CN" altLang="en-US" sz="2000" b="1" dirty="0">
                <a:latin typeface="微软雅黑" panose="020B0503020204020204" charset="-122"/>
                <a:ea typeface="微软雅黑" panose="020B0503020204020204" charset="-122"/>
                <a:sym typeface="+mn-ea"/>
              </a:rPr>
              <a:t>检测特殊技术</a:t>
            </a:r>
            <a:endParaRPr lang="zh-CN" altLang="en-US" sz="2000" b="1" dirty="0">
              <a:latin typeface="微软雅黑" panose="020B0503020204020204" charset="-122"/>
              <a:ea typeface="微软雅黑" panose="020B0503020204020204" charset="-122"/>
            </a:endParaRPr>
          </a:p>
        </p:txBody>
      </p:sp>
      <p:sp>
        <p:nvSpPr>
          <p:cNvPr id="6" name="矩形 5"/>
          <p:cNvSpPr/>
          <p:nvPr>
            <p:custDataLst>
              <p:tags r:id="rId1"/>
            </p:custDataLst>
          </p:nvPr>
        </p:nvSpPr>
        <p:spPr>
          <a:xfrm>
            <a:off x="-6350" y="0"/>
            <a:ext cx="12198350" cy="540000"/>
          </a:xfrm>
          <a:prstGeom prst="rect">
            <a:avLst/>
          </a:prstGeom>
          <a:solidFill>
            <a:srgbClr val="A099C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800" dirty="0">
                <a:effectLst/>
                <a:latin typeface="微软雅黑" panose="020B0503020204020204" charset="-122"/>
                <a:ea typeface="微软雅黑" panose="020B0503020204020204" charset="-122"/>
              </a:rPr>
              <a:t>1.</a:t>
            </a:r>
            <a:r>
              <a:rPr lang="en-US" altLang="zh-CN" dirty="0">
                <a:effectLst/>
                <a:latin typeface="微软雅黑" panose="020B0503020204020204" charset="-122"/>
                <a:ea typeface="微软雅黑" panose="020B0503020204020204" charset="-122"/>
                <a:sym typeface="+mn-ea"/>
              </a:rPr>
              <a:t>Object Detection in 20 Years:A Survey</a:t>
            </a:r>
            <a:endParaRPr lang="en-US" altLang="zh-CN" dirty="0">
              <a:effectLst/>
              <a:latin typeface="微软雅黑" panose="020B0503020204020204" charset="-122"/>
              <a:ea typeface="微软雅黑" panose="020B0503020204020204" charset="-122"/>
            </a:endParaRPr>
          </a:p>
        </p:txBody>
      </p:sp>
      <p:sp>
        <p:nvSpPr>
          <p:cNvPr id="7" name="文本框 6"/>
          <p:cNvSpPr txBox="1"/>
          <p:nvPr>
            <p:custDataLst>
              <p:tags r:id="rId2"/>
            </p:custDataLst>
          </p:nvPr>
        </p:nvSpPr>
        <p:spPr>
          <a:xfrm>
            <a:off x="455295" y="972185"/>
            <a:ext cx="1725930" cy="506730"/>
          </a:xfrm>
          <a:prstGeom prst="rect">
            <a:avLst/>
          </a:prstGeom>
          <a:noFill/>
        </p:spPr>
        <p:txBody>
          <a:bodyPr wrap="square" rtlCol="0">
            <a:spAutoFit/>
          </a:bodyPr>
          <a:p>
            <a:pPr marL="285750" indent="-285750">
              <a:lnSpc>
                <a:spcPct val="150000"/>
              </a:lnSpc>
              <a:buFont typeface="Wingdings" panose="05000000000000000000" charset="0"/>
              <a:buChar char="p"/>
            </a:pPr>
            <a:r>
              <a:rPr lang="zh-CN" altLang="en-US" b="1" dirty="0">
                <a:latin typeface="微软雅黑" panose="020B0503020204020204" charset="-122"/>
                <a:ea typeface="微软雅黑" panose="020B0503020204020204" charset="-122"/>
              </a:rPr>
              <a:t>非极大抑制：</a:t>
            </a:r>
            <a:endParaRPr lang="en-US" altLang="zh-CN" b="1" dirty="0">
              <a:latin typeface="微软雅黑" panose="020B0503020204020204" charset="-122"/>
              <a:ea typeface="微软雅黑" panose="020B0503020204020204" charset="-122"/>
            </a:endParaRPr>
          </a:p>
        </p:txBody>
      </p:sp>
      <p:pic>
        <p:nvPicPr>
          <p:cNvPr id="4" name="图片 3"/>
          <p:cNvPicPr>
            <a:picLocks noChangeAspect="1"/>
          </p:cNvPicPr>
          <p:nvPr/>
        </p:nvPicPr>
        <p:blipFill>
          <a:blip r:embed="rId3"/>
          <a:stretch>
            <a:fillRect/>
          </a:stretch>
        </p:blipFill>
        <p:spPr>
          <a:xfrm>
            <a:off x="398780" y="1478915"/>
            <a:ext cx="7117080" cy="3245485"/>
          </a:xfrm>
          <a:prstGeom prst="rect">
            <a:avLst/>
          </a:prstGeom>
        </p:spPr>
      </p:pic>
      <p:sp>
        <p:nvSpPr>
          <p:cNvPr id="9" name="文本框 8"/>
          <p:cNvSpPr txBox="1"/>
          <p:nvPr/>
        </p:nvSpPr>
        <p:spPr>
          <a:xfrm>
            <a:off x="7665720" y="972185"/>
            <a:ext cx="4294505" cy="1814830"/>
          </a:xfrm>
          <a:prstGeom prst="rect">
            <a:avLst/>
          </a:prstGeom>
          <a:noFill/>
        </p:spPr>
        <p:txBody>
          <a:bodyPr wrap="square" rtlCol="0">
            <a:spAutoFit/>
          </a:bodyPr>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方向内容</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latin typeface="微软雅黑" panose="020B0503020204020204" charset="-122"/>
                <a:ea typeface="微软雅黑" panose="020B0503020204020204" charset="-122"/>
              </a:rPr>
              <a:t>解决相邻的窗口相似度过大的问题</a:t>
            </a:r>
            <a:endParaRPr lang="zh-CN" altLang="en-US" sz="1600" dirty="0">
              <a:latin typeface="微软雅黑" panose="020B0503020204020204" charset="-122"/>
              <a:ea typeface="微软雅黑" panose="020B0503020204020204" charset="-122"/>
            </a:endParaRPr>
          </a:p>
          <a:p>
            <a:pPr marL="285750" indent="-285750" algn="l">
              <a:buClrTx/>
              <a:buSzTx/>
              <a:buFont typeface="Arial" panose="020B0604020202020204" pitchFamily="34" charset="0"/>
              <a:buChar char="•"/>
            </a:pPr>
            <a:r>
              <a:rPr lang="zh-CN" altLang="en-US" sz="1600" b="1" dirty="0">
                <a:latin typeface="微软雅黑" panose="020B0503020204020204" charset="-122"/>
                <a:ea typeface="微软雅黑" panose="020B0503020204020204" charset="-122"/>
              </a:rPr>
              <a:t>主流方向</a:t>
            </a:r>
            <a:r>
              <a:rPr lang="zh-CN" altLang="en-US" sz="1600" dirty="0">
                <a:latin typeface="微软雅黑" panose="020B0503020204020204" charset="-122"/>
                <a:ea typeface="微软雅黑" panose="020B0503020204020204" charset="-122"/>
              </a:rPr>
              <a:t>：</a:t>
            </a:r>
            <a:endParaRPr lang="zh-CN" altLang="en-US" sz="1600" dirty="0">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贪心</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边界框聚合</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基于学习的非极大抑制</a:t>
            </a:r>
            <a:endParaRPr lang="zh-CN" altLang="en-US" sz="1600" dirty="0">
              <a:solidFill>
                <a:schemeClr val="tx1"/>
              </a:solidFill>
              <a:latin typeface="微软雅黑" panose="020B0503020204020204" charset="-122"/>
              <a:ea typeface="微软雅黑" panose="020B0503020204020204" charset="-122"/>
            </a:endParaRPr>
          </a:p>
          <a:p>
            <a:pPr marL="742950" lvl="1" indent="-285750" algn="l">
              <a:buClrTx/>
              <a:buSzTx/>
              <a:buFont typeface="Arial" panose="020B0604020202020204" pitchFamily="34" charset="0"/>
              <a:buChar char="•"/>
            </a:pPr>
            <a:r>
              <a:rPr lang="zh-CN" altLang="en-US" sz="1600" dirty="0">
                <a:solidFill>
                  <a:schemeClr val="tx1"/>
                </a:solidFill>
                <a:latin typeface="微软雅黑" panose="020B0503020204020204" charset="-122"/>
                <a:ea typeface="微软雅黑" panose="020B0503020204020204" charset="-122"/>
              </a:rPr>
              <a:t>完全端到端实现不使用非极大抑制</a:t>
            </a:r>
            <a:endParaRPr lang="zh-CN" altLang="en-US" sz="1600" dirty="0">
              <a:solidFill>
                <a:schemeClr val="tx1"/>
              </a:solidFill>
              <a:latin typeface="微软雅黑" panose="020B0503020204020204" charset="-122"/>
              <a:ea typeface="微软雅黑" panose="020B0503020204020204" charset="-122"/>
            </a:endParaRPr>
          </a:p>
        </p:txBody>
      </p:sp>
    </p:spTree>
  </p:cSld>
  <p:clrMapOvr>
    <a:masterClrMapping/>
  </p:clrMapOvr>
</p:sld>
</file>

<file path=ppt/tags/tag1.xml><?xml version="1.0" encoding="utf-8"?>
<p:tagLst xmlns:p="http://schemas.openxmlformats.org/presentationml/2006/main">
  <p:tag name="KSO_WM_DIAGRAM_VIRTUALLY_FRAME" val="{&quot;height&quot;:130.17354330708662,&quot;left&quot;:238.70267716535432,&quot;top&quot;:116.24960629921259,&quot;width&quot;:665.8}"/>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DIAGRAM_VIRTUALLY_FRAME" val="{&quot;height&quot;:130.17354330708662,&quot;left&quot;:238.70267716535432,&quot;top&quot;:116.24960629921259,&quot;width&quot;:665.8}"/>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DIAGRAM_VIRTUALLY_FRAME" val="{&quot;height&quot;:130.17354330708662,&quot;left&quot;:238.70267716535432,&quot;top&quot;:116.24960629921259,&quot;width&quot;:665.8}"/>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DIAGRAM_VIRTUALLY_FRAME" val="{&quot;height&quot;:130.17354330708662,&quot;left&quot;:238.70267716535432,&quot;top&quot;:116.24960629921259,&quot;width&quot;:665.8}"/>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8.xml><?xml version="1.0" encoding="utf-8"?>
<p:tagLst xmlns:p="http://schemas.openxmlformats.org/presentationml/2006/main">
  <p:tag name="KSO_WM_BEAUTIFY_FLAG" val=""/>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BEAUTIFY_FLAG" val=""/>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60.xml><?xml version="1.0" encoding="utf-8"?>
<p:tagLst xmlns:p="http://schemas.openxmlformats.org/presentationml/2006/main">
  <p:tag name="KSO_WM_BEAUTIFY_FLAG" val=""/>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PP_MARK_KEY" val="c7925d13-95db-4618-ac98-c22196edd7f9"/>
  <p:tag name="COMMONDATA" val="eyJoZGlkIjoiZTg3MzIzMDhlODgyZTlkYzQ0OWY3ZDI2YzlhMjBjMGIifQ=="/>
  <p:tag name="commondata" val="eyJoZGlkIjoiNjRkZDE1MjIxMjM2NmMxYzY5Y2M3N2FjNDEyZThkY2QifQ=="/>
</p:tagLst>
</file>

<file path=ppt/tags/tag7.xml><?xml version="1.0" encoding="utf-8"?>
<p:tagLst xmlns:p="http://schemas.openxmlformats.org/presentationml/2006/main">
  <p:tag name="KSO_WM_DIAGRAM_VIRTUALLY_FRAME" val="{&quot;height&quot;:130.17354330708662,&quot;left&quot;:238.70267716535432,&quot;top&quot;:116.24960629921259,&quot;width&quot;:665.8}"/>
</p:tagLst>
</file>

<file path=ppt/tags/tag8.xml><?xml version="1.0" encoding="utf-8"?>
<p:tagLst xmlns:p="http://schemas.openxmlformats.org/presentationml/2006/main">
  <p:tag name="KSO_WM_BEAUTIFY_FLAG" val=""/>
  <p:tag name="KSO_WM_DIAGRAM_VIRTUALLY_FRAME" val="{&quot;height&quot;:130.17354330708662,&quot;left&quot;:238.70267716535432,&quot;top&quot;:116.24960629921259,&quot;width&quot;:665.8}"/>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4425</Words>
  <Application>WPS 演示</Application>
  <PresentationFormat>宽屏</PresentationFormat>
  <Paragraphs>384</Paragraphs>
  <Slides>24</Slides>
  <Notes>15</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24</vt:i4>
      </vt:variant>
    </vt:vector>
  </HeadingPairs>
  <TitlesOfParts>
    <vt:vector size="35" baseType="lpstr">
      <vt:lpstr>Arial</vt:lpstr>
      <vt:lpstr>宋体</vt:lpstr>
      <vt:lpstr>Wingdings</vt:lpstr>
      <vt:lpstr>微软雅黑</vt:lpstr>
      <vt:lpstr>Agency FB</vt:lpstr>
      <vt:lpstr>Wingdings</vt:lpstr>
      <vt:lpstr>Arial Unicode MS</vt:lpstr>
      <vt:lpstr>等线 Light</vt:lpstr>
      <vt:lpstr>等线</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Yang Zhang</dc:creator>
  <cp:lastModifiedBy>几</cp:lastModifiedBy>
  <cp:revision>2288</cp:revision>
  <dcterms:created xsi:type="dcterms:W3CDTF">2022-05-20T05:18:00Z</dcterms:created>
  <dcterms:modified xsi:type="dcterms:W3CDTF">2024-09-26T10:51:12Z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B4E0230798E74D94B72B46E9C00066D1_12</vt:lpwstr>
  </property>
  <property fmtid="{D5CDD505-2E9C-101B-9397-08002B2CF9AE}" pid="3" name="KSOProductBuildVer">
    <vt:lpwstr>2052-12.1.0.18276</vt:lpwstr>
  </property>
</Properties>
</file>